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10"/>
  </p:notesMasterIdLst>
  <p:handoutMasterIdLst>
    <p:handoutMasterId r:id="rId11"/>
  </p:handoutMasterIdLst>
  <p:sldIdLst>
    <p:sldId id="1163" r:id="rId5"/>
    <p:sldId id="382" r:id="rId6"/>
    <p:sldId id="1169" r:id="rId7"/>
    <p:sldId id="1170" r:id="rId8"/>
    <p:sldId id="1167"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E9FD94-7EA9-41F7-95AB-3512D8A2069F}" v="8" dt="2025-10-02T15:40:34.2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2457" autoAdjust="0"/>
  </p:normalViewPr>
  <p:slideViewPr>
    <p:cSldViewPr snapToGrid="0">
      <p:cViewPr varScale="1">
        <p:scale>
          <a:sx n="147" d="100"/>
          <a:sy n="147" d="100"/>
        </p:scale>
        <p:origin x="3522"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NG, ZONGRUI" userId="1e136a0b-c3d2-426c-94cb-9dd64ffe0380" providerId="ADAL" clId="{ADE9FD94-7EA9-41F7-95AB-3512D8A2069F}"/>
    <pc:docChg chg="undo custSel modSld">
      <pc:chgData name="DING, ZONGRUI" userId="1e136a0b-c3d2-426c-94cb-9dd64ffe0380" providerId="ADAL" clId="{ADE9FD94-7EA9-41F7-95AB-3512D8A2069F}" dt="2025-10-02T21:51:52.063" v="467" actId="20577"/>
      <pc:docMkLst>
        <pc:docMk/>
      </pc:docMkLst>
      <pc:sldChg chg="modSp mod">
        <pc:chgData name="DING, ZONGRUI" userId="1e136a0b-c3d2-426c-94cb-9dd64ffe0380" providerId="ADAL" clId="{ADE9FD94-7EA9-41F7-95AB-3512D8A2069F}" dt="2025-10-02T04:33:44.599" v="2" actId="403"/>
        <pc:sldMkLst>
          <pc:docMk/>
          <pc:sldMk cId="2147670031" sldId="382"/>
        </pc:sldMkLst>
        <pc:spChg chg="mod">
          <ac:chgData name="DING, ZONGRUI" userId="1e136a0b-c3d2-426c-94cb-9dd64ffe0380" providerId="ADAL" clId="{ADE9FD94-7EA9-41F7-95AB-3512D8A2069F}" dt="2025-10-02T04:33:44.599" v="2" actId="403"/>
          <ac:spMkLst>
            <pc:docMk/>
            <pc:sldMk cId="2147670031" sldId="382"/>
            <ac:spMk id="3" creationId="{F8360AEE-4ED1-6688-9D65-DE31FDC7C3B0}"/>
          </ac:spMkLst>
        </pc:spChg>
      </pc:sldChg>
      <pc:sldChg chg="modSp mod">
        <pc:chgData name="DING, ZONGRUI" userId="1e136a0b-c3d2-426c-94cb-9dd64ffe0380" providerId="ADAL" clId="{ADE9FD94-7EA9-41F7-95AB-3512D8A2069F}" dt="2025-10-02T21:51:52.063" v="467" actId="20577"/>
        <pc:sldMkLst>
          <pc:docMk/>
          <pc:sldMk cId="0" sldId="1163"/>
        </pc:sldMkLst>
        <pc:spChg chg="mod">
          <ac:chgData name="DING, ZONGRUI" userId="1e136a0b-c3d2-426c-94cb-9dd64ffe0380" providerId="ADAL" clId="{ADE9FD94-7EA9-41F7-95AB-3512D8A2069F}" dt="2025-10-02T21:51:52.063" v="467" actId="20577"/>
          <ac:spMkLst>
            <pc:docMk/>
            <pc:sldMk cId="0" sldId="1163"/>
            <ac:spMk id="7173" creationId="{B1137736-AD02-A3E6-721C-B1A3A3F41ECC}"/>
          </ac:spMkLst>
        </pc:spChg>
      </pc:sldChg>
      <pc:sldChg chg="addSp delSp modSp mod">
        <pc:chgData name="DING, ZONGRUI" userId="1e136a0b-c3d2-426c-94cb-9dd64ffe0380" providerId="ADAL" clId="{ADE9FD94-7EA9-41F7-95AB-3512D8A2069F}" dt="2025-10-02T15:55:22.550" v="459" actId="20577"/>
        <pc:sldMkLst>
          <pc:docMk/>
          <pc:sldMk cId="137329115" sldId="1167"/>
        </pc:sldMkLst>
        <pc:spChg chg="mod">
          <ac:chgData name="DING, ZONGRUI" userId="1e136a0b-c3d2-426c-94cb-9dd64ffe0380" providerId="ADAL" clId="{ADE9FD94-7EA9-41F7-95AB-3512D8A2069F}" dt="2025-10-02T15:55:22.550" v="459" actId="20577"/>
          <ac:spMkLst>
            <pc:docMk/>
            <pc:sldMk cId="137329115" sldId="1167"/>
            <ac:spMk id="3" creationId="{A2BA4322-E10F-4C86-93BE-6BF95D4D33BC}"/>
          </ac:spMkLst>
        </pc:spChg>
        <pc:spChg chg="add">
          <ac:chgData name="DING, ZONGRUI" userId="1e136a0b-c3d2-426c-94cb-9dd64ffe0380" providerId="ADAL" clId="{ADE9FD94-7EA9-41F7-95AB-3512D8A2069F}" dt="2025-10-02T15:39:56.136" v="325"/>
          <ac:spMkLst>
            <pc:docMk/>
            <pc:sldMk cId="137329115" sldId="1167"/>
            <ac:spMk id="4" creationId="{5DCD5B6B-9883-A6A8-4683-5FF5C1EE5783}"/>
          </ac:spMkLst>
        </pc:spChg>
        <pc:spChg chg="add">
          <ac:chgData name="DING, ZONGRUI" userId="1e136a0b-c3d2-426c-94cb-9dd64ffe0380" providerId="ADAL" clId="{ADE9FD94-7EA9-41F7-95AB-3512D8A2069F}" dt="2025-10-02T15:40:02.359" v="326"/>
          <ac:spMkLst>
            <pc:docMk/>
            <pc:sldMk cId="137329115" sldId="1167"/>
            <ac:spMk id="5" creationId="{DDBEA449-AF95-F42B-B961-DC865731B138}"/>
          </ac:spMkLst>
        </pc:spChg>
        <pc:spChg chg="add del mod">
          <ac:chgData name="DING, ZONGRUI" userId="1e136a0b-c3d2-426c-94cb-9dd64ffe0380" providerId="ADAL" clId="{ADE9FD94-7EA9-41F7-95AB-3512D8A2069F}" dt="2025-10-02T15:43:08.455" v="450"/>
          <ac:spMkLst>
            <pc:docMk/>
            <pc:sldMk cId="137329115" sldId="1167"/>
            <ac:spMk id="6" creationId="{2C3A1A7E-BAC1-1C3C-907A-9E6F6EF4AE35}"/>
          </ac:spMkLst>
        </pc:spChg>
      </pc:sldChg>
      <pc:sldChg chg="modSp mod">
        <pc:chgData name="DING, ZONGRUI" userId="1e136a0b-c3d2-426c-94cb-9dd64ffe0380" providerId="ADAL" clId="{ADE9FD94-7EA9-41F7-95AB-3512D8A2069F}" dt="2025-10-02T04:37:40.422" v="41" actId="20577"/>
        <pc:sldMkLst>
          <pc:docMk/>
          <pc:sldMk cId="711042748" sldId="1169"/>
        </pc:sldMkLst>
        <pc:spChg chg="mod">
          <ac:chgData name="DING, ZONGRUI" userId="1e136a0b-c3d2-426c-94cb-9dd64ffe0380" providerId="ADAL" clId="{ADE9FD94-7EA9-41F7-95AB-3512D8A2069F}" dt="2025-10-02T04:37:40.422" v="41" actId="20577"/>
          <ac:spMkLst>
            <pc:docMk/>
            <pc:sldMk cId="711042748" sldId="1169"/>
            <ac:spMk id="3" creationId="{B451ABD4-A5D0-7F3F-EB5E-E9EE108C02AD}"/>
          </ac:spMkLst>
        </pc:spChg>
      </pc:sldChg>
      <pc:sldChg chg="modSp mod">
        <pc:chgData name="DING, ZONGRUI" userId="1e136a0b-c3d2-426c-94cb-9dd64ffe0380" providerId="ADAL" clId="{ADE9FD94-7EA9-41F7-95AB-3512D8A2069F}" dt="2025-10-02T15:05:20.362" v="66" actId="20577"/>
        <pc:sldMkLst>
          <pc:docMk/>
          <pc:sldMk cId="2182755962" sldId="1170"/>
        </pc:sldMkLst>
        <pc:spChg chg="mod">
          <ac:chgData name="DING, ZONGRUI" userId="1e136a0b-c3d2-426c-94cb-9dd64ffe0380" providerId="ADAL" clId="{ADE9FD94-7EA9-41F7-95AB-3512D8A2069F}" dt="2025-10-02T15:05:20.362" v="66" actId="20577"/>
          <ac:spMkLst>
            <pc:docMk/>
            <pc:sldMk cId="2182755962" sldId="1170"/>
            <ac:spMk id="3" creationId="{85559E2B-27BF-B815-700C-8CF0B212B01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250013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482586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dirty="0"/>
              <a:t>Click to edit Master subtitle style</a:t>
            </a:r>
            <a:endParaRPr lang="en-GB" dirty="0"/>
          </a:p>
        </p:txBody>
      </p:sp>
      <p:sp>
        <p:nvSpPr>
          <p:cNvPr id="5" name="TextBox 4">
            <a:extLst>
              <a:ext uri="{FF2B5EF4-FFF2-40B4-BE49-F238E27FC236}">
                <a16:creationId xmlns:a16="http://schemas.microsoft.com/office/drawing/2014/main" id="{8E6BE1BB-1A08-C828-4A8D-23206CAFFDE2}"/>
              </a:ext>
            </a:extLst>
          </p:cNvPr>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dirty="0">
                <a:latin typeface="Arial "/>
              </a:rPr>
              <a:t>3GPP TSG SA WG2#171	</a:t>
            </a:r>
          </a:p>
          <a:p>
            <a:pPr eaLnBrk="1" hangingPunct="1">
              <a:defRPr/>
            </a:pPr>
            <a:r>
              <a:rPr lang="sv-SE" altLang="en-US" sz="1200" b="1" dirty="0">
                <a:latin typeface="Arial "/>
              </a:rPr>
              <a:t>Wuhan, China, October 13 – 17, 2025</a:t>
            </a:r>
          </a:p>
        </p:txBody>
      </p:sp>
    </p:spTree>
    <p:extLst>
      <p:ext uri="{BB962C8B-B14F-4D97-AF65-F5344CB8AC3E}">
        <p14:creationId xmlns:p14="http://schemas.microsoft.com/office/powerpoint/2010/main" val="317849672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WG2#171	</a:t>
            </a:r>
          </a:p>
          <a:p>
            <a:pPr eaLnBrk="1" hangingPunct="1">
              <a:defRPr/>
            </a:pPr>
            <a:r>
              <a:rPr lang="sv-SE" altLang="en-US" sz="1200" b="1" dirty="0">
                <a:latin typeface="Arial "/>
              </a:rPr>
              <a:t>Wuhan, China, October 13 – 17,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S2-25xxxxx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2357316" y="1937844"/>
            <a:ext cx="9287932" cy="1727200"/>
          </a:xfrm>
          <a:prstGeom prst="rect">
            <a:avLst/>
          </a:prstGeom>
          <a:noFill/>
          <a:ln>
            <a:noFill/>
          </a:ln>
        </p:spPr>
        <p:txBody>
          <a:bodyPr lIns="121907" tIns="60953" rIns="121907" bIns="60953" anchor="ctr">
            <a:normAutofit fontScale="77500" lnSpcReduction="20000"/>
          </a:bodyPr>
          <a:lstStyle/>
          <a:p>
            <a:pPr algn="ctr">
              <a:defRPr/>
            </a:pPr>
            <a:r>
              <a:rPr lang="en-US" sz="5333"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Requirements for Computing Service in 6G</a:t>
            </a:r>
          </a:p>
          <a:p>
            <a:pPr algn="ctr">
              <a:defRPr/>
            </a:pPr>
            <a:r>
              <a:rPr lang="en-US" sz="5333"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-an operator’s perspective</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828800" y="4248875"/>
            <a:ext cx="8534400" cy="1209996"/>
          </a:xfrm>
        </p:spPr>
        <p:txBody>
          <a:bodyPr/>
          <a:lstStyle/>
          <a:p>
            <a:pPr>
              <a:lnSpc>
                <a:spcPct val="80000"/>
              </a:lnSpc>
            </a:pPr>
            <a:r>
              <a:rPr lang="sv-SE" altLang="en-US" sz="2667" b="1" dirty="0">
                <a:latin typeface="Calibri" panose="020F0502020204030204" pitchFamily="34" charset="0"/>
                <a:cs typeface="Calibri" panose="020F0502020204030204" pitchFamily="34" charset="0"/>
              </a:rPr>
              <a:t>Source: AT&amp;T</a:t>
            </a:r>
            <a:endParaRPr lang="sv-SE" altLang="en-US" sz="2667" dirty="0">
              <a:latin typeface="Calibri" panose="020F0502020204030204" pitchFamily="34" charset="0"/>
              <a:cs typeface="Calibri" panose="020F050202020403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0586" y="6364197"/>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latin typeface="Arial" panose="020B0604020202020204" pitchFamily="34" charset="0"/>
              </a:rPr>
              <a:t>S2-2508649- SA WG2#171, Wuhan, China, October 13 – 17, 2025</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dirty="0">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76" y="593559"/>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0FDB4-2461-60CC-9A49-CB169A4E8E16}"/>
              </a:ext>
            </a:extLst>
          </p:cNvPr>
          <p:cNvSpPr>
            <a:spLocks noGrp="1"/>
          </p:cNvSpPr>
          <p:nvPr>
            <p:ph type="title"/>
          </p:nvPr>
        </p:nvSpPr>
        <p:spPr/>
        <p:txBody>
          <a:bodyPr/>
          <a:lstStyle/>
          <a:p>
            <a:r>
              <a:rPr lang="en-US" dirty="0"/>
              <a:t>Background</a:t>
            </a:r>
            <a:endParaRPr lang="en-DE" dirty="0"/>
          </a:p>
        </p:txBody>
      </p:sp>
      <p:sp>
        <p:nvSpPr>
          <p:cNvPr id="3" name="Content Placeholder 2">
            <a:extLst>
              <a:ext uri="{FF2B5EF4-FFF2-40B4-BE49-F238E27FC236}">
                <a16:creationId xmlns:a16="http://schemas.microsoft.com/office/drawing/2014/main" id="{F8360AEE-4ED1-6688-9D65-DE31FDC7C3B0}"/>
              </a:ext>
            </a:extLst>
          </p:cNvPr>
          <p:cNvSpPr>
            <a:spLocks noGrp="1"/>
          </p:cNvSpPr>
          <p:nvPr>
            <p:ph idx="1"/>
          </p:nvPr>
        </p:nvSpPr>
        <p:spPr>
          <a:xfrm>
            <a:off x="168441" y="1835051"/>
            <a:ext cx="11888441" cy="4528041"/>
          </a:xfrm>
        </p:spPr>
        <p:txBody>
          <a:bodyPr/>
          <a:lstStyle/>
          <a:p>
            <a:r>
              <a:rPr lang="en-US" dirty="0"/>
              <a:t>The Rel-20 6G SID WT#6 scope and KI proposals are getting stable but cover a wide range</a:t>
            </a:r>
          </a:p>
          <a:p>
            <a:r>
              <a:rPr lang="en-US" dirty="0"/>
              <a:t>It is unclear however if the existing work task description captures the use cases from an operator’s perspective</a:t>
            </a:r>
          </a:p>
          <a:p>
            <a:pPr lvl="1"/>
            <a:r>
              <a:rPr lang="en-US" sz="2000" dirty="0"/>
              <a:t>This deck presents scenarios of interest to AT&amp;T that enable compute service in 6G (6G SID WT#6) in an effort to ensure they will get addressed as part of the study. </a:t>
            </a:r>
          </a:p>
        </p:txBody>
      </p:sp>
    </p:spTree>
    <p:extLst>
      <p:ext uri="{BB962C8B-B14F-4D97-AF65-F5344CB8AC3E}">
        <p14:creationId xmlns:p14="http://schemas.microsoft.com/office/powerpoint/2010/main" val="21476700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57E12-53AA-D165-8EAF-0EE8CBC0FDAB}"/>
              </a:ext>
            </a:extLst>
          </p:cNvPr>
          <p:cNvSpPr>
            <a:spLocks noGrp="1"/>
          </p:cNvSpPr>
          <p:nvPr>
            <p:ph type="title"/>
          </p:nvPr>
        </p:nvSpPr>
        <p:spPr>
          <a:xfrm>
            <a:off x="319727" y="365125"/>
            <a:ext cx="10515600" cy="1325563"/>
          </a:xfrm>
        </p:spPr>
        <p:txBody>
          <a:bodyPr/>
          <a:lstStyle/>
          <a:p>
            <a:r>
              <a:rPr lang="en-US" dirty="0"/>
              <a:t>Offload of UE Compute to Operator Cloud</a:t>
            </a:r>
          </a:p>
        </p:txBody>
      </p:sp>
      <p:sp>
        <p:nvSpPr>
          <p:cNvPr id="3" name="Content Placeholder 2">
            <a:extLst>
              <a:ext uri="{FF2B5EF4-FFF2-40B4-BE49-F238E27FC236}">
                <a16:creationId xmlns:a16="http://schemas.microsoft.com/office/drawing/2014/main" id="{B451ABD4-A5D0-7F3F-EB5E-E9EE108C02AD}"/>
              </a:ext>
            </a:extLst>
          </p:cNvPr>
          <p:cNvSpPr>
            <a:spLocks noGrp="1"/>
          </p:cNvSpPr>
          <p:nvPr>
            <p:ph idx="1"/>
          </p:nvPr>
        </p:nvSpPr>
        <p:spPr/>
        <p:txBody>
          <a:bodyPr/>
          <a:lstStyle/>
          <a:p>
            <a:r>
              <a:rPr lang="en-US" sz="2200" dirty="0"/>
              <a:t>This is the key use case for AT&amp;T where UE compute is offloaded to the operator’s cloud </a:t>
            </a:r>
          </a:p>
          <a:p>
            <a:r>
              <a:rPr lang="en-US" sz="2200" dirty="0"/>
              <a:t>UE already has a relationship with the home operator, so this use case is much easier to deploy in an operator network</a:t>
            </a:r>
          </a:p>
          <a:p>
            <a:r>
              <a:rPr lang="en-US" sz="2200" dirty="0"/>
              <a:t>The UE may decide to move an application module into MNO’s cloud due to battery limit, processing power, user experience degradation, etc. and request for it</a:t>
            </a:r>
          </a:p>
          <a:p>
            <a:r>
              <a:rPr lang="en-US" sz="2200" dirty="0"/>
              <a:t>Application logic allows for work split across the UE, MNO’s cloud and the AS (that may reside in service provider’s edge/cloud) </a:t>
            </a:r>
          </a:p>
          <a:p>
            <a:r>
              <a:rPr lang="en-US" sz="2200" dirty="0"/>
              <a:t>Work split between the UE and the network operators’ cloud can be controlled by the UE</a:t>
            </a:r>
          </a:p>
          <a:p>
            <a:r>
              <a:rPr lang="en-US" sz="2200" dirty="0"/>
              <a:t>The MNO’s cloud may be pre-populated with standard versions of the application or download them in real time, e.g., LLM, XR rendering</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71104274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0AA8D-67B1-2A2F-8C9A-3CCEEED59D48}"/>
              </a:ext>
            </a:extLst>
          </p:cNvPr>
          <p:cNvSpPr>
            <a:spLocks noGrp="1"/>
          </p:cNvSpPr>
          <p:nvPr>
            <p:ph type="title"/>
          </p:nvPr>
        </p:nvSpPr>
        <p:spPr/>
        <p:txBody>
          <a:bodyPr/>
          <a:lstStyle/>
          <a:p>
            <a:r>
              <a:rPr lang="en-US" dirty="0"/>
              <a:t>AF Compute Offload</a:t>
            </a:r>
          </a:p>
        </p:txBody>
      </p:sp>
      <p:sp>
        <p:nvSpPr>
          <p:cNvPr id="3" name="Content Placeholder 2">
            <a:extLst>
              <a:ext uri="{FF2B5EF4-FFF2-40B4-BE49-F238E27FC236}">
                <a16:creationId xmlns:a16="http://schemas.microsoft.com/office/drawing/2014/main" id="{85559E2B-27BF-B815-700C-8CF0B212B017}"/>
              </a:ext>
            </a:extLst>
          </p:cNvPr>
          <p:cNvSpPr>
            <a:spLocks noGrp="1"/>
          </p:cNvSpPr>
          <p:nvPr>
            <p:ph idx="1"/>
          </p:nvPr>
        </p:nvSpPr>
        <p:spPr/>
        <p:txBody>
          <a:bodyPr/>
          <a:lstStyle/>
          <a:p>
            <a:r>
              <a:rPr lang="en-US" dirty="0"/>
              <a:t>This use case is of less interest to AT&amp;T</a:t>
            </a:r>
          </a:p>
          <a:p>
            <a:r>
              <a:rPr lang="en-US" dirty="0"/>
              <a:t>In certain region of the world, the network operators’ cloud and the service providers’ cloud are separately owned and managed. The AF component therefore may or may not reside in operator’s cloud </a:t>
            </a:r>
          </a:p>
          <a:p>
            <a:r>
              <a:rPr lang="en-US" dirty="0"/>
              <a:t>Enabling this use case would require individual service providers to have business relationships with network operator for the offload and therefore harder to deploy</a:t>
            </a:r>
          </a:p>
          <a:p>
            <a:endParaRPr lang="en-US" dirty="0"/>
          </a:p>
        </p:txBody>
      </p:sp>
    </p:spTree>
    <p:extLst>
      <p:ext uri="{BB962C8B-B14F-4D97-AF65-F5344CB8AC3E}">
        <p14:creationId xmlns:p14="http://schemas.microsoft.com/office/powerpoint/2010/main" val="218275596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A3652-BF0F-CFDB-3C07-FD826113A235}"/>
              </a:ext>
            </a:extLst>
          </p:cNvPr>
          <p:cNvSpPr>
            <a:spLocks noGrp="1"/>
          </p:cNvSpPr>
          <p:nvPr>
            <p:ph type="title"/>
          </p:nvPr>
        </p:nvSpPr>
        <p:spPr>
          <a:xfrm>
            <a:off x="838200" y="365125"/>
            <a:ext cx="8748860" cy="1325563"/>
          </a:xfrm>
        </p:spPr>
        <p:txBody>
          <a:bodyPr/>
          <a:lstStyle/>
          <a:p>
            <a:r>
              <a:rPr lang="en-US" dirty="0"/>
              <a:t>Relationship of 6G Compute Service with 5G Edge Compute</a:t>
            </a:r>
          </a:p>
        </p:txBody>
      </p:sp>
      <p:sp>
        <p:nvSpPr>
          <p:cNvPr id="3" name="Content Placeholder 2">
            <a:extLst>
              <a:ext uri="{FF2B5EF4-FFF2-40B4-BE49-F238E27FC236}">
                <a16:creationId xmlns:a16="http://schemas.microsoft.com/office/drawing/2014/main" id="{A2BA4322-E10F-4C86-93BE-6BF95D4D33BC}"/>
              </a:ext>
            </a:extLst>
          </p:cNvPr>
          <p:cNvSpPr>
            <a:spLocks noGrp="1"/>
          </p:cNvSpPr>
          <p:nvPr>
            <p:ph idx="1"/>
          </p:nvPr>
        </p:nvSpPr>
        <p:spPr/>
        <p:txBody>
          <a:bodyPr/>
          <a:lstStyle/>
          <a:p>
            <a:r>
              <a:rPr lang="en-US" dirty="0"/>
              <a:t>AT&amp;T considers Compute as a service to be different from edge computing </a:t>
            </a:r>
          </a:p>
          <a:p>
            <a:r>
              <a:rPr lang="en-US" dirty="0"/>
              <a:t>5G Edge Computing uses DNS-based approach for service discovery which carries </a:t>
            </a:r>
            <a:r>
              <a:rPr lang="en-US"/>
              <a:t>limited information</a:t>
            </a:r>
            <a:endParaRPr lang="en-US" dirty="0"/>
          </a:p>
          <a:p>
            <a:r>
              <a:rPr lang="en-US" altLang="en-US" dirty="0"/>
              <a:t>5G Edge Computing in general tries to select UPF closer to the edge location whereas in this case, other factors such as availability of compute resources and latency to that location needs to be considered. The discovery process for these compute resources however would still be needed.</a:t>
            </a:r>
            <a:endParaRPr lang="en-US" dirty="0"/>
          </a:p>
        </p:txBody>
      </p:sp>
    </p:spTree>
    <p:extLst>
      <p:ext uri="{BB962C8B-B14F-4D97-AF65-F5344CB8AC3E}">
        <p14:creationId xmlns:p14="http://schemas.microsoft.com/office/powerpoint/2010/main" val="13732911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Office Theme</Template>
  <TotalTime>7629</TotalTime>
  <Words>420</Words>
  <Application>Microsoft Office PowerPoint</Application>
  <PresentationFormat>Widescreen</PresentationFormat>
  <Paragraphs>28</Paragraphs>
  <Slides>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PowerPoint Presentation</vt:lpstr>
      <vt:lpstr>Background</vt:lpstr>
      <vt:lpstr>Offload of UE Compute to Operator Cloud</vt:lpstr>
      <vt:lpstr>AF Compute Offload</vt:lpstr>
      <vt:lpstr>Relationship of 6G Compute Service with 5G Edge Compute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DING, ZONGRUI</cp:lastModifiedBy>
  <cp:revision>606</cp:revision>
  <dcterms:created xsi:type="dcterms:W3CDTF">2010-02-05T13:52:04Z</dcterms:created>
  <dcterms:modified xsi:type="dcterms:W3CDTF">2025-10-02T21:51:58Z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