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9"/>
  </p:notesMasterIdLst>
  <p:handoutMasterIdLst>
    <p:handoutMasterId r:id="rId30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2" r:id="rId12"/>
    <p:sldId id="1168" r:id="rId13"/>
    <p:sldId id="802" r:id="rId14"/>
    <p:sldId id="1144" r:id="rId15"/>
    <p:sldId id="1159" r:id="rId16"/>
    <p:sldId id="1152" r:id="rId17"/>
    <p:sldId id="1166" r:id="rId18"/>
    <p:sldId id="1167" r:id="rId19"/>
    <p:sldId id="1165" r:id="rId20"/>
    <p:sldId id="1169" r:id="rId21"/>
    <p:sldId id="1163" r:id="rId22"/>
    <p:sldId id="1164" r:id="rId23"/>
    <p:sldId id="1147" r:id="rId24"/>
    <p:sldId id="1146" r:id="rId25"/>
    <p:sldId id="1143" r:id="rId26"/>
    <p:sldId id="1148" r:id="rId27"/>
    <p:sldId id="760" r:id="rId2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4F81BD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EF6A29-D642-41CA-A70A-3B4A4E4489A4}" v="1" dt="2025-06-13T09:54:43.93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98" d="100"/>
          <a:sy n="98" d="100"/>
        </p:scale>
        <p:origin x="580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D5EF6A29-D642-41CA-A70A-3B4A4E4489A4}"/>
    <pc:docChg chg="custSel modSld">
      <pc:chgData name="Alain Sultan" userId="2b0808dc-3530-4760-ae57-56aa48186e32" providerId="ADAL" clId="{D5EF6A29-D642-41CA-A70A-3B4A4E4489A4}" dt="2025-06-13T11:35:41.982" v="92" actId="20577"/>
      <pc:docMkLst>
        <pc:docMk/>
      </pc:docMkLst>
      <pc:sldChg chg="modSp mod">
        <pc:chgData name="Alain Sultan" userId="2b0808dc-3530-4760-ae57-56aa48186e32" providerId="ADAL" clId="{D5EF6A29-D642-41CA-A70A-3B4A4E4489A4}" dt="2025-06-13T11:35:41.982" v="92" actId="20577"/>
        <pc:sldMkLst>
          <pc:docMk/>
          <pc:sldMk cId="0" sldId="303"/>
        </pc:sldMkLst>
        <pc:spChg chg="mod">
          <ac:chgData name="Alain Sultan" userId="2b0808dc-3530-4760-ae57-56aa48186e32" providerId="ADAL" clId="{D5EF6A29-D642-41CA-A70A-3B4A4E4489A4}" dt="2025-06-13T11:35:41.982" v="92" actId="20577"/>
          <ac:spMkLst>
            <pc:docMk/>
            <pc:sldMk cId="0" sldId="303"/>
            <ac:spMk id="6" creationId="{E7430CFF-B6A8-F0E3-5069-E233E8AE6246}"/>
          </ac:spMkLst>
        </pc:spChg>
      </pc:sldChg>
      <pc:sldChg chg="addSp delSp modSp mod">
        <pc:chgData name="Alain Sultan" userId="2b0808dc-3530-4760-ae57-56aa48186e32" providerId="ADAL" clId="{D5EF6A29-D642-41CA-A70A-3B4A4E4489A4}" dt="2025-06-13T10:01:05.900" v="62" actId="20577"/>
        <pc:sldMkLst>
          <pc:docMk/>
          <pc:sldMk cId="693867011" sldId="1167"/>
        </pc:sldMkLst>
        <pc:graphicFrameChg chg="add mod modGraphic">
          <ac:chgData name="Alain Sultan" userId="2b0808dc-3530-4760-ae57-56aa48186e32" providerId="ADAL" clId="{D5EF6A29-D642-41CA-A70A-3B4A4E4489A4}" dt="2025-06-13T10:01:05.900" v="62" actId="20577"/>
          <ac:graphicFrameMkLst>
            <pc:docMk/>
            <pc:sldMk cId="693867011" sldId="1167"/>
            <ac:graphicFrameMk id="2" creationId="{133EF2F4-D535-3E61-CEB5-8C2D604AFD94}"/>
          </ac:graphicFrameMkLst>
        </pc:graphicFrameChg>
        <pc:graphicFrameChg chg="del mod">
          <ac:chgData name="Alain Sultan" userId="2b0808dc-3530-4760-ae57-56aa48186e32" providerId="ADAL" clId="{D5EF6A29-D642-41CA-A70A-3B4A4E4489A4}" dt="2025-06-13T09:55:19.587" v="8" actId="478"/>
          <ac:graphicFrameMkLst>
            <pc:docMk/>
            <pc:sldMk cId="693867011" sldId="1167"/>
            <ac:graphicFrameMk id="3" creationId="{818F252A-B64E-9113-EDED-7D5B07116A54}"/>
          </ac:graphicFrameMkLst>
        </pc:graphicFrameChg>
      </pc:sldChg>
      <pc:sldChg chg="modSp mod">
        <pc:chgData name="Alain Sultan" userId="2b0808dc-3530-4760-ae57-56aa48186e32" providerId="ADAL" clId="{D5EF6A29-D642-41CA-A70A-3B4A4E4489A4}" dt="2025-06-13T10:24:03.174" v="78" actId="20577"/>
        <pc:sldMkLst>
          <pc:docMk/>
          <pc:sldMk cId="138627087" sldId="1169"/>
        </pc:sldMkLst>
        <pc:spChg chg="mod">
          <ac:chgData name="Alain Sultan" userId="2b0808dc-3530-4760-ae57-56aa48186e32" providerId="ADAL" clId="{D5EF6A29-D642-41CA-A70A-3B4A4E4489A4}" dt="2025-06-13T10:24:03.174" v="78" actId="20577"/>
          <ac:spMkLst>
            <pc:docMk/>
            <pc:sldMk cId="138627087" sldId="1169"/>
            <ac:spMk id="3" creationId="{1BDB2143-6F6E-65BD-5929-EC59ED13E15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6/13/2025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6/13/2025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0381.zip" TargetMode="External"/><Relationship Id="rId13" Type="http://schemas.openxmlformats.org/officeDocument/2006/relationships/hyperlink" Target="https://www.3gpp.org/ftp/Information/WI_Sheet/SP-250392.zip" TargetMode="External"/><Relationship Id="rId3" Type="http://schemas.openxmlformats.org/officeDocument/2006/relationships/hyperlink" Target="https://www.3gpp.org/ftp/Information/WI_Sheet/SP-250380.zip" TargetMode="External"/><Relationship Id="rId7" Type="http://schemas.openxmlformats.org/officeDocument/2006/relationships/hyperlink" Target="https://www.3gpp.org/ftp/Information/WI_Sheet/SP-250374.zip" TargetMode="External"/><Relationship Id="rId12" Type="http://schemas.openxmlformats.org/officeDocument/2006/relationships/hyperlink" Target="https://www.3gpp.org/ftp/Information/WI_Sheet/SP-250391.zip" TargetMode="External"/><Relationship Id="rId2" Type="http://schemas.openxmlformats.org/officeDocument/2006/relationships/hyperlink" Target="https://www.3gpp.org/ftp/Information/WI_Sheet/SP-25039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50588.zip" TargetMode="External"/><Relationship Id="rId11" Type="http://schemas.openxmlformats.org/officeDocument/2006/relationships/hyperlink" Target="https://www.3gpp.org/ftp/Information/WI_Sheet/SP-250389.zip" TargetMode="External"/><Relationship Id="rId5" Type="http://schemas.openxmlformats.org/officeDocument/2006/relationships/hyperlink" Target="https://www.3gpp.org/ftp/Information/WI_Sheet/SP-250384.zip" TargetMode="External"/><Relationship Id="rId10" Type="http://schemas.openxmlformats.org/officeDocument/2006/relationships/hyperlink" Target="https://www.3gpp.org/ftp/Information/WI_Sheet/SP-250383.zip" TargetMode="External"/><Relationship Id="rId4" Type="http://schemas.openxmlformats.org/officeDocument/2006/relationships/hyperlink" Target="https://www.3gpp.org/ftp/Information/WI_Sheet/SP-250379.zip" TargetMode="External"/><Relationship Id="rId9" Type="http://schemas.openxmlformats.org/officeDocument/2006/relationships/hyperlink" Target="https://www.3gpp.org/ftp/Information/WI_Sheet/SP-250382.zip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sultan\OneDrive%20-%20ETSI%20365\Documents\3GPP\TSG\2025\TSG_108_Prague\SA\Docs\SP-250623.zip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#108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- RAN Report to SA (SP-250800), CT Report to SA (SP-250776)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</a:t>
            </a:r>
            <a:r>
              <a:rPr lang="en-GB" altLang="en-US" sz="800">
                <a:latin typeface="Arial" panose="020B0604020202020204" pitchFamily="34" charset="0"/>
              </a:rPr>
              <a:t>3GPP 2025</a:t>
            </a:r>
            <a:endParaRPr lang="en-GB" altLang="en-US" sz="800" dirty="0">
              <a:latin typeface="Arial" panose="020B0604020202020204" pitchFamily="34" charset="0"/>
            </a:endParaRP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SP-250713 (rev of rev of RP-250840 , CP-251011 )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 3GPP TSG#108, 9 -13 June 2025, Prague, Czech Republic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was initially at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92806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064" y="482018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4859723" y="378966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4751350" y="3781704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" name="Star: 5 Points 8">
            <a:extLst>
              <a:ext uri="{FF2B5EF4-FFF2-40B4-BE49-F238E27FC236}">
                <a16:creationId xmlns:a16="http://schemas.microsoft.com/office/drawing/2014/main" id="{E8814C72-6F70-21E5-FBDB-17542F4D670E}"/>
              </a:ext>
            </a:extLst>
          </p:cNvPr>
          <p:cNvSpPr/>
          <p:nvPr/>
        </p:nvSpPr>
        <p:spPr bwMode="auto">
          <a:xfrm>
            <a:off x="3830634" y="153986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" name="Star: 5 Points 9">
            <a:extLst>
              <a:ext uri="{FF2B5EF4-FFF2-40B4-BE49-F238E27FC236}">
                <a16:creationId xmlns:a16="http://schemas.microsoft.com/office/drawing/2014/main" id="{3056BDEB-13A7-5E3D-C605-9956E7D65101}"/>
              </a:ext>
            </a:extLst>
          </p:cNvPr>
          <p:cNvSpPr/>
          <p:nvPr/>
        </p:nvSpPr>
        <p:spPr bwMode="auto">
          <a:xfrm>
            <a:off x="3867681" y="2048332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809DC03C-A20E-82CC-AA01-985C215B534D}"/>
              </a:ext>
            </a:extLst>
          </p:cNvPr>
          <p:cNvSpPr/>
          <p:nvPr/>
        </p:nvSpPr>
        <p:spPr bwMode="auto">
          <a:xfrm>
            <a:off x="3815455" y="25312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(1/5)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</a:p>
          <a:p>
            <a:pPr marL="739815" lvl="1" indent="-341313">
              <a:defRPr/>
            </a:pPr>
            <a:r>
              <a:rPr lang="en-US" altLang="en-US" sz="1600" dirty="0"/>
              <a:t>Target: Deadline for Stage 1 is now (both for Studies and Normative)</a:t>
            </a:r>
          </a:p>
          <a:p>
            <a:pPr marL="739815" lvl="1" indent="-341313">
              <a:defRPr/>
            </a:pPr>
            <a:r>
              <a:rPr lang="en-US" altLang="en-US" sz="1600" dirty="0"/>
              <a:t>Actual progress: All completed (studies and normative) except:</a:t>
            </a:r>
          </a:p>
          <a:p>
            <a:pPr marL="1139865" lvl="2" indent="-341313">
              <a:defRPr/>
            </a:pPr>
            <a:r>
              <a:rPr lang="en-US" altLang="en-US" sz="1200" dirty="0"/>
              <a:t>FRMCS_Ph6-REQ: 10%, exception requested until September</a:t>
            </a:r>
            <a:endParaRPr lang="en-US" altLang="en-US" sz="2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13DB776-F5FF-27A3-C1E5-00373D192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959554"/>
              </p:ext>
            </p:extLst>
          </p:nvPr>
        </p:nvGraphicFramePr>
        <p:xfrm>
          <a:off x="826303" y="2047728"/>
          <a:ext cx="7221715" cy="2690743"/>
        </p:xfrm>
        <a:graphic>
          <a:graphicData uri="http://schemas.openxmlformats.org/drawingml/2006/table">
            <a:tbl>
              <a:tblPr/>
              <a:tblGrid>
                <a:gridCol w="529521">
                  <a:extLst>
                    <a:ext uri="{9D8B030D-6E8A-4147-A177-3AD203B41FA5}">
                      <a16:colId xmlns:a16="http://schemas.microsoft.com/office/drawing/2014/main" val="2981679710"/>
                    </a:ext>
                  </a:extLst>
                </a:gridCol>
                <a:gridCol w="4894908">
                  <a:extLst>
                    <a:ext uri="{9D8B030D-6E8A-4147-A177-3AD203B41FA5}">
                      <a16:colId xmlns:a16="http://schemas.microsoft.com/office/drawing/2014/main" val="4091182336"/>
                    </a:ext>
                  </a:extLst>
                </a:gridCol>
                <a:gridCol w="1072688">
                  <a:extLst>
                    <a:ext uri="{9D8B030D-6E8A-4147-A177-3AD203B41FA5}">
                      <a16:colId xmlns:a16="http://schemas.microsoft.com/office/drawing/2014/main" val="3568581963"/>
                    </a:ext>
                  </a:extLst>
                </a:gridCol>
                <a:gridCol w="724598">
                  <a:extLst>
                    <a:ext uri="{9D8B030D-6E8A-4147-A177-3AD203B41FA5}">
                      <a16:colId xmlns:a16="http://schemas.microsoft.com/office/drawing/2014/main" val="90580624"/>
                    </a:ext>
                  </a:extLst>
                </a:gridCol>
              </a:tblGrid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satellite access - Phase 4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899517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for Satellite access - Phase 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074152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1050105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on Satellite Access Network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INS_SAT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9775714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 support in 3GPP system with satellite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MPS_Sat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0337304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Energy Efficiency as Service Criteria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245954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for Energy Efficiency as Service Criteria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EnergyServ_Ph2-REQ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251166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1050106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for Indirect Network Sharing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NetShare_Ph2-REQ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752744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FRMCS Phase 6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251770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for FRMCS Phase 6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890412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of Phase 2 of SMS to Emergency Centre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SMS2EC_Ph2-REQ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859338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Vehicle-Mounted Relays Phase3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258953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1050107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01759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1080047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CPAS specific requirement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CPAS-REQ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097747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for Ambient listening enhancements including pause and resume in MCS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ALPR-REQ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4932903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1050108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Combined QoS configuration and monitoring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CombQoS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892786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1050109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 Residential Gateway Supporting 5G LAN-type Service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LegacyRG_5GLAN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5826513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Exposure for Virtual Network information and capability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VNExposure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6150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(2/5)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2: </a:t>
            </a:r>
          </a:p>
          <a:p>
            <a:pPr marL="739815" lvl="1" indent="-341313">
              <a:defRPr/>
            </a:pPr>
            <a:r>
              <a:rPr lang="en-US" altLang="en-US" sz="1600" dirty="0">
                <a:highlight>
                  <a:srgbClr val="00FF00"/>
                </a:highlight>
              </a:rPr>
              <a:t>Remaining SA2 5GA SIDs approved at SA#108, as per schedule</a:t>
            </a:r>
          </a:p>
          <a:p>
            <a:pPr marL="739815" lvl="1" indent="-341313">
              <a:defRPr/>
            </a:pPr>
            <a:r>
              <a:rPr lang="en-US" altLang="en-US" sz="1600" dirty="0"/>
              <a:t>SA2 studies (UIDs in the </a:t>
            </a:r>
            <a:r>
              <a:rPr lang="en-US" altLang="en-US" sz="1600" dirty="0">
                <a:highlight>
                  <a:srgbClr val="FFFF00"/>
                </a:highlight>
              </a:rPr>
              <a:t>108series</a:t>
            </a:r>
            <a:r>
              <a:rPr lang="en-US" altLang="en-US" sz="1600" dirty="0"/>
              <a:t> were approved at SA#108):</a:t>
            </a:r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r>
              <a:rPr lang="en-US" altLang="en-US" sz="1600" dirty="0"/>
              <a:t>Current SA2 normative (UIDs in the </a:t>
            </a:r>
            <a:r>
              <a:rPr lang="en-US" altLang="en-US" sz="1600" dirty="0">
                <a:highlight>
                  <a:srgbClr val="FFFF00"/>
                </a:highlight>
              </a:rPr>
              <a:t>108series</a:t>
            </a:r>
            <a:r>
              <a:rPr lang="en-US" altLang="en-US" sz="1600" dirty="0"/>
              <a:t> were approved at SA#108):</a:t>
            </a:r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r>
              <a:rPr lang="en-US" altLang="en-US" sz="1600" dirty="0"/>
              <a:t>Note that some acronyms/names might have slightly changed during the approval process</a:t>
            </a:r>
          </a:p>
          <a:p>
            <a:pPr marL="739815" lvl="1" indent="-341313">
              <a:defRPr/>
            </a:pPr>
            <a:r>
              <a:rPr lang="en-US" altLang="en-US" sz="1600" dirty="0"/>
              <a:t>See also SA/SA2 chair’s doc SP-250832 on “</a:t>
            </a:r>
            <a:r>
              <a:rPr lang="en-GB" sz="1600" dirty="0"/>
              <a:t>SA2 Rel-20 5GAanced Prioritization table”</a:t>
            </a: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1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34CF1C0-EA9D-CC41-E302-2B0A306641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765000"/>
              </p:ext>
            </p:extLst>
          </p:nvPr>
        </p:nvGraphicFramePr>
        <p:xfrm>
          <a:off x="765243" y="1675477"/>
          <a:ext cx="7892374" cy="1416459"/>
        </p:xfrm>
        <a:graphic>
          <a:graphicData uri="http://schemas.openxmlformats.org/drawingml/2006/table">
            <a:tbl>
              <a:tblPr/>
              <a:tblGrid>
                <a:gridCol w="627942">
                  <a:extLst>
                    <a:ext uri="{9D8B030D-6E8A-4147-A177-3AD203B41FA5}">
                      <a16:colId xmlns:a16="http://schemas.microsoft.com/office/drawing/2014/main" val="663766632"/>
                    </a:ext>
                  </a:extLst>
                </a:gridCol>
                <a:gridCol w="5368292">
                  <a:extLst>
                    <a:ext uri="{9D8B030D-6E8A-4147-A177-3AD203B41FA5}">
                      <a16:colId xmlns:a16="http://schemas.microsoft.com/office/drawing/2014/main" val="758719805"/>
                    </a:ext>
                  </a:extLst>
                </a:gridCol>
                <a:gridCol w="1442183">
                  <a:extLst>
                    <a:ext uri="{9D8B030D-6E8A-4147-A177-3AD203B41FA5}">
                      <a16:colId xmlns:a16="http://schemas.microsoft.com/office/drawing/2014/main" val="1583645456"/>
                    </a:ext>
                  </a:extLst>
                </a:gridCol>
                <a:gridCol w="453957">
                  <a:extLst>
                    <a:ext uri="{9D8B030D-6E8A-4147-A177-3AD203B41FA5}">
                      <a16:colId xmlns:a16="http://schemas.microsoft.com/office/drawing/2014/main" val="648104837"/>
                    </a:ext>
                  </a:extLst>
                </a:gridCol>
              </a:tblGrid>
              <a:tr h="18672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900" b="0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438872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Integration of satellite components in the 5G architecture Phase 4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915783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1070058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and Energy Saving Phase2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FS_EnergySys_Ph2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811361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1080062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[phase 2 of] Short Message Service to Emergency Response Centre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FS_SMS2EC_Ph2_ARC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373362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1080060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system architecture for Phase 3 of NG RTC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FS_NG_RTC_Ph3_ARC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411919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1080061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MPS Enhancements for IoT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FS_MPS_IOT_ARC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588869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1080063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Architecture support of Ambient power-enabled Internet of Things -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FS_AmbientIoT_Ph2_ARC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098100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Core Network Enhanced Support for Artificial Intelligence (AI) / Machine Learning (ML)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FS_AIML_CN_Ph2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78082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Stage 2 for Integrated Sensing and Communication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7622457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C4540C-E477-40D6-8E97-C06D77AE3D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861589"/>
              </p:ext>
            </p:extLst>
          </p:nvPr>
        </p:nvGraphicFramePr>
        <p:xfrm>
          <a:off x="765243" y="3822282"/>
          <a:ext cx="7892375" cy="314278"/>
        </p:xfrm>
        <a:graphic>
          <a:graphicData uri="http://schemas.openxmlformats.org/drawingml/2006/table">
            <a:tbl>
              <a:tblPr/>
              <a:tblGrid>
                <a:gridCol w="627942">
                  <a:extLst>
                    <a:ext uri="{9D8B030D-6E8A-4147-A177-3AD203B41FA5}">
                      <a16:colId xmlns:a16="http://schemas.microsoft.com/office/drawing/2014/main" val="3472497721"/>
                    </a:ext>
                  </a:extLst>
                </a:gridCol>
                <a:gridCol w="5368293">
                  <a:extLst>
                    <a:ext uri="{9D8B030D-6E8A-4147-A177-3AD203B41FA5}">
                      <a16:colId xmlns:a16="http://schemas.microsoft.com/office/drawing/2014/main" val="1349507927"/>
                    </a:ext>
                  </a:extLst>
                </a:gridCol>
                <a:gridCol w="1342073">
                  <a:extLst>
                    <a:ext uri="{9D8B030D-6E8A-4147-A177-3AD203B41FA5}">
                      <a16:colId xmlns:a16="http://schemas.microsoft.com/office/drawing/2014/main" val="1905475325"/>
                    </a:ext>
                  </a:extLst>
                </a:gridCol>
                <a:gridCol w="554067">
                  <a:extLst>
                    <a:ext uri="{9D8B030D-6E8A-4147-A177-3AD203B41FA5}">
                      <a16:colId xmlns:a16="http://schemas.microsoft.com/office/drawing/2014/main" val="1188248028"/>
                    </a:ext>
                  </a:extLst>
                </a:gridCol>
              </a:tblGrid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1080059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2 for Indirect Network Sharing Phase2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NetShare_Ph2-ARC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843553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1080058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 ProSe Phase 4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ProSe_Ph4-ARC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1246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009240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(3/5)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2 (cont’d): </a:t>
            </a:r>
          </a:p>
          <a:p>
            <a:pPr marL="739815" lvl="1" indent="-341313">
              <a:defRPr/>
            </a:pPr>
            <a:r>
              <a:rPr lang="en-US" altLang="en-US" sz="1600" dirty="0"/>
              <a:t>Current SA6 items (UIDs in the </a:t>
            </a:r>
            <a:r>
              <a:rPr lang="en-US" altLang="en-US" sz="1600" dirty="0">
                <a:highlight>
                  <a:srgbClr val="FFFF00"/>
                </a:highlight>
              </a:rPr>
              <a:t>108series</a:t>
            </a:r>
            <a:r>
              <a:rPr lang="en-US" altLang="en-US" sz="1600" dirty="0"/>
              <a:t> were approved at SA#108):</a:t>
            </a:r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1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33EF2F4-D535-3E61-CEB5-8C2D604AFD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197721"/>
              </p:ext>
            </p:extLst>
          </p:nvPr>
        </p:nvGraphicFramePr>
        <p:xfrm>
          <a:off x="485775" y="1353583"/>
          <a:ext cx="8388350" cy="3096734"/>
        </p:xfrm>
        <a:graphic>
          <a:graphicData uri="http://schemas.openxmlformats.org/drawingml/2006/table">
            <a:tbl>
              <a:tblPr/>
              <a:tblGrid>
                <a:gridCol w="554153">
                  <a:extLst>
                    <a:ext uri="{9D8B030D-6E8A-4147-A177-3AD203B41FA5}">
                      <a16:colId xmlns:a16="http://schemas.microsoft.com/office/drawing/2014/main" val="3795340419"/>
                    </a:ext>
                  </a:extLst>
                </a:gridCol>
                <a:gridCol w="4737462">
                  <a:extLst>
                    <a:ext uri="{9D8B030D-6E8A-4147-A177-3AD203B41FA5}">
                      <a16:colId xmlns:a16="http://schemas.microsoft.com/office/drawing/2014/main" val="4193584940"/>
                    </a:ext>
                  </a:extLst>
                </a:gridCol>
                <a:gridCol w="1184365">
                  <a:extLst>
                    <a:ext uri="{9D8B030D-6E8A-4147-A177-3AD203B41FA5}">
                      <a16:colId xmlns:a16="http://schemas.microsoft.com/office/drawing/2014/main" val="2663503107"/>
                    </a:ext>
                  </a:extLst>
                </a:gridCol>
                <a:gridCol w="641079">
                  <a:extLst>
                    <a:ext uri="{9D8B030D-6E8A-4147-A177-3AD203B41FA5}">
                      <a16:colId xmlns:a16="http://schemas.microsoft.com/office/drawing/2014/main" val="4179869940"/>
                    </a:ext>
                  </a:extLst>
                </a:gridCol>
                <a:gridCol w="488958">
                  <a:extLst>
                    <a:ext uri="{9D8B030D-6E8A-4147-A177-3AD203B41FA5}">
                      <a16:colId xmlns:a16="http://schemas.microsoft.com/office/drawing/2014/main" val="3393863741"/>
                    </a:ext>
                  </a:extLst>
                </a:gridCol>
                <a:gridCol w="782333">
                  <a:extLst>
                    <a:ext uri="{9D8B030D-6E8A-4147-A177-3AD203B41FA5}">
                      <a16:colId xmlns:a16="http://schemas.microsoft.com/office/drawing/2014/main" val="2358170426"/>
                    </a:ext>
                  </a:extLst>
                </a:gridCol>
              </a:tblGrid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Finish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Hyperlink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12373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1080027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Phase 4 to application enablement for satellite access enabled 5G services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FS_5GSAT_Ph4_APP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SP-250874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6459342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1080024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Enablement to support Energy Saving [Phase 2?]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FS_EnergySys_APP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SP-250871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8385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1070031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2 for FRMCS Phase 6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FRMCS_Ph6-MC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Sat 06/06/26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SP-250390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1717789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1070025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Logging and recording of mission critical services, Phase 2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FS_MCLOG_Ph2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SP-250380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8740791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1070024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Discreet listening and monitoring of mission critical services, Phase 2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FS_MCDISC_Ph2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SP-250379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5141150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1070029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Stage 2 for AI/ML service Phase 2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FS_AIML_App_Ph2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Fri 12/12/25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SP-250384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3718201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1080029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Guidelines for 3GPP Application Enablement usage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AppEnable_EXT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SP-250588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697645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of CAPIF Phase 4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FS_CAPIF_Ph4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SP-250873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4402614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1080025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user consent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FS_APCOT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SP-250872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8717594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1080023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enablement for Ambient IoT [Phase 2? ] services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FS_AmbientIoT_APP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SP-250870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9883508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1050034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Service Enabler Architecture Layer (SEAL) Phase 4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FS_SEAL_Ph4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Fri 12/12/25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SP-250374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3489096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enabler for XR Services Phase 3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FS_XRM_Ph3_APP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Fri 12/12/25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SP-250381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6262962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1070027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SEAL data delivery Phase 3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FS_SEALDD_Ph3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Fri 12/12/25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SP-250382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4383476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1070028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Stage 2 for MMTel Phase 2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FS_MMTel_Ph2_APP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SP-250383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1661685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1070030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Mission Critical Services for UE-to-UE and UE-to-Network over multi-hop relay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MultiHop-MC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SP-250389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6654008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1070032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Enhanced Mission Critical Services Architecture Phase 2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enhMC_Ph2-MC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Sat 06/06/26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SP-250391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6326295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1070033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mobile metaverse services Phase 2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Metaverse_Ph2-APP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Fri 12/12/25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SP-250392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5800322"/>
                  </a:ext>
                </a:extLst>
              </a:tr>
              <a:tr h="162986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1080028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use of Sensing results for Vertical Applications 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FS_Sensing_APP</a:t>
                      </a:r>
                      <a:endParaRPr lang="en-GB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Tue 03/03/26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SP-250875</a:t>
                      </a:r>
                    </a:p>
                  </a:txBody>
                  <a:tcPr marL="5433" marR="5433" marT="5433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5388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3867011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3A8EA-3CCC-1F6F-E1B7-530AFF73C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E4EEDF6-67AC-6D48-9ECA-2253DC9D5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(4/5)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200" y="563563"/>
            <a:ext cx="8605837" cy="3575895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RAN: </a:t>
            </a:r>
            <a:r>
              <a:rPr lang="en-US" altLang="en-US" sz="2000" dirty="0">
                <a:highlight>
                  <a:srgbClr val="00FF00"/>
                </a:highlight>
              </a:rPr>
              <a:t>RAN WG SIDs/WIDs approved at RAN#108, as per schedule</a:t>
            </a:r>
          </a:p>
          <a:p>
            <a:pPr marL="739775" lvl="1" indent="-341313">
              <a:defRPr/>
            </a:pPr>
            <a:r>
              <a:rPr lang="en-US" altLang="en-US" sz="1600" dirty="0"/>
              <a:t>5GA RAN1-led WIDs:</a:t>
            </a:r>
          </a:p>
          <a:p>
            <a:pPr lvl="2" defTabSz="1085850"/>
            <a:r>
              <a:rPr lang="en-US" sz="1200" dirty="0"/>
              <a:t>AI/ML for NR air interface enhancements 	</a:t>
            </a:r>
          </a:p>
          <a:p>
            <a:pPr lvl="2" defTabSz="1085850"/>
            <a:r>
              <a:rPr lang="en-US" sz="1200" dirty="0"/>
              <a:t>NR MIMO Phase 6		</a:t>
            </a:r>
          </a:p>
          <a:p>
            <a:pPr lvl="2" defTabSz="1085850"/>
            <a:r>
              <a:rPr lang="en-US" sz="1200" dirty="0"/>
              <a:t>NR coverage enhancements Phase 3	</a:t>
            </a:r>
          </a:p>
          <a:p>
            <a:pPr lvl="2" defTabSz="1085850"/>
            <a:r>
              <a:rPr lang="en-US" sz="1200" dirty="0"/>
              <a:t>Study on GNSS resilient NR-NTN operation</a:t>
            </a:r>
          </a:p>
          <a:p>
            <a:pPr lvl="2" defTabSz="1085850"/>
            <a:r>
              <a:rPr lang="en-US" sz="1200" dirty="0"/>
              <a:t>Study on Integrated Sensing And Communication (ISAC) for NR</a:t>
            </a:r>
          </a:p>
          <a:p>
            <a:pPr lvl="1" defTabSz="1085850"/>
            <a:r>
              <a:rPr lang="en-US" altLang="en-US" sz="1600" dirty="0"/>
              <a:t>5GA RAN2-led WIDs:</a:t>
            </a:r>
          </a:p>
          <a:p>
            <a:pPr lvl="2" defTabSz="1085850"/>
            <a:r>
              <a:rPr lang="en-US" sz="1200" dirty="0"/>
              <a:t>Artificial Intelligence (AI)/Machine Learning (ML) for mobility in NR</a:t>
            </a:r>
          </a:p>
          <a:p>
            <a:pPr lvl="2" defTabSz="1085850"/>
            <a:r>
              <a:rPr lang="en-US" sz="1200" dirty="0"/>
              <a:t>Non-Terrestrial Networks (NTN) for Internet of Things (IoT) Phase 4</a:t>
            </a:r>
          </a:p>
          <a:p>
            <a:pPr lvl="2" defTabSz="1085850"/>
            <a:r>
              <a:rPr lang="en-US" sz="1200" dirty="0"/>
              <a:t>NR mobility enhancements Phase 5	</a:t>
            </a:r>
          </a:p>
          <a:p>
            <a:pPr lvl="2" defTabSz="1085850"/>
            <a:r>
              <a:rPr lang="en-US" sz="1200" dirty="0"/>
              <a:t>XR (</a:t>
            </a:r>
            <a:r>
              <a:rPr lang="en-US" sz="1200" dirty="0" err="1"/>
              <a:t>eXtended</a:t>
            </a:r>
            <a:r>
              <a:rPr lang="en-US" sz="1200" dirty="0"/>
              <a:t> Reality) for NR Phase 4	</a:t>
            </a:r>
          </a:p>
          <a:p>
            <a:pPr lvl="2" defTabSz="1085850"/>
            <a:r>
              <a:rPr lang="en-US" sz="1200" dirty="0"/>
              <a:t>E-UTRA TN to NR NTN handover enhancements</a:t>
            </a:r>
          </a:p>
          <a:p>
            <a:pPr lvl="1" defTabSz="1085850"/>
            <a:r>
              <a:rPr lang="en-US" altLang="en-US" sz="1600" dirty="0"/>
              <a:t>5GA RAN3-led WIDs:</a:t>
            </a:r>
          </a:p>
          <a:p>
            <a:pPr lvl="2" defTabSz="1085850"/>
            <a:r>
              <a:rPr lang="en-US" sz="1200" dirty="0"/>
              <a:t>Study on Artificial Intelligence (AI)/Machine Learning (ML) for NG-RAN Phase 3</a:t>
            </a:r>
          </a:p>
          <a:p>
            <a:pPr lvl="2" defTabSz="1085850"/>
            <a:r>
              <a:rPr lang="en-US" sz="1200" dirty="0"/>
              <a:t>Data collection for SON /MDT in NR Phase 5</a:t>
            </a:r>
          </a:p>
          <a:p>
            <a:pPr marL="739775" lvl="1" indent="-341313">
              <a:defRPr/>
            </a:pPr>
            <a:r>
              <a:rPr lang="en-US" sz="1600" dirty="0"/>
              <a:t>WID on Ambient IoT still under discussion as this is written</a:t>
            </a:r>
            <a:endParaRPr lang="en-US" altLang="en-US" sz="1600" dirty="0"/>
          </a:p>
          <a:p>
            <a:pPr marL="341273" indent="-341313">
              <a:defRPr/>
            </a:pPr>
            <a:r>
              <a:rPr lang="en-US" altLang="en-US" sz="2000" dirty="0"/>
              <a:t>RAN4 WIDs approval to be finalized at RAN#109</a:t>
            </a:r>
          </a:p>
        </p:txBody>
      </p:sp>
    </p:spTree>
    <p:extLst>
      <p:ext uri="{BB962C8B-B14F-4D97-AF65-F5344CB8AC3E}">
        <p14:creationId xmlns:p14="http://schemas.microsoft.com/office/powerpoint/2010/main" val="84948998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6" y="74174"/>
            <a:ext cx="8744153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(5/5)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183" y="810638"/>
            <a:ext cx="8388350" cy="3622675"/>
          </a:xfrm>
        </p:spPr>
        <p:txBody>
          <a:bodyPr/>
          <a:lstStyle/>
          <a:p>
            <a:r>
              <a:rPr lang="en-GB" sz="1800" dirty="0"/>
              <a:t>Rel-20 5GA SA3/4/5 activities:</a:t>
            </a:r>
          </a:p>
          <a:p>
            <a:pPr lvl="1"/>
            <a:r>
              <a:rPr lang="en-GB" sz="1400" dirty="0"/>
              <a:t>Approved: New SID on Modernization of Specification Format and Procedures for 6G (SP-250802)</a:t>
            </a:r>
          </a:p>
          <a:p>
            <a:pPr lvl="1"/>
            <a:r>
              <a:rPr lang="en-GB" sz="1400" dirty="0"/>
              <a:t>Number of WIDs/SIDs submitted by SA3/4/5 WGs approved at SA#108 (TBC at the end of the meeting)</a:t>
            </a:r>
          </a:p>
          <a:p>
            <a:pPr lvl="2"/>
            <a:r>
              <a:rPr lang="en-GB" sz="1200" b="1" dirty="0"/>
              <a:t>SA WG3 </a:t>
            </a:r>
            <a:r>
              <a:rPr lang="en-GB" sz="1200" dirty="0"/>
              <a:t>(Study on Preparing for Transition to Post Quantum Cryptography in 3GPP in SP-250858; Mission Critical security for Release 20 in SP-250653; Security related Events Handling in SP-250876; Security Assurance Specification for 5GAdvanced in SP-250877)</a:t>
            </a:r>
          </a:p>
          <a:p>
            <a:pPr lvl="2"/>
            <a:r>
              <a:rPr lang="en-GB" sz="1200" b="1" dirty="0"/>
              <a:t>SA WG4 </a:t>
            </a:r>
            <a:r>
              <a:rPr lang="en-GB" sz="1200" dirty="0"/>
              <a:t>(Study on Media Energy Consumption Exposure and Evaluation Framework phase 2 in SP-250636; AI/ML for IMS services in SP-250878)</a:t>
            </a:r>
          </a:p>
          <a:p>
            <a:pPr lvl="2"/>
            <a:r>
              <a:rPr lang="en-GB" sz="1200" b="1" dirty="0"/>
              <a:t>SA WG5 Studies </a:t>
            </a:r>
            <a:r>
              <a:rPr lang="en-GB" sz="1200" dirty="0"/>
              <a:t>(Energy efficiency and energy saving aspects of 5G Advanced in SP-250860; intent driven management services for mobile network phase 4 in SP-250861; Management Data Analytics (MDA) - Phase 4 in SP-250862; SBMA enhancement phase 4 in SP-250863; Enhanced exposure of management services in SP-250864; Study for Data management phase 3 in SP-250865; Management aspect of Network Digital Twins phase 2 in SP-250866; AI/ML management enhancements in SP-250867; Closed Control Loop Management -Ph2 in SP-250868; Charging Aspects of CAPIF Phase 3 in SP-250869)</a:t>
            </a:r>
          </a:p>
          <a:p>
            <a:pPr lvl="2"/>
            <a:r>
              <a:rPr lang="en-GB" sz="1200" b="1" dirty="0"/>
              <a:t>SA WG5 Normative </a:t>
            </a:r>
            <a:r>
              <a:rPr lang="en-GB" sz="1200" dirty="0"/>
              <a:t>(5G performance </a:t>
            </a:r>
            <a:r>
              <a:rPr lang="en-GB" sz="1200" dirty="0" err="1"/>
              <a:t>measurements&amp;KPIs</a:t>
            </a:r>
            <a:r>
              <a:rPr lang="en-GB" sz="1200" dirty="0"/>
              <a:t> and </a:t>
            </a:r>
            <a:r>
              <a:rPr lang="en-GB" sz="1200" dirty="0" err="1"/>
              <a:t>Trace&amp;MDT&amp;QoE</a:t>
            </a:r>
            <a:r>
              <a:rPr lang="en-GB" sz="1200" dirty="0"/>
              <a:t> in SP-250505 ; OAM for Extended Reality and Media service (XRM) Phase 2 </a:t>
            </a:r>
            <a:r>
              <a:rPr lang="en-GB" sz="1200"/>
              <a:t>in SP-250880; </a:t>
            </a:r>
            <a:r>
              <a:rPr lang="en-GB" sz="1200" dirty="0"/>
              <a:t>Enhancement of Management Aspects related to NWDAF Phase 3 in SP-250507 ; 5G Advanced NRM features phase 4 in SP-250508)</a:t>
            </a:r>
          </a:p>
          <a:p>
            <a:pPr marL="341273" indent="-341313">
              <a:defRPr/>
            </a:pPr>
            <a:r>
              <a:rPr lang="en-US" altLang="en-US" sz="1800" dirty="0"/>
              <a:t>Stage 3 and CT: not started</a:t>
            </a:r>
          </a:p>
          <a:p>
            <a:pPr lvl="2"/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94826" y="983240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4046" y="4827296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803" y="2417398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738255" y="4384963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765" y="1643824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1376533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1383197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1777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1811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220886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310314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2720179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361656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085890" y="3852002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435926" y="2708076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994826" y="3951596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3561224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2706666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357014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383170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5548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5781745" y="3829304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5910868" y="3896473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39F60788-131E-40AC-E519-12453045979F}"/>
              </a:ext>
            </a:extLst>
          </p:cNvPr>
          <p:cNvSpPr/>
          <p:nvPr/>
        </p:nvSpPr>
        <p:spPr bwMode="auto">
          <a:xfrm>
            <a:off x="1088968" y="1288473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3205683" y="2102874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Star: 5 Points 13">
            <a:extLst>
              <a:ext uri="{FF2B5EF4-FFF2-40B4-BE49-F238E27FC236}">
                <a16:creationId xmlns:a16="http://schemas.microsoft.com/office/drawing/2014/main" id="{40FC1B0C-5394-DF48-4A05-6635A2BBF100}"/>
              </a:ext>
            </a:extLst>
          </p:cNvPr>
          <p:cNvSpPr/>
          <p:nvPr/>
        </p:nvSpPr>
        <p:spPr bwMode="auto">
          <a:xfrm>
            <a:off x="3889730" y="271676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F59CF1B1-1C90-5FD4-188D-B0C945DE2D3D}"/>
              </a:ext>
            </a:extLst>
          </p:cNvPr>
          <p:cNvSpPr/>
          <p:nvPr/>
        </p:nvSpPr>
        <p:spPr bwMode="auto">
          <a:xfrm>
            <a:off x="3832174" y="1772530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FD77-5F0E-8161-3451-92CC51747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F38D47D-969A-B0B2-4631-5F50ED1E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FS_6G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B23A5434-5AD3-6B9C-A765-72A77F731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039" y="726867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341273" indent="-341313">
              <a:defRPr/>
            </a:pPr>
            <a:r>
              <a:rPr lang="en-US" altLang="en-US" sz="2000" dirty="0"/>
              <a:t>Stage 1:</a:t>
            </a:r>
          </a:p>
          <a:p>
            <a:pPr marL="398502" lvl="1" eaLnBrk="1" fontAlgn="t" hangingPunct="1"/>
            <a:r>
              <a:rPr lang="en-GB" altLang="en-US" sz="1600" dirty="0"/>
              <a:t>Study on 6G Use Cases and Service Requirements (FS_6G_REQ, 1050110): TR 22.870</a:t>
            </a:r>
          </a:p>
          <a:p>
            <a:pPr marL="398502" lvl="1" eaLnBrk="1" fontAlgn="t" hangingPunct="1"/>
            <a:r>
              <a:rPr lang="en-GB" altLang="en-US" sz="1600" dirty="0"/>
              <a:t>66% complete, Expected completion by 03/03/2026</a:t>
            </a:r>
            <a:endParaRPr lang="en-US" altLang="en-US" sz="1600" dirty="0"/>
          </a:p>
          <a:p>
            <a:pPr marL="341273" indent="-341313">
              <a:defRPr/>
            </a:pPr>
            <a:r>
              <a:rPr lang="en-US" altLang="en-US" sz="2000" dirty="0"/>
              <a:t>Stage 2: </a:t>
            </a:r>
            <a:r>
              <a:rPr lang="en-GB" altLang="en-US" sz="1600" dirty="0"/>
              <a:t>SA2 6G SID approved at SA#108 (“Study on Architecture for 6G System”, SP-250806, 0%)</a:t>
            </a:r>
          </a:p>
          <a:p>
            <a:pPr marL="341273" indent="-341313">
              <a:defRPr/>
            </a:pPr>
            <a:r>
              <a:rPr lang="en-US" altLang="en-US" sz="2000" dirty="0"/>
              <a:t>RAN:</a:t>
            </a:r>
          </a:p>
          <a:p>
            <a:pPr marL="739775" lvl="1" indent="-341313">
              <a:defRPr/>
            </a:pPr>
            <a:r>
              <a:rPr lang="en-US" altLang="en-US" sz="1600" dirty="0"/>
              <a:t>RAN Plenary 6G work started Dec. 2024, now 10% (“</a:t>
            </a:r>
            <a:r>
              <a:rPr lang="en-US" sz="1600" dirty="0"/>
              <a:t>Study on 6G Scenarios and requirements”)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sz="1600" dirty="0"/>
              <a:t>RAN WG 6G SID approved at RAN#108 (“Study on 6G Radio”, RP-251881)</a:t>
            </a:r>
          </a:p>
          <a:p>
            <a:pPr marL="739775" lvl="1" indent="-341313">
              <a:defRPr/>
            </a:pPr>
            <a:endParaRPr lang="en-US" altLang="en-US" sz="1600" dirty="0"/>
          </a:p>
          <a:p>
            <a:pPr marL="739775" lvl="1" indent="-341313">
              <a:defRPr/>
            </a:pPr>
            <a:endParaRPr lang="en-GB" altLang="en-US" sz="16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CAEB4A7-D4B7-B97B-2FC6-A761DC041A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243468"/>
              </p:ext>
            </p:extLst>
          </p:nvPr>
        </p:nvGraphicFramePr>
        <p:xfrm>
          <a:off x="400117" y="3420633"/>
          <a:ext cx="8343765" cy="996000"/>
        </p:xfrm>
        <a:graphic>
          <a:graphicData uri="http://schemas.openxmlformats.org/drawingml/2006/table">
            <a:tbl>
              <a:tblPr/>
              <a:tblGrid>
                <a:gridCol w="521397">
                  <a:extLst>
                    <a:ext uri="{9D8B030D-6E8A-4147-A177-3AD203B41FA5}">
                      <a16:colId xmlns:a16="http://schemas.microsoft.com/office/drawing/2014/main" val="3134648461"/>
                    </a:ext>
                  </a:extLst>
                </a:gridCol>
                <a:gridCol w="3250368">
                  <a:extLst>
                    <a:ext uri="{9D8B030D-6E8A-4147-A177-3AD203B41FA5}">
                      <a16:colId xmlns:a16="http://schemas.microsoft.com/office/drawing/2014/main" val="3766882295"/>
                    </a:ext>
                  </a:extLst>
                </a:gridCol>
                <a:gridCol w="1656893">
                  <a:extLst>
                    <a:ext uri="{9D8B030D-6E8A-4147-A177-3AD203B41FA5}">
                      <a16:colId xmlns:a16="http://schemas.microsoft.com/office/drawing/2014/main" val="3625358724"/>
                    </a:ext>
                  </a:extLst>
                </a:gridCol>
                <a:gridCol w="245363">
                  <a:extLst>
                    <a:ext uri="{9D8B030D-6E8A-4147-A177-3AD203B41FA5}">
                      <a16:colId xmlns:a16="http://schemas.microsoft.com/office/drawing/2014/main" val="139515922"/>
                    </a:ext>
                  </a:extLst>
                </a:gridCol>
                <a:gridCol w="705419">
                  <a:extLst>
                    <a:ext uri="{9D8B030D-6E8A-4147-A177-3AD203B41FA5}">
                      <a16:colId xmlns:a16="http://schemas.microsoft.com/office/drawing/2014/main" val="836490212"/>
                    </a:ext>
                  </a:extLst>
                </a:gridCol>
                <a:gridCol w="659413">
                  <a:extLst>
                    <a:ext uri="{9D8B030D-6E8A-4147-A177-3AD203B41FA5}">
                      <a16:colId xmlns:a16="http://schemas.microsoft.com/office/drawing/2014/main" val="3091570103"/>
                    </a:ext>
                  </a:extLst>
                </a:gridCol>
                <a:gridCol w="337374">
                  <a:extLst>
                    <a:ext uri="{9D8B030D-6E8A-4147-A177-3AD203B41FA5}">
                      <a16:colId xmlns:a16="http://schemas.microsoft.com/office/drawing/2014/main" val="3237727265"/>
                    </a:ext>
                  </a:extLst>
                </a:gridCol>
                <a:gridCol w="967538">
                  <a:extLst>
                    <a:ext uri="{9D8B030D-6E8A-4147-A177-3AD203B41FA5}">
                      <a16:colId xmlns:a16="http://schemas.microsoft.com/office/drawing/2014/main" val="2640774031"/>
                    </a:ext>
                  </a:extLst>
                </a:gridCol>
              </a:tblGrid>
              <a:tr h="206624"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Start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Finish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WID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2964424"/>
                  </a:ext>
                </a:extLst>
              </a:tr>
              <a:tr h="145173">
                <a:tc>
                  <a:txBody>
                    <a:bodyPr/>
                    <a:lstStyle/>
                    <a:p>
                      <a:pPr algn="r"/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6G Studies</a:t>
                      </a:r>
                      <a:endParaRPr lang="en-GB" sz="12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0953265"/>
                  </a:ext>
                </a:extLst>
              </a:tr>
              <a:tr h="108369">
                <a:tc>
                  <a:txBody>
                    <a:bodyPr/>
                    <a:lstStyle/>
                    <a:p>
                      <a:pPr algn="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1050110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6G Use Cases and Service Requirements 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FS_6G_REQ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24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26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66%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SP-241391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3704918"/>
                  </a:ext>
                </a:extLst>
              </a:tr>
              <a:tr h="108369">
                <a:tc>
                  <a:txBody>
                    <a:bodyPr/>
                    <a:lstStyle/>
                    <a:p>
                      <a:pPr algn="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1060079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6G Scenarios and Requirements 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FS_6G_RAN_Scen_Req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24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26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RP-250810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2568319"/>
                  </a:ext>
                </a:extLst>
              </a:tr>
              <a:tr h="108369"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1080057</a:t>
                      </a:r>
                      <a:endParaRPr lang="en-GB" sz="10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Architecture for 6G System 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FS_6G_ARC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S2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25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26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SP-250806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337393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3F8480C-6CDC-9F0E-4405-D9F0BEB51697}"/>
              </a:ext>
            </a:extLst>
          </p:cNvPr>
          <p:cNvSpPr txBox="1"/>
          <p:nvPr/>
        </p:nvSpPr>
        <p:spPr>
          <a:xfrm>
            <a:off x="645269" y="4495765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+ “Study on 6G Radio” , RAN WGs, in RP-251881 (0%)</a:t>
            </a:r>
            <a:endParaRPr lang="en-GB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7671543-6A86-C1B3-4419-149A99CAB9B3}"/>
              </a:ext>
            </a:extLst>
          </p:cNvPr>
          <p:cNvSpPr txBox="1">
            <a:spLocks/>
          </p:cNvSpPr>
          <p:nvPr/>
        </p:nvSpPr>
        <p:spPr bwMode="auto">
          <a:xfrm>
            <a:off x="276900" y="4706291"/>
            <a:ext cx="8839200" cy="437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273" indent="-341313">
              <a:defRPr/>
            </a:pPr>
            <a:r>
              <a:rPr lang="en-US" altLang="en-US" sz="2000" dirty="0">
                <a:latin typeface="+mn-lt"/>
              </a:rPr>
              <a:t>Stage 3 and CT: not started</a:t>
            </a:r>
          </a:p>
        </p:txBody>
      </p:sp>
    </p:spTree>
    <p:extLst>
      <p:ext uri="{BB962C8B-B14F-4D97-AF65-F5344CB8AC3E}">
        <p14:creationId xmlns:p14="http://schemas.microsoft.com/office/powerpoint/2010/main" val="234151029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r>
              <a:rPr lang="en-US" altLang="en-US" sz="1800" dirty="0"/>
              <a:t>SA1 needs some Rel-21 planning already, at least for 5GA</a:t>
            </a:r>
          </a:p>
          <a:p>
            <a:pPr lvl="1"/>
            <a:r>
              <a:rPr lang="en-US" altLang="en-US" sz="1400" dirty="0"/>
              <a:t>Since Stage 1 freeze date for Rel-20 5GA is now</a:t>
            </a:r>
          </a:p>
          <a:p>
            <a:pPr lvl="1"/>
            <a:r>
              <a:rPr lang="en-US" altLang="en-US" sz="1400" dirty="0"/>
              <a:t>See SA1 chair contribution in </a:t>
            </a:r>
            <a:r>
              <a:rPr lang="en-GB" sz="1100" b="1" i="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2"/>
              </a:rPr>
              <a:t>SP-250623</a:t>
            </a:r>
            <a:endParaRPr lang="en-US" altLang="en-US" sz="1400" dirty="0"/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To be started September or December 2025 (time for work to stabilise)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05760" y="1138238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788" y="4920808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58325"/>
            <a:ext cx="22830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5950" y="4815458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1400" y="1545431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184377AB-53B5-5625-A045-27D359756E19}"/>
              </a:ext>
            </a:extLst>
          </p:cNvPr>
          <p:cNvSpPr/>
          <p:nvPr/>
        </p:nvSpPr>
        <p:spPr bwMode="auto">
          <a:xfrm>
            <a:off x="5939049" y="3129968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21" y="1443079"/>
            <a:ext cx="8361904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and stable (</a:t>
            </a:r>
            <a:r>
              <a:rPr lang="en-GB" altLang="en-US" sz="1600" dirty="0"/>
              <a:t>14 Studies, 25 Normative items)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(24 Studies, 72 Normative items), with 3 exceptions:</a:t>
            </a:r>
          </a:p>
          <a:p>
            <a:pPr marL="739775" lvl="1" indent="-341313">
              <a:defRPr/>
            </a:pPr>
            <a:r>
              <a:rPr lang="en-GB" altLang="en-US" sz="1100" b="1" dirty="0"/>
              <a:t>Stage 2 for :</a:t>
            </a:r>
          </a:p>
          <a:p>
            <a:pPr marL="1139825" lvl="2" indent="-341313">
              <a:defRPr/>
            </a:pPr>
            <a:r>
              <a:rPr lang="en-GB" altLang="en-US" sz="1000" b="1" dirty="0"/>
              <a:t>AI/ML (UID 1040033, AIML_CN)  (was 98%, now 99%)</a:t>
            </a:r>
          </a:p>
          <a:p>
            <a:pPr marL="1139825" lvl="2" indent="-341313">
              <a:defRPr/>
            </a:pPr>
            <a:r>
              <a:rPr lang="en-GB" altLang="en-US" sz="1000" b="1" dirty="0" err="1"/>
              <a:t>NG_RTC_Phase</a:t>
            </a:r>
            <a:r>
              <a:rPr lang="en-GB" altLang="en-US" sz="1000" b="1" dirty="0"/>
              <a:t> 2 (UID 1040026) (was 98%, now 99%)</a:t>
            </a:r>
          </a:p>
          <a:p>
            <a:pPr marL="1139825" lvl="2" indent="-341313">
              <a:defRPr/>
            </a:pPr>
            <a:r>
              <a:rPr lang="en-GB" altLang="en-US" sz="1000" b="1" dirty="0"/>
              <a:t>Ambient-IoT (introduced at SA#107, now 90%)</a:t>
            </a:r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255712" lvl="3" indent="0">
              <a:buNone/>
              <a:defRPr/>
            </a:pPr>
            <a:endParaRPr lang="en-US" altLang="en-US" sz="2800" b="1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817417"/>
            <a:ext cx="8605837" cy="4055149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400" dirty="0"/>
              <a:t>RAN</a:t>
            </a:r>
          </a:p>
          <a:p>
            <a:pPr marL="739815" lvl="1" indent="-341313">
              <a:defRPr/>
            </a:pPr>
            <a:r>
              <a:rPr lang="en-GB" altLang="en-US" sz="1800" dirty="0"/>
              <a:t>Studies: </a:t>
            </a:r>
            <a:r>
              <a:rPr lang="en-US" altLang="en-US" sz="1800" dirty="0"/>
              <a:t> </a:t>
            </a:r>
            <a:r>
              <a:rPr lang="en-US" altLang="en-US" sz="1200" b="1" dirty="0"/>
              <a:t>12 studies (against 11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96 % </a:t>
            </a:r>
            <a:r>
              <a:rPr lang="en-US" altLang="en-US" sz="1200" dirty="0"/>
              <a:t>(against 76% at previous TSG)</a:t>
            </a:r>
            <a:endParaRPr lang="en-GB" altLang="en-US" sz="1050" dirty="0"/>
          </a:p>
          <a:p>
            <a:pPr marL="739815" lvl="1" indent="-341313">
              <a:defRPr/>
            </a:pPr>
            <a:r>
              <a:rPr lang="en-GB" altLang="en-US" sz="1800" u="sng" dirty="0"/>
              <a:t>RAN Core: </a:t>
            </a:r>
            <a:r>
              <a:rPr lang="en-GB" altLang="en-US" sz="1200" b="1" u="sng" dirty="0"/>
              <a:t>55 items </a:t>
            </a:r>
            <a:r>
              <a:rPr lang="en-US" altLang="en-US" sz="1200" b="1" u="sng" dirty="0"/>
              <a:t>(against 54 </a:t>
            </a:r>
            <a:r>
              <a:rPr lang="en-US" altLang="en-US" sz="1200" u="sng" dirty="0"/>
              <a:t>at previous TSG), </a:t>
            </a:r>
            <a:r>
              <a:rPr lang="en-US" altLang="en-US" sz="1200" b="1" u="sng" dirty="0">
                <a:highlight>
                  <a:srgbClr val="FFFF00"/>
                </a:highlight>
              </a:rPr>
              <a:t>OCI = 84 % </a:t>
            </a:r>
            <a:r>
              <a:rPr lang="en-US" altLang="en-US" sz="1200" u="sng" dirty="0">
                <a:highlight>
                  <a:srgbClr val="FFFF00"/>
                </a:highlight>
              </a:rPr>
              <a:t>(against 64% at previous TSG</a:t>
            </a:r>
            <a:r>
              <a:rPr lang="en-US" altLang="en-US" sz="1200" u="sng" dirty="0"/>
              <a:t>) </a:t>
            </a:r>
          </a:p>
          <a:p>
            <a:pPr marL="1139865" lvl="2" indent="-341313">
              <a:defRPr/>
            </a:pPr>
            <a:r>
              <a:rPr lang="en-US" altLang="en-US" sz="1050" dirty="0">
                <a:highlight>
                  <a:srgbClr val="00FF00"/>
                </a:highlight>
              </a:rPr>
              <a:t>RAN2/RAN3/RAN4Core: Items on time for their target by Sept. 2025</a:t>
            </a:r>
            <a:r>
              <a:rPr lang="en-US" altLang="en-US" sz="1050" dirty="0">
                <a:highlight>
                  <a:srgbClr val="FFFF00"/>
                </a:highlight>
              </a:rPr>
              <a:t> </a:t>
            </a:r>
          </a:p>
          <a:p>
            <a:pPr marL="1139865" lvl="2" indent="-341313">
              <a:defRPr/>
            </a:pPr>
            <a:r>
              <a:rPr lang="en-US" altLang="en-US" sz="1050" dirty="0">
                <a:highlight>
                  <a:srgbClr val="00FF00"/>
                </a:highlight>
              </a:rPr>
              <a:t>RAN1 : the main part of all the normative items completed at RAN#108, as per schedule </a:t>
            </a:r>
            <a:r>
              <a:rPr lang="en-US" altLang="en-US" sz="1050" dirty="0">
                <a:highlight>
                  <a:srgbClr val="FFFF00"/>
                </a:highlight>
              </a:rPr>
              <a:t>.</a:t>
            </a:r>
            <a:r>
              <a:rPr lang="en-US" altLang="en-US" sz="1050" dirty="0"/>
              <a:t>These items are:</a:t>
            </a:r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r>
              <a:rPr lang="en-GB" altLang="en-US" sz="1800" dirty="0"/>
              <a:t>RAN4Perf:  </a:t>
            </a:r>
            <a:r>
              <a:rPr lang="en-GB" altLang="en-US" sz="1200" b="1" dirty="0"/>
              <a:t>37 items </a:t>
            </a:r>
            <a:r>
              <a:rPr lang="en-US" altLang="en-US" sz="1200" b="1" dirty="0"/>
              <a:t>(against 36 </a:t>
            </a:r>
            <a:r>
              <a:rPr lang="en-US" altLang="en-US" sz="1200" dirty="0"/>
              <a:t>at previous TSG), </a:t>
            </a:r>
            <a:r>
              <a:rPr lang="en-US" altLang="en-US" sz="1200" b="1" dirty="0">
                <a:highlight>
                  <a:srgbClr val="FFFF00"/>
                </a:highlight>
              </a:rPr>
              <a:t>OCI = 45 % </a:t>
            </a:r>
            <a:r>
              <a:rPr lang="en-US" altLang="en-US" sz="1200" dirty="0">
                <a:highlight>
                  <a:srgbClr val="FFFF00"/>
                </a:highlight>
              </a:rPr>
              <a:t>(against 23% a</a:t>
            </a:r>
            <a:r>
              <a:rPr lang="en-US" altLang="en-US" sz="1200" dirty="0"/>
              <a:t>t previous TSG) </a:t>
            </a:r>
          </a:p>
          <a:p>
            <a:pPr marL="1139865" lvl="2" indent="-341313">
              <a:defRPr/>
            </a:pPr>
            <a:r>
              <a:rPr lang="en-US" altLang="en-US" sz="1200" dirty="0"/>
              <a:t>About half of the  items are now scheduled to be completed by March 2026 (</a:t>
            </a:r>
            <a:r>
              <a:rPr lang="en-US" altLang="en-US" sz="1200" dirty="0">
                <a:highlight>
                  <a:srgbClr val="FFFF00"/>
                </a:highlight>
              </a:rPr>
              <a:t>a quarter later than original Rel-19 timeline</a:t>
            </a:r>
            <a:r>
              <a:rPr lang="en-US" altLang="en-US" sz="1200" dirty="0"/>
              <a:t>)</a:t>
            </a:r>
            <a:endParaRPr lang="en-GB" altLang="en-US" sz="1200" dirty="0"/>
          </a:p>
          <a:p>
            <a:pPr marL="398502" lvl="1" indent="0">
              <a:buNone/>
              <a:defRPr/>
            </a:pPr>
            <a:endParaRPr lang="en-GB" altLang="en-US" sz="1800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32CA65B-1E18-FF55-EB07-75A8ED4DC8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626962"/>
              </p:ext>
            </p:extLst>
          </p:nvPr>
        </p:nvGraphicFramePr>
        <p:xfrm>
          <a:off x="1241159" y="2423698"/>
          <a:ext cx="6075629" cy="1598787"/>
        </p:xfrm>
        <a:graphic>
          <a:graphicData uri="http://schemas.openxmlformats.org/drawingml/2006/table">
            <a:tbl>
              <a:tblPr/>
              <a:tblGrid>
                <a:gridCol w="483396">
                  <a:extLst>
                    <a:ext uri="{9D8B030D-6E8A-4147-A177-3AD203B41FA5}">
                      <a16:colId xmlns:a16="http://schemas.microsoft.com/office/drawing/2014/main" val="2151216106"/>
                    </a:ext>
                  </a:extLst>
                </a:gridCol>
                <a:gridCol w="4132566">
                  <a:extLst>
                    <a:ext uri="{9D8B030D-6E8A-4147-A177-3AD203B41FA5}">
                      <a16:colId xmlns:a16="http://schemas.microsoft.com/office/drawing/2014/main" val="206687977"/>
                    </a:ext>
                  </a:extLst>
                </a:gridCol>
                <a:gridCol w="1033141">
                  <a:extLst>
                    <a:ext uri="{9D8B030D-6E8A-4147-A177-3AD203B41FA5}">
                      <a16:colId xmlns:a16="http://schemas.microsoft.com/office/drawing/2014/main" val="998091217"/>
                    </a:ext>
                  </a:extLst>
                </a:gridCol>
                <a:gridCol w="426526">
                  <a:extLst>
                    <a:ext uri="{9D8B030D-6E8A-4147-A177-3AD203B41FA5}">
                      <a16:colId xmlns:a16="http://schemas.microsoft.com/office/drawing/2014/main" val="1457069027"/>
                    </a:ext>
                  </a:extLst>
                </a:gridCol>
              </a:tblGrid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1021095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Enhancements of Network energy savings for NR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Netw_Energy_NR_enh-Core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30293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Low-power wake-up signal and receiver for NR (LP-WUS/WUR)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NR_LPWUS-Core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621463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Artificial Intelligence (AI)/Machine Learning (ML) for NR air interface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NR_AIML_air-Core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095459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1061084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Solutions for Ambient IoT (Internet of Things) in NR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Ambient_IoT_Solutions-Core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085446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1051123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Introduction of IoT-NTN TDD mode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IoT_NTN_TDD-Core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6129242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1051120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Multi-carrier enhancements for NR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NR_MC_enh2-Core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2350270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1021089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NR MIMO Phase 5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NR_MIMO_Ph5-Core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09678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Evolution of NR duplex operation: Sub-band full duplex (SBFD)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NR_duplex_evo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026900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1061081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LTE-based 5G Broadcast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LTE_terr_bcast_Ph2-Core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55179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(3/3)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817417"/>
            <a:ext cx="8605837" cy="4055149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400" dirty="0"/>
              <a:t>SA 3/4/5 &amp; CT</a:t>
            </a:r>
          </a:p>
          <a:p>
            <a:pPr marL="739815" lvl="1" indent="-341313">
              <a:defRPr/>
            </a:pPr>
            <a:r>
              <a:rPr lang="en-GB" altLang="en-US" sz="18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53 studies (same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95 % </a:t>
            </a:r>
            <a:r>
              <a:rPr lang="en-US" altLang="en-US" sz="1200" dirty="0"/>
              <a:t>(against 90 %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 dirty="0"/>
              <a:t>: </a:t>
            </a:r>
            <a:r>
              <a:rPr lang="en-US" altLang="en-US" sz="1200" b="1" u="sng" dirty="0"/>
              <a:t>74 items (against 67 at previous TSG)</a:t>
            </a:r>
            <a:r>
              <a:rPr lang="en-US" altLang="en-US" sz="1200" dirty="0"/>
              <a:t>, </a:t>
            </a:r>
            <a:r>
              <a:rPr lang="en-US" altLang="en-US" sz="1200" b="1" dirty="0">
                <a:highlight>
                  <a:srgbClr val="FFFF00"/>
                </a:highlight>
              </a:rPr>
              <a:t>OCI = 67 % (against 43 % </a:t>
            </a:r>
            <a:r>
              <a:rPr lang="en-US" altLang="en-US" sz="120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1200" dirty="0">
                <a:highlight>
                  <a:srgbClr val="00FF00"/>
                </a:highlight>
              </a:rPr>
              <a:t>TARGET remains September 2025</a:t>
            </a:r>
          </a:p>
          <a:p>
            <a:pPr marL="739815" lvl="1" indent="-341313">
              <a:defRPr/>
            </a:pPr>
            <a:r>
              <a:rPr lang="en-GB" altLang="en-US" sz="1800" dirty="0"/>
              <a:t>CT WG: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5 studies (against 4 at previous TSG)</a:t>
            </a:r>
            <a:r>
              <a:rPr lang="en-US" altLang="en-US" sz="1200" dirty="0"/>
              <a:t>, </a:t>
            </a:r>
            <a:r>
              <a:rPr lang="en-US" altLang="en-US" sz="1200" b="1" dirty="0"/>
              <a:t>OCI = 80 % </a:t>
            </a:r>
            <a:r>
              <a:rPr lang="en-US" altLang="en-US" sz="1200" dirty="0"/>
              <a:t>(against 85%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 dirty="0"/>
              <a:t>: </a:t>
            </a:r>
            <a:r>
              <a:rPr lang="en-US" altLang="en-US" sz="1200" b="1" u="sng" dirty="0">
                <a:highlight>
                  <a:srgbClr val="FFFF00"/>
                </a:highlight>
              </a:rPr>
              <a:t>123 items (against 112 at previous TSG</a:t>
            </a:r>
            <a:r>
              <a:rPr lang="en-US" altLang="en-US" sz="1200" b="1" u="sng" dirty="0"/>
              <a:t>)</a:t>
            </a:r>
            <a:r>
              <a:rPr lang="en-US" altLang="en-US" sz="1200" dirty="0"/>
              <a:t>, </a:t>
            </a:r>
            <a:r>
              <a:rPr lang="en-US" altLang="en-US" sz="1200" b="1" dirty="0">
                <a:highlight>
                  <a:srgbClr val="FFFF00"/>
                </a:highlight>
              </a:rPr>
              <a:t>OCI = 78% (against 55% </a:t>
            </a:r>
            <a:r>
              <a:rPr lang="en-US" altLang="en-US" sz="120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CT #108: some blocking points in Stage 2 (see CT report to SA in SP-250776), such as 5G_ProSe_Ph3, MINT_Ph2, Ambient IoT, and </a:t>
            </a:r>
            <a:r>
              <a:rPr lang="en-GB" altLang="en-US" sz="1200" dirty="0"/>
              <a:t>Shared Data Handling on </a:t>
            </a:r>
            <a:r>
              <a:rPr lang="en-GB" altLang="en-US" sz="1200" dirty="0" err="1"/>
              <a:t>Nudm</a:t>
            </a:r>
            <a:r>
              <a:rPr lang="en-GB" altLang="en-US" sz="1200" dirty="0"/>
              <a:t> and </a:t>
            </a:r>
            <a:r>
              <a:rPr lang="en-GB" altLang="en-US" sz="1200" dirty="0" err="1"/>
              <a:t>Nudr</a:t>
            </a:r>
            <a:r>
              <a:rPr lang="en-GB" altLang="en-US" sz="1200" dirty="0"/>
              <a:t> (</a:t>
            </a:r>
            <a:r>
              <a:rPr lang="en-GB" altLang="en-US" sz="1200" dirty="0" err="1"/>
              <a:t>Shared_Data</a:t>
            </a:r>
            <a:r>
              <a:rPr lang="en-GB" altLang="en-US" sz="1200" dirty="0"/>
              <a:t>). SA has taken note and all these items will be closed in the next SA WGs meeting.</a:t>
            </a:r>
            <a:endParaRPr lang="en-US" altLang="en-US" sz="1200" dirty="0"/>
          </a:p>
          <a:p>
            <a:pPr marL="1139825" lvl="2" indent="-341313">
              <a:defRPr/>
            </a:pPr>
            <a:r>
              <a:rPr lang="en-US" altLang="en-US" sz="1200" dirty="0">
                <a:highlight>
                  <a:srgbClr val="00FF00"/>
                </a:highlight>
              </a:rPr>
              <a:t>TARGET remains September 2025</a:t>
            </a:r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398502" lvl="1" indent="0">
              <a:buNone/>
              <a:defRPr/>
            </a:pPr>
            <a:endParaRPr lang="en-GB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52281810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35468</TotalTime>
  <Words>4144</Words>
  <Application>Microsoft Office PowerPoint</Application>
  <PresentationFormat>On-screen Show (16:9)</PresentationFormat>
  <Paragraphs>752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(1/2)</vt:lpstr>
      <vt:lpstr>Release 19 progress overview (2/3)</vt:lpstr>
      <vt:lpstr>Release 19 progress overview (3/3)</vt:lpstr>
      <vt:lpstr>Content of this Work Plan review </vt:lpstr>
      <vt:lpstr>Release 20: introduction</vt:lpstr>
      <vt:lpstr>PowerPoint Presentation</vt:lpstr>
      <vt:lpstr>Release 20 5GA progress overview (1/5)</vt:lpstr>
      <vt:lpstr>Release 20 5GA progress overview (2/5)</vt:lpstr>
      <vt:lpstr>Release 20 5GA progress overview (3/5)</vt:lpstr>
      <vt:lpstr>Release 20 5GA progress overview (4/5)</vt:lpstr>
      <vt:lpstr>Release 20 5GA progress overview (5/5)</vt:lpstr>
      <vt:lpstr>PowerPoint Presentation</vt:lpstr>
      <vt:lpstr>Release 20 FS_6G progress overview</vt:lpstr>
      <vt:lpstr>Content of this Work Plan review </vt:lpstr>
      <vt:lpstr>Release 21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2027</cp:revision>
  <cp:lastPrinted>2017-02-24T12:37:51Z</cp:lastPrinted>
  <dcterms:created xsi:type="dcterms:W3CDTF">2008-08-30T09:32:10Z</dcterms:created>
  <dcterms:modified xsi:type="dcterms:W3CDTF">2025-06-13T11:35:44Z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