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7">
  <p:sldMasterIdLst>
    <p:sldMasterId id="2147483648" r:id="rId1"/>
  </p:sldMasterIdLst>
  <p:notesMasterIdLst>
    <p:notesMasterId r:id="rId11"/>
  </p:notesMasterIdLst>
  <p:sldIdLst>
    <p:sldId id="290" r:id="rId2"/>
    <p:sldId id="360" r:id="rId3"/>
    <p:sldId id="362" r:id="rId4"/>
    <p:sldId id="355" r:id="rId5"/>
    <p:sldId id="367" r:id="rId6"/>
    <p:sldId id="359" r:id="rId7"/>
    <p:sldId id="369" r:id="rId8"/>
    <p:sldId id="368" r:id="rId9"/>
    <p:sldId id="293" r:id="rId10"/>
  </p:sldIdLst>
  <p:sldSz cx="12190413" cy="6859588"/>
  <p:notesSz cx="6858000" cy="9144000"/>
  <p:custDataLst>
    <p:tags r:id="rId1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2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315" autoAdjust="0"/>
    <p:restoredTop sz="74516" autoAdjust="0"/>
  </p:normalViewPr>
  <p:slideViewPr>
    <p:cSldViewPr snapToGrid="0">
      <p:cViewPr varScale="1">
        <p:scale>
          <a:sx n="52" d="100"/>
          <a:sy n="52" d="100"/>
        </p:scale>
        <p:origin x="1316" y="52"/>
      </p:cViewPr>
      <p:guideLst>
        <p:guide orient="horz" pos="2186"/>
        <p:guide pos="382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2025/11/19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15419105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3469193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1934594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2565280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4125796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3497726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2004438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3973922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24889489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11/19/2025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11/19/2025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11/19/2025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11/19/2025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11/19/2025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11/19/2025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11/19/2025</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11/19/2025</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11/19/2025</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11/19/2025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11/19/2025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11/19/2025</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04968" y="1885950"/>
            <a:ext cx="10904396" cy="2337134"/>
          </a:xfrm>
        </p:spPr>
        <p:txBody>
          <a:bodyPr anchor="ctr"/>
          <a:lstStyle/>
          <a:p>
            <a:pPr eaLnBrk="1" hangingPunct="1">
              <a:lnSpc>
                <a:spcPts val="6280"/>
              </a:lnSpc>
              <a:defRPr/>
            </a:pPr>
            <a:r>
              <a:rPr lang="en-US" altLang="zh-CN" sz="2800" dirty="0" smtClean="0">
                <a:latin typeface="+mn-lt"/>
              </a:rPr>
              <a:t>Discussion on test frequency simplification for inter-band CA and DC band combinations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 Huawei</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#109</a:t>
            </a:r>
            <a:r>
              <a:rPr lang="en-US" altLang="en-GB" sz="2400" b="1" dirty="0" smtClean="0"/>
              <a:t>   </a:t>
            </a:r>
            <a:r>
              <a:rPr lang="en-US" sz="2400" kern="0" dirty="0" smtClean="0"/>
              <a:t> 						            </a:t>
            </a:r>
            <a:r>
              <a:rPr lang="en-US" sz="2400" b="1" dirty="0" smtClean="0"/>
              <a:t>R5-256314</a:t>
            </a:r>
            <a:r>
              <a:rPr lang="en-US" sz="2400" b="1" dirty="0" smtClean="0">
                <a:solidFill>
                  <a:srgbClr val="0070C0"/>
                </a:solidFill>
              </a:rPr>
              <a:t>r3</a:t>
            </a:r>
            <a:endParaRPr lang="en-US" sz="2400" b="1" dirty="0" smtClean="0">
              <a:solidFill>
                <a:srgbClr val="0070C0"/>
              </a:solidFill>
              <a:highlight>
                <a:srgbClr val="FFFF00"/>
              </a:highlight>
            </a:endParaRPr>
          </a:p>
          <a:p>
            <a:pPr>
              <a:lnSpc>
                <a:spcPct val="100000"/>
              </a:lnSpc>
              <a:defRPr/>
            </a:pPr>
            <a:r>
              <a:rPr lang="en-US" altLang="zh-CN" sz="2400" b="1" dirty="0" smtClean="0"/>
              <a:t>Dallas</a:t>
            </a:r>
            <a:r>
              <a:rPr lang="en-GB" altLang="zh-CN" sz="2400" b="1" dirty="0" smtClean="0"/>
              <a:t>, US, November 17</a:t>
            </a:r>
            <a:r>
              <a:rPr lang="en-US" altLang="en-GB" sz="2400" b="1" dirty="0" smtClean="0"/>
              <a:t> </a:t>
            </a:r>
            <a:r>
              <a:rPr lang="en-GB" altLang="zh-CN" sz="2400" b="1" dirty="0" smtClean="0"/>
              <a:t>– 21</a:t>
            </a:r>
            <a:r>
              <a:rPr lang="en-US" altLang="en-GB" sz="2400" b="1" dirty="0" smtClean="0"/>
              <a:t>,</a:t>
            </a:r>
            <a:r>
              <a:rPr lang="en-GB" altLang="zh-CN" sz="2400" b="1" dirty="0" smtClean="0"/>
              <a:t> 2025</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Overview on</a:t>
            </a:r>
            <a:r>
              <a:rPr lang="en-US" altLang="zh-CN" sz="3200" b="1" dirty="0" smtClean="0">
                <a:solidFill>
                  <a:schemeClr val="tx1"/>
                </a:solidFill>
              </a:rPr>
              <a:t> test frequencies for inter-band CA/DC band combinations</a:t>
            </a:r>
          </a:p>
        </p:txBody>
      </p:sp>
      <p:sp>
        <p:nvSpPr>
          <p:cNvPr id="2" name="文本框 1"/>
          <p:cNvSpPr txBox="1"/>
          <p:nvPr/>
        </p:nvSpPr>
        <p:spPr>
          <a:xfrm>
            <a:off x="142240" y="840557"/>
            <a:ext cx="12109133" cy="4169410"/>
          </a:xfrm>
          <a:prstGeom prst="rect">
            <a:avLst/>
          </a:prstGeom>
          <a:noFill/>
        </p:spPr>
        <p:txBody>
          <a:bodyPr wrap="square" rtlCol="0" anchor="t">
            <a:spAutoFit/>
          </a:bodyPr>
          <a:lstStyle/>
          <a:p>
            <a:pPr>
              <a:spcBef>
                <a:spcPts val="0"/>
              </a:spcBef>
              <a:spcAft>
                <a:spcPts val="600"/>
              </a:spcAft>
            </a:pPr>
            <a:r>
              <a:rPr lang="en-US" altLang="zh-CN" sz="2000" dirty="0" smtClean="0">
                <a:solidFill>
                  <a:prstClr val="black"/>
                </a:solidFill>
                <a:latin typeface="Calibri" panose="020F0502020204030204"/>
                <a:sym typeface="+mn-ea"/>
              </a:rPr>
              <a:t>In TS 38.508-1, test frequencies are specified for bands and band </a:t>
            </a:r>
            <a:r>
              <a:rPr lang="en-US" altLang="zh-CN" sz="2000" dirty="0">
                <a:solidFill>
                  <a:prstClr val="black"/>
                </a:solidFill>
                <a:latin typeface="Calibri" panose="020F0502020204030204"/>
                <a:sym typeface="+mn-ea"/>
              </a:rPr>
              <a:t>combinations. </a:t>
            </a: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For inter-band CA configurations, the test frequencies are specified by NR CA downlink / uplink configuration component bands / band combinations and applicable for protocol testing. The single component band and intra-band CA test frequencies can be further referred to the related test frequency tables in the spec. For example, for three bands inter-band CA_n1A-n3A-n78A,  the test frequencies can be shown as below, in which the reference test frequencies for n1, n3 and n78 are further specified in </a:t>
            </a:r>
            <a:r>
              <a:rPr lang="en-US" altLang="zh-CN" sz="2000" dirty="0">
                <a:solidFill>
                  <a:prstClr val="black"/>
                </a:solidFill>
                <a:latin typeface="Calibri" panose="020F0502020204030204"/>
                <a:sym typeface="+mn-ea"/>
              </a:rPr>
              <a:t>clause </a:t>
            </a:r>
            <a:r>
              <a:rPr lang="en-GB" altLang="zh-CN" sz="2000" dirty="0" smtClean="0">
                <a:solidFill>
                  <a:prstClr val="black"/>
                </a:solidFill>
                <a:latin typeface="Calibri" panose="020F0502020204030204"/>
              </a:rPr>
              <a:t>4.3.1.1.1.1/3/78 respectively</a:t>
            </a:r>
            <a:r>
              <a:rPr lang="en-US" altLang="zh-CN" sz="2000" dirty="0" smtClean="0">
                <a:solidFill>
                  <a:prstClr val="black"/>
                </a:solidFill>
                <a:latin typeface="Calibri" panose="020F0502020204030204"/>
                <a:sym typeface="+mn-ea"/>
              </a:rPr>
              <a:t>. However, it can also be seen that in Table 4.3.1.1.2.2-1 most cases have similar test frequencies for </a:t>
            </a:r>
            <a:r>
              <a:rPr lang="en-US" altLang="zh-CN" sz="2000" dirty="0" err="1" smtClean="0">
                <a:solidFill>
                  <a:prstClr val="black"/>
                </a:solidFill>
                <a:latin typeface="Calibri" panose="020F0502020204030204"/>
                <a:sym typeface="+mn-ea"/>
              </a:rPr>
              <a:t>CA_nXA-nYA-nZA</a:t>
            </a:r>
            <a:r>
              <a:rPr lang="en-US" altLang="zh-CN" sz="2000" dirty="0" smtClean="0">
                <a:solidFill>
                  <a:prstClr val="black"/>
                </a:solidFill>
                <a:latin typeface="Calibri" panose="020F0502020204030204"/>
                <a:sym typeface="+mn-ea"/>
              </a:rPr>
              <a:t> with similar downlink and uplink configurations.</a:t>
            </a: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p:txBody>
      </p:sp>
      <p:pic>
        <p:nvPicPr>
          <p:cNvPr id="4" name="图片 3"/>
          <p:cNvPicPr>
            <a:picLocks noChangeAspect="1"/>
          </p:cNvPicPr>
          <p:nvPr/>
        </p:nvPicPr>
        <p:blipFill>
          <a:blip r:embed="rId4"/>
          <a:stretch>
            <a:fillRect/>
          </a:stretch>
        </p:blipFill>
        <p:spPr>
          <a:xfrm>
            <a:off x="300673" y="3532783"/>
            <a:ext cx="6434216" cy="1771248"/>
          </a:xfrm>
          <a:prstGeom prst="rect">
            <a:avLst/>
          </a:prstGeom>
        </p:spPr>
      </p:pic>
      <p:sp>
        <p:nvSpPr>
          <p:cNvPr id="5" name="矩形 4"/>
          <p:cNvSpPr/>
          <p:nvPr/>
        </p:nvSpPr>
        <p:spPr>
          <a:xfrm>
            <a:off x="352743" y="5451142"/>
            <a:ext cx="11397841"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1</a:t>
            </a:r>
            <a:r>
              <a:rPr lang="en-US" altLang="zh-CN" dirty="0">
                <a:solidFill>
                  <a:prstClr val="black"/>
                </a:solidFill>
                <a:latin typeface="Calibri" panose="020F0502020204030204"/>
                <a:sym typeface="+mn-ea"/>
              </a:rPr>
              <a:t>  </a:t>
            </a:r>
            <a:r>
              <a:rPr lang="en-US" altLang="zh-CN" dirty="0" smtClean="0">
                <a:solidFill>
                  <a:prstClr val="black"/>
                </a:solidFill>
                <a:latin typeface="Calibri" panose="020F0502020204030204"/>
                <a:sym typeface="+mn-ea"/>
              </a:rPr>
              <a:t>In TS 38.508-1, test frequencies for inter-band CA band combinations are specified by </a:t>
            </a:r>
            <a:r>
              <a:rPr lang="en-US" altLang="zh-CN" dirty="0">
                <a:solidFill>
                  <a:prstClr val="black"/>
                </a:solidFill>
                <a:latin typeface="Calibri" panose="020F0502020204030204"/>
                <a:sym typeface="+mn-ea"/>
              </a:rPr>
              <a:t>NR CA downlink / uplink configuration component bands / band combinations and applicable for protocol testing. </a:t>
            </a:r>
          </a:p>
        </p:txBody>
      </p:sp>
      <p:sp>
        <p:nvSpPr>
          <p:cNvPr id="9" name="矩形 8"/>
          <p:cNvSpPr/>
          <p:nvPr/>
        </p:nvSpPr>
        <p:spPr>
          <a:xfrm>
            <a:off x="300038" y="6097052"/>
            <a:ext cx="11502137"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smtClean="0">
                <a:solidFill>
                  <a:prstClr val="black"/>
                </a:solidFill>
                <a:latin typeface="Calibri" panose="020F0502020204030204"/>
                <a:sym typeface="+mn-ea"/>
              </a:rPr>
              <a:t>2</a:t>
            </a:r>
            <a:r>
              <a:rPr lang="en-US" altLang="zh-CN" dirty="0" smtClean="0">
                <a:solidFill>
                  <a:prstClr val="black"/>
                </a:solidFill>
                <a:latin typeface="Calibri" panose="020F0502020204030204"/>
                <a:sym typeface="+mn-ea"/>
              </a:rPr>
              <a:t>  In most cases, same rules are followed in the test frequency table for different CA configurations, which makes the table looks quite redundant. </a:t>
            </a:r>
            <a:endParaRPr lang="en-US" altLang="zh-CN" dirty="0">
              <a:solidFill>
                <a:prstClr val="black"/>
              </a:solidFill>
              <a:latin typeface="Calibri" panose="020F0502020204030204"/>
              <a:sym typeface="+mn-ea"/>
            </a:endParaRPr>
          </a:p>
        </p:txBody>
      </p:sp>
      <p:pic>
        <p:nvPicPr>
          <p:cNvPr id="3" name="图片 2"/>
          <p:cNvPicPr>
            <a:picLocks noChangeAspect="1"/>
          </p:cNvPicPr>
          <p:nvPr/>
        </p:nvPicPr>
        <p:blipFill>
          <a:blip r:embed="rId5"/>
          <a:stretch>
            <a:fillRect/>
          </a:stretch>
        </p:blipFill>
        <p:spPr>
          <a:xfrm>
            <a:off x="6941185" y="3246120"/>
            <a:ext cx="4951095" cy="2058035"/>
          </a:xfrm>
          <a:prstGeom prst="rect">
            <a:avLst/>
          </a:prstGeom>
        </p:spPr>
      </p:pic>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Overview on</a:t>
            </a:r>
            <a:r>
              <a:rPr lang="en-US" altLang="zh-CN" sz="3200" b="1" dirty="0" smtClean="0">
                <a:solidFill>
                  <a:schemeClr val="tx1"/>
                </a:solidFill>
              </a:rPr>
              <a:t> test frequencies for inter-band CA/DC band combinations</a:t>
            </a:r>
          </a:p>
        </p:txBody>
      </p:sp>
      <p:sp>
        <p:nvSpPr>
          <p:cNvPr id="2" name="文本框 1"/>
          <p:cNvSpPr txBox="1"/>
          <p:nvPr/>
        </p:nvSpPr>
        <p:spPr>
          <a:xfrm>
            <a:off x="153735" y="835566"/>
            <a:ext cx="11965558" cy="3862596"/>
          </a:xfrm>
          <a:prstGeom prst="rect">
            <a:avLst/>
          </a:prstGeom>
          <a:noFill/>
        </p:spPr>
        <p:txBody>
          <a:bodyPr wrap="square" rtlCol="0" anchor="t">
            <a:spAutoFit/>
          </a:bodyPr>
          <a:lstStyle/>
          <a:p>
            <a:pPr>
              <a:spcBef>
                <a:spcPts val="0"/>
              </a:spcBef>
              <a:spcAft>
                <a:spcPts val="600"/>
              </a:spcAft>
            </a:pPr>
            <a:r>
              <a:rPr lang="en-US" altLang="zh-CN" sz="2000" dirty="0" smtClean="0">
                <a:solidFill>
                  <a:prstClr val="black"/>
                </a:solidFill>
                <a:latin typeface="Calibri" panose="020F0502020204030204"/>
                <a:sym typeface="+mn-ea"/>
              </a:rPr>
              <a:t>In TS 38.508-1, many typos are found in the test frequency tables for inter-band CA due to the redundant contents. </a:t>
            </a: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CA_n8A-n78(2A)</a:t>
            </a:r>
          </a:p>
          <a:p>
            <a:pPr>
              <a:spcBef>
                <a:spcPts val="0"/>
              </a:spcBef>
              <a:spcAft>
                <a:spcPts val="600"/>
              </a:spcAft>
            </a:pPr>
            <a:r>
              <a:rPr lang="en-US" altLang="zh-CN" sz="2000" dirty="0" smtClean="0">
                <a:solidFill>
                  <a:prstClr val="black"/>
                </a:solidFill>
                <a:latin typeface="Calibri" panose="020F0502020204030204"/>
                <a:sym typeface="+mn-ea"/>
              </a:rPr>
              <a:t>                              (TS 38.508-1)                                                                                         (TS 38.521-1)</a:t>
            </a: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CA_n29A-n66B</a:t>
            </a:r>
            <a:endParaRPr lang="en-US" altLang="zh-CN" sz="2000" dirty="0">
              <a:solidFill>
                <a:prstClr val="black"/>
              </a:solidFill>
              <a:latin typeface="Calibri" panose="020F0502020204030204"/>
              <a:sym typeface="+mn-ea"/>
            </a:endParaRPr>
          </a:p>
          <a:p>
            <a:pPr>
              <a:spcBef>
                <a:spcPts val="0"/>
              </a:spcBef>
              <a:spcAft>
                <a:spcPts val="600"/>
              </a:spcAft>
            </a:pPr>
            <a:r>
              <a:rPr lang="en-US" altLang="zh-CN" sz="2000" dirty="0" smtClean="0">
                <a:solidFill>
                  <a:prstClr val="black"/>
                </a:solidFill>
                <a:latin typeface="Calibri" panose="020F0502020204030204"/>
                <a:sym typeface="+mn-ea"/>
              </a:rPr>
              <a:t>                              </a:t>
            </a:r>
            <a:r>
              <a:rPr lang="en-US" altLang="zh-CN" sz="2000" dirty="0">
                <a:solidFill>
                  <a:prstClr val="black"/>
                </a:solidFill>
                <a:latin typeface="Calibri" panose="020F0502020204030204"/>
                <a:sym typeface="+mn-ea"/>
              </a:rPr>
              <a:t>(TS 38.508-1)                                                                                         (TS 38.521-1)</a:t>
            </a: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p:txBody>
      </p:sp>
      <p:sp>
        <p:nvSpPr>
          <p:cNvPr id="5" name="矩形 4"/>
          <p:cNvSpPr/>
          <p:nvPr/>
        </p:nvSpPr>
        <p:spPr>
          <a:xfrm>
            <a:off x="300673" y="5645883"/>
            <a:ext cx="10975501"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smtClean="0">
                <a:solidFill>
                  <a:prstClr val="black"/>
                </a:solidFill>
                <a:latin typeface="Calibri" panose="020F0502020204030204"/>
                <a:sym typeface="+mn-ea"/>
              </a:rPr>
              <a:t>3</a:t>
            </a:r>
            <a:r>
              <a:rPr lang="en-US" altLang="zh-CN" dirty="0" smtClean="0">
                <a:solidFill>
                  <a:prstClr val="black"/>
                </a:solidFill>
                <a:latin typeface="Calibri" panose="020F0502020204030204"/>
                <a:sym typeface="+mn-ea"/>
              </a:rPr>
              <a:t>  In TS 38.508-1, there are many typos in the test frequency tables for inter-band CA band combinations due to the redundant contents are collected in different specs and different tables.</a:t>
            </a:r>
            <a:endParaRPr lang="en-US" altLang="zh-CN" dirty="0">
              <a:solidFill>
                <a:prstClr val="black"/>
              </a:solidFill>
              <a:latin typeface="Calibri" panose="020F0502020204030204"/>
              <a:sym typeface="+mn-ea"/>
            </a:endParaRPr>
          </a:p>
        </p:txBody>
      </p:sp>
      <p:pic>
        <p:nvPicPr>
          <p:cNvPr id="3" name="图片 2"/>
          <p:cNvPicPr>
            <a:picLocks noChangeAspect="1"/>
          </p:cNvPicPr>
          <p:nvPr/>
        </p:nvPicPr>
        <p:blipFill>
          <a:blip r:embed="rId4"/>
          <a:stretch>
            <a:fillRect/>
          </a:stretch>
        </p:blipFill>
        <p:spPr>
          <a:xfrm>
            <a:off x="300673" y="2000551"/>
            <a:ext cx="5295754" cy="1018019"/>
          </a:xfrm>
          <a:prstGeom prst="rect">
            <a:avLst/>
          </a:prstGeom>
        </p:spPr>
      </p:pic>
      <p:pic>
        <p:nvPicPr>
          <p:cNvPr id="6" name="图片 5"/>
          <p:cNvPicPr>
            <a:picLocks noChangeAspect="1"/>
          </p:cNvPicPr>
          <p:nvPr/>
        </p:nvPicPr>
        <p:blipFill>
          <a:blip r:embed="rId5"/>
          <a:stretch>
            <a:fillRect/>
          </a:stretch>
        </p:blipFill>
        <p:spPr>
          <a:xfrm>
            <a:off x="5801846" y="2073062"/>
            <a:ext cx="6183148" cy="746553"/>
          </a:xfrm>
          <a:prstGeom prst="rect">
            <a:avLst/>
          </a:prstGeom>
        </p:spPr>
      </p:pic>
      <p:pic>
        <p:nvPicPr>
          <p:cNvPr id="7" name="图片 6"/>
          <p:cNvPicPr>
            <a:picLocks noChangeAspect="1"/>
          </p:cNvPicPr>
          <p:nvPr/>
        </p:nvPicPr>
        <p:blipFill>
          <a:blip r:embed="rId6"/>
          <a:stretch>
            <a:fillRect/>
          </a:stretch>
        </p:blipFill>
        <p:spPr>
          <a:xfrm>
            <a:off x="300673" y="3915567"/>
            <a:ext cx="5338554" cy="1602083"/>
          </a:xfrm>
          <a:prstGeom prst="rect">
            <a:avLst/>
          </a:prstGeom>
        </p:spPr>
      </p:pic>
      <p:pic>
        <p:nvPicPr>
          <p:cNvPr id="8" name="图片 7"/>
          <p:cNvPicPr>
            <a:picLocks noChangeAspect="1"/>
          </p:cNvPicPr>
          <p:nvPr/>
        </p:nvPicPr>
        <p:blipFill>
          <a:blip r:embed="rId7"/>
          <a:stretch>
            <a:fillRect/>
          </a:stretch>
        </p:blipFill>
        <p:spPr>
          <a:xfrm>
            <a:off x="5883583" y="3968170"/>
            <a:ext cx="6040466" cy="1426790"/>
          </a:xfrm>
          <a:prstGeom prst="rect">
            <a:avLst/>
          </a:prstGeom>
        </p:spPr>
      </p:pic>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a:t>Overview on test frequencies for inter-band CA/DC band combinations</a:t>
            </a:r>
            <a:endParaRPr lang="en-US" altLang="zh-CN" sz="3200" b="1" dirty="0" smtClean="0">
              <a:solidFill>
                <a:schemeClr val="tx1"/>
              </a:solidFill>
            </a:endParaRPr>
          </a:p>
        </p:txBody>
      </p:sp>
      <p:sp>
        <p:nvSpPr>
          <p:cNvPr id="2" name="文本框 1"/>
          <p:cNvSpPr txBox="1"/>
          <p:nvPr/>
        </p:nvSpPr>
        <p:spPr>
          <a:xfrm>
            <a:off x="381953" y="727710"/>
            <a:ext cx="11889740" cy="2400657"/>
          </a:xfrm>
          <a:prstGeom prst="rect">
            <a:avLst/>
          </a:prstGeom>
          <a:noFill/>
        </p:spPr>
        <p:txBody>
          <a:bodyPr wrap="square" rtlCol="0" anchor="t">
            <a:spAutoFit/>
          </a:bodyPr>
          <a:lstStyle/>
          <a:p>
            <a:pPr>
              <a:spcBef>
                <a:spcPts val="0"/>
              </a:spcBef>
              <a:spcAft>
                <a:spcPts val="600"/>
              </a:spcAft>
            </a:pPr>
            <a:r>
              <a:rPr lang="en-GB" altLang="zh-CN" sz="2000" dirty="0" smtClean="0">
                <a:solidFill>
                  <a:prstClr val="black"/>
                </a:solidFill>
                <a:latin typeface="Calibri" panose="020F0502020204030204"/>
              </a:rPr>
              <a:t>For </a:t>
            </a:r>
            <a:r>
              <a:rPr lang="en-GB" altLang="zh-CN" sz="2000" dirty="0">
                <a:solidFill>
                  <a:prstClr val="black"/>
                </a:solidFill>
                <a:latin typeface="Calibri" panose="020F0502020204030204"/>
              </a:rPr>
              <a:t>inter-band EN-DC </a:t>
            </a:r>
            <a:r>
              <a:rPr lang="en-GB" altLang="zh-CN" sz="2000" dirty="0" smtClean="0">
                <a:solidFill>
                  <a:prstClr val="black"/>
                </a:solidFill>
                <a:latin typeface="Calibri" panose="020F0502020204030204"/>
              </a:rPr>
              <a:t>configurations, </a:t>
            </a:r>
            <a:r>
              <a:rPr lang="en-GB" altLang="zh-CN" sz="2000" dirty="0">
                <a:solidFill>
                  <a:prstClr val="black"/>
                </a:solidFill>
                <a:latin typeface="Calibri" panose="020F0502020204030204"/>
              </a:rPr>
              <a:t>the following </a:t>
            </a:r>
            <a:r>
              <a:rPr lang="en-GB" altLang="zh-CN" sz="2000" dirty="0" smtClean="0">
                <a:solidFill>
                  <a:prstClr val="black"/>
                </a:solidFill>
                <a:latin typeface="Calibri" panose="020F0502020204030204"/>
              </a:rPr>
              <a:t>guidelines apply:</a:t>
            </a:r>
            <a:endParaRPr lang="en-GB" altLang="zh-CN" sz="2000" dirty="0">
              <a:solidFill>
                <a:prstClr val="black"/>
              </a:solidFill>
              <a:latin typeface="Calibri" panose="020F0502020204030204"/>
              <a:sym typeface="+mn-ea"/>
            </a:endParaRPr>
          </a:p>
          <a:p>
            <a:pPr marL="342900" indent="-342900">
              <a:spcBef>
                <a:spcPts val="0"/>
              </a:spcBef>
              <a:spcAft>
                <a:spcPts val="300"/>
              </a:spcAft>
              <a:buFont typeface="Wingdings" panose="05000000000000000000" pitchFamily="2" charset="2"/>
              <a:buChar char="Ø"/>
            </a:pPr>
            <a:r>
              <a:rPr lang="en-GB" altLang="zh-CN" sz="2000" dirty="0">
                <a:latin typeface="+mn-lt"/>
              </a:rPr>
              <a:t>For the E-UTRA band and E-UTRA CA configurations, test frequencies as specified in TS </a:t>
            </a:r>
            <a:r>
              <a:rPr lang="en-GB" altLang="zh-CN" sz="2000" dirty="0" smtClean="0">
                <a:latin typeface="+mn-lt"/>
              </a:rPr>
              <a:t>36.508, </a:t>
            </a:r>
            <a:r>
              <a:rPr lang="en-GB" altLang="zh-CN" sz="2000" dirty="0">
                <a:latin typeface="+mn-lt"/>
              </a:rPr>
              <a:t>clause 4.3.1 are used</a:t>
            </a:r>
            <a:r>
              <a:rPr lang="en-GB" altLang="zh-CN" sz="2000" dirty="0" smtClean="0">
                <a:latin typeface="+mn-lt"/>
              </a:rPr>
              <a:t>.</a:t>
            </a:r>
          </a:p>
          <a:p>
            <a:pPr marL="342900" indent="-342900">
              <a:spcBef>
                <a:spcPts val="0"/>
              </a:spcBef>
              <a:spcAft>
                <a:spcPts val="300"/>
              </a:spcAft>
              <a:buFont typeface="Wingdings" panose="05000000000000000000" pitchFamily="2" charset="2"/>
              <a:buChar char="Ø"/>
            </a:pPr>
            <a:r>
              <a:rPr lang="en-GB" altLang="zh-CN" sz="2000" dirty="0">
                <a:latin typeface="+mn-lt"/>
              </a:rPr>
              <a:t>For the NR band and NR CA configurations, test frequencies as specified in clause 4.3.1.1 are used</a:t>
            </a:r>
            <a:r>
              <a:rPr lang="en-GB" altLang="zh-CN" sz="2000" dirty="0" smtClean="0">
                <a:latin typeface="+mn-lt"/>
              </a:rPr>
              <a:t>.</a:t>
            </a:r>
          </a:p>
          <a:p>
            <a:pPr marL="342900" indent="-342900">
              <a:spcBef>
                <a:spcPts val="0"/>
              </a:spcBef>
              <a:spcAft>
                <a:spcPts val="300"/>
              </a:spcAft>
              <a:buFont typeface="Wingdings" panose="05000000000000000000" pitchFamily="2" charset="2"/>
              <a:buChar char="Ø"/>
            </a:pPr>
            <a:r>
              <a:rPr lang="en-GB" altLang="zh-CN" sz="2000" dirty="0">
                <a:latin typeface="+mn-lt"/>
              </a:rPr>
              <a:t>For the EN-DC inter-band configuration that includes an EN-DC contiguous </a:t>
            </a:r>
            <a:r>
              <a:rPr lang="en-GB" altLang="zh-CN" sz="2000" dirty="0" smtClean="0">
                <a:latin typeface="+mn-lt"/>
              </a:rPr>
              <a:t>configuration, </a:t>
            </a:r>
            <a:r>
              <a:rPr lang="en-GB" altLang="zh-CN" sz="2000" dirty="0">
                <a:latin typeface="+mn-lt"/>
              </a:rPr>
              <a:t>the EN-DC contiguous configuration is listed in the NR configuration column and the test frequencies as specified in clause 4.3.1.4.2 are used</a:t>
            </a:r>
            <a:r>
              <a:rPr lang="en-GB" altLang="zh-CN" sz="2000" dirty="0" smtClean="0">
                <a:latin typeface="+mn-lt"/>
              </a:rPr>
              <a:t>.</a:t>
            </a:r>
          </a:p>
        </p:txBody>
      </p:sp>
      <p:pic>
        <p:nvPicPr>
          <p:cNvPr id="4" name="图片 3"/>
          <p:cNvPicPr>
            <a:picLocks noChangeAspect="1"/>
          </p:cNvPicPr>
          <p:nvPr/>
        </p:nvPicPr>
        <p:blipFill>
          <a:blip r:embed="rId4"/>
          <a:stretch>
            <a:fillRect/>
          </a:stretch>
        </p:blipFill>
        <p:spPr>
          <a:xfrm>
            <a:off x="3409627" y="3194456"/>
            <a:ext cx="6364928" cy="1556433"/>
          </a:xfrm>
          <a:prstGeom prst="rect">
            <a:avLst/>
          </a:prstGeom>
        </p:spPr>
      </p:pic>
      <p:sp>
        <p:nvSpPr>
          <p:cNvPr id="8" name="矩形 7"/>
          <p:cNvSpPr/>
          <p:nvPr/>
        </p:nvSpPr>
        <p:spPr>
          <a:xfrm>
            <a:off x="381953" y="4969568"/>
            <a:ext cx="10975501" cy="1200329"/>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4</a:t>
            </a:r>
            <a:r>
              <a:rPr lang="en-US" altLang="zh-CN" dirty="0" smtClean="0">
                <a:solidFill>
                  <a:prstClr val="black"/>
                </a:solidFill>
                <a:latin typeface="Calibri" panose="020F0502020204030204"/>
                <a:sym typeface="+mn-ea"/>
              </a:rPr>
              <a:t>  Similar to the cases in inter-band CA band combinations, some general rules are also applied to inter-band DC configurations. The test frequency table for EN-DC configurations also looks quite redundant which can be simplified if a symbolic configuration is applied, e.g. both the above DC_1A-3A_n28A and DC_1A-3A_n41A could be represented by DC_XA-</a:t>
            </a:r>
            <a:r>
              <a:rPr lang="en-US" altLang="zh-CN" dirty="0" err="1" smtClean="0">
                <a:solidFill>
                  <a:prstClr val="black"/>
                </a:solidFill>
                <a:latin typeface="Calibri" panose="020F0502020204030204"/>
                <a:sym typeface="+mn-ea"/>
              </a:rPr>
              <a:t>YA_nZA</a:t>
            </a:r>
            <a:r>
              <a:rPr lang="en-US" altLang="zh-CN" dirty="0" smtClean="0">
                <a:solidFill>
                  <a:prstClr val="black"/>
                </a:solidFill>
                <a:latin typeface="Calibri" panose="020F0502020204030204"/>
                <a:sym typeface="+mn-ea"/>
              </a:rPr>
              <a:t> where X, Y are E-UTRA bands and </a:t>
            </a:r>
            <a:r>
              <a:rPr lang="en-US" altLang="zh-CN" dirty="0" err="1" smtClean="0">
                <a:solidFill>
                  <a:prstClr val="black"/>
                </a:solidFill>
                <a:latin typeface="Calibri" panose="020F0502020204030204"/>
                <a:sym typeface="+mn-ea"/>
              </a:rPr>
              <a:t>nZ</a:t>
            </a:r>
            <a:r>
              <a:rPr lang="en-US" altLang="zh-CN" dirty="0" smtClean="0">
                <a:solidFill>
                  <a:prstClr val="black"/>
                </a:solidFill>
                <a:latin typeface="Calibri" panose="020F0502020204030204"/>
                <a:sym typeface="+mn-ea"/>
              </a:rPr>
              <a:t> is NR band.</a:t>
            </a:r>
            <a:endParaRPr lang="en-US" altLang="zh-CN" dirty="0">
              <a:solidFill>
                <a:prstClr val="black"/>
              </a:solidFill>
              <a:latin typeface="Calibri" panose="020F0502020204030204"/>
              <a:sym typeface="+mn-ea"/>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a:t>Overview on test frequencies for inter-band CA/DC band combinations</a:t>
            </a:r>
            <a:endParaRPr lang="en-US" altLang="zh-CN" sz="3200" b="1" dirty="0" smtClean="0">
              <a:solidFill>
                <a:schemeClr val="tx1"/>
              </a:solidFill>
            </a:endParaRPr>
          </a:p>
        </p:txBody>
      </p:sp>
      <p:sp>
        <p:nvSpPr>
          <p:cNvPr id="2" name="文本框 1"/>
          <p:cNvSpPr txBox="1"/>
          <p:nvPr/>
        </p:nvSpPr>
        <p:spPr>
          <a:xfrm>
            <a:off x="300673" y="727710"/>
            <a:ext cx="11889740" cy="6093976"/>
          </a:xfrm>
          <a:prstGeom prst="rect">
            <a:avLst/>
          </a:prstGeom>
          <a:noFill/>
        </p:spPr>
        <p:txBody>
          <a:bodyPr wrap="square" rtlCol="0" anchor="t">
            <a:spAutoFit/>
          </a:bodyPr>
          <a:lstStyle/>
          <a:p>
            <a:pPr>
              <a:spcBef>
                <a:spcPts val="0"/>
              </a:spcBef>
              <a:spcAft>
                <a:spcPts val="600"/>
              </a:spcAft>
            </a:pPr>
            <a:r>
              <a:rPr lang="en-US" altLang="en-GB" sz="2000" dirty="0" smtClean="0">
                <a:latin typeface="Calibri" panose="020F0502020204030204"/>
              </a:rPr>
              <a:t>However, it is also noted that the test frequency tables for inter-band CA/DC band combinations are also essential in signalling as they specify which combinations are applicable and are used for the TTCN implementation. There are some concerns for signalling test if the explicit CA, NR-DC and EN-DC combinations are lost. To simplify the test frequency tables, it is suggested to </a:t>
            </a:r>
          </a:p>
          <a:p>
            <a:pPr marL="457200" indent="-457200">
              <a:spcBef>
                <a:spcPts val="0"/>
              </a:spcBef>
              <a:spcAft>
                <a:spcPts val="600"/>
              </a:spcAft>
              <a:buAutoNum type="arabicParenBoth"/>
            </a:pPr>
            <a:r>
              <a:rPr lang="en-US" altLang="en-GB" sz="2000" dirty="0" smtClean="0">
                <a:latin typeface="Calibri" panose="020F0502020204030204"/>
              </a:rPr>
              <a:t>Keep the entries in the test frequency table for all combinations.</a:t>
            </a:r>
          </a:p>
          <a:p>
            <a:pPr marL="457200" indent="-457200">
              <a:spcBef>
                <a:spcPts val="0"/>
              </a:spcBef>
              <a:spcAft>
                <a:spcPts val="600"/>
              </a:spcAft>
              <a:buAutoNum type="arabicParenBoth"/>
            </a:pPr>
            <a:r>
              <a:rPr lang="en-US" altLang="en-GB" sz="2000" dirty="0" smtClean="0">
                <a:latin typeface="Calibri" panose="020F0502020204030204"/>
              </a:rPr>
              <a:t>Keep all combinations with the “Applicable for protocol testing” = “Yes”.</a:t>
            </a:r>
          </a:p>
          <a:p>
            <a:pPr marL="457200" indent="-457200">
              <a:spcBef>
                <a:spcPts val="0"/>
              </a:spcBef>
              <a:spcAft>
                <a:spcPts val="600"/>
              </a:spcAft>
              <a:buFontTx/>
              <a:buAutoNum type="arabicParenBoth"/>
            </a:pPr>
            <a:r>
              <a:rPr lang="en-GB" altLang="zh-CN" sz="2000" dirty="0" smtClean="0">
                <a:latin typeface="Calibri" panose="020F0502020204030204"/>
              </a:rPr>
              <a:t>For </a:t>
            </a:r>
            <a:r>
              <a:rPr lang="en-GB" altLang="zh-CN" sz="2000" dirty="0">
                <a:latin typeface="Calibri" panose="020F0502020204030204"/>
              </a:rPr>
              <a:t>configurations with “Applicable for protocol testing” having values “No”, the general rule for deciding test frequencies apply if no explicit value defined. The inter-band CA configurations are represented by symbolic CA configurations using </a:t>
            </a:r>
            <a:r>
              <a:rPr lang="en-GB" altLang="zh-CN" sz="2000" dirty="0" err="1">
                <a:latin typeface="Calibri" panose="020F0502020204030204"/>
              </a:rPr>
              <a:t>nX</a:t>
            </a:r>
            <a:r>
              <a:rPr lang="en-GB" altLang="zh-CN" sz="2000" dirty="0">
                <a:latin typeface="Calibri" panose="020F0502020204030204"/>
              </a:rPr>
              <a:t> and </a:t>
            </a:r>
            <a:r>
              <a:rPr lang="en-GB" altLang="zh-CN" sz="2000" dirty="0" err="1">
                <a:latin typeface="Calibri" panose="020F0502020204030204"/>
              </a:rPr>
              <a:t>nY</a:t>
            </a:r>
            <a:r>
              <a:rPr lang="en-GB" altLang="zh-CN" sz="2000" dirty="0">
                <a:latin typeface="Calibri" panose="020F0502020204030204"/>
              </a:rPr>
              <a:t> as the different bands in the CA Configuration E.g. </a:t>
            </a:r>
            <a:r>
              <a:rPr lang="en-GB" altLang="zh-CN" sz="2000" dirty="0" err="1">
                <a:latin typeface="Calibri" panose="020F0502020204030204"/>
              </a:rPr>
              <a:t>CA_nXA-nY</a:t>
            </a:r>
            <a:r>
              <a:rPr lang="en-GB" altLang="zh-CN" sz="2000" dirty="0">
                <a:latin typeface="Calibri" panose="020F0502020204030204"/>
              </a:rPr>
              <a:t>(2A) could be representing the </a:t>
            </a:r>
            <a:r>
              <a:rPr lang="en-GB" altLang="zh-CN" sz="2000" dirty="0" err="1" smtClean="0">
                <a:latin typeface="Calibri" panose="020F0502020204030204"/>
              </a:rPr>
              <a:t>configur</a:t>
            </a:r>
            <a:r>
              <a:rPr lang="en-US" altLang="zh-CN" sz="2000" dirty="0" smtClean="0">
                <a:latin typeface="Calibri" panose="020F0502020204030204"/>
              </a:rPr>
              <a:t>a</a:t>
            </a:r>
            <a:r>
              <a:rPr lang="en-GB" altLang="zh-CN" sz="2000" dirty="0" err="1" smtClean="0">
                <a:latin typeface="Calibri" panose="020F0502020204030204"/>
              </a:rPr>
              <a:t>tion</a:t>
            </a:r>
            <a:r>
              <a:rPr lang="en-GB" altLang="zh-CN" sz="2000" dirty="0" smtClean="0">
                <a:latin typeface="Calibri" panose="020F0502020204030204"/>
              </a:rPr>
              <a:t> </a:t>
            </a:r>
            <a:r>
              <a:rPr lang="en-GB" altLang="zh-CN" sz="2000" dirty="0">
                <a:latin typeface="Calibri" panose="020F0502020204030204"/>
              </a:rPr>
              <a:t>CA_n1A-n78(2A) by interpreting of </a:t>
            </a:r>
            <a:r>
              <a:rPr lang="en-GB" altLang="zh-CN" sz="2000" dirty="0" err="1">
                <a:latin typeface="Calibri" panose="020F0502020204030204"/>
              </a:rPr>
              <a:t>nX</a:t>
            </a:r>
            <a:r>
              <a:rPr lang="en-GB" altLang="zh-CN" sz="2000" dirty="0">
                <a:latin typeface="Calibri" panose="020F0502020204030204"/>
              </a:rPr>
              <a:t>=n1, </a:t>
            </a:r>
            <a:r>
              <a:rPr lang="en-GB" altLang="zh-CN" sz="2000" dirty="0" err="1">
                <a:latin typeface="Calibri" panose="020F0502020204030204"/>
              </a:rPr>
              <a:t>nY</a:t>
            </a:r>
            <a:r>
              <a:rPr lang="en-GB" altLang="zh-CN" sz="2000" dirty="0">
                <a:latin typeface="Calibri" panose="020F0502020204030204"/>
              </a:rPr>
              <a:t>=n78</a:t>
            </a:r>
            <a:r>
              <a:rPr lang="en-GB" altLang="zh-CN" sz="2000" dirty="0" smtClean="0">
                <a:latin typeface="Calibri" panose="020F0502020204030204"/>
              </a:rPr>
              <a:t>.</a:t>
            </a:r>
          </a:p>
          <a:p>
            <a:pPr marL="457200" indent="-457200">
              <a:spcBef>
                <a:spcPts val="0"/>
              </a:spcBef>
              <a:spcAft>
                <a:spcPts val="600"/>
              </a:spcAft>
              <a:buFontTx/>
              <a:buAutoNum type="arabicParenBoth"/>
            </a:pPr>
            <a:r>
              <a:rPr lang="en-GB" altLang="en-US" sz="2000" dirty="0" smtClean="0">
                <a:solidFill>
                  <a:srgbClr val="0070C0"/>
                </a:solidFill>
                <a:latin typeface="Calibri" panose="020F0502020204030204"/>
              </a:rPr>
              <a:t>The general rules for deciding test frequencies applied to</a:t>
            </a:r>
          </a:p>
          <a:p>
            <a:pPr marL="800100" lvl="1" indent="-342900">
              <a:spcBef>
                <a:spcPts val="0"/>
              </a:spcBef>
              <a:spcAft>
                <a:spcPts val="600"/>
              </a:spcAft>
              <a:buFont typeface="Arial" panose="020B0604020202020204" pitchFamily="34" charset="0"/>
              <a:buChar char="•"/>
            </a:pPr>
            <a:r>
              <a:rPr lang="en-US" altLang="en-US" sz="2000" dirty="0" smtClean="0">
                <a:solidFill>
                  <a:srgbClr val="0070C0"/>
                </a:solidFill>
                <a:latin typeface="Calibri" panose="020F0502020204030204"/>
              </a:rPr>
              <a:t>Inter-band NR CA within FR1 for </a:t>
            </a:r>
            <a:r>
              <a:rPr lang="en-US" altLang="en-US" sz="2000" dirty="0" smtClean="0">
                <a:solidFill>
                  <a:srgbClr val="0070C0"/>
                </a:solidFill>
                <a:latin typeface="宋体" panose="02010600030101010101" pitchFamily="2" charset="-122"/>
              </a:rPr>
              <a:t>≥ </a:t>
            </a:r>
            <a:r>
              <a:rPr lang="en-GB" altLang="en-US" sz="2000" dirty="0" smtClean="0">
                <a:solidFill>
                  <a:srgbClr val="0070C0"/>
                </a:solidFill>
                <a:latin typeface="Calibri" panose="020F0502020204030204"/>
              </a:rPr>
              <a:t>3 bands.</a:t>
            </a:r>
          </a:p>
          <a:p>
            <a:pPr marL="800100" lvl="1" indent="-342900">
              <a:spcBef>
                <a:spcPts val="0"/>
              </a:spcBef>
              <a:spcAft>
                <a:spcPts val="600"/>
              </a:spcAft>
              <a:buFont typeface="Arial" panose="020B0604020202020204" pitchFamily="34" charset="0"/>
              <a:buChar char="•"/>
            </a:pPr>
            <a:r>
              <a:rPr lang="en-GB" altLang="en-US" sz="2000" dirty="0" smtClean="0">
                <a:solidFill>
                  <a:srgbClr val="0070C0"/>
                </a:solidFill>
                <a:latin typeface="Calibri" panose="020F0502020204030204"/>
              </a:rPr>
              <a:t>Inter-band EN-DC within FR1 for </a:t>
            </a:r>
            <a:r>
              <a:rPr lang="en-US" altLang="en-US" sz="2000" dirty="0">
                <a:solidFill>
                  <a:srgbClr val="0070C0"/>
                </a:solidFill>
                <a:latin typeface="宋体" panose="02010600030101010101" pitchFamily="2" charset="-122"/>
              </a:rPr>
              <a:t>≥ </a:t>
            </a:r>
            <a:r>
              <a:rPr lang="en-GB" altLang="en-US" sz="2000" dirty="0" smtClean="0">
                <a:solidFill>
                  <a:srgbClr val="0070C0"/>
                </a:solidFill>
                <a:latin typeface="Calibri" panose="020F0502020204030204"/>
              </a:rPr>
              <a:t>4 </a:t>
            </a:r>
            <a:r>
              <a:rPr lang="en-GB" altLang="en-US" sz="2000" dirty="0">
                <a:solidFill>
                  <a:srgbClr val="0070C0"/>
                </a:solidFill>
                <a:latin typeface="Calibri" panose="020F0502020204030204"/>
              </a:rPr>
              <a:t>bands</a:t>
            </a:r>
            <a:r>
              <a:rPr lang="en-GB" altLang="en-US" sz="2000" dirty="0" smtClean="0">
                <a:solidFill>
                  <a:srgbClr val="0070C0"/>
                </a:solidFill>
                <a:latin typeface="Calibri" panose="020F0502020204030204"/>
              </a:rPr>
              <a:t>.</a:t>
            </a:r>
          </a:p>
          <a:p>
            <a:pPr marL="800100" lvl="1" indent="-342900">
              <a:spcBef>
                <a:spcPts val="0"/>
              </a:spcBef>
              <a:spcAft>
                <a:spcPts val="600"/>
              </a:spcAft>
              <a:buFont typeface="Arial" panose="020B0604020202020204" pitchFamily="34" charset="0"/>
              <a:buChar char="•"/>
            </a:pPr>
            <a:r>
              <a:rPr lang="en-GB" altLang="en-US" sz="2000" dirty="0" smtClean="0">
                <a:solidFill>
                  <a:srgbClr val="0070C0"/>
                </a:solidFill>
                <a:latin typeface="Calibri" panose="020F0502020204030204"/>
              </a:rPr>
              <a:t>Inter-band EN-DC including FR2 for </a:t>
            </a:r>
            <a:r>
              <a:rPr lang="en-US" altLang="en-US" sz="2000" dirty="0">
                <a:solidFill>
                  <a:srgbClr val="0070C0"/>
                </a:solidFill>
                <a:latin typeface="宋体" panose="02010600030101010101" pitchFamily="2" charset="-122"/>
              </a:rPr>
              <a:t>≥ </a:t>
            </a:r>
            <a:r>
              <a:rPr lang="en-GB" altLang="en-US" sz="2000" dirty="0">
                <a:solidFill>
                  <a:srgbClr val="0070C0"/>
                </a:solidFill>
                <a:latin typeface="Calibri" panose="020F0502020204030204"/>
              </a:rPr>
              <a:t>3 bands.</a:t>
            </a:r>
          </a:p>
          <a:p>
            <a:pPr marL="800100" lvl="1" indent="-342900">
              <a:spcBef>
                <a:spcPts val="0"/>
              </a:spcBef>
              <a:spcAft>
                <a:spcPts val="600"/>
              </a:spcAft>
              <a:buFont typeface="Arial" panose="020B0604020202020204" pitchFamily="34" charset="0"/>
              <a:buChar char="•"/>
            </a:pPr>
            <a:endParaRPr lang="en-GB" altLang="en-US" sz="2000" dirty="0">
              <a:solidFill>
                <a:srgbClr val="FF0000"/>
              </a:solidFill>
              <a:latin typeface="Calibri" panose="020F0502020204030204"/>
            </a:endParaRPr>
          </a:p>
          <a:p>
            <a:pPr marL="800100" lvl="1" indent="-342900">
              <a:spcBef>
                <a:spcPts val="0"/>
              </a:spcBef>
              <a:spcAft>
                <a:spcPts val="600"/>
              </a:spcAft>
              <a:buFont typeface="Arial" panose="020B0604020202020204" pitchFamily="34" charset="0"/>
              <a:buChar char="•"/>
            </a:pPr>
            <a:endParaRPr lang="en-GB" altLang="en-US" sz="2000" dirty="0">
              <a:solidFill>
                <a:srgbClr val="FF0000"/>
              </a:solidFill>
              <a:latin typeface="Calibri" panose="020F0502020204030204"/>
            </a:endParaRPr>
          </a:p>
          <a:p>
            <a:pPr marL="800100" lvl="1" indent="-342900">
              <a:spcBef>
                <a:spcPts val="0"/>
              </a:spcBef>
              <a:spcAft>
                <a:spcPts val="600"/>
              </a:spcAft>
              <a:buFont typeface="Arial" panose="020B0604020202020204" pitchFamily="34" charset="0"/>
              <a:buChar char="•"/>
            </a:pPr>
            <a:endParaRPr lang="en-US" altLang="en-US" sz="2000" dirty="0">
              <a:solidFill>
                <a:srgbClr val="FF0000"/>
              </a:solidFill>
              <a:latin typeface="Calibri" panose="020F0502020204030204"/>
            </a:endParaRPr>
          </a:p>
        </p:txBody>
      </p:sp>
      <p:sp>
        <p:nvSpPr>
          <p:cNvPr id="8" name="矩形 7"/>
          <p:cNvSpPr/>
          <p:nvPr/>
        </p:nvSpPr>
        <p:spPr>
          <a:xfrm>
            <a:off x="526081" y="5630108"/>
            <a:ext cx="10975501" cy="923330"/>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smtClean="0">
                <a:solidFill>
                  <a:prstClr val="black"/>
                </a:solidFill>
                <a:latin typeface="Calibri" panose="020F0502020204030204"/>
                <a:sym typeface="+mn-ea"/>
              </a:rPr>
              <a:t>5</a:t>
            </a:r>
            <a:r>
              <a:rPr lang="en-US" altLang="zh-CN" dirty="0" smtClean="0">
                <a:solidFill>
                  <a:prstClr val="black"/>
                </a:solidFill>
                <a:latin typeface="Calibri" panose="020F0502020204030204"/>
                <a:sym typeface="+mn-ea"/>
              </a:rPr>
              <a:t>  </a:t>
            </a:r>
            <a:r>
              <a:rPr lang="en-US" altLang="zh-CN" dirty="0" smtClean="0">
                <a:ln/>
                <a:solidFill>
                  <a:srgbClr val="FF0000"/>
                </a:solidFill>
                <a:effectLst>
                  <a:outerShdw blurRad="38100" dist="25400" dir="5400000" algn="ctr" rotWithShape="0">
                    <a:srgbClr val="6E747A">
                      <a:alpha val="43000"/>
                    </a:srgbClr>
                  </a:outerShdw>
                </a:effectLst>
                <a:latin typeface="Calibri" panose="020F0502020204030204"/>
                <a:sym typeface="+mn-ea"/>
              </a:rPr>
              <a:t>T</a:t>
            </a:r>
            <a:r>
              <a:rPr lang="en-US" altLang="en-GB" dirty="0" smtClean="0">
                <a:ln/>
                <a:solidFill>
                  <a:srgbClr val="FF0000"/>
                </a:solidFill>
                <a:effectLst>
                  <a:outerShdw blurRad="38100" dist="25400" dir="5400000" algn="ctr" rotWithShape="0">
                    <a:srgbClr val="6E747A">
                      <a:alpha val="43000"/>
                    </a:srgbClr>
                  </a:outerShdw>
                </a:effectLst>
                <a:latin typeface="Calibri" panose="020F0502020204030204"/>
                <a:sym typeface="+mn-ea"/>
              </a:rPr>
              <a:t>est frequency tables for inter-band CA/DC band combinations are also essential in signalling as they specify which combinations are applicable and are used for the TTCN implementation. </a:t>
            </a:r>
            <a:r>
              <a:rPr lang="en-US" altLang="en-GB" dirty="0" smtClean="0">
                <a:ln/>
                <a:solidFill>
                  <a:srgbClr val="0070C0"/>
                </a:solidFill>
                <a:effectLst>
                  <a:outerShdw blurRad="38100" dist="25400" dir="5400000" algn="ctr" rotWithShape="0">
                    <a:srgbClr val="6E747A">
                      <a:alpha val="43000"/>
                    </a:srgbClr>
                  </a:outerShdw>
                </a:effectLst>
                <a:latin typeface="Calibri" panose="020F0502020204030204"/>
                <a:sym typeface="+mn-ea"/>
              </a:rPr>
              <a:t>The general rules for deciding test frequencies applied to different cases for NR CA and EN-DC.</a:t>
            </a:r>
            <a:endParaRPr lang="en-US" altLang="zh-CN" dirty="0" smtClean="0">
              <a:solidFill>
                <a:srgbClr val="0070C0"/>
              </a:solidFill>
              <a:latin typeface="Calibri" panose="020F0502020204030204"/>
              <a:sym typeface="+mn-ea"/>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Simplification on</a:t>
            </a:r>
            <a:r>
              <a:rPr lang="en-US" altLang="zh-CN" sz="3200" b="1" dirty="0" smtClean="0">
                <a:solidFill>
                  <a:schemeClr val="tx1"/>
                </a:solidFill>
              </a:rPr>
              <a:t> inter-band CA/DC test frequency tables</a:t>
            </a:r>
          </a:p>
        </p:txBody>
      </p:sp>
      <p:sp>
        <p:nvSpPr>
          <p:cNvPr id="2" name="文本框 1"/>
          <p:cNvSpPr txBox="1"/>
          <p:nvPr/>
        </p:nvSpPr>
        <p:spPr>
          <a:xfrm>
            <a:off x="300038" y="575194"/>
            <a:ext cx="11889740" cy="2169825"/>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1</a:t>
            </a:r>
            <a:r>
              <a:rPr lang="en-US" altLang="zh-CN" sz="2000" dirty="0" smtClean="0">
                <a:solidFill>
                  <a:prstClr val="black"/>
                </a:solidFill>
                <a:latin typeface="Calibri" panose="020F0502020204030204"/>
                <a:sym typeface="+mn-ea"/>
              </a:rPr>
              <a:t>  It is suggested to simplify the inter-band CA test frequency table with the general rules for example as below.</a:t>
            </a:r>
          </a:p>
          <a:p>
            <a:pPr marL="342900" indent="-342900">
              <a:spcBef>
                <a:spcPts val="0"/>
              </a:spcBef>
              <a:spcAft>
                <a:spcPts val="600"/>
              </a:spcAft>
              <a:buFont typeface="Arial" panose="020B0604020202020204" pitchFamily="34" charset="0"/>
              <a:buChar char="•"/>
            </a:pPr>
            <a:r>
              <a:rPr lang="en-GB" altLang="zh-CN" dirty="0" smtClean="0">
                <a:solidFill>
                  <a:schemeClr val="accent5"/>
                </a:solidFill>
                <a:latin typeface="Calibri" panose="020F0502020204030204"/>
              </a:rPr>
              <a:t>For </a:t>
            </a:r>
            <a:r>
              <a:rPr lang="en-GB" altLang="zh-CN" dirty="0">
                <a:solidFill>
                  <a:schemeClr val="accent5"/>
                </a:solidFill>
                <a:latin typeface="Calibri" panose="020F0502020204030204"/>
              </a:rPr>
              <a:t>configurations with “Applicable for protocol testing” having values “No”, the general rule for deciding test frequencies apply if no explicit value defined. The general rule is that the inter-band CA configurations are represented by symbolic CA configurations using </a:t>
            </a:r>
            <a:r>
              <a:rPr lang="en-GB" altLang="zh-CN" dirty="0" err="1">
                <a:solidFill>
                  <a:schemeClr val="accent5"/>
                </a:solidFill>
                <a:latin typeface="Calibri" panose="020F0502020204030204"/>
              </a:rPr>
              <a:t>nX</a:t>
            </a:r>
            <a:r>
              <a:rPr lang="en-GB" altLang="zh-CN" dirty="0">
                <a:solidFill>
                  <a:schemeClr val="accent5"/>
                </a:solidFill>
                <a:latin typeface="Calibri" panose="020F0502020204030204"/>
              </a:rPr>
              <a:t>, </a:t>
            </a:r>
            <a:r>
              <a:rPr lang="en-GB" altLang="zh-CN" dirty="0" err="1">
                <a:solidFill>
                  <a:schemeClr val="accent5"/>
                </a:solidFill>
                <a:latin typeface="Calibri" panose="020F0502020204030204"/>
              </a:rPr>
              <a:t>nY</a:t>
            </a:r>
            <a:r>
              <a:rPr lang="en-GB" altLang="zh-CN" dirty="0">
                <a:solidFill>
                  <a:schemeClr val="accent5"/>
                </a:solidFill>
                <a:latin typeface="Calibri" panose="020F0502020204030204"/>
              </a:rPr>
              <a:t> and </a:t>
            </a:r>
            <a:r>
              <a:rPr lang="en-GB" altLang="zh-CN" dirty="0" err="1">
                <a:solidFill>
                  <a:schemeClr val="accent5"/>
                </a:solidFill>
                <a:latin typeface="Calibri" panose="020F0502020204030204"/>
              </a:rPr>
              <a:t>nZ</a:t>
            </a:r>
            <a:r>
              <a:rPr lang="en-GB" altLang="zh-CN" dirty="0">
                <a:solidFill>
                  <a:schemeClr val="accent5"/>
                </a:solidFill>
                <a:latin typeface="Calibri" panose="020F0502020204030204"/>
              </a:rPr>
              <a:t> as the different bands in the CA Configuration E.g. </a:t>
            </a:r>
            <a:r>
              <a:rPr lang="en-GB" altLang="zh-CN" dirty="0" err="1">
                <a:solidFill>
                  <a:schemeClr val="accent5"/>
                </a:solidFill>
                <a:latin typeface="Calibri" panose="020F0502020204030204"/>
              </a:rPr>
              <a:t>CA_nXA-nYA-nZA</a:t>
            </a:r>
            <a:r>
              <a:rPr lang="en-GB" altLang="zh-CN" dirty="0">
                <a:solidFill>
                  <a:schemeClr val="accent5"/>
                </a:solidFill>
                <a:latin typeface="Calibri" panose="020F0502020204030204"/>
              </a:rPr>
              <a:t> could be representing the </a:t>
            </a:r>
            <a:r>
              <a:rPr lang="en-GB" altLang="zh-CN" dirty="0" err="1">
                <a:solidFill>
                  <a:schemeClr val="accent5"/>
                </a:solidFill>
                <a:latin typeface="Calibri" panose="020F0502020204030204"/>
              </a:rPr>
              <a:t>configuraion</a:t>
            </a:r>
            <a:r>
              <a:rPr lang="en-GB" altLang="zh-CN" dirty="0">
                <a:solidFill>
                  <a:schemeClr val="accent5"/>
                </a:solidFill>
                <a:latin typeface="Calibri" panose="020F0502020204030204"/>
              </a:rPr>
              <a:t> CA_n1A-n3A-n78A by interpreting of </a:t>
            </a:r>
            <a:r>
              <a:rPr lang="en-GB" altLang="zh-CN" dirty="0" err="1">
                <a:solidFill>
                  <a:schemeClr val="accent5"/>
                </a:solidFill>
                <a:latin typeface="Calibri" panose="020F0502020204030204"/>
              </a:rPr>
              <a:t>nX</a:t>
            </a:r>
            <a:r>
              <a:rPr lang="en-GB" altLang="zh-CN" dirty="0">
                <a:solidFill>
                  <a:schemeClr val="accent5"/>
                </a:solidFill>
                <a:latin typeface="Calibri" panose="020F0502020204030204"/>
              </a:rPr>
              <a:t>=n1, </a:t>
            </a:r>
            <a:r>
              <a:rPr lang="en-GB" altLang="zh-CN" dirty="0" err="1">
                <a:solidFill>
                  <a:schemeClr val="accent5"/>
                </a:solidFill>
                <a:latin typeface="Calibri" panose="020F0502020204030204"/>
              </a:rPr>
              <a:t>nY</a:t>
            </a:r>
            <a:r>
              <a:rPr lang="en-GB" altLang="zh-CN" dirty="0">
                <a:solidFill>
                  <a:schemeClr val="accent5"/>
                </a:solidFill>
                <a:latin typeface="Calibri" panose="020F0502020204030204"/>
              </a:rPr>
              <a:t>=n3 and </a:t>
            </a:r>
            <a:r>
              <a:rPr lang="en-GB" altLang="zh-CN" dirty="0" err="1">
                <a:solidFill>
                  <a:schemeClr val="accent5"/>
                </a:solidFill>
                <a:latin typeface="Calibri" panose="020F0502020204030204"/>
              </a:rPr>
              <a:t>nZ</a:t>
            </a:r>
            <a:r>
              <a:rPr lang="en-GB" altLang="zh-CN" dirty="0">
                <a:solidFill>
                  <a:schemeClr val="accent5"/>
                </a:solidFill>
                <a:latin typeface="Calibri" panose="020F0502020204030204"/>
              </a:rPr>
              <a:t>=n78. Any CA configurations not applying the </a:t>
            </a:r>
            <a:r>
              <a:rPr lang="en-GB" altLang="zh-CN" dirty="0" err="1">
                <a:solidFill>
                  <a:schemeClr val="accent5"/>
                </a:solidFill>
                <a:latin typeface="Calibri" panose="020F0502020204030204"/>
              </a:rPr>
              <a:t>genral</a:t>
            </a:r>
            <a:r>
              <a:rPr lang="en-GB" altLang="zh-CN" dirty="0">
                <a:solidFill>
                  <a:schemeClr val="accent5"/>
                </a:solidFill>
                <a:latin typeface="Calibri" panose="020F0502020204030204"/>
              </a:rPr>
              <a:t> rule could be listed separately</a:t>
            </a:r>
            <a:r>
              <a:rPr lang="en-GB" altLang="zh-CN" dirty="0" smtClean="0">
                <a:solidFill>
                  <a:schemeClr val="accent5"/>
                </a:solidFill>
                <a:latin typeface="Calibri" panose="020F0502020204030204"/>
              </a:rPr>
              <a:t>.</a:t>
            </a:r>
            <a:endParaRPr lang="en-US" altLang="en-US" dirty="0">
              <a:solidFill>
                <a:schemeClr val="accent5"/>
              </a:solidFill>
              <a:latin typeface="Calibri" panose="020F0502020204030204"/>
            </a:endParaRPr>
          </a:p>
        </p:txBody>
      </p:sp>
      <p:pic>
        <p:nvPicPr>
          <p:cNvPr id="5" name="图片 4"/>
          <p:cNvPicPr>
            <a:picLocks noChangeAspect="1"/>
          </p:cNvPicPr>
          <p:nvPr/>
        </p:nvPicPr>
        <p:blipFill>
          <a:blip r:embed="rId4"/>
          <a:stretch>
            <a:fillRect/>
          </a:stretch>
        </p:blipFill>
        <p:spPr>
          <a:xfrm>
            <a:off x="224855" y="2934516"/>
            <a:ext cx="5406040" cy="3735574"/>
          </a:xfrm>
          <a:prstGeom prst="rect">
            <a:avLst/>
          </a:prstGeom>
        </p:spPr>
      </p:pic>
      <p:pic>
        <p:nvPicPr>
          <p:cNvPr id="7" name="图片 6"/>
          <p:cNvPicPr>
            <a:picLocks noChangeAspect="1"/>
          </p:cNvPicPr>
          <p:nvPr/>
        </p:nvPicPr>
        <p:blipFill>
          <a:blip r:embed="rId5"/>
          <a:stretch>
            <a:fillRect/>
          </a:stretch>
        </p:blipFill>
        <p:spPr>
          <a:xfrm>
            <a:off x="5721871" y="2881358"/>
            <a:ext cx="6467907" cy="3788732"/>
          </a:xfrm>
          <a:prstGeom prst="rect">
            <a:avLst/>
          </a:prstGeom>
        </p:spPr>
      </p:pic>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Simplification on</a:t>
            </a:r>
            <a:r>
              <a:rPr lang="en-US" altLang="zh-CN" sz="3200" b="1" dirty="0" smtClean="0">
                <a:solidFill>
                  <a:schemeClr val="tx1"/>
                </a:solidFill>
              </a:rPr>
              <a:t> inter-band CA/DC test frequency tables</a:t>
            </a:r>
          </a:p>
        </p:txBody>
      </p:sp>
      <p:sp>
        <p:nvSpPr>
          <p:cNvPr id="2" name="文本框 1"/>
          <p:cNvSpPr txBox="1"/>
          <p:nvPr/>
        </p:nvSpPr>
        <p:spPr>
          <a:xfrm>
            <a:off x="300038" y="575194"/>
            <a:ext cx="11889740" cy="707886"/>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2</a:t>
            </a:r>
            <a:r>
              <a:rPr lang="en-US" altLang="zh-CN" sz="2000" dirty="0" smtClean="0">
                <a:solidFill>
                  <a:prstClr val="black"/>
                </a:solidFill>
                <a:latin typeface="Calibri" panose="020F0502020204030204"/>
                <a:sym typeface="+mn-ea"/>
              </a:rPr>
              <a:t>  It is proposed to add a note to descript the using of general rules for test frequencies. For example, for NR inter-band CA in FR1, we have</a:t>
            </a:r>
          </a:p>
        </p:txBody>
      </p:sp>
      <p:pic>
        <p:nvPicPr>
          <p:cNvPr id="3" name="图片 2"/>
          <p:cNvPicPr>
            <a:picLocks noChangeAspect="1"/>
          </p:cNvPicPr>
          <p:nvPr/>
        </p:nvPicPr>
        <p:blipFill>
          <a:blip r:embed="rId4"/>
          <a:stretch>
            <a:fillRect/>
          </a:stretch>
        </p:blipFill>
        <p:spPr>
          <a:xfrm>
            <a:off x="164063" y="1493014"/>
            <a:ext cx="11638747" cy="1769169"/>
          </a:xfrm>
          <a:prstGeom prst="rect">
            <a:avLst/>
          </a:prstGeom>
        </p:spPr>
      </p:pic>
    </p:spTree>
    <p:custDataLst>
      <p:tags r:id="rId1"/>
    </p:custDataLst>
    <p:extLst>
      <p:ext uri="{BB962C8B-B14F-4D97-AF65-F5344CB8AC3E}">
        <p14:creationId xmlns:p14="http://schemas.microsoft.com/office/powerpoint/2010/main" val="32681919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Benefits from the test frequency simplification approach</a:t>
            </a:r>
            <a:endParaRPr lang="en-US" altLang="zh-CN" sz="3200" b="1" dirty="0" smtClean="0">
              <a:solidFill>
                <a:schemeClr val="tx1"/>
              </a:solidFill>
            </a:endParaRPr>
          </a:p>
        </p:txBody>
      </p:sp>
      <p:sp>
        <p:nvSpPr>
          <p:cNvPr id="2" name="文本框 1"/>
          <p:cNvSpPr txBox="1"/>
          <p:nvPr/>
        </p:nvSpPr>
        <p:spPr>
          <a:xfrm>
            <a:off x="224855" y="982967"/>
            <a:ext cx="5075151" cy="4724370"/>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Observation </a:t>
            </a:r>
            <a:r>
              <a:rPr lang="en-US" altLang="zh-CN" sz="2000" b="1" dirty="0">
                <a:solidFill>
                  <a:prstClr val="black"/>
                </a:solidFill>
                <a:latin typeface="Calibri" panose="020F0502020204030204"/>
                <a:sym typeface="+mn-ea"/>
              </a:rPr>
              <a:t>6</a:t>
            </a:r>
            <a:r>
              <a:rPr lang="en-US" altLang="zh-CN" sz="2000" dirty="0" smtClean="0">
                <a:solidFill>
                  <a:prstClr val="black"/>
                </a:solidFill>
                <a:latin typeface="Calibri" panose="020F0502020204030204"/>
                <a:sym typeface="+mn-ea"/>
              </a:rPr>
              <a:t>  At least the following benefits can be seen from the test frequency simplification approach.</a:t>
            </a:r>
          </a:p>
          <a:p>
            <a:pPr marL="342900" indent="-342900">
              <a:spcBef>
                <a:spcPts val="0"/>
              </a:spcBef>
              <a:spcAft>
                <a:spcPts val="600"/>
              </a:spcAft>
              <a:buFont typeface="Arial" panose="020B0604020202020204" pitchFamily="34" charset="0"/>
              <a:buChar char="•"/>
            </a:pPr>
            <a:r>
              <a:rPr lang="en-GB" altLang="zh-CN" dirty="0" smtClean="0">
                <a:solidFill>
                  <a:schemeClr val="accent5"/>
                </a:solidFill>
                <a:latin typeface="Calibri" panose="020F0502020204030204"/>
              </a:rPr>
              <a:t>Special configurations such as with different </a:t>
            </a:r>
            <a:r>
              <a:rPr lang="en-GB" altLang="zh-CN" dirty="0" err="1" smtClean="0">
                <a:solidFill>
                  <a:schemeClr val="accent5"/>
                </a:solidFill>
                <a:latin typeface="Calibri" panose="020F0502020204030204"/>
              </a:rPr>
              <a:t>Pcell</a:t>
            </a:r>
            <a:r>
              <a:rPr lang="en-GB" altLang="zh-CN" dirty="0" smtClean="0">
                <a:solidFill>
                  <a:schemeClr val="accent5"/>
                </a:solidFill>
                <a:latin typeface="Calibri" panose="020F0502020204030204"/>
              </a:rPr>
              <a:t> configured configurations will be highlighted due to having non-empty values.</a:t>
            </a:r>
          </a:p>
          <a:p>
            <a:pPr marL="342900" indent="-342900">
              <a:spcBef>
                <a:spcPts val="0"/>
              </a:spcBef>
              <a:spcAft>
                <a:spcPts val="600"/>
              </a:spcAft>
              <a:buFont typeface="Arial" panose="020B0604020202020204" pitchFamily="34" charset="0"/>
              <a:buChar char="•"/>
            </a:pPr>
            <a:r>
              <a:rPr lang="en-GB" altLang="zh-CN" dirty="0" smtClean="0">
                <a:solidFill>
                  <a:schemeClr val="accent5"/>
                </a:solidFill>
                <a:latin typeface="Calibri" panose="020F0502020204030204"/>
              </a:rPr>
              <a:t>No need to specify the test frequencies for the future configuration explicitly if the general rules have already been defined. </a:t>
            </a:r>
          </a:p>
          <a:p>
            <a:pPr marL="342900" indent="-342900">
              <a:spcBef>
                <a:spcPts val="0"/>
              </a:spcBef>
              <a:spcAft>
                <a:spcPts val="600"/>
              </a:spcAft>
              <a:buFont typeface="Arial" panose="020B0604020202020204" pitchFamily="34" charset="0"/>
              <a:buChar char="•"/>
            </a:pPr>
            <a:r>
              <a:rPr lang="en-GB" altLang="zh-CN" dirty="0" smtClean="0">
                <a:solidFill>
                  <a:schemeClr val="accent5"/>
                </a:solidFill>
                <a:latin typeface="Calibri" panose="020F0502020204030204"/>
              </a:rPr>
              <a:t>No more errors or </a:t>
            </a:r>
            <a:r>
              <a:rPr lang="en-GB" altLang="zh-CN" smtClean="0">
                <a:solidFill>
                  <a:schemeClr val="accent5"/>
                </a:solidFill>
                <a:latin typeface="Calibri" panose="020F0502020204030204"/>
              </a:rPr>
              <a:t>redundant info on </a:t>
            </a:r>
            <a:r>
              <a:rPr lang="en-GB" altLang="zh-CN" dirty="0" smtClean="0">
                <a:solidFill>
                  <a:schemeClr val="accent5"/>
                </a:solidFill>
                <a:latin typeface="Calibri" panose="020F0502020204030204"/>
              </a:rPr>
              <a:t>downlink / uplink configurations for test frequencies will be introduced.</a:t>
            </a:r>
          </a:p>
          <a:p>
            <a:pPr marL="342900" indent="-342900">
              <a:spcBef>
                <a:spcPts val="0"/>
              </a:spcBef>
              <a:spcAft>
                <a:spcPts val="600"/>
              </a:spcAft>
              <a:buFont typeface="Arial" panose="020B0604020202020204" pitchFamily="34" charset="0"/>
              <a:buChar char="•"/>
            </a:pPr>
            <a:r>
              <a:rPr lang="en-GB" altLang="zh-CN" dirty="0" smtClean="0">
                <a:solidFill>
                  <a:schemeClr val="accent5"/>
                </a:solidFill>
                <a:latin typeface="Calibri" panose="020F0502020204030204"/>
              </a:rPr>
              <a:t>The size of the table will be reduced.</a:t>
            </a:r>
          </a:p>
          <a:p>
            <a:pPr marL="342900" indent="-342900">
              <a:spcBef>
                <a:spcPts val="0"/>
              </a:spcBef>
              <a:spcAft>
                <a:spcPts val="600"/>
              </a:spcAft>
              <a:buFont typeface="Arial" panose="020B0604020202020204" pitchFamily="34" charset="0"/>
              <a:buChar char="•"/>
            </a:pPr>
            <a:r>
              <a:rPr lang="en-GB" altLang="zh-CN" dirty="0" smtClean="0">
                <a:solidFill>
                  <a:schemeClr val="accent5"/>
                </a:solidFill>
                <a:latin typeface="Calibri" panose="020F0502020204030204"/>
              </a:rPr>
              <a:t>Satisfy the requirements from both RF testing and Signalling testing sides.</a:t>
            </a:r>
            <a:endParaRPr lang="en-US" altLang="en-US" dirty="0">
              <a:solidFill>
                <a:schemeClr val="accent5"/>
              </a:solidFill>
              <a:latin typeface="Calibri" panose="020F0502020204030204"/>
            </a:endParaRPr>
          </a:p>
        </p:txBody>
      </p:sp>
      <p:pic>
        <p:nvPicPr>
          <p:cNvPr id="4" name="图片 3"/>
          <p:cNvPicPr>
            <a:picLocks noChangeAspect="1"/>
          </p:cNvPicPr>
          <p:nvPr/>
        </p:nvPicPr>
        <p:blipFill>
          <a:blip r:embed="rId4"/>
          <a:stretch>
            <a:fillRect/>
          </a:stretch>
        </p:blipFill>
        <p:spPr>
          <a:xfrm>
            <a:off x="5300006" y="982967"/>
            <a:ext cx="6751184" cy="4334261"/>
          </a:xfrm>
          <a:prstGeom prst="rect">
            <a:avLst/>
          </a:prstGeom>
        </p:spPr>
      </p:pic>
      <p:sp>
        <p:nvSpPr>
          <p:cNvPr id="6" name="文本框 5"/>
          <p:cNvSpPr txBox="1"/>
          <p:nvPr/>
        </p:nvSpPr>
        <p:spPr>
          <a:xfrm>
            <a:off x="300673" y="5961255"/>
            <a:ext cx="11889740" cy="707886"/>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3</a:t>
            </a:r>
            <a:r>
              <a:rPr lang="en-US" altLang="zh-CN" sz="2000" dirty="0" smtClean="0">
                <a:solidFill>
                  <a:prstClr val="black"/>
                </a:solidFill>
                <a:latin typeface="Calibri" panose="020F0502020204030204"/>
                <a:sym typeface="+mn-ea"/>
              </a:rPr>
              <a:t>  </a:t>
            </a:r>
            <a:r>
              <a:rPr lang="en-US" altLang="zh-CN" sz="2000" dirty="0">
                <a:solidFill>
                  <a:prstClr val="black"/>
                </a:solidFill>
                <a:latin typeface="Calibri" panose="020F0502020204030204"/>
                <a:sym typeface="+mn-ea"/>
              </a:rPr>
              <a:t>It is suggested to simplify </a:t>
            </a:r>
            <a:r>
              <a:rPr lang="en-US" altLang="zh-CN" sz="2000" dirty="0" smtClean="0">
                <a:solidFill>
                  <a:prstClr val="black"/>
                </a:solidFill>
                <a:latin typeface="Calibri" panose="020F0502020204030204"/>
                <a:sym typeface="+mn-ea"/>
              </a:rPr>
              <a:t>the inter-band EN-DC </a:t>
            </a:r>
            <a:r>
              <a:rPr lang="en-US" altLang="zh-CN" sz="2000" dirty="0">
                <a:solidFill>
                  <a:prstClr val="black"/>
                </a:solidFill>
                <a:latin typeface="Calibri" panose="020F0502020204030204"/>
                <a:sym typeface="+mn-ea"/>
              </a:rPr>
              <a:t>test frequency table with the </a:t>
            </a:r>
            <a:r>
              <a:rPr lang="en-US" altLang="zh-CN" sz="2000" dirty="0" smtClean="0">
                <a:solidFill>
                  <a:prstClr val="black"/>
                </a:solidFill>
                <a:latin typeface="Calibri" panose="020F0502020204030204"/>
                <a:sym typeface="+mn-ea"/>
              </a:rPr>
              <a:t>similar general </a:t>
            </a:r>
            <a:r>
              <a:rPr lang="en-US" altLang="zh-CN" sz="2000" dirty="0">
                <a:solidFill>
                  <a:prstClr val="black"/>
                </a:solidFill>
                <a:latin typeface="Calibri" panose="020F0502020204030204"/>
                <a:sym typeface="+mn-ea"/>
              </a:rPr>
              <a:t>rules as </a:t>
            </a:r>
            <a:r>
              <a:rPr lang="en-US" altLang="zh-CN" sz="2000" dirty="0" smtClean="0">
                <a:solidFill>
                  <a:prstClr val="black"/>
                </a:solidFill>
                <a:latin typeface="Calibri" panose="020F0502020204030204"/>
                <a:sym typeface="+mn-ea"/>
              </a:rPr>
              <a:t>CA configurations.</a:t>
            </a:r>
            <a:r>
              <a:rPr lang="en-GB" altLang="zh-CN" sz="2000" dirty="0" smtClean="0"/>
              <a:t> </a:t>
            </a:r>
            <a:endParaRPr lang="en-US" altLang="zh-CN" sz="2000" dirty="0" smtClean="0">
              <a:solidFill>
                <a:prstClr val="black"/>
              </a:solidFill>
              <a:latin typeface="Calibri" panose="020F0502020204030204"/>
              <a:sym typeface="+mn-ea"/>
            </a:endParaRPr>
          </a:p>
        </p:txBody>
      </p:sp>
    </p:spTree>
    <p:custDataLst>
      <p:tags r:id="rId1"/>
    </p:custDataLst>
    <p:extLst>
      <p:ext uri="{BB962C8B-B14F-4D97-AF65-F5344CB8AC3E}">
        <p14:creationId xmlns:p14="http://schemas.microsoft.com/office/powerpoint/2010/main" val="20681953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 name="OPFI" val=""/>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TotalTime>
  <Words>1019</Words>
  <Application>Microsoft Office PowerPoint</Application>
  <PresentationFormat>自定义</PresentationFormat>
  <Paragraphs>60</Paragraphs>
  <Slides>9</Slides>
  <Notes>8</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9</vt:i4>
      </vt:variant>
    </vt:vector>
  </HeadingPairs>
  <TitlesOfParts>
    <vt:vector size="15" baseType="lpstr">
      <vt:lpstr>宋体</vt:lpstr>
      <vt:lpstr>Arial</vt:lpstr>
      <vt:lpstr>Calibri</vt:lpstr>
      <vt:lpstr>Calibri Light</vt:lpstr>
      <vt:lpstr>Wingdings</vt:lpstr>
      <vt:lpstr>Office 主题</vt:lpstr>
      <vt:lpstr>Discussion on test frequency simplification for inter-band CA and DC band combinations</vt:lpstr>
      <vt:lpstr>Overview on test frequencies for inter-band CA/DC band combinations</vt:lpstr>
      <vt:lpstr>Overview on test frequencies for inter-band CA/DC band combinations</vt:lpstr>
      <vt:lpstr>Overview on test frequencies for inter-band CA/DC band combinations</vt:lpstr>
      <vt:lpstr>Overview on test frequencies for inter-band CA/DC band combinations</vt:lpstr>
      <vt:lpstr>Simplification on inter-band CA/DC test frequency tables</vt:lpstr>
      <vt:lpstr>Simplification on inter-band CA/DC test frequency tables</vt:lpstr>
      <vt:lpstr>Benefits from the test frequency simplification approach</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1486</cp:revision>
  <dcterms:created xsi:type="dcterms:W3CDTF">2018-09-20T03:53:00Z</dcterms:created>
  <dcterms:modified xsi:type="dcterms:W3CDTF">2025-11-19T15:03:16Z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2052-11.8.2.12085</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