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7">
  <p:sldMasterIdLst>
    <p:sldMasterId id="2147483648" r:id="rId1"/>
  </p:sldMasterIdLst>
  <p:notesMasterIdLst>
    <p:notesMasterId r:id="rId10"/>
  </p:notesMasterIdLst>
  <p:sldIdLst>
    <p:sldId id="290" r:id="rId2"/>
    <p:sldId id="360" r:id="rId3"/>
    <p:sldId id="362" r:id="rId4"/>
    <p:sldId id="355" r:id="rId5"/>
    <p:sldId id="367" r:id="rId6"/>
    <p:sldId id="359" r:id="rId7"/>
    <p:sldId id="363" r:id="rId8"/>
    <p:sldId id="293" r:id="rId9"/>
  </p:sldIdLst>
  <p:sldSz cx="12190413" cy="6859588"/>
  <p:notesSz cx="6858000" cy="9144000"/>
  <p:custDataLst>
    <p:tags r:id="rId11"/>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2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315" autoAdjust="0"/>
    <p:restoredTop sz="74516" autoAdjust="0"/>
  </p:normalViewPr>
  <p:slideViewPr>
    <p:cSldViewPr snapToGrid="0">
      <p:cViewPr varScale="1">
        <p:scale>
          <a:sx n="45" d="100"/>
          <a:sy n="45" d="100"/>
        </p:scale>
        <p:origin x="684" y="40"/>
      </p:cViewPr>
      <p:guideLst>
        <p:guide orient="horz" pos="2186"/>
        <p:guide pos="382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2025/11/18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15419105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3469193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1934594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2565280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4125796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3497726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2004438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3800789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11/18/2025</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11/18/2025</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04968" y="1885950"/>
            <a:ext cx="10904396" cy="2337134"/>
          </a:xfrm>
        </p:spPr>
        <p:txBody>
          <a:bodyPr anchor="ctr"/>
          <a:lstStyle/>
          <a:p>
            <a:pPr eaLnBrk="1" hangingPunct="1">
              <a:lnSpc>
                <a:spcPts val="6280"/>
              </a:lnSpc>
              <a:defRPr/>
            </a:pPr>
            <a:r>
              <a:rPr lang="en-US" altLang="zh-CN" sz="2800" dirty="0" smtClean="0">
                <a:latin typeface="+mn-lt"/>
              </a:rPr>
              <a:t>Discussion on test frequency simplification for inter-band CA and DC band combinations</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 Huawei</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#109</a:t>
            </a:r>
            <a:r>
              <a:rPr lang="en-US" altLang="en-GB" sz="2400" b="1" dirty="0" smtClean="0"/>
              <a:t>   </a:t>
            </a:r>
            <a:r>
              <a:rPr lang="en-US" sz="2400" kern="0" dirty="0" smtClean="0"/>
              <a:t> 						            </a:t>
            </a:r>
            <a:r>
              <a:rPr lang="en-US" sz="2400" b="1" dirty="0" smtClean="0"/>
              <a:t>R5-256314</a:t>
            </a:r>
            <a:r>
              <a:rPr lang="en-US" sz="2400" b="1" dirty="0" smtClean="0">
                <a:solidFill>
                  <a:srgbClr val="FF0000"/>
                </a:solidFill>
              </a:rPr>
              <a:t>r2</a:t>
            </a:r>
            <a:endParaRPr lang="en-US" sz="2400" b="1" dirty="0" smtClean="0">
              <a:solidFill>
                <a:srgbClr val="FF0000"/>
              </a:solidFill>
              <a:highlight>
                <a:srgbClr val="FFFF00"/>
              </a:highlight>
            </a:endParaRPr>
          </a:p>
          <a:p>
            <a:pPr>
              <a:lnSpc>
                <a:spcPct val="100000"/>
              </a:lnSpc>
              <a:defRPr/>
            </a:pPr>
            <a:r>
              <a:rPr lang="en-US" altLang="zh-CN" sz="2400" b="1" dirty="0" smtClean="0"/>
              <a:t>Dallas</a:t>
            </a:r>
            <a:r>
              <a:rPr lang="en-GB" altLang="zh-CN" sz="2400" b="1" dirty="0" smtClean="0"/>
              <a:t>, US, November 17</a:t>
            </a:r>
            <a:r>
              <a:rPr lang="en-US" altLang="en-GB" sz="2400" b="1" dirty="0" smtClean="0"/>
              <a:t> </a:t>
            </a:r>
            <a:r>
              <a:rPr lang="en-GB" altLang="zh-CN" sz="2400" b="1" dirty="0" smtClean="0"/>
              <a:t>– 21</a:t>
            </a:r>
            <a:r>
              <a:rPr lang="en-US" altLang="en-GB" sz="2400" b="1" dirty="0" smtClean="0"/>
              <a:t>,</a:t>
            </a:r>
            <a:r>
              <a:rPr lang="en-GB" altLang="zh-CN" sz="2400" b="1" dirty="0" smtClean="0"/>
              <a:t> 2025</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p>
        </p:txBody>
      </p:sp>
      <p:sp>
        <p:nvSpPr>
          <p:cNvPr id="2" name="文本框 1"/>
          <p:cNvSpPr txBox="1"/>
          <p:nvPr/>
        </p:nvSpPr>
        <p:spPr>
          <a:xfrm>
            <a:off x="142240" y="840557"/>
            <a:ext cx="12109133" cy="4169410"/>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test frequencies are specified for bands and band </a:t>
            </a:r>
            <a:r>
              <a:rPr lang="en-US" altLang="zh-CN" sz="2000" dirty="0">
                <a:solidFill>
                  <a:prstClr val="black"/>
                </a:solidFill>
                <a:latin typeface="Calibri" panose="020F0502020204030204"/>
                <a:sym typeface="+mn-ea"/>
              </a:rPr>
              <a:t>combinations. </a:t>
            </a: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For inter-band CA configurations, the test frequencies are specified by NR CA downlink / uplink configuration component bands / band combinations and applicable for protocol testing. The single component band and intra-band CA test frequencies can be further referred to the related test frequency tables in the spec. For example, for three bands inter-band CA_n1A-n3A-n78A,  the test frequencies can be shown as below, in which the reference test frequencies for n1, n3 and n78 are further specified in </a:t>
            </a:r>
            <a:r>
              <a:rPr lang="en-US" altLang="zh-CN" sz="2000" dirty="0">
                <a:solidFill>
                  <a:prstClr val="black"/>
                </a:solidFill>
                <a:latin typeface="Calibri" panose="020F0502020204030204"/>
                <a:sym typeface="+mn-ea"/>
              </a:rPr>
              <a:t>clause </a:t>
            </a:r>
            <a:r>
              <a:rPr lang="en-GB" altLang="zh-CN" sz="2000" dirty="0" smtClean="0">
                <a:solidFill>
                  <a:prstClr val="black"/>
                </a:solidFill>
                <a:latin typeface="Calibri" panose="020F0502020204030204"/>
              </a:rPr>
              <a:t>4.3.1.1.1.1/3/78 respectively</a:t>
            </a:r>
            <a:r>
              <a:rPr lang="en-US" altLang="zh-CN" sz="2000" dirty="0" smtClean="0">
                <a:solidFill>
                  <a:prstClr val="black"/>
                </a:solidFill>
                <a:latin typeface="Calibri" panose="020F0502020204030204"/>
                <a:sym typeface="+mn-ea"/>
              </a:rPr>
              <a:t>. However, it can also be seen that in Table 4.3.1.1.2.2-1 most cases have similar test frequencies for </a:t>
            </a:r>
            <a:r>
              <a:rPr lang="en-US" altLang="zh-CN" sz="2000" dirty="0" err="1" smtClean="0">
                <a:solidFill>
                  <a:prstClr val="black"/>
                </a:solidFill>
                <a:latin typeface="Calibri" panose="020F0502020204030204"/>
                <a:sym typeface="+mn-ea"/>
              </a:rPr>
              <a:t>CA_nXA-nYA-nZA</a:t>
            </a:r>
            <a:r>
              <a:rPr lang="en-US" altLang="zh-CN" sz="2000" dirty="0" smtClean="0">
                <a:solidFill>
                  <a:prstClr val="black"/>
                </a:solidFill>
                <a:latin typeface="Calibri" panose="020F0502020204030204"/>
                <a:sym typeface="+mn-ea"/>
              </a:rPr>
              <a:t> with similar downlink and uplink configurations.</a:t>
            </a: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pic>
        <p:nvPicPr>
          <p:cNvPr id="4" name="图片 3"/>
          <p:cNvPicPr>
            <a:picLocks noChangeAspect="1"/>
          </p:cNvPicPr>
          <p:nvPr/>
        </p:nvPicPr>
        <p:blipFill>
          <a:blip r:embed="rId4"/>
          <a:stretch>
            <a:fillRect/>
          </a:stretch>
        </p:blipFill>
        <p:spPr>
          <a:xfrm>
            <a:off x="300673" y="3532783"/>
            <a:ext cx="6434216" cy="1771248"/>
          </a:xfrm>
          <a:prstGeom prst="rect">
            <a:avLst/>
          </a:prstGeom>
        </p:spPr>
      </p:pic>
      <p:sp>
        <p:nvSpPr>
          <p:cNvPr id="5" name="矩形 4"/>
          <p:cNvSpPr/>
          <p:nvPr/>
        </p:nvSpPr>
        <p:spPr>
          <a:xfrm>
            <a:off x="352743" y="5451142"/>
            <a:ext cx="11397841"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1</a:t>
            </a:r>
            <a:r>
              <a:rPr lang="en-US" altLang="zh-CN" dirty="0">
                <a:solidFill>
                  <a:prstClr val="black"/>
                </a:solidFill>
                <a:latin typeface="Calibri" panose="020F0502020204030204"/>
                <a:sym typeface="+mn-ea"/>
              </a:rPr>
              <a:t>  </a:t>
            </a:r>
            <a:r>
              <a:rPr lang="en-US" altLang="zh-CN" dirty="0" smtClean="0">
                <a:solidFill>
                  <a:prstClr val="black"/>
                </a:solidFill>
                <a:latin typeface="Calibri" panose="020F0502020204030204"/>
                <a:sym typeface="+mn-ea"/>
              </a:rPr>
              <a:t>In TS 38.508-1, test frequencies for inter-band CA band combinations are specified by </a:t>
            </a:r>
            <a:r>
              <a:rPr lang="en-US" altLang="zh-CN" dirty="0">
                <a:solidFill>
                  <a:prstClr val="black"/>
                </a:solidFill>
                <a:latin typeface="Calibri" panose="020F0502020204030204"/>
                <a:sym typeface="+mn-ea"/>
              </a:rPr>
              <a:t>NR CA downlink / uplink configuration component bands / band combinations and applicable for protocol testing. </a:t>
            </a:r>
          </a:p>
        </p:txBody>
      </p:sp>
      <p:sp>
        <p:nvSpPr>
          <p:cNvPr id="9" name="矩形 8"/>
          <p:cNvSpPr/>
          <p:nvPr/>
        </p:nvSpPr>
        <p:spPr>
          <a:xfrm>
            <a:off x="300038" y="6097052"/>
            <a:ext cx="11502137"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2</a:t>
            </a:r>
            <a:r>
              <a:rPr lang="en-US" altLang="zh-CN" dirty="0" smtClean="0">
                <a:solidFill>
                  <a:prstClr val="black"/>
                </a:solidFill>
                <a:latin typeface="Calibri" panose="020F0502020204030204"/>
                <a:sym typeface="+mn-ea"/>
              </a:rPr>
              <a:t>  In most cases, same rules are followed in the test frequency table for different CA configurations, which makes the table looks quite redundant. </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5"/>
          <a:stretch>
            <a:fillRect/>
          </a:stretch>
        </p:blipFill>
        <p:spPr>
          <a:xfrm>
            <a:off x="6941185" y="3246120"/>
            <a:ext cx="4951095" cy="2058035"/>
          </a:xfrm>
          <a:prstGeom prst="rect">
            <a:avLst/>
          </a:prstGeom>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Overview on</a:t>
            </a:r>
            <a:r>
              <a:rPr lang="en-US" altLang="zh-CN" sz="3200" b="1" dirty="0" smtClean="0">
                <a:solidFill>
                  <a:schemeClr val="tx1"/>
                </a:solidFill>
              </a:rPr>
              <a:t> test frequencies for inter-band CA/DC band combinations</a:t>
            </a:r>
          </a:p>
        </p:txBody>
      </p:sp>
      <p:sp>
        <p:nvSpPr>
          <p:cNvPr id="2" name="文本框 1"/>
          <p:cNvSpPr txBox="1"/>
          <p:nvPr/>
        </p:nvSpPr>
        <p:spPr>
          <a:xfrm>
            <a:off x="153735" y="835566"/>
            <a:ext cx="11965558" cy="3862596"/>
          </a:xfrm>
          <a:prstGeom prst="rect">
            <a:avLst/>
          </a:prstGeom>
          <a:noFill/>
        </p:spPr>
        <p:txBody>
          <a:bodyPr wrap="square" rtlCol="0" anchor="t">
            <a:spAutoFit/>
          </a:bodyPr>
          <a:lstStyle/>
          <a:p>
            <a:pPr>
              <a:spcBef>
                <a:spcPts val="0"/>
              </a:spcBef>
              <a:spcAft>
                <a:spcPts val="600"/>
              </a:spcAft>
            </a:pPr>
            <a:r>
              <a:rPr lang="en-US" altLang="zh-CN" sz="2000" dirty="0" smtClean="0">
                <a:solidFill>
                  <a:prstClr val="black"/>
                </a:solidFill>
                <a:latin typeface="Calibri" panose="020F0502020204030204"/>
                <a:sym typeface="+mn-ea"/>
              </a:rPr>
              <a:t>In TS 38.508-1, many typos are found in the test frequency tables for inter-band CA due to the redundant contents. </a:t>
            </a: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CA_n8A-n78(2A)</a:t>
            </a:r>
          </a:p>
          <a:p>
            <a:pPr>
              <a:spcBef>
                <a:spcPts val="0"/>
              </a:spcBef>
              <a:spcAft>
                <a:spcPts val="600"/>
              </a:spcAft>
            </a:pPr>
            <a:r>
              <a:rPr lang="en-US" altLang="zh-CN" sz="2000" dirty="0" smtClean="0">
                <a:solidFill>
                  <a:prstClr val="black"/>
                </a:solidFill>
                <a:latin typeface="Calibri" panose="020F0502020204030204"/>
                <a:sym typeface="+mn-ea"/>
              </a:rPr>
              <a:t>                              (TS 38.508-1)                                                                                         (TS 38.521-1)</a:t>
            </a: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r>
              <a:rPr lang="en-US" altLang="zh-CN" sz="2000" dirty="0" smtClean="0">
                <a:solidFill>
                  <a:prstClr val="black"/>
                </a:solidFill>
                <a:latin typeface="Calibri" panose="020F0502020204030204"/>
                <a:sym typeface="+mn-ea"/>
              </a:rPr>
              <a:t>CA_n29A-n66B</a:t>
            </a:r>
            <a:endParaRPr lang="en-US" altLang="zh-CN" sz="2000" dirty="0">
              <a:solidFill>
                <a:prstClr val="black"/>
              </a:solidFill>
              <a:latin typeface="Calibri" panose="020F0502020204030204"/>
              <a:sym typeface="+mn-ea"/>
            </a:endParaRPr>
          </a:p>
          <a:p>
            <a:pPr>
              <a:spcBef>
                <a:spcPts val="0"/>
              </a:spcBef>
              <a:spcAft>
                <a:spcPts val="600"/>
              </a:spcAft>
            </a:pP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(TS 38.508-1)                                                                                         (TS 38.521-1)</a:t>
            </a: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a:p>
            <a:pPr marL="342900" indent="-342900">
              <a:spcBef>
                <a:spcPts val="0"/>
              </a:spcBef>
              <a:spcAft>
                <a:spcPts val="600"/>
              </a:spcAft>
              <a:buFont typeface="Wingdings" panose="05000000000000000000" pitchFamily="2" charset="2"/>
              <a:buChar char="Ø"/>
            </a:pPr>
            <a:endParaRPr lang="en-US" altLang="zh-CN" sz="2000" dirty="0" smtClean="0">
              <a:solidFill>
                <a:prstClr val="black"/>
              </a:solidFill>
              <a:latin typeface="Calibri" panose="020F0502020204030204"/>
              <a:sym typeface="+mn-ea"/>
            </a:endParaRPr>
          </a:p>
        </p:txBody>
      </p:sp>
      <p:sp>
        <p:nvSpPr>
          <p:cNvPr id="5" name="矩形 4"/>
          <p:cNvSpPr/>
          <p:nvPr/>
        </p:nvSpPr>
        <p:spPr>
          <a:xfrm>
            <a:off x="300673" y="5645883"/>
            <a:ext cx="10975501"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a:t>
            </a:r>
            <a:r>
              <a:rPr lang="en-US" altLang="zh-CN" b="1" dirty="0" smtClean="0">
                <a:solidFill>
                  <a:prstClr val="black"/>
                </a:solidFill>
                <a:latin typeface="Calibri" panose="020F0502020204030204"/>
                <a:sym typeface="+mn-ea"/>
              </a:rPr>
              <a:t>3</a:t>
            </a:r>
            <a:r>
              <a:rPr lang="en-US" altLang="zh-CN" dirty="0" smtClean="0">
                <a:solidFill>
                  <a:prstClr val="black"/>
                </a:solidFill>
                <a:latin typeface="Calibri" panose="020F0502020204030204"/>
                <a:sym typeface="+mn-ea"/>
              </a:rPr>
              <a:t>  In TS 38.508-1, there are many typos in the test frequency tables for inter-band CA band combinations due to the redundant contents </a:t>
            </a:r>
            <a:r>
              <a:rPr lang="en-US" altLang="zh-CN" dirty="0" smtClean="0">
                <a:solidFill>
                  <a:prstClr val="black"/>
                </a:solidFill>
                <a:latin typeface="Calibri" panose="020F0502020204030204"/>
                <a:sym typeface="+mn-ea"/>
              </a:rPr>
              <a:t>are collected in different specs and different tables.</a:t>
            </a:r>
            <a:endParaRPr lang="en-US" altLang="zh-CN" dirty="0">
              <a:solidFill>
                <a:prstClr val="black"/>
              </a:solidFill>
              <a:latin typeface="Calibri" panose="020F0502020204030204"/>
              <a:sym typeface="+mn-ea"/>
            </a:endParaRPr>
          </a:p>
        </p:txBody>
      </p:sp>
      <p:pic>
        <p:nvPicPr>
          <p:cNvPr id="3" name="图片 2"/>
          <p:cNvPicPr>
            <a:picLocks noChangeAspect="1"/>
          </p:cNvPicPr>
          <p:nvPr/>
        </p:nvPicPr>
        <p:blipFill>
          <a:blip r:embed="rId4"/>
          <a:stretch>
            <a:fillRect/>
          </a:stretch>
        </p:blipFill>
        <p:spPr>
          <a:xfrm>
            <a:off x="300673" y="2000551"/>
            <a:ext cx="5295754" cy="1018019"/>
          </a:xfrm>
          <a:prstGeom prst="rect">
            <a:avLst/>
          </a:prstGeom>
        </p:spPr>
      </p:pic>
      <p:pic>
        <p:nvPicPr>
          <p:cNvPr id="6" name="图片 5"/>
          <p:cNvPicPr>
            <a:picLocks noChangeAspect="1"/>
          </p:cNvPicPr>
          <p:nvPr/>
        </p:nvPicPr>
        <p:blipFill>
          <a:blip r:embed="rId5"/>
          <a:stretch>
            <a:fillRect/>
          </a:stretch>
        </p:blipFill>
        <p:spPr>
          <a:xfrm>
            <a:off x="5801846" y="2073062"/>
            <a:ext cx="6183148" cy="746553"/>
          </a:xfrm>
          <a:prstGeom prst="rect">
            <a:avLst/>
          </a:prstGeom>
        </p:spPr>
      </p:pic>
      <p:pic>
        <p:nvPicPr>
          <p:cNvPr id="7" name="图片 6"/>
          <p:cNvPicPr>
            <a:picLocks noChangeAspect="1"/>
          </p:cNvPicPr>
          <p:nvPr/>
        </p:nvPicPr>
        <p:blipFill>
          <a:blip r:embed="rId6"/>
          <a:stretch>
            <a:fillRect/>
          </a:stretch>
        </p:blipFill>
        <p:spPr>
          <a:xfrm>
            <a:off x="300673" y="3915567"/>
            <a:ext cx="5338554" cy="1602083"/>
          </a:xfrm>
          <a:prstGeom prst="rect">
            <a:avLst/>
          </a:prstGeom>
        </p:spPr>
      </p:pic>
      <p:pic>
        <p:nvPicPr>
          <p:cNvPr id="8" name="图片 7"/>
          <p:cNvPicPr>
            <a:picLocks noChangeAspect="1"/>
          </p:cNvPicPr>
          <p:nvPr/>
        </p:nvPicPr>
        <p:blipFill>
          <a:blip r:embed="rId7"/>
          <a:stretch>
            <a:fillRect/>
          </a:stretch>
        </p:blipFill>
        <p:spPr>
          <a:xfrm>
            <a:off x="5883583" y="3968170"/>
            <a:ext cx="6040466" cy="1426790"/>
          </a:xfrm>
          <a:prstGeom prst="rect">
            <a:avLst/>
          </a:prstGeom>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a:t>Overview on test frequencies for inter-band CA/DC band combinations</a:t>
            </a:r>
            <a:endParaRPr lang="en-US" altLang="zh-CN" sz="3200" b="1" dirty="0" smtClean="0">
              <a:solidFill>
                <a:schemeClr val="tx1"/>
              </a:solidFill>
            </a:endParaRPr>
          </a:p>
        </p:txBody>
      </p:sp>
      <p:sp>
        <p:nvSpPr>
          <p:cNvPr id="2" name="文本框 1"/>
          <p:cNvSpPr txBox="1"/>
          <p:nvPr/>
        </p:nvSpPr>
        <p:spPr>
          <a:xfrm>
            <a:off x="381953" y="727710"/>
            <a:ext cx="11889740" cy="2400657"/>
          </a:xfrm>
          <a:prstGeom prst="rect">
            <a:avLst/>
          </a:prstGeom>
          <a:noFill/>
        </p:spPr>
        <p:txBody>
          <a:bodyPr wrap="square" rtlCol="0" anchor="t">
            <a:spAutoFit/>
          </a:bodyPr>
          <a:lstStyle/>
          <a:p>
            <a:pPr>
              <a:spcBef>
                <a:spcPts val="0"/>
              </a:spcBef>
              <a:spcAft>
                <a:spcPts val="600"/>
              </a:spcAft>
            </a:pPr>
            <a:r>
              <a:rPr lang="en-GB" altLang="zh-CN" sz="2000" dirty="0" smtClean="0">
                <a:solidFill>
                  <a:prstClr val="black"/>
                </a:solidFill>
                <a:latin typeface="Calibri" panose="020F0502020204030204"/>
              </a:rPr>
              <a:t>For </a:t>
            </a:r>
            <a:r>
              <a:rPr lang="en-GB" altLang="zh-CN" sz="2000" dirty="0">
                <a:solidFill>
                  <a:prstClr val="black"/>
                </a:solidFill>
                <a:latin typeface="Calibri" panose="020F0502020204030204"/>
              </a:rPr>
              <a:t>inter-band EN-DC </a:t>
            </a:r>
            <a:r>
              <a:rPr lang="en-GB" altLang="zh-CN" sz="2000" dirty="0" smtClean="0">
                <a:solidFill>
                  <a:prstClr val="black"/>
                </a:solidFill>
                <a:latin typeface="Calibri" panose="020F0502020204030204"/>
              </a:rPr>
              <a:t>configurations, </a:t>
            </a:r>
            <a:r>
              <a:rPr lang="en-GB" altLang="zh-CN" sz="2000" dirty="0">
                <a:solidFill>
                  <a:prstClr val="black"/>
                </a:solidFill>
                <a:latin typeface="Calibri" panose="020F0502020204030204"/>
              </a:rPr>
              <a:t>the following </a:t>
            </a:r>
            <a:r>
              <a:rPr lang="en-GB" altLang="zh-CN" sz="2000" dirty="0" smtClean="0">
                <a:solidFill>
                  <a:prstClr val="black"/>
                </a:solidFill>
                <a:latin typeface="Calibri" panose="020F0502020204030204"/>
              </a:rPr>
              <a:t>guidelines apply:</a:t>
            </a:r>
            <a:endParaRPr lang="en-GB" altLang="zh-CN" sz="2000" dirty="0">
              <a:solidFill>
                <a:prstClr val="black"/>
              </a:solidFill>
              <a:latin typeface="Calibri" panose="020F0502020204030204"/>
              <a:sym typeface="+mn-ea"/>
            </a:endParaRPr>
          </a:p>
          <a:p>
            <a:pPr marL="342900" indent="-342900">
              <a:spcBef>
                <a:spcPts val="0"/>
              </a:spcBef>
              <a:spcAft>
                <a:spcPts val="300"/>
              </a:spcAft>
              <a:buFont typeface="Wingdings" panose="05000000000000000000" pitchFamily="2" charset="2"/>
              <a:buChar char="Ø"/>
            </a:pPr>
            <a:r>
              <a:rPr lang="en-GB" altLang="zh-CN" sz="2000" dirty="0">
                <a:latin typeface="+mn-lt"/>
              </a:rPr>
              <a:t>For the E-UTRA band and E-UTRA CA configurations, test frequencies as specified in TS </a:t>
            </a:r>
            <a:r>
              <a:rPr lang="en-GB" altLang="zh-CN" sz="2000" dirty="0" smtClean="0">
                <a:latin typeface="+mn-lt"/>
              </a:rPr>
              <a:t>36.508, </a:t>
            </a:r>
            <a:r>
              <a:rPr lang="en-GB" altLang="zh-CN" sz="2000" dirty="0">
                <a:latin typeface="+mn-lt"/>
              </a:rPr>
              <a:t>clause 4.3.1 are used</a:t>
            </a:r>
            <a:r>
              <a:rPr lang="en-GB" altLang="zh-CN" sz="2000" dirty="0" smtClean="0">
                <a:latin typeface="+mn-lt"/>
              </a:rPr>
              <a:t>.</a:t>
            </a:r>
          </a:p>
          <a:p>
            <a:pPr marL="342900" indent="-342900">
              <a:spcBef>
                <a:spcPts val="0"/>
              </a:spcBef>
              <a:spcAft>
                <a:spcPts val="300"/>
              </a:spcAft>
              <a:buFont typeface="Wingdings" panose="05000000000000000000" pitchFamily="2" charset="2"/>
              <a:buChar char="Ø"/>
            </a:pPr>
            <a:r>
              <a:rPr lang="en-GB" altLang="zh-CN" sz="2000" dirty="0">
                <a:latin typeface="+mn-lt"/>
              </a:rPr>
              <a:t>For the NR band and NR CA configurations, test frequencies as specified in clause 4.3.1.1 are used</a:t>
            </a:r>
            <a:r>
              <a:rPr lang="en-GB" altLang="zh-CN" sz="2000" dirty="0" smtClean="0">
                <a:latin typeface="+mn-lt"/>
              </a:rPr>
              <a:t>.</a:t>
            </a:r>
          </a:p>
          <a:p>
            <a:pPr marL="342900" indent="-342900">
              <a:spcBef>
                <a:spcPts val="0"/>
              </a:spcBef>
              <a:spcAft>
                <a:spcPts val="300"/>
              </a:spcAft>
              <a:buFont typeface="Wingdings" panose="05000000000000000000" pitchFamily="2" charset="2"/>
              <a:buChar char="Ø"/>
            </a:pPr>
            <a:r>
              <a:rPr lang="en-GB" altLang="zh-CN" sz="2000" dirty="0">
                <a:latin typeface="+mn-lt"/>
              </a:rPr>
              <a:t>For the EN-DC inter-band configuration that includes an EN-DC contiguous </a:t>
            </a:r>
            <a:r>
              <a:rPr lang="en-GB" altLang="zh-CN" sz="2000" dirty="0" smtClean="0">
                <a:latin typeface="+mn-lt"/>
              </a:rPr>
              <a:t>configuration, </a:t>
            </a:r>
            <a:r>
              <a:rPr lang="en-GB" altLang="zh-CN" sz="2000" dirty="0">
                <a:latin typeface="+mn-lt"/>
              </a:rPr>
              <a:t>the EN-DC contiguous configuration is listed in the NR configuration column and the test frequencies as specified in clause 4.3.1.4.2 are used</a:t>
            </a:r>
            <a:r>
              <a:rPr lang="en-GB" altLang="zh-CN" sz="2000" dirty="0" smtClean="0">
                <a:latin typeface="+mn-lt"/>
              </a:rPr>
              <a:t>.</a:t>
            </a:r>
          </a:p>
        </p:txBody>
      </p:sp>
      <p:pic>
        <p:nvPicPr>
          <p:cNvPr id="4" name="图片 3"/>
          <p:cNvPicPr>
            <a:picLocks noChangeAspect="1"/>
          </p:cNvPicPr>
          <p:nvPr/>
        </p:nvPicPr>
        <p:blipFill>
          <a:blip r:embed="rId4"/>
          <a:stretch>
            <a:fillRect/>
          </a:stretch>
        </p:blipFill>
        <p:spPr>
          <a:xfrm>
            <a:off x="3409627" y="3194456"/>
            <a:ext cx="6364928" cy="1556433"/>
          </a:xfrm>
          <a:prstGeom prst="rect">
            <a:avLst/>
          </a:prstGeom>
        </p:spPr>
      </p:pic>
      <p:sp>
        <p:nvSpPr>
          <p:cNvPr id="8" name="矩形 7"/>
          <p:cNvSpPr/>
          <p:nvPr/>
        </p:nvSpPr>
        <p:spPr>
          <a:xfrm>
            <a:off x="381953" y="4969568"/>
            <a:ext cx="10975501" cy="1200329"/>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4</a:t>
            </a:r>
            <a:r>
              <a:rPr lang="en-US" altLang="zh-CN" dirty="0" smtClean="0">
                <a:solidFill>
                  <a:prstClr val="black"/>
                </a:solidFill>
                <a:latin typeface="Calibri" panose="020F0502020204030204"/>
                <a:sym typeface="+mn-ea"/>
              </a:rPr>
              <a:t>  Similar to the cases in inter-band CA band combinations, some general rules are also applied to inter-band DC configurations. The test frequency table for EN-DC configurations also looks quite redundant which can be simplified if a symbolic configuration is applied, e.g. both the above DC_1A-3A_n28A and DC_1A-3A_n41A could be represented by DC_XA-</a:t>
            </a:r>
            <a:r>
              <a:rPr lang="en-US" altLang="zh-CN" dirty="0" err="1" smtClean="0">
                <a:solidFill>
                  <a:prstClr val="black"/>
                </a:solidFill>
                <a:latin typeface="Calibri" panose="020F0502020204030204"/>
                <a:sym typeface="+mn-ea"/>
              </a:rPr>
              <a:t>YA_nZA</a:t>
            </a:r>
            <a:r>
              <a:rPr lang="en-US" altLang="zh-CN" dirty="0" smtClean="0">
                <a:solidFill>
                  <a:prstClr val="black"/>
                </a:solidFill>
                <a:latin typeface="Calibri" panose="020F0502020204030204"/>
                <a:sym typeface="+mn-ea"/>
              </a:rPr>
              <a:t> where X, Y are E-UTRA bands and </a:t>
            </a:r>
            <a:r>
              <a:rPr lang="en-US" altLang="zh-CN" dirty="0" err="1" smtClean="0">
                <a:solidFill>
                  <a:prstClr val="black"/>
                </a:solidFill>
                <a:latin typeface="Calibri" panose="020F0502020204030204"/>
                <a:sym typeface="+mn-ea"/>
              </a:rPr>
              <a:t>nZ</a:t>
            </a:r>
            <a:r>
              <a:rPr lang="en-US" altLang="zh-CN" dirty="0" smtClean="0">
                <a:solidFill>
                  <a:prstClr val="black"/>
                </a:solidFill>
                <a:latin typeface="Calibri" panose="020F0502020204030204"/>
                <a:sym typeface="+mn-ea"/>
              </a:rPr>
              <a:t> is NR band.</a:t>
            </a:r>
            <a:endParaRPr lang="en-US" altLang="zh-CN" dirty="0">
              <a:solidFill>
                <a:prstClr val="black"/>
              </a:solidFill>
              <a:latin typeface="Calibri" panose="020F0502020204030204"/>
              <a:sym typeface="+mn-ea"/>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a:t>Overview on test frequencies for inter-band CA/DC band combinations</a:t>
            </a:r>
            <a:endParaRPr lang="en-US" altLang="zh-CN" sz="3200" b="1" dirty="0" smtClean="0">
              <a:solidFill>
                <a:schemeClr val="tx1"/>
              </a:solidFill>
            </a:endParaRPr>
          </a:p>
        </p:txBody>
      </p:sp>
      <p:sp>
        <p:nvSpPr>
          <p:cNvPr id="2" name="文本框 1"/>
          <p:cNvSpPr txBox="1"/>
          <p:nvPr/>
        </p:nvSpPr>
        <p:spPr>
          <a:xfrm>
            <a:off x="300673" y="1013460"/>
            <a:ext cx="11889740" cy="3400931"/>
          </a:xfrm>
          <a:prstGeom prst="rect">
            <a:avLst/>
          </a:prstGeom>
          <a:noFill/>
        </p:spPr>
        <p:txBody>
          <a:bodyPr wrap="square" rtlCol="0" anchor="t">
            <a:spAutoFit/>
          </a:bodyPr>
          <a:lstStyle/>
          <a:p>
            <a:pPr>
              <a:spcBef>
                <a:spcPts val="0"/>
              </a:spcBef>
              <a:spcAft>
                <a:spcPts val="600"/>
              </a:spcAft>
            </a:pPr>
            <a:r>
              <a:rPr lang="en-US" altLang="en-GB" sz="2000" dirty="0" smtClean="0">
                <a:solidFill>
                  <a:srgbClr val="FF0000"/>
                </a:solidFill>
                <a:latin typeface="Calibri" panose="020F0502020204030204"/>
              </a:rPr>
              <a:t>However, it is also noted that the test frequency tables for inter-band CA/DC band combinations are also essential in signalling as they specify which combinations are applicable and are used for the TTCN implementation. There are some concerns for signalling test if the explicit CA, NR-DC and EN-DC combinations are lost. To simplify the test frequency tables, it is suggested to </a:t>
            </a:r>
            <a:endParaRPr lang="en-US" altLang="en-GB" sz="2000" dirty="0" smtClean="0">
              <a:solidFill>
                <a:srgbClr val="FF0000"/>
              </a:solidFill>
              <a:latin typeface="Calibri" panose="020F0502020204030204"/>
            </a:endParaRPr>
          </a:p>
          <a:p>
            <a:pPr marL="457200" indent="-457200">
              <a:spcBef>
                <a:spcPts val="0"/>
              </a:spcBef>
              <a:spcAft>
                <a:spcPts val="600"/>
              </a:spcAft>
              <a:buAutoNum type="arabicParenBoth"/>
            </a:pPr>
            <a:r>
              <a:rPr lang="en-US" altLang="en-GB" sz="2000" dirty="0" smtClean="0">
                <a:solidFill>
                  <a:srgbClr val="FF0000"/>
                </a:solidFill>
                <a:latin typeface="Calibri" panose="020F0502020204030204"/>
              </a:rPr>
              <a:t>K</a:t>
            </a:r>
            <a:r>
              <a:rPr lang="en-US" altLang="en-GB" sz="2000" dirty="0" smtClean="0">
                <a:solidFill>
                  <a:srgbClr val="FF0000"/>
                </a:solidFill>
                <a:latin typeface="Calibri" panose="020F0502020204030204"/>
              </a:rPr>
              <a:t>eep </a:t>
            </a:r>
            <a:r>
              <a:rPr lang="en-US" altLang="en-GB" sz="2000" dirty="0" smtClean="0">
                <a:solidFill>
                  <a:srgbClr val="FF0000"/>
                </a:solidFill>
                <a:latin typeface="Calibri" panose="020F0502020204030204"/>
              </a:rPr>
              <a:t>the </a:t>
            </a:r>
            <a:r>
              <a:rPr lang="en-US" altLang="en-GB" sz="2000" dirty="0" smtClean="0">
                <a:solidFill>
                  <a:srgbClr val="FF0000"/>
                </a:solidFill>
                <a:latin typeface="Calibri" panose="020F0502020204030204"/>
              </a:rPr>
              <a:t>entries in the test frequency table for all combinations.</a:t>
            </a:r>
          </a:p>
          <a:p>
            <a:pPr marL="457200" indent="-457200">
              <a:spcBef>
                <a:spcPts val="0"/>
              </a:spcBef>
              <a:spcAft>
                <a:spcPts val="600"/>
              </a:spcAft>
              <a:buAutoNum type="arabicParenBoth"/>
            </a:pPr>
            <a:r>
              <a:rPr lang="en-US" altLang="en-GB" sz="2000" dirty="0" smtClean="0">
                <a:solidFill>
                  <a:srgbClr val="FF0000"/>
                </a:solidFill>
                <a:latin typeface="Calibri" panose="020F0502020204030204"/>
              </a:rPr>
              <a:t>Keep all combinations with the “Applicable for protocol testing” = “Yes”.</a:t>
            </a:r>
          </a:p>
          <a:p>
            <a:pPr marL="457200" indent="-457200">
              <a:spcBef>
                <a:spcPts val="0"/>
              </a:spcBef>
              <a:spcAft>
                <a:spcPts val="600"/>
              </a:spcAft>
              <a:buFontTx/>
              <a:buAutoNum type="arabicParenBoth"/>
            </a:pPr>
            <a:r>
              <a:rPr lang="en-GB" altLang="zh-CN" sz="2000" dirty="0" smtClean="0">
                <a:solidFill>
                  <a:srgbClr val="FF0000"/>
                </a:solidFill>
                <a:latin typeface="Calibri" panose="020F0502020204030204"/>
              </a:rPr>
              <a:t>For </a:t>
            </a:r>
            <a:r>
              <a:rPr lang="en-GB" altLang="zh-CN" sz="2000" dirty="0">
                <a:solidFill>
                  <a:srgbClr val="FF0000"/>
                </a:solidFill>
                <a:latin typeface="Calibri" panose="020F0502020204030204"/>
              </a:rPr>
              <a:t>configurations with “Applicable for protocol testing” having values “No”, the general rule for deciding test frequencies apply if no explicit value defined. </a:t>
            </a:r>
            <a:r>
              <a:rPr lang="en-GB" altLang="zh-CN" sz="2000" dirty="0">
                <a:solidFill>
                  <a:srgbClr val="FF0000"/>
                </a:solidFill>
                <a:latin typeface="Calibri" panose="020F0502020204030204"/>
              </a:rPr>
              <a:t>The inter-band CA configurations are represented by symbolic CA configurations using </a:t>
            </a:r>
            <a:r>
              <a:rPr lang="en-GB" altLang="zh-CN" sz="2000" dirty="0" err="1">
                <a:solidFill>
                  <a:srgbClr val="FF0000"/>
                </a:solidFill>
                <a:latin typeface="Calibri" panose="020F0502020204030204"/>
              </a:rPr>
              <a:t>nX</a:t>
            </a:r>
            <a:r>
              <a:rPr lang="en-GB" altLang="zh-CN" sz="2000" dirty="0">
                <a:solidFill>
                  <a:srgbClr val="FF0000"/>
                </a:solidFill>
                <a:latin typeface="Calibri" panose="020F0502020204030204"/>
              </a:rPr>
              <a:t> and </a:t>
            </a:r>
            <a:r>
              <a:rPr lang="en-GB" altLang="zh-CN" sz="2000" dirty="0" err="1">
                <a:solidFill>
                  <a:srgbClr val="FF0000"/>
                </a:solidFill>
                <a:latin typeface="Calibri" panose="020F0502020204030204"/>
              </a:rPr>
              <a:t>nY</a:t>
            </a:r>
            <a:r>
              <a:rPr lang="en-GB" altLang="zh-CN" sz="2000" dirty="0">
                <a:solidFill>
                  <a:srgbClr val="FF0000"/>
                </a:solidFill>
                <a:latin typeface="Calibri" panose="020F0502020204030204"/>
              </a:rPr>
              <a:t> as the different bands in the CA Configuration E.g. </a:t>
            </a:r>
            <a:r>
              <a:rPr lang="en-GB" altLang="zh-CN" sz="2000" dirty="0" err="1">
                <a:solidFill>
                  <a:srgbClr val="FF0000"/>
                </a:solidFill>
                <a:latin typeface="Calibri" panose="020F0502020204030204"/>
              </a:rPr>
              <a:t>CA_nXA-nY</a:t>
            </a:r>
            <a:r>
              <a:rPr lang="en-GB" altLang="zh-CN" sz="2000" dirty="0">
                <a:solidFill>
                  <a:srgbClr val="FF0000"/>
                </a:solidFill>
                <a:latin typeface="Calibri" panose="020F0502020204030204"/>
              </a:rPr>
              <a:t>(2A) could be representing the </a:t>
            </a:r>
            <a:r>
              <a:rPr lang="en-GB" altLang="zh-CN" sz="2000" dirty="0" err="1" smtClean="0">
                <a:solidFill>
                  <a:srgbClr val="FF0000"/>
                </a:solidFill>
                <a:latin typeface="Calibri" panose="020F0502020204030204"/>
              </a:rPr>
              <a:t>configurtion</a:t>
            </a:r>
            <a:r>
              <a:rPr lang="en-GB" altLang="zh-CN" sz="2000" dirty="0" smtClean="0">
                <a:solidFill>
                  <a:srgbClr val="FF0000"/>
                </a:solidFill>
                <a:latin typeface="Calibri" panose="020F0502020204030204"/>
              </a:rPr>
              <a:t> </a:t>
            </a:r>
            <a:r>
              <a:rPr lang="en-GB" altLang="zh-CN" sz="2000" dirty="0">
                <a:solidFill>
                  <a:srgbClr val="FF0000"/>
                </a:solidFill>
                <a:latin typeface="Calibri" panose="020F0502020204030204"/>
              </a:rPr>
              <a:t>CA_n1A-n78(2A) by interpreting of </a:t>
            </a:r>
            <a:r>
              <a:rPr lang="en-GB" altLang="zh-CN" sz="2000" dirty="0" err="1">
                <a:solidFill>
                  <a:srgbClr val="FF0000"/>
                </a:solidFill>
                <a:latin typeface="Calibri" panose="020F0502020204030204"/>
              </a:rPr>
              <a:t>nX</a:t>
            </a:r>
            <a:r>
              <a:rPr lang="en-GB" altLang="zh-CN" sz="2000" dirty="0">
                <a:solidFill>
                  <a:srgbClr val="FF0000"/>
                </a:solidFill>
                <a:latin typeface="Calibri" panose="020F0502020204030204"/>
              </a:rPr>
              <a:t>=n1, </a:t>
            </a:r>
            <a:r>
              <a:rPr lang="en-GB" altLang="zh-CN" sz="2000" dirty="0" err="1">
                <a:solidFill>
                  <a:srgbClr val="FF0000"/>
                </a:solidFill>
                <a:latin typeface="Calibri" panose="020F0502020204030204"/>
              </a:rPr>
              <a:t>nY</a:t>
            </a:r>
            <a:r>
              <a:rPr lang="en-GB" altLang="zh-CN" sz="2000" dirty="0">
                <a:solidFill>
                  <a:srgbClr val="FF0000"/>
                </a:solidFill>
                <a:latin typeface="Calibri" panose="020F0502020204030204"/>
              </a:rPr>
              <a:t>=n78</a:t>
            </a:r>
            <a:r>
              <a:rPr lang="en-GB" altLang="zh-CN" sz="2000" dirty="0" smtClean="0">
                <a:solidFill>
                  <a:srgbClr val="FF0000"/>
                </a:solidFill>
                <a:latin typeface="Calibri" panose="020F0502020204030204"/>
              </a:rPr>
              <a:t>.</a:t>
            </a:r>
            <a:endParaRPr lang="en-US" altLang="en-US" sz="2000" dirty="0">
              <a:solidFill>
                <a:srgbClr val="FF0000"/>
              </a:solidFill>
              <a:latin typeface="Calibri" panose="020F0502020204030204"/>
            </a:endParaRPr>
          </a:p>
        </p:txBody>
      </p:sp>
      <p:sp>
        <p:nvSpPr>
          <p:cNvPr id="8" name="矩形 7"/>
          <p:cNvSpPr/>
          <p:nvPr/>
        </p:nvSpPr>
        <p:spPr>
          <a:xfrm>
            <a:off x="381953" y="5232141"/>
            <a:ext cx="10975501" cy="646331"/>
          </a:xfrm>
          <a:prstGeom prst="rect">
            <a:avLst/>
          </a:prstGeom>
        </p:spPr>
        <p:txBody>
          <a:bodyPr wrap="square">
            <a:spAutoFit/>
          </a:bodyPr>
          <a:lstStyle/>
          <a:p>
            <a:pPr>
              <a:spcBef>
                <a:spcPts val="0"/>
              </a:spcBef>
              <a:spcAft>
                <a:spcPts val="600"/>
              </a:spcAft>
            </a:pPr>
            <a:r>
              <a:rPr lang="en-US" altLang="zh-CN" b="1" dirty="0">
                <a:solidFill>
                  <a:prstClr val="black"/>
                </a:solidFill>
                <a:latin typeface="Calibri" panose="020F0502020204030204"/>
                <a:sym typeface="+mn-ea"/>
              </a:rPr>
              <a:t>Observation 4</a:t>
            </a:r>
            <a:r>
              <a:rPr lang="en-US" altLang="zh-CN" dirty="0" smtClean="0">
                <a:solidFill>
                  <a:prstClr val="black"/>
                </a:solidFill>
                <a:latin typeface="Calibri" panose="020F0502020204030204"/>
                <a:sym typeface="+mn-ea"/>
              </a:rPr>
              <a:t>  </a:t>
            </a:r>
            <a:r>
              <a:rPr lang="en-US" altLang="zh-CN" dirty="0" smtClean="0">
                <a:ln/>
                <a:solidFill>
                  <a:srgbClr val="FF0000"/>
                </a:solidFill>
                <a:effectLst>
                  <a:outerShdw blurRad="38100" dist="25400" dir="5400000" algn="ctr" rotWithShape="0">
                    <a:srgbClr val="6E747A">
                      <a:alpha val="43000"/>
                    </a:srgbClr>
                  </a:outerShdw>
                </a:effectLst>
                <a:latin typeface="Calibri" panose="020F0502020204030204"/>
                <a:sym typeface="+mn-ea"/>
              </a:rPr>
              <a:t>T</a:t>
            </a:r>
            <a:r>
              <a:rPr lang="en-US" altLang="en-GB" dirty="0" smtClean="0">
                <a:ln/>
                <a:solidFill>
                  <a:srgbClr val="FF0000"/>
                </a:solidFill>
                <a:effectLst>
                  <a:outerShdw blurRad="38100" dist="25400" dir="5400000" algn="ctr" rotWithShape="0">
                    <a:srgbClr val="6E747A">
                      <a:alpha val="43000"/>
                    </a:srgbClr>
                  </a:outerShdw>
                </a:effectLst>
                <a:latin typeface="Calibri" panose="020F0502020204030204"/>
                <a:sym typeface="+mn-ea"/>
              </a:rPr>
              <a:t>est frequency tables for inter-band CA/DC band combinations are also essential in signalling as they specify which combinations are applicable and are used for the TTCN implementation. </a:t>
            </a:r>
            <a:endParaRPr lang="en-US" altLang="zh-CN" dirty="0" smtClean="0">
              <a:solidFill>
                <a:srgbClr val="FF0000"/>
              </a:solidFill>
              <a:latin typeface="Calibri" panose="020F0502020204030204"/>
              <a:sym typeface="+mn-ea"/>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Simplification on</a:t>
            </a:r>
            <a:r>
              <a:rPr lang="en-US" altLang="zh-CN" sz="3200" b="1" dirty="0" smtClean="0">
                <a:solidFill>
                  <a:schemeClr val="tx1"/>
                </a:solidFill>
              </a:rPr>
              <a:t> inter-band CA/DC test frequency tables</a:t>
            </a:r>
          </a:p>
        </p:txBody>
      </p:sp>
      <p:sp>
        <p:nvSpPr>
          <p:cNvPr id="2" name="文本框 1"/>
          <p:cNvSpPr txBox="1"/>
          <p:nvPr/>
        </p:nvSpPr>
        <p:spPr>
          <a:xfrm>
            <a:off x="300038" y="575194"/>
            <a:ext cx="11889740" cy="2939266"/>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1</a:t>
            </a:r>
            <a:r>
              <a:rPr lang="en-US" altLang="zh-CN" sz="2000" dirty="0" smtClean="0">
                <a:solidFill>
                  <a:prstClr val="black"/>
                </a:solidFill>
                <a:latin typeface="Calibri" panose="020F0502020204030204"/>
                <a:sym typeface="+mn-ea"/>
              </a:rPr>
              <a:t>  It is suggested to simplify the inter-band CA test frequency table with the general rules as below.</a:t>
            </a:r>
          </a:p>
          <a:p>
            <a:pPr marL="342900" indent="-342900">
              <a:spcBef>
                <a:spcPts val="0"/>
              </a:spcBef>
              <a:spcAft>
                <a:spcPts val="600"/>
              </a:spcAft>
              <a:buFont typeface="Arial" panose="020B0604020202020204" pitchFamily="34" charset="0"/>
              <a:buChar char="•"/>
            </a:pPr>
            <a:r>
              <a:rPr lang="en-US" altLang="en-GB" sz="2000" dirty="0">
                <a:solidFill>
                  <a:srgbClr val="FF0000"/>
                </a:solidFill>
                <a:latin typeface="Calibri" panose="020F0502020204030204"/>
              </a:rPr>
              <a:t>Keep the entries in the test frequency table for all combinations.</a:t>
            </a:r>
          </a:p>
          <a:p>
            <a:pPr marL="342900" indent="-342900">
              <a:spcBef>
                <a:spcPts val="0"/>
              </a:spcBef>
              <a:spcAft>
                <a:spcPts val="600"/>
              </a:spcAft>
              <a:buFont typeface="Arial" panose="020B0604020202020204" pitchFamily="34" charset="0"/>
              <a:buChar char="•"/>
            </a:pPr>
            <a:r>
              <a:rPr lang="en-US" altLang="en-GB" sz="2000" dirty="0">
                <a:solidFill>
                  <a:srgbClr val="FF0000"/>
                </a:solidFill>
                <a:latin typeface="Calibri" panose="020F0502020204030204"/>
              </a:rPr>
              <a:t>Keep all combinations with the “Applicable for protocol testing” = “Yes”.</a:t>
            </a:r>
          </a:p>
          <a:p>
            <a:pPr marL="342900" indent="-342900">
              <a:spcBef>
                <a:spcPts val="0"/>
              </a:spcBef>
              <a:spcAft>
                <a:spcPts val="600"/>
              </a:spcAft>
              <a:buFont typeface="Arial" panose="020B0604020202020204" pitchFamily="34" charset="0"/>
              <a:buChar char="•"/>
            </a:pPr>
            <a:r>
              <a:rPr lang="en-GB" altLang="zh-CN" sz="2000" dirty="0">
                <a:solidFill>
                  <a:srgbClr val="FF0000"/>
                </a:solidFill>
                <a:latin typeface="Calibri" panose="020F0502020204030204"/>
              </a:rPr>
              <a:t>For configurations with “Applicable for protocol testing” having values “No”, the general rule for deciding test frequencies apply if no explicit value defined. The inter-band CA configurations are represented by symbolic CA configurations using </a:t>
            </a:r>
            <a:r>
              <a:rPr lang="en-GB" altLang="zh-CN" sz="2000" dirty="0" err="1">
                <a:solidFill>
                  <a:srgbClr val="FF0000"/>
                </a:solidFill>
                <a:latin typeface="Calibri" panose="020F0502020204030204"/>
              </a:rPr>
              <a:t>nX</a:t>
            </a:r>
            <a:r>
              <a:rPr lang="en-GB" altLang="zh-CN" sz="2000" dirty="0">
                <a:solidFill>
                  <a:srgbClr val="FF0000"/>
                </a:solidFill>
                <a:latin typeface="Calibri" panose="020F0502020204030204"/>
              </a:rPr>
              <a:t> and </a:t>
            </a:r>
            <a:r>
              <a:rPr lang="en-GB" altLang="zh-CN" sz="2000" dirty="0" err="1">
                <a:solidFill>
                  <a:srgbClr val="FF0000"/>
                </a:solidFill>
                <a:latin typeface="Calibri" panose="020F0502020204030204"/>
              </a:rPr>
              <a:t>nY</a:t>
            </a:r>
            <a:r>
              <a:rPr lang="en-GB" altLang="zh-CN" sz="2000" dirty="0">
                <a:solidFill>
                  <a:srgbClr val="FF0000"/>
                </a:solidFill>
                <a:latin typeface="Calibri" panose="020F0502020204030204"/>
              </a:rPr>
              <a:t> as the different bands in the CA Configuration E.g. </a:t>
            </a:r>
            <a:r>
              <a:rPr lang="en-GB" altLang="zh-CN" sz="2000" dirty="0" err="1">
                <a:solidFill>
                  <a:srgbClr val="FF0000"/>
                </a:solidFill>
                <a:latin typeface="Calibri" panose="020F0502020204030204"/>
              </a:rPr>
              <a:t>CA_nXA-nY</a:t>
            </a:r>
            <a:r>
              <a:rPr lang="en-GB" altLang="zh-CN" sz="2000" dirty="0">
                <a:solidFill>
                  <a:srgbClr val="FF0000"/>
                </a:solidFill>
                <a:latin typeface="Calibri" panose="020F0502020204030204"/>
              </a:rPr>
              <a:t>(2A) could be representing the </a:t>
            </a:r>
            <a:r>
              <a:rPr lang="en-GB" altLang="zh-CN" sz="2000" dirty="0" err="1">
                <a:solidFill>
                  <a:srgbClr val="FF0000"/>
                </a:solidFill>
                <a:latin typeface="Calibri" panose="020F0502020204030204"/>
              </a:rPr>
              <a:t>configuraion</a:t>
            </a:r>
            <a:r>
              <a:rPr lang="en-GB" altLang="zh-CN" sz="2000" dirty="0">
                <a:solidFill>
                  <a:srgbClr val="FF0000"/>
                </a:solidFill>
                <a:latin typeface="Calibri" panose="020F0502020204030204"/>
              </a:rPr>
              <a:t> CA_n1A-n78(2A) by interpreting of </a:t>
            </a:r>
            <a:r>
              <a:rPr lang="en-GB" altLang="zh-CN" sz="2000" dirty="0" err="1">
                <a:solidFill>
                  <a:srgbClr val="FF0000"/>
                </a:solidFill>
                <a:latin typeface="Calibri" panose="020F0502020204030204"/>
              </a:rPr>
              <a:t>nX</a:t>
            </a:r>
            <a:r>
              <a:rPr lang="en-GB" altLang="zh-CN" sz="2000" dirty="0">
                <a:solidFill>
                  <a:srgbClr val="FF0000"/>
                </a:solidFill>
                <a:latin typeface="Calibri" panose="020F0502020204030204"/>
              </a:rPr>
              <a:t>=n1, </a:t>
            </a:r>
            <a:r>
              <a:rPr lang="en-GB" altLang="zh-CN" sz="2000" dirty="0" err="1">
                <a:solidFill>
                  <a:srgbClr val="FF0000"/>
                </a:solidFill>
                <a:latin typeface="Calibri" panose="020F0502020204030204"/>
              </a:rPr>
              <a:t>nY</a:t>
            </a:r>
            <a:r>
              <a:rPr lang="en-GB" altLang="zh-CN" sz="2000" dirty="0">
                <a:solidFill>
                  <a:srgbClr val="FF0000"/>
                </a:solidFill>
                <a:latin typeface="Calibri" panose="020F0502020204030204"/>
              </a:rPr>
              <a:t>=n78.</a:t>
            </a:r>
            <a:endParaRPr lang="en-US" altLang="en-US" sz="2000" dirty="0">
              <a:solidFill>
                <a:srgbClr val="FF0000"/>
              </a:solidFill>
              <a:latin typeface="Calibri" panose="020F0502020204030204"/>
            </a:endParaRPr>
          </a:p>
          <a:p>
            <a:pPr marL="342900" indent="-342900">
              <a:spcBef>
                <a:spcPts val="0"/>
              </a:spcBef>
              <a:spcAft>
                <a:spcPts val="600"/>
              </a:spcAft>
              <a:buFont typeface="Arial" panose="020B0604020202020204" pitchFamily="34" charset="0"/>
              <a:buChar char="•"/>
            </a:pPr>
            <a:endParaRPr lang="en-GB" altLang="zh-CN" sz="2000" dirty="0" smtClean="0">
              <a:latin typeface="+mn-lt"/>
            </a:endParaRPr>
          </a:p>
        </p:txBody>
      </p:sp>
      <p:pic>
        <p:nvPicPr>
          <p:cNvPr id="3" name="图片 2"/>
          <p:cNvPicPr>
            <a:picLocks noChangeAspect="1"/>
          </p:cNvPicPr>
          <p:nvPr/>
        </p:nvPicPr>
        <p:blipFill>
          <a:blip r:embed="rId4"/>
          <a:stretch>
            <a:fillRect/>
          </a:stretch>
        </p:blipFill>
        <p:spPr>
          <a:xfrm>
            <a:off x="36275" y="3073254"/>
            <a:ext cx="6208633" cy="3098946"/>
          </a:xfrm>
          <a:prstGeom prst="rect">
            <a:avLst/>
          </a:prstGeom>
        </p:spPr>
      </p:pic>
      <p:pic>
        <p:nvPicPr>
          <p:cNvPr id="5" name="图片 4"/>
          <p:cNvPicPr>
            <a:picLocks noChangeAspect="1"/>
          </p:cNvPicPr>
          <p:nvPr/>
        </p:nvPicPr>
        <p:blipFill>
          <a:blip r:embed="rId5"/>
          <a:stretch>
            <a:fillRect/>
          </a:stretch>
        </p:blipFill>
        <p:spPr>
          <a:xfrm>
            <a:off x="6508671" y="3073254"/>
            <a:ext cx="5406040" cy="3735574"/>
          </a:xfrm>
          <a:prstGeom prst="rect">
            <a:avLst/>
          </a:prstGeom>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24855" y="0"/>
            <a:ext cx="11577955" cy="727710"/>
          </a:xfrm>
        </p:spPr>
        <p:txBody>
          <a:bodyPr/>
          <a:lstStyle/>
          <a:p>
            <a:pPr eaLnBrk="1" hangingPunct="1"/>
            <a:r>
              <a:rPr lang="en-US" altLang="zh-CN" sz="3200" b="1" dirty="0" smtClean="0"/>
              <a:t>Simplification on</a:t>
            </a:r>
            <a:r>
              <a:rPr lang="en-US" altLang="zh-CN" sz="3200" b="1" dirty="0" smtClean="0">
                <a:solidFill>
                  <a:schemeClr val="tx1"/>
                </a:solidFill>
              </a:rPr>
              <a:t> inter-band CA/DC test frequency tables</a:t>
            </a:r>
          </a:p>
        </p:txBody>
      </p:sp>
      <p:sp>
        <p:nvSpPr>
          <p:cNvPr id="2" name="文本框 1"/>
          <p:cNvSpPr txBox="1"/>
          <p:nvPr/>
        </p:nvSpPr>
        <p:spPr>
          <a:xfrm>
            <a:off x="300673" y="727710"/>
            <a:ext cx="11889740" cy="707886"/>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2</a:t>
            </a: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It is suggested to simplify </a:t>
            </a:r>
            <a:r>
              <a:rPr lang="en-US" altLang="zh-CN" sz="2000" dirty="0" smtClean="0">
                <a:solidFill>
                  <a:prstClr val="black"/>
                </a:solidFill>
                <a:latin typeface="Calibri" panose="020F0502020204030204"/>
                <a:sym typeface="+mn-ea"/>
              </a:rPr>
              <a:t>the inter-band EN-DC </a:t>
            </a:r>
            <a:r>
              <a:rPr lang="en-US" altLang="zh-CN" sz="2000" dirty="0">
                <a:solidFill>
                  <a:prstClr val="black"/>
                </a:solidFill>
                <a:latin typeface="Calibri" panose="020F0502020204030204"/>
                <a:sym typeface="+mn-ea"/>
              </a:rPr>
              <a:t>test frequency table with the </a:t>
            </a:r>
            <a:r>
              <a:rPr lang="en-US" altLang="zh-CN" sz="2000" dirty="0" smtClean="0">
                <a:solidFill>
                  <a:prstClr val="black"/>
                </a:solidFill>
                <a:latin typeface="Calibri" panose="020F0502020204030204"/>
                <a:sym typeface="+mn-ea"/>
              </a:rPr>
              <a:t>similar general </a:t>
            </a:r>
            <a:r>
              <a:rPr lang="en-US" altLang="zh-CN" sz="2000" dirty="0">
                <a:solidFill>
                  <a:prstClr val="black"/>
                </a:solidFill>
                <a:latin typeface="Calibri" panose="020F0502020204030204"/>
                <a:sym typeface="+mn-ea"/>
              </a:rPr>
              <a:t>rules as </a:t>
            </a:r>
            <a:r>
              <a:rPr lang="en-US" altLang="zh-CN" sz="2000" dirty="0" smtClean="0">
                <a:solidFill>
                  <a:prstClr val="black"/>
                </a:solidFill>
                <a:latin typeface="Calibri" panose="020F0502020204030204"/>
                <a:sym typeface="+mn-ea"/>
              </a:rPr>
              <a:t>CA configurations</a:t>
            </a:r>
            <a:r>
              <a:rPr lang="en-US" altLang="zh-CN" sz="2000" dirty="0" smtClean="0">
                <a:solidFill>
                  <a:prstClr val="black"/>
                </a:solidFill>
                <a:latin typeface="Calibri" panose="020F0502020204030204"/>
                <a:sym typeface="+mn-ea"/>
              </a:rPr>
              <a:t>.</a:t>
            </a:r>
            <a:r>
              <a:rPr lang="en-GB" altLang="zh-CN" sz="2000" dirty="0" smtClean="0"/>
              <a:t> </a:t>
            </a:r>
            <a:endParaRPr lang="en-US" altLang="zh-CN" sz="2000" dirty="0" smtClean="0">
              <a:solidFill>
                <a:prstClr val="black"/>
              </a:solidFill>
              <a:latin typeface="Calibri" panose="020F0502020204030204"/>
              <a:sym typeface="+mn-ea"/>
            </a:endParaRPr>
          </a:p>
        </p:txBody>
      </p:sp>
      <p:sp>
        <p:nvSpPr>
          <p:cNvPr id="7" name="文本框 6"/>
          <p:cNvSpPr txBox="1"/>
          <p:nvPr/>
        </p:nvSpPr>
        <p:spPr>
          <a:xfrm>
            <a:off x="300673" y="1565910"/>
            <a:ext cx="11889740" cy="707886"/>
          </a:xfrm>
          <a:prstGeom prst="rect">
            <a:avLst/>
          </a:prstGeom>
          <a:noFill/>
        </p:spPr>
        <p:txBody>
          <a:bodyPr wrap="square" rtlCol="0" anchor="t">
            <a:spAutoFit/>
          </a:bodyPr>
          <a:lstStyle/>
          <a:p>
            <a:pPr>
              <a:spcBef>
                <a:spcPts val="0"/>
              </a:spcBef>
              <a:spcAft>
                <a:spcPts val="600"/>
              </a:spcAft>
            </a:pPr>
            <a:r>
              <a:rPr lang="en-US" altLang="zh-CN" sz="2000" b="1" dirty="0" smtClean="0">
                <a:solidFill>
                  <a:prstClr val="black"/>
                </a:solidFill>
                <a:latin typeface="Calibri" panose="020F0502020204030204"/>
                <a:sym typeface="+mn-ea"/>
              </a:rPr>
              <a:t>Proposal </a:t>
            </a:r>
            <a:r>
              <a:rPr lang="en-US" altLang="zh-CN" sz="2000" b="1" dirty="0" smtClean="0">
                <a:solidFill>
                  <a:prstClr val="black"/>
                </a:solidFill>
                <a:latin typeface="Calibri" panose="020F0502020204030204"/>
                <a:sym typeface="+mn-ea"/>
              </a:rPr>
              <a:t>3</a:t>
            </a:r>
            <a:r>
              <a:rPr lang="en-US" altLang="zh-CN" sz="2000" dirty="0" smtClean="0">
                <a:solidFill>
                  <a:prstClr val="black"/>
                </a:solidFill>
                <a:latin typeface="Calibri" panose="020F0502020204030204"/>
                <a:sym typeface="+mn-ea"/>
              </a:rPr>
              <a:t>  </a:t>
            </a:r>
            <a:r>
              <a:rPr lang="en-US" altLang="zh-CN" sz="2000" dirty="0">
                <a:solidFill>
                  <a:prstClr val="black"/>
                </a:solidFill>
                <a:latin typeface="Calibri" panose="020F0502020204030204"/>
                <a:sym typeface="+mn-ea"/>
              </a:rPr>
              <a:t>It is </a:t>
            </a:r>
            <a:r>
              <a:rPr lang="en-US" altLang="zh-CN" sz="2000" dirty="0" smtClean="0">
                <a:solidFill>
                  <a:prstClr val="black"/>
                </a:solidFill>
                <a:latin typeface="Calibri" panose="020F0502020204030204"/>
                <a:sym typeface="+mn-ea"/>
              </a:rPr>
              <a:t>proposed to submit the simplified test frequency table CRs in next meeting and the overlapping CRs in this meeting could be discussed as they are now.</a:t>
            </a:r>
            <a:r>
              <a:rPr lang="en-GB" altLang="zh-CN" sz="2000" dirty="0" smtClean="0"/>
              <a:t> </a:t>
            </a:r>
            <a:endParaRPr lang="en-US" altLang="zh-CN" sz="2000" dirty="0" smtClean="0">
              <a:solidFill>
                <a:prstClr val="black"/>
              </a:solidFill>
              <a:latin typeface="Calibri" panose="020F0502020204030204"/>
              <a:sym typeface="+mn-ea"/>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 name="OPFI" val=""/>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864</Words>
  <Application>Microsoft Office PowerPoint</Application>
  <PresentationFormat>自定义</PresentationFormat>
  <Paragraphs>49</Paragraphs>
  <Slides>8</Slides>
  <Notes>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宋体</vt:lpstr>
      <vt:lpstr>Arial</vt:lpstr>
      <vt:lpstr>Calibri</vt:lpstr>
      <vt:lpstr>Calibri Light</vt:lpstr>
      <vt:lpstr>Wingdings</vt:lpstr>
      <vt:lpstr>Office 主题</vt:lpstr>
      <vt:lpstr>Discussion on test frequency simplification for inter-band CA and DC band combinations</vt:lpstr>
      <vt:lpstr>Overview on test frequencies for inter-band CA/DC band combinations</vt:lpstr>
      <vt:lpstr>Overview on test frequencies for inter-band CA/DC band combinations</vt:lpstr>
      <vt:lpstr>Overview on test frequencies for inter-band CA/DC band combinations</vt:lpstr>
      <vt:lpstr>Overview on test frequencies for inter-band CA/DC band combinations</vt:lpstr>
      <vt:lpstr>Simplification on inter-band CA/DC test frequency tables</vt:lpstr>
      <vt:lpstr>Simplification on inter-band CA/DC test frequency tables</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1476</cp:revision>
  <dcterms:created xsi:type="dcterms:W3CDTF">2018-09-20T03:53:00Z</dcterms:created>
  <dcterms:modified xsi:type="dcterms:W3CDTF">2025-11-18T07:35:18Z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2052-11.8.2.12085</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