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508" r:id="rId10"/>
  </p:sldMasterIdLst>
  <p:notesMasterIdLst>
    <p:notesMasterId r:id="rId18"/>
  </p:notesMasterIdLst>
  <p:handoutMasterIdLst>
    <p:handoutMasterId r:id="rId19"/>
  </p:handoutMasterIdLst>
  <p:sldIdLst>
    <p:sldId id="2142533941" r:id="rId11"/>
    <p:sldId id="2147376250" r:id="rId12"/>
    <p:sldId id="2147376251" r:id="rId13"/>
    <p:sldId id="2147376252" r:id="rId14"/>
    <p:sldId id="2147376253" r:id="rId15"/>
    <p:sldId id="2147376254" r:id="rId16"/>
    <p:sldId id="214253395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B22300-93F1-4EBB-B51F-FA10ED1CECA1}" name="Adam Hawes" initials="AH" userId="S::ahawes@qti.qualcomm.com::8258713c-521a-4560-927b-1e3acf52e9bb" providerId="AD"/>
  <p188:author id="{06483424-08E3-D85F-DAE1-FB3B9D45578F}" name="Joyce Chan" initials="JC" userId="S::Joyce@stinson.co::b8afbe7e-b7f1-4ee9-a0ee-cc565ae8b8f4" providerId="AD"/>
  <p188:author id="{BC1ED642-07FA-BCB2-A7C2-C9027D9C6954}" name="Mona Khilnani" initials="MK" userId="S::khilnani_qti.qualcomm.com#ext#@stinsondesigninc.onmicrosoft.com::56d45294-e92c-4dfe-9cfb-04bc9be83875" providerId="AD"/>
  <p188:author id="{6DA00744-FD9A-CE41-E4A7-9141CC815892}" name="Haewon Park" initials="HP" userId="S::haewon@stinson.co::86836cc0-e14c-4308-9e46-17eea5d281ca" providerId="AD"/>
  <p188:author id="{239E7372-7FF6-8941-6ACC-AF2A04C67BE2}" name="Luisa Lopez" initials="LL" userId="S::llopez_qti.qualcomm.com#ext#@stinsondesigninc.onmicrosoft.com::aa69f866-b462-4a1a-9709-5ff101d9f733" providerId="AD"/>
  <p188:author id="{8E2BF684-5DD0-6113-95CC-7501ED1A01BB}" name="Anna Green" initials="AG" userId="S::annag@qti.qualcomm.com::eaaab90d-390b-459e-9d6f-0f96e445a672" providerId="AD"/>
  <p188:author id="{38E14AF5-B37B-8324-8DC0-064BFE0D34FF}" name="Mona Khilnani" initials="MK" userId="S::khilnani@qti.qualcomm.com::732f9bb4-551c-45e7-b99f-6f81a107b506" providerId="AD"/>
  <p188:author id="{831C7EF8-C38C-8A67-E036-B08CDFA73774}" name="Joyce Chan" initials="JC" userId="S::joyce@stinson.co::b8afbe7e-b7f1-4ee9-a0ee-cc565ae8b8f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yler lynch" initials="tl" lastIdx="24" clrIdx="0">
    <p:extLst>
      <p:ext uri="{19B8F6BF-5375-455C-9EA6-DF929625EA0E}">
        <p15:presenceInfo xmlns:p15="http://schemas.microsoft.com/office/powerpoint/2012/main" userId="4d79623da105b09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FF1F5"/>
    <a:srgbClr val="D2D7E1"/>
    <a:srgbClr val="3E4D63"/>
    <a:srgbClr val="8391E3"/>
    <a:srgbClr val="7F7FF2"/>
    <a:srgbClr val="00116B"/>
    <a:srgbClr val="000C47"/>
    <a:srgbClr val="EFF1F6"/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028" autoAdjust="0"/>
  </p:normalViewPr>
  <p:slideViewPr>
    <p:cSldViewPr snapToGrid="0">
      <p:cViewPr varScale="1">
        <p:scale>
          <a:sx n="145" d="100"/>
          <a:sy n="145" d="100"/>
        </p:scale>
        <p:origin x="90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3.xml"/><Relationship Id="rId18" Type="http://schemas.openxmlformats.org/officeDocument/2006/relationships/notesMaster" Target="notesMasters/notes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customXml" Target="../customXml/item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1.xml"/><Relationship Id="rId24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5.xml"/><Relationship Id="rId23" Type="http://schemas.openxmlformats.org/officeDocument/2006/relationships/theme" Target="theme/theme1.xml"/><Relationship Id="rId10" Type="http://schemas.openxmlformats.org/officeDocument/2006/relationships/slideMaster" Target="slideMasters/slideMaster1.xml"/><Relationship Id="rId19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4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gesh Tugnawat" userId="17507643-4e59-440e-9fab-8bbf7b89c32d" providerId="ADAL" clId="{DEB1E4F5-D526-4DBC-98B4-90B283F3FEBD}"/>
    <pc:docChg chg="modSld">
      <pc:chgData name="Yogesh Tugnawat" userId="17507643-4e59-440e-9fab-8bbf7b89c32d" providerId="ADAL" clId="{DEB1E4F5-D526-4DBC-98B4-90B283F3FEBD}" dt="2025-11-06T14:44:21.221" v="1" actId="6549"/>
      <pc:docMkLst>
        <pc:docMk/>
      </pc:docMkLst>
      <pc:sldChg chg="modSp mod">
        <pc:chgData name="Yogesh Tugnawat" userId="17507643-4e59-440e-9fab-8bbf7b89c32d" providerId="ADAL" clId="{DEB1E4F5-D526-4DBC-98B4-90B283F3FEBD}" dt="2025-11-06T14:44:21.221" v="1" actId="6549"/>
        <pc:sldMkLst>
          <pc:docMk/>
          <pc:sldMk cId="2658937046" sldId="2147376254"/>
        </pc:sldMkLst>
        <pc:spChg chg="mod">
          <ac:chgData name="Yogesh Tugnawat" userId="17507643-4e59-440e-9fab-8bbf7b89c32d" providerId="ADAL" clId="{DEB1E4F5-D526-4DBC-98B4-90B283F3FEBD}" dt="2025-11-06T14:44:21.221" v="1" actId="6549"/>
          <ac:spMkLst>
            <pc:docMk/>
            <pc:sldMk cId="2658937046" sldId="2147376254"/>
            <ac:spMk id="10" creationId="{A83195E7-B917-01B6-7AB8-0552F65DDA78}"/>
          </ac:spMkLst>
        </pc:spChg>
      </pc:sldChg>
    </pc:docChg>
  </pc:docChgLst>
  <pc:docChgLst>
    <pc:chgData name="Vijay Balasubramanian (QCT)" userId="50ef53c6-3959-437b-b5e8-d7d6e3c0ec48" providerId="ADAL" clId="{8430FB7A-4A04-41CB-802A-CD9E2F49CC2C}"/>
    <pc:docChg chg="modSld">
      <pc:chgData name="Vijay Balasubramanian (QCT)" userId="50ef53c6-3959-437b-b5e8-d7d6e3c0ec48" providerId="ADAL" clId="{8430FB7A-4A04-41CB-802A-CD9E2F49CC2C}" dt="2025-11-08T01:26:18.103" v="106" actId="20577"/>
      <pc:docMkLst>
        <pc:docMk/>
      </pc:docMkLst>
      <pc:sldChg chg="modSp mod">
        <pc:chgData name="Vijay Balasubramanian (QCT)" userId="50ef53c6-3959-437b-b5e8-d7d6e3c0ec48" providerId="ADAL" clId="{8430FB7A-4A04-41CB-802A-CD9E2F49CC2C}" dt="2025-11-08T01:26:18.103" v="106" actId="20577"/>
        <pc:sldMkLst>
          <pc:docMk/>
          <pc:sldMk cId="1854604592" sldId="2142533941"/>
        </pc:sldMkLst>
        <pc:spChg chg="mod">
          <ac:chgData name="Vijay Balasubramanian (QCT)" userId="50ef53c6-3959-437b-b5e8-d7d6e3c0ec48" providerId="ADAL" clId="{8430FB7A-4A04-41CB-802A-CD9E2F49CC2C}" dt="2025-11-08T01:26:18.103" v="106" actId="20577"/>
          <ac:spMkLst>
            <pc:docMk/>
            <pc:sldMk cId="1854604592" sldId="2142533941"/>
            <ac:spMk id="4" creationId="{ECBFF05D-0DBD-B3D0-A50C-19FB3BE1A06B}"/>
          </ac:spMkLst>
        </pc:spChg>
      </pc:sldChg>
      <pc:sldChg chg="modSp mod">
        <pc:chgData name="Vijay Balasubramanian (QCT)" userId="50ef53c6-3959-437b-b5e8-d7d6e3c0ec48" providerId="ADAL" clId="{8430FB7A-4A04-41CB-802A-CD9E2F49CC2C}" dt="2025-11-08T01:24:18.875" v="76" actId="20577"/>
        <pc:sldMkLst>
          <pc:docMk/>
          <pc:sldMk cId="1648789519" sldId="2142533956"/>
        </pc:sldMkLst>
        <pc:spChg chg="mod">
          <ac:chgData name="Vijay Balasubramanian (QCT)" userId="50ef53c6-3959-437b-b5e8-d7d6e3c0ec48" providerId="ADAL" clId="{8430FB7A-4A04-41CB-802A-CD9E2F49CC2C}" dt="2025-11-08T01:24:18.875" v="76" actId="20577"/>
          <ac:spMkLst>
            <pc:docMk/>
            <pc:sldMk cId="1648789519" sldId="2142533956"/>
            <ac:spMk id="10" creationId="{90A13C10-F8D0-CC96-4772-971A0D0A1651}"/>
          </ac:spMkLst>
        </pc:spChg>
      </pc:sldChg>
      <pc:sldChg chg="modSp mod">
        <pc:chgData name="Vijay Balasubramanian (QCT)" userId="50ef53c6-3959-437b-b5e8-d7d6e3c0ec48" providerId="ADAL" clId="{8430FB7A-4A04-41CB-802A-CD9E2F49CC2C}" dt="2025-11-08T01:25:46.776" v="84" actId="20577"/>
        <pc:sldMkLst>
          <pc:docMk/>
          <pc:sldMk cId="2658937046" sldId="2147376254"/>
        </pc:sldMkLst>
        <pc:spChg chg="mod">
          <ac:chgData name="Vijay Balasubramanian (QCT)" userId="50ef53c6-3959-437b-b5e8-d7d6e3c0ec48" providerId="ADAL" clId="{8430FB7A-4A04-41CB-802A-CD9E2F49CC2C}" dt="2025-11-06T19:10:09.221" v="64" actId="20577"/>
          <ac:spMkLst>
            <pc:docMk/>
            <pc:sldMk cId="2658937046" sldId="2147376254"/>
            <ac:spMk id="3" creationId="{B1702DA6-3610-4B26-C093-89301F014F69}"/>
          </ac:spMkLst>
        </pc:spChg>
        <pc:spChg chg="mod">
          <ac:chgData name="Vijay Balasubramanian (QCT)" userId="50ef53c6-3959-437b-b5e8-d7d6e3c0ec48" providerId="ADAL" clId="{8430FB7A-4A04-41CB-802A-CD9E2F49CC2C}" dt="2025-11-08T01:25:46.776" v="84" actId="20577"/>
          <ac:spMkLst>
            <pc:docMk/>
            <pc:sldMk cId="2658937046" sldId="2147376254"/>
            <ac:spMk id="10" creationId="{A83195E7-B917-01B6-7AB8-0552F65DDA7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57161BF-B23B-4394-A96E-F4360C6281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ptos" panose="020B00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EFA4A7-9429-4DF7-ABF5-D9E5B2540E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AD32F0-874C-4AAC-9514-AAD3E6FF80D6}" type="datetimeFigureOut">
              <a:rPr lang="en-US" smtClean="0">
                <a:latin typeface="Aptos" panose="020B0004020202020204" pitchFamily="34" charset="0"/>
              </a:rPr>
              <a:t>11/7/2025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FAA4EB-3327-4214-8C66-D022262D92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Aptos" panose="020B00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F6045-FEC1-483F-916F-4A70D359C00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42476-7A7B-40F5-8A25-2A09BD3C8867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96735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ptos" panose="020B00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ptos" panose="020B0004020202020204" pitchFamily="34" charset="0"/>
              </a:defRPr>
            </a:lvl1pPr>
          </a:lstStyle>
          <a:p>
            <a:fld id="{626D1935-2548-4788-81DD-641A298E824F}" type="datetimeFigureOut">
              <a:rPr lang="de-DE" smtClean="0"/>
              <a:pPr/>
              <a:t>07.11.2025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ptos" panose="020B00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ptos" panose="020B0004020202020204" pitchFamily="34" charset="0"/>
              </a:defRPr>
            </a:lvl1pPr>
          </a:lstStyle>
          <a:p>
            <a:fld id="{BC75E7E4-6857-4F03-A780-9887AA86825E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6483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176B96-E864-96F5-FDC4-4AED90CD77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D76634E-27A2-776C-09B3-B88DC0B369F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>
            <a:extLst>
              <a:ext uri="{FF2B5EF4-FFF2-40B4-BE49-F238E27FC236}">
                <a16:creationId xmlns:a16="http://schemas.microsoft.com/office/drawing/2014/main" id="{A225366D-E1B1-F7EE-01C0-A494F4C13C7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>
            <a:extLst>
              <a:ext uri="{FF2B5EF4-FFF2-40B4-BE49-F238E27FC236}">
                <a16:creationId xmlns:a16="http://schemas.microsoft.com/office/drawing/2014/main" id="{F3C1737F-23CE-893F-EC86-64718FE699C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0906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6121AE-FD1F-AAE2-B6A1-CCF9B84DE9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7E5A2BB-2540-AABE-E80E-0ED8FA30AF83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>
            <a:extLst>
              <a:ext uri="{FF2B5EF4-FFF2-40B4-BE49-F238E27FC236}">
                <a16:creationId xmlns:a16="http://schemas.microsoft.com/office/drawing/2014/main" id="{0C321A2F-26BD-A983-48A3-B3C31F3655A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>
            <a:extLst>
              <a:ext uri="{FF2B5EF4-FFF2-40B4-BE49-F238E27FC236}">
                <a16:creationId xmlns:a16="http://schemas.microsoft.com/office/drawing/2014/main" id="{7F9D5691-F1CD-3A4A-F980-FE5BB2D7D6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645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7F885E-4E7E-5632-15DB-E0F29302C7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F0A0250-5D81-2875-6F80-C66A2D6E2585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>
            <a:extLst>
              <a:ext uri="{FF2B5EF4-FFF2-40B4-BE49-F238E27FC236}">
                <a16:creationId xmlns:a16="http://schemas.microsoft.com/office/drawing/2014/main" id="{193B3EF5-041C-D7FC-03CD-0CAD1D46B10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>
            <a:extLst>
              <a:ext uri="{FF2B5EF4-FFF2-40B4-BE49-F238E27FC236}">
                <a16:creationId xmlns:a16="http://schemas.microsoft.com/office/drawing/2014/main" id="{173C7D04-D254-9C33-4BFC-C30CE10FD8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710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5892D7-F095-1588-8D5F-F554FFE502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3B5F8EC-AB44-1A0A-A2E5-1915A5A7AA63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>
            <a:extLst>
              <a:ext uri="{FF2B5EF4-FFF2-40B4-BE49-F238E27FC236}">
                <a16:creationId xmlns:a16="http://schemas.microsoft.com/office/drawing/2014/main" id="{0D849914-4828-F2C4-C1AF-8753C195BB2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>
            <a:extLst>
              <a:ext uri="{FF2B5EF4-FFF2-40B4-BE49-F238E27FC236}">
                <a16:creationId xmlns:a16="http://schemas.microsoft.com/office/drawing/2014/main" id="{0555CEFF-290D-16E7-9055-2883D6FC925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391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2AADDE-C6E8-F1B8-1F28-4B94967DD572}"/>
              </a:ext>
            </a:extLst>
          </p:cNvPr>
          <p:cNvSpPr txBox="1"/>
          <p:nvPr userDrawn="1"/>
        </p:nvSpPr>
        <p:spPr>
          <a:xfrm>
            <a:off x="11676063" y="6371918"/>
            <a:ext cx="376236" cy="153055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l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pPr marL="0" lvl="0" algn="l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Footer Placeholder 129">
            <a:extLst>
              <a:ext uri="{FF2B5EF4-FFF2-40B4-BE49-F238E27FC236}">
                <a16:creationId xmlns:a16="http://schemas.microsoft.com/office/drawing/2014/main" id="{4F27F3B1-F214-06D4-203E-6B4F06C026D1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>
          <a:xfrm>
            <a:off x="531812" y="6396926"/>
            <a:ext cx="10512425" cy="118174"/>
          </a:xfrm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783177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D7A7BF-D5D1-0B4B-80C6-18963FA52B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08001" y="6381750"/>
            <a:ext cx="11054079" cy="287610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00">
                <a:solidFill>
                  <a:schemeClr val="tx1">
                    <a:lumMod val="60000"/>
                    <a:lumOff val="40000"/>
                  </a:schemeClr>
                </a:solidFill>
                <a:latin typeface="Microsoft Sans Serif" panose="020B0604020202020204" pitchFamily="34" charset="0"/>
                <a:ea typeface="Microsoft GothicNeo" panose="02000300000000000000" pitchFamily="2" charset="-127"/>
                <a:cs typeface="Microsoft Sans Serif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253D2C-6994-1A4B-B186-EB08A79B3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380" y="333375"/>
            <a:ext cx="11161240" cy="64770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F22706-D16B-A443-80FC-CC2BD4601B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380" y="1196975"/>
            <a:ext cx="11161240" cy="4968875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4ABA29-9870-8F4F-AA47-A88FCC3E1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96700" y="6389370"/>
            <a:ext cx="416560" cy="287610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00">
                <a:solidFill>
                  <a:schemeClr val="tx1">
                    <a:lumMod val="60000"/>
                    <a:lumOff val="40000"/>
                  </a:schemeClr>
                </a:solidFill>
                <a:latin typeface="Microsoft Sans Serif" panose="020B0604020202020204" pitchFamily="34" charset="0"/>
                <a:ea typeface="Microsoft GothicNeo" panose="02000300000000000000" pitchFamily="2" charset="-127"/>
                <a:cs typeface="Microsoft Sans Serif" panose="020B0604020202020204" pitchFamily="34" charset="0"/>
              </a:defRPr>
            </a:lvl1pPr>
          </a:lstStyle>
          <a:p>
            <a:fld id="{5B64C28E-966E-6B4A-816A-311B7D0A2E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89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39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i="0" kern="1200" spc="-40" baseline="0">
          <a:solidFill>
            <a:schemeClr val="accent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5000"/>
        </a:lnSpc>
        <a:spcBef>
          <a:spcPts val="10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1pPr>
      <a:lvl2pPr marL="492125" indent="-223838" algn="l" defTabSz="914400" rtl="0" eaLnBrk="1" latinLnBrk="0" hangingPunct="1">
        <a:lnSpc>
          <a:spcPct val="95000"/>
        </a:lnSpc>
        <a:spcBef>
          <a:spcPts val="500"/>
        </a:spcBef>
        <a:buFont typeface="Arial" panose="020B0604020202020204" pitchFamily="34" charset="0"/>
        <a:buChar char="•"/>
        <a:tabLst/>
        <a:defRPr sz="1200" b="0" i="0" kern="1200">
          <a:solidFill>
            <a:schemeClr val="tx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2pPr>
      <a:lvl3pPr marL="715963" indent="-223838" algn="l" defTabSz="914400" rtl="0" eaLnBrk="1" latinLnBrk="0" hangingPunct="1">
        <a:lnSpc>
          <a:spcPct val="95000"/>
        </a:lnSpc>
        <a:spcBef>
          <a:spcPts val="500"/>
        </a:spcBef>
        <a:buFont typeface="Arial" panose="020B0604020202020204" pitchFamily="34" charset="0"/>
        <a:buChar char="•"/>
        <a:tabLst/>
        <a:defRPr sz="1100" b="0" i="0" kern="1200">
          <a:solidFill>
            <a:schemeClr val="tx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3pPr>
      <a:lvl4pPr marL="985838" indent="-269875" algn="l" defTabSz="914400" rtl="0" eaLnBrk="1" latinLnBrk="0" hangingPunct="1">
        <a:lnSpc>
          <a:spcPct val="95000"/>
        </a:lnSpc>
        <a:spcBef>
          <a:spcPts val="500"/>
        </a:spcBef>
        <a:buFont typeface="Arial" panose="020B0604020202020204" pitchFamily="34" charset="0"/>
        <a:buChar char="•"/>
        <a:tabLst/>
        <a:defRPr sz="1100" b="0" i="0" kern="1200">
          <a:solidFill>
            <a:schemeClr val="tx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4pPr>
      <a:lvl5pPr marL="1209675" indent="-223838" algn="l" defTabSz="914400" rtl="0" eaLnBrk="1" latinLnBrk="0" hangingPunct="1">
        <a:lnSpc>
          <a:spcPct val="95000"/>
        </a:lnSpc>
        <a:spcBef>
          <a:spcPts val="500"/>
        </a:spcBef>
        <a:buFont typeface="Arial" panose="020B0604020202020204" pitchFamily="34" charset="0"/>
        <a:buChar char="•"/>
        <a:tabLst/>
        <a:defRPr sz="1100" b="0" i="0" kern="1200">
          <a:solidFill>
            <a:schemeClr val="tx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25">
          <p15:clr>
            <a:srgbClr val="F26B43"/>
          </p15:clr>
        </p15:guide>
        <p15:guide id="2" orient="horz" pos="616">
          <p15:clr>
            <a:srgbClr val="F26B43"/>
          </p15:clr>
        </p15:guide>
        <p15:guide id="3" pos="7360">
          <p15:clr>
            <a:srgbClr val="F26B43"/>
          </p15:clr>
        </p15:guide>
        <p15:guide id="4" orient="horz" pos="752">
          <p15:clr>
            <a:srgbClr val="F26B43"/>
          </p15:clr>
        </p15:guide>
        <p15:guide id="5" orient="horz" pos="3884">
          <p15:clr>
            <a:srgbClr val="F26B43"/>
          </p15:clr>
        </p15:guide>
        <p15:guide id="6" orient="horz" pos="4020">
          <p15:clr>
            <a:srgbClr val="F26B43"/>
          </p15:clr>
        </p15:guide>
        <p15:guide id="7" pos="3840">
          <p15:clr>
            <a:srgbClr val="F26B43"/>
          </p15:clr>
        </p15:guide>
        <p15:guide id="8" orient="horz" pos="21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8B57604-3475-CCA6-A3ED-D70E57F0FCC3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BFF05D-0DBD-B3D0-A50C-19FB3BE1A06B}"/>
              </a:ext>
            </a:extLst>
          </p:cNvPr>
          <p:cNvSpPr txBox="1"/>
          <p:nvPr/>
        </p:nvSpPr>
        <p:spPr>
          <a:xfrm>
            <a:off x="203498" y="222228"/>
            <a:ext cx="11598861" cy="20313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</a:rPr>
              <a:t>3GPP TSG RAN5#109								        </a:t>
            </a:r>
            <a:r>
              <a:rPr lang="en-US" sz="1800" b="1" dirty="0">
                <a:solidFill>
                  <a:srgbClr val="000000"/>
                </a:solidFill>
              </a:rPr>
              <a:t>R5-256550</a:t>
            </a:r>
          </a:p>
          <a:p>
            <a:r>
              <a:rPr lang="en-US" sz="1800" dirty="0">
                <a:solidFill>
                  <a:srgbClr val="000000"/>
                </a:solidFill>
              </a:rPr>
              <a:t>Dallas, USA, Nov 17-21, 2025</a:t>
            </a: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en-US" sz="1800" dirty="0">
                <a:solidFill>
                  <a:srgbClr val="000000"/>
                </a:solidFill>
              </a:rPr>
              <a:t>Agenda item: 	4.2.3</a:t>
            </a:r>
          </a:p>
          <a:p>
            <a:r>
              <a:rPr lang="en-US" dirty="0">
                <a:solidFill>
                  <a:srgbClr val="000000"/>
                </a:solidFill>
              </a:rPr>
              <a:t>Source:		Qualcomm Inc</a:t>
            </a:r>
          </a:p>
          <a:p>
            <a:r>
              <a:rPr lang="en-US" sz="1800" dirty="0">
                <a:solidFill>
                  <a:srgbClr val="000000"/>
                </a:solidFill>
              </a:rPr>
              <a:t>Title:		</a:t>
            </a:r>
            <a:r>
              <a:rPr lang="en-US" dirty="0">
                <a:solidFill>
                  <a:srgbClr val="000000"/>
                </a:solidFill>
              </a:rPr>
              <a:t>AIML status update</a:t>
            </a:r>
            <a:endParaRPr lang="en-US" sz="1800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Document for:</a:t>
            </a:r>
            <a:r>
              <a:rPr lang="en-US">
                <a:solidFill>
                  <a:srgbClr val="000000"/>
                </a:solidFill>
              </a:rPr>
              <a:t>	Information</a:t>
            </a:r>
            <a:endParaRPr lang="en-US" sz="1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60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C21967-6459-3971-40AE-CE98A024E0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S_Classification_Standard">
            <a:extLst>
              <a:ext uri="{FF2B5EF4-FFF2-40B4-BE49-F238E27FC236}">
                <a16:creationId xmlns:a16="http://schemas.microsoft.com/office/drawing/2014/main" id="{76C0F22A-6F2A-F7CE-DBB8-4B49849F76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5844" y="6289807"/>
            <a:ext cx="153952" cy="212676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182" tIns="36821" rIns="76182" bIns="36821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50F643-51FD-B1EB-AE76-E9BBBFD3444E}"/>
              </a:ext>
            </a:extLst>
          </p:cNvPr>
          <p:cNvSpPr txBox="1">
            <a:spLocks/>
          </p:cNvSpPr>
          <p:nvPr/>
        </p:nvSpPr>
        <p:spPr>
          <a:xfrm>
            <a:off x="231006" y="278909"/>
            <a:ext cx="11804838" cy="41363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84000"/>
              </a:lnSpc>
              <a:spcBef>
                <a:spcPct val="0"/>
              </a:spcBef>
              <a:buNone/>
              <a:defRPr sz="7998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/>
              <a:t>RAN4 AIML status update – CSI prediction and CSI Compression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67B9655-48FB-6E81-6316-AA96A2F40A5B}"/>
              </a:ext>
            </a:extLst>
          </p:cNvPr>
          <p:cNvGraphicFramePr>
            <a:graphicFrameLocks noGrp="1"/>
          </p:cNvGraphicFramePr>
          <p:nvPr/>
        </p:nvGraphicFramePr>
        <p:xfrm>
          <a:off x="141402" y="1056293"/>
          <a:ext cx="11894442" cy="458233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23447">
                  <a:extLst>
                    <a:ext uri="{9D8B030D-6E8A-4147-A177-3AD203B41FA5}">
                      <a16:colId xmlns:a16="http://schemas.microsoft.com/office/drawing/2014/main" val="2048045783"/>
                    </a:ext>
                  </a:extLst>
                </a:gridCol>
                <a:gridCol w="1197205">
                  <a:extLst>
                    <a:ext uri="{9D8B030D-6E8A-4147-A177-3AD203B41FA5}">
                      <a16:colId xmlns:a16="http://schemas.microsoft.com/office/drawing/2014/main" val="4257507724"/>
                    </a:ext>
                  </a:extLst>
                </a:gridCol>
                <a:gridCol w="1593130">
                  <a:extLst>
                    <a:ext uri="{9D8B030D-6E8A-4147-A177-3AD203B41FA5}">
                      <a16:colId xmlns:a16="http://schemas.microsoft.com/office/drawing/2014/main" val="3494373310"/>
                    </a:ext>
                  </a:extLst>
                </a:gridCol>
                <a:gridCol w="3968684">
                  <a:extLst>
                    <a:ext uri="{9D8B030D-6E8A-4147-A177-3AD203B41FA5}">
                      <a16:colId xmlns:a16="http://schemas.microsoft.com/office/drawing/2014/main" val="3893788864"/>
                    </a:ext>
                  </a:extLst>
                </a:gridCol>
                <a:gridCol w="3711976">
                  <a:extLst>
                    <a:ext uri="{9D8B030D-6E8A-4147-A177-3AD203B41FA5}">
                      <a16:colId xmlns:a16="http://schemas.microsoft.com/office/drawing/2014/main" val="4128077164"/>
                    </a:ext>
                  </a:extLst>
                </a:gridCol>
              </a:tblGrid>
              <a:tr h="873706">
                <a:tc>
                  <a:txBody>
                    <a:bodyPr/>
                    <a:lstStyle/>
                    <a:p>
                      <a:r>
                        <a:rPr lang="en-US" sz="1400" dirty="0"/>
                        <a:t>AIML </a:t>
                      </a:r>
                      <a:r>
                        <a:rPr lang="en-US" sz="1400" dirty="0" err="1"/>
                        <a:t>usecase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Rel18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Rel18 pending items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Rel19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Rel19 pending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1728524"/>
                  </a:ext>
                </a:extLst>
              </a:tr>
              <a:tr h="1916137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CSI prediction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TDL channel model to be considered for Rel19 tests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RAN4’s legacy framework of throughput ratio w.r.t Rel15 Type I codebook to be reused to verify AIML based predicted PMI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Channel condition will not change during the middle of the test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</a:rPr>
                        <a:t>Core requirements for performance monitoring defined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All the current agreements need to go into TS 38.101-4.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Pending discussion on test config details for FDD and TDD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Details (metric, delay and accuracy) of performance monitoring requirements</a:t>
                      </a:r>
                    </a:p>
                    <a:p>
                      <a:endParaRPr 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5544642"/>
                  </a:ext>
                </a:extLst>
              </a:tr>
              <a:tr h="1696947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CSI compression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Evaluated the feasibility of fully specified decoder and partially specified decoder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Agreed parameters that need to be specified in the spec for fully and partially specified decoder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Design structure and parameters of encoder-decoder for direction C and direction A, sub-direction 3a-1 of RAN1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Design performance tests for fully specified test decoder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685824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916574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EE5A80-8875-6301-693C-495A08028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S_Classification_Standard">
            <a:extLst>
              <a:ext uri="{FF2B5EF4-FFF2-40B4-BE49-F238E27FC236}">
                <a16:creationId xmlns:a16="http://schemas.microsoft.com/office/drawing/2014/main" id="{17CD41FD-4D93-9A81-12AD-00EF1876CA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5844" y="6289807"/>
            <a:ext cx="153952" cy="212676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182" tIns="36821" rIns="76182" bIns="36821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D54855-5876-FAD7-C42B-37AE6F512796}"/>
              </a:ext>
            </a:extLst>
          </p:cNvPr>
          <p:cNvSpPr txBox="1">
            <a:spLocks/>
          </p:cNvSpPr>
          <p:nvPr/>
        </p:nvSpPr>
        <p:spPr>
          <a:xfrm>
            <a:off x="306419" y="14195"/>
            <a:ext cx="11804838" cy="36195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84000"/>
              </a:lnSpc>
              <a:spcBef>
                <a:spcPct val="0"/>
              </a:spcBef>
              <a:buNone/>
              <a:defRPr sz="7998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dirty="0"/>
              <a:t>RAN4 AIML status update – Beam Management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0E8AB21-2835-4ACF-31CA-28C2E0D2AF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857805"/>
              </p:ext>
            </p:extLst>
          </p:nvPr>
        </p:nvGraphicFramePr>
        <p:xfrm>
          <a:off x="80742" y="449214"/>
          <a:ext cx="12030516" cy="647494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61090">
                  <a:extLst>
                    <a:ext uri="{9D8B030D-6E8A-4147-A177-3AD203B41FA5}">
                      <a16:colId xmlns:a16="http://schemas.microsoft.com/office/drawing/2014/main" val="2048045783"/>
                    </a:ext>
                  </a:extLst>
                </a:gridCol>
                <a:gridCol w="2593895">
                  <a:extLst>
                    <a:ext uri="{9D8B030D-6E8A-4147-A177-3AD203B41FA5}">
                      <a16:colId xmlns:a16="http://schemas.microsoft.com/office/drawing/2014/main" val="4257507724"/>
                    </a:ext>
                  </a:extLst>
                </a:gridCol>
                <a:gridCol w="2872500">
                  <a:extLst>
                    <a:ext uri="{9D8B030D-6E8A-4147-A177-3AD203B41FA5}">
                      <a16:colId xmlns:a16="http://schemas.microsoft.com/office/drawing/2014/main" val="3494373310"/>
                    </a:ext>
                  </a:extLst>
                </a:gridCol>
                <a:gridCol w="2680358">
                  <a:extLst>
                    <a:ext uri="{9D8B030D-6E8A-4147-A177-3AD203B41FA5}">
                      <a16:colId xmlns:a16="http://schemas.microsoft.com/office/drawing/2014/main" val="3893788864"/>
                    </a:ext>
                  </a:extLst>
                </a:gridCol>
                <a:gridCol w="2322673">
                  <a:extLst>
                    <a:ext uri="{9D8B030D-6E8A-4147-A177-3AD203B41FA5}">
                      <a16:colId xmlns:a16="http://schemas.microsoft.com/office/drawing/2014/main" val="4128077164"/>
                    </a:ext>
                  </a:extLst>
                </a:gridCol>
              </a:tblGrid>
              <a:tr h="363708">
                <a:tc>
                  <a:txBody>
                    <a:bodyPr/>
                    <a:lstStyle/>
                    <a:p>
                      <a:r>
                        <a:rPr lang="en-US" sz="1400" dirty="0"/>
                        <a:t>AIML </a:t>
                      </a:r>
                      <a:r>
                        <a:rPr lang="en-US" sz="1400" dirty="0" err="1"/>
                        <a:t>usecase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Rel18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Rel18 pending items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Rel19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Rel19 pending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1728524"/>
                  </a:ext>
                </a:extLst>
              </a:tr>
              <a:tr h="24862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BM –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</a:rPr>
                        <a:t>Spatio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-Temporal prediction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RAN4 agreed that the ground truth for the predicted RSRP is the ideal measurement of RSRP on the predicted Tx beam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Selection of beam prediction metrics</a:t>
                      </a:r>
                    </a:p>
                    <a:p>
                      <a:pPr marL="228600" indent="-228600">
                        <a:buAutoNum type="arabicPeriod"/>
                      </a:pP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  <a:p>
                      <a:pPr marL="228600" indent="-2286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Decision of whether UE knows Rx beam of predicted Tx beam</a:t>
                      </a:r>
                    </a:p>
                    <a:p>
                      <a:pPr marL="228600" indent="-228600">
                        <a:buAutoNum type="arabicPeriod"/>
                      </a:pP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  <a:p>
                      <a:pPr marL="228600" indent="-2286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Evaluation period of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</a:rPr>
                        <a:t>spatio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-temporal beam prediction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Agreed L1-RSRP accuracy and beam prediction accuracy to be the performance metrics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Introduced UE capability that allows UE to indicate whether it knows Rx beam of predicted Tx beam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Use CDL-based channel model as starting point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</a:rPr>
                        <a:t>MultiAoA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</a:rPr>
                        <a:t> based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</a:rPr>
                        <a:t>Enh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</a:rPr>
                        <a:t> IFF with 4 probes to be used as baseline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Evaluation period of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</a:rPr>
                        <a:t>spatio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-temporal beam prediction.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Testing methodology of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</a:rPr>
                        <a:t>spatio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-temporal beam prediction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200" dirty="0">
                        <a:solidFill>
                          <a:srgbClr val="FF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Spatial channel model details pending further analysis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200" dirty="0">
                        <a:solidFill>
                          <a:srgbClr val="FF0000"/>
                        </a:solidFill>
                      </a:endParaRPr>
                    </a:p>
                    <a:p>
                      <a:pPr marL="0" indent="0">
                        <a:buNone/>
                      </a:pP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5544642"/>
                  </a:ext>
                </a:extLst>
              </a:tr>
              <a:tr h="32970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BM – Spatial beam prediction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endParaRPr lang="en-US" sz="1400" dirty="0"/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Same as above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endParaRPr lang="en-US" sz="1400" dirty="0"/>
                    </a:p>
                    <a:p>
                      <a:pPr marL="228600" indent="-2286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Selection of beam prediction metrics</a:t>
                      </a:r>
                    </a:p>
                    <a:p>
                      <a:pPr marL="228600" indent="-228600">
                        <a:buAutoNum type="arabicPeriod"/>
                      </a:pP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  <a:p>
                      <a:pPr marL="228600" indent="-2286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Decision of whether UE knows Rx beam of predicted Tx beam</a:t>
                      </a:r>
                    </a:p>
                    <a:p>
                      <a:pPr marL="228600" indent="-228600">
                        <a:buAutoNum type="arabicPeriod"/>
                      </a:pP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  <a:p>
                      <a:pPr marL="228600" indent="-2286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Evaluation period of spatial only beam prediction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</a:rPr>
                        <a:t>Agreed L1-RSRP accuracy and beam prediction accuracy to be the performance metrics</a:t>
                      </a:r>
                    </a:p>
                    <a:p>
                      <a:pPr marL="800100" lvl="1" indent="-342900">
                        <a:buAutoNum type="arabicPeriod"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</a:rPr>
                        <a:t>Defined some details of L1-RSRP accuracy and beam prediction accuracy metrics.</a:t>
                      </a:r>
                    </a:p>
                    <a:p>
                      <a:pPr marL="800100" lvl="1" indent="-342900">
                        <a:buAutoNum type="arabicPeriod"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</a:rPr>
                        <a:t>Abs L1-RSRP accuracy metric applies to all inferred beams</a:t>
                      </a:r>
                    </a:p>
                    <a:p>
                      <a:pPr marL="800100" lvl="1" indent="-342900">
                        <a:buAutoNum type="arabicPeriod"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</a:rPr>
                        <a:t>Rel L1-RSRP accuracy req applies to all inferred beams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900" dirty="0">
                        <a:solidFill>
                          <a:srgbClr val="00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</a:rPr>
                        <a:t>Reuse evaluation period of legacy beam management as the eval period of reference resources in AIML based beam prediction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</a:rPr>
                        <a:t>Introduced UE capability that allows UE to indicate whether it knows Rx beam of predicted Tx beam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</a:rPr>
                        <a:t>Use CDL-based channel model as starting point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</a:rPr>
                        <a:t>MultiAoA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</a:rPr>
                        <a:t> setup (</a:t>
                      </a:r>
                      <a:r>
                        <a:rPr lang="en-US" sz="900" dirty="0" err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</a:rPr>
                        <a:t>Enh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</a:rPr>
                        <a:t> IFF with 4 probes) as baseline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900" strike="noStrike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</a:rPr>
                        <a:t>Definition of TCI state switch in AIML BM</a:t>
                      </a:r>
                      <a:endParaRPr lang="en-US" sz="900" b="1" strike="noStrike" dirty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en-US" sz="1200" dirty="0">
                        <a:highlight>
                          <a:srgbClr val="FFFF00"/>
                        </a:highlight>
                      </a:endParaRPr>
                    </a:p>
                    <a:p>
                      <a:pPr marL="342900" indent="-342900">
                        <a:buAutoNum type="arabicPeriod"/>
                      </a:pP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Inference time of spatial beam prediction.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How to define performance tests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en-US" sz="1200" dirty="0">
                        <a:solidFill>
                          <a:srgbClr val="FF0000"/>
                        </a:solidFill>
                      </a:endParaRPr>
                    </a:p>
                    <a:p>
                      <a:pPr marL="0" indent="0">
                        <a:buNone/>
                      </a:pP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685824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268947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EACAED-546E-AF21-9E20-1A3316722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S_Classification_Standard">
            <a:extLst>
              <a:ext uri="{FF2B5EF4-FFF2-40B4-BE49-F238E27FC236}">
                <a16:creationId xmlns:a16="http://schemas.microsoft.com/office/drawing/2014/main" id="{6FDF3CA5-7F42-0385-A528-19558F9F28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5844" y="6289807"/>
            <a:ext cx="153952" cy="212676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182" tIns="36821" rIns="76182" bIns="36821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ED7AA8-2F8E-3736-E035-7DECD65A02AD}"/>
              </a:ext>
            </a:extLst>
          </p:cNvPr>
          <p:cNvSpPr txBox="1">
            <a:spLocks/>
          </p:cNvSpPr>
          <p:nvPr/>
        </p:nvSpPr>
        <p:spPr>
          <a:xfrm>
            <a:off x="231006" y="227164"/>
            <a:ext cx="11804838" cy="46538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84000"/>
              </a:lnSpc>
              <a:spcBef>
                <a:spcPct val="0"/>
              </a:spcBef>
              <a:buNone/>
              <a:defRPr sz="7998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/>
              <a:t>RAN4 AIML status update - Mobility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55D92AD-E1DC-BFD6-6433-0AFD13924868}"/>
              </a:ext>
            </a:extLst>
          </p:cNvPr>
          <p:cNvGraphicFramePr>
            <a:graphicFrameLocks noGrp="1"/>
          </p:cNvGraphicFramePr>
          <p:nvPr/>
        </p:nvGraphicFramePr>
        <p:xfrm>
          <a:off x="307982" y="1056295"/>
          <a:ext cx="11316355" cy="345711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48225">
                  <a:extLst>
                    <a:ext uri="{9D8B030D-6E8A-4147-A177-3AD203B41FA5}">
                      <a16:colId xmlns:a16="http://schemas.microsoft.com/office/drawing/2014/main" val="2048045783"/>
                    </a:ext>
                  </a:extLst>
                </a:gridCol>
                <a:gridCol w="1284489">
                  <a:extLst>
                    <a:ext uri="{9D8B030D-6E8A-4147-A177-3AD203B41FA5}">
                      <a16:colId xmlns:a16="http://schemas.microsoft.com/office/drawing/2014/main" val="4257507724"/>
                    </a:ext>
                  </a:extLst>
                </a:gridCol>
                <a:gridCol w="1196911">
                  <a:extLst>
                    <a:ext uri="{9D8B030D-6E8A-4147-A177-3AD203B41FA5}">
                      <a16:colId xmlns:a16="http://schemas.microsoft.com/office/drawing/2014/main" val="3494373310"/>
                    </a:ext>
                  </a:extLst>
                </a:gridCol>
                <a:gridCol w="2576278">
                  <a:extLst>
                    <a:ext uri="{9D8B030D-6E8A-4147-A177-3AD203B41FA5}">
                      <a16:colId xmlns:a16="http://schemas.microsoft.com/office/drawing/2014/main" val="3893788864"/>
                    </a:ext>
                  </a:extLst>
                </a:gridCol>
                <a:gridCol w="2555226">
                  <a:extLst>
                    <a:ext uri="{9D8B030D-6E8A-4147-A177-3AD203B41FA5}">
                      <a16:colId xmlns:a16="http://schemas.microsoft.com/office/drawing/2014/main" val="4128077164"/>
                    </a:ext>
                  </a:extLst>
                </a:gridCol>
                <a:gridCol w="2555226">
                  <a:extLst>
                    <a:ext uri="{9D8B030D-6E8A-4147-A177-3AD203B41FA5}">
                      <a16:colId xmlns:a16="http://schemas.microsoft.com/office/drawing/2014/main" val="897119973"/>
                    </a:ext>
                  </a:extLst>
                </a:gridCol>
              </a:tblGrid>
              <a:tr h="927272">
                <a:tc>
                  <a:txBody>
                    <a:bodyPr/>
                    <a:lstStyle/>
                    <a:p>
                      <a:r>
                        <a:rPr lang="en-US" sz="1600" dirty="0"/>
                        <a:t>AIML </a:t>
                      </a:r>
                      <a:r>
                        <a:rPr lang="en-US" sz="1600" dirty="0" err="1"/>
                        <a:t>usecase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Rel18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Rel18 pending items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Rel19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Rel19 pending items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Rel20 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1728524"/>
                  </a:ext>
                </a:extLst>
              </a:tr>
              <a:tr h="927272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</a:rPr>
                        <a:t>Mobility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endParaRPr lang="en-US" sz="1600" dirty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Ground truth definition of L3-RSRP prediction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400" dirty="0">
                        <a:solidFill>
                          <a:srgbClr val="00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Absolute L3 predicted RSRP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400" dirty="0">
                        <a:solidFill>
                          <a:srgbClr val="00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Definition of Relative L3-RSRP accuracy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  <a:p>
                      <a:pPr marL="342900" indent="-342900" algn="l" defTabSz="914400" rtl="0" eaLnBrk="1" latinLnBrk="0" hangingPunct="1">
                        <a:buAutoNum type="arabicPeriod"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Ground truth definition of event prediction </a:t>
                      </a:r>
                    </a:p>
                    <a:p>
                      <a:pPr marL="342900" indent="-342900" algn="l" defTabSz="914400" rtl="0" eaLnBrk="1" latinLnBrk="0" hangingPunct="1">
                        <a:buAutoNum type="arabicPeriod"/>
                      </a:pPr>
                      <a:endParaRPr lang="en-US" sz="14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 algn="l" defTabSz="914400" rtl="0" eaLnBrk="1" latinLnBrk="0" hangingPunct="1">
                        <a:buAutoNum type="arabicPeriod"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Overall test method for FR1 (FR2 is de-prioritized)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 defTabSz="914400" rtl="0" eaLnBrk="1" latinLnBrk="0" hangingPunct="1">
                        <a:buAutoNum type="arabicPeriod"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RAN4 discussions start in Oct 2025 meeting</a:t>
                      </a:r>
                    </a:p>
                    <a:p>
                      <a:pPr marL="342900" indent="-342900" algn="l" defTabSz="914400" rtl="0" eaLnBrk="1" latinLnBrk="0" hangingPunct="1">
                        <a:buAutoNum type="arabicPeriod"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RAN2 discussions start in Nov 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554464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44621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86DEC0-192B-1E64-B97E-239089A22B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S_Classification_Standard">
            <a:extLst>
              <a:ext uri="{FF2B5EF4-FFF2-40B4-BE49-F238E27FC236}">
                <a16:creationId xmlns:a16="http://schemas.microsoft.com/office/drawing/2014/main" id="{11481189-C55D-3177-F53B-12A4998509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5844" y="6289807"/>
            <a:ext cx="153952" cy="212676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182" tIns="36821" rIns="76182" bIns="36821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61740C-1FE1-6A0A-6FCF-AAE9968C95E0}"/>
              </a:ext>
            </a:extLst>
          </p:cNvPr>
          <p:cNvSpPr txBox="1">
            <a:spLocks/>
          </p:cNvSpPr>
          <p:nvPr/>
        </p:nvSpPr>
        <p:spPr>
          <a:xfrm>
            <a:off x="231006" y="227164"/>
            <a:ext cx="11804838" cy="46538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84000"/>
              </a:lnSpc>
              <a:spcBef>
                <a:spcPct val="0"/>
              </a:spcBef>
              <a:buNone/>
              <a:defRPr sz="7998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/>
              <a:t>RAN4 AIML status update – Positional Accuracy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FF8D4C8-6087-6A44-B2C0-C412B48F4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033820"/>
              </p:ext>
            </p:extLst>
          </p:nvPr>
        </p:nvGraphicFramePr>
        <p:xfrm>
          <a:off x="307982" y="1056295"/>
          <a:ext cx="11727861" cy="353832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00268">
                  <a:extLst>
                    <a:ext uri="{9D8B030D-6E8A-4147-A177-3AD203B41FA5}">
                      <a16:colId xmlns:a16="http://schemas.microsoft.com/office/drawing/2014/main" val="2048045783"/>
                    </a:ext>
                  </a:extLst>
                </a:gridCol>
                <a:gridCol w="2335849">
                  <a:extLst>
                    <a:ext uri="{9D8B030D-6E8A-4147-A177-3AD203B41FA5}">
                      <a16:colId xmlns:a16="http://schemas.microsoft.com/office/drawing/2014/main" val="4257507724"/>
                    </a:ext>
                  </a:extLst>
                </a:gridCol>
                <a:gridCol w="2516957">
                  <a:extLst>
                    <a:ext uri="{9D8B030D-6E8A-4147-A177-3AD203B41FA5}">
                      <a16:colId xmlns:a16="http://schemas.microsoft.com/office/drawing/2014/main" val="3494373310"/>
                    </a:ext>
                  </a:extLst>
                </a:gridCol>
                <a:gridCol w="2686639">
                  <a:extLst>
                    <a:ext uri="{9D8B030D-6E8A-4147-A177-3AD203B41FA5}">
                      <a16:colId xmlns:a16="http://schemas.microsoft.com/office/drawing/2014/main" val="3893788864"/>
                    </a:ext>
                  </a:extLst>
                </a:gridCol>
                <a:gridCol w="2788148">
                  <a:extLst>
                    <a:ext uri="{9D8B030D-6E8A-4147-A177-3AD203B41FA5}">
                      <a16:colId xmlns:a16="http://schemas.microsoft.com/office/drawing/2014/main" val="4128077164"/>
                    </a:ext>
                  </a:extLst>
                </a:gridCol>
              </a:tblGrid>
              <a:tr h="612249">
                <a:tc>
                  <a:txBody>
                    <a:bodyPr/>
                    <a:lstStyle/>
                    <a:p>
                      <a:r>
                        <a:rPr lang="en-US" sz="1600" dirty="0"/>
                        <a:t>AIML </a:t>
                      </a:r>
                      <a:r>
                        <a:rPr lang="en-US" sz="1600" dirty="0" err="1"/>
                        <a:t>usecase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Rel18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Rel18 pending items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Rel19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Rel19 pending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1728524"/>
                  </a:ext>
                </a:extLst>
              </a:tr>
              <a:tr h="927272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Positioning Accuracy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endParaRPr lang="en-US" dirty="0">
                        <a:solidFill>
                          <a:srgbClr val="00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RAN4 scoped the five cases that RAN4 plenary considered for AIML based positioning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Selection and details of the cases for which RAN4 requirements will be defined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RAN4 decided not to define requirement for case 2a and case 2b [out of Rel19 scope as per RAN plenary]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RAN4 agreed to define reporting delay requirement for case 1. </a:t>
                      </a:r>
                    </a:p>
                    <a:p>
                      <a:pPr marL="800100" lvl="1" indent="-342900">
                        <a:buAutoNum type="arabicPeriod"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Measurement delay framework of legacy NR positioning would be used as baseline.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</a:rPr>
                        <a:t>Inference timeline and number of measurement samples for case 1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400" dirty="0">
                        <a:solidFill>
                          <a:srgbClr val="00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Whether and how to define tests for case 3a and 3b</a:t>
                      </a:r>
                    </a:p>
                    <a:p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554464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36536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355A70-76A6-3F42-587A-D8E0DB7B7E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A83195E7-B917-01B6-7AB8-0552F65DDA7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1006" y="845176"/>
            <a:ext cx="11345863" cy="5662613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0B050"/>
                </a:solidFill>
              </a:rPr>
              <a:t>Summary of Key features with Direct Impact to Signaling Work Plan, expected completion is RP#110 (Dec’25) with relevant CRs in normative spec TS 38.331, TS 38.300</a:t>
            </a:r>
          </a:p>
          <a:p>
            <a:r>
              <a:rPr lang="en-US" dirty="0"/>
              <a:t>LCM for UE-sided Model (Beam Management and CSI Prediction)</a:t>
            </a:r>
          </a:p>
          <a:p>
            <a:pPr lvl="2"/>
            <a:r>
              <a:rPr lang="en-US" sz="1300" dirty="0"/>
              <a:t>AI\ML enabled Features/FGs and functionalities</a:t>
            </a:r>
          </a:p>
          <a:p>
            <a:pPr lvl="2"/>
            <a:r>
              <a:rPr lang="en-US" sz="1300" dirty="0"/>
              <a:t>Inference Configuration and Applicability Reporting Procedures</a:t>
            </a:r>
          </a:p>
          <a:p>
            <a:pPr lvl="2"/>
            <a:r>
              <a:rPr lang="en-US" sz="1300" dirty="0"/>
              <a:t>UE Cap definition</a:t>
            </a:r>
          </a:p>
          <a:p>
            <a:pPr lvl="2"/>
            <a:r>
              <a:rPr lang="en-US" sz="1300" dirty="0"/>
              <a:t>Existing procedures and terminologies from the CSI framework should be used.</a:t>
            </a:r>
          </a:p>
          <a:p>
            <a:r>
              <a:rPr lang="en-US" dirty="0"/>
              <a:t>LCM for NW-sided Model</a:t>
            </a:r>
          </a:p>
          <a:p>
            <a:pPr lvl="2"/>
            <a:r>
              <a:rPr lang="en-US" sz="1300" dirty="0"/>
              <a:t>Network Side additional condition left to NW implementation</a:t>
            </a:r>
          </a:p>
          <a:p>
            <a:pPr lvl="2"/>
            <a:r>
              <a:rPr lang="en-US" sz="1300" dirty="0" err="1"/>
              <a:t>gNB</a:t>
            </a:r>
            <a:r>
              <a:rPr lang="en-US" sz="1300" dirty="0"/>
              <a:t> is responsible for monitoring its own performance</a:t>
            </a:r>
          </a:p>
          <a:p>
            <a:pPr lvl="2"/>
            <a:r>
              <a:rPr lang="en-US" sz="1300" dirty="0"/>
              <a:t>UE will not be informed about any </a:t>
            </a:r>
            <a:r>
              <a:rPr lang="en-US" sz="1300" dirty="0" err="1"/>
              <a:t>gNB</a:t>
            </a:r>
            <a:r>
              <a:rPr lang="en-US" sz="1300" dirty="0"/>
              <a:t>/LMF-sided model/functionality management decision</a:t>
            </a:r>
          </a:p>
          <a:p>
            <a:pPr lvl="2"/>
            <a:r>
              <a:rPr lang="en-US" sz="1300" dirty="0"/>
              <a:t>UE will not be involved in any </a:t>
            </a:r>
            <a:r>
              <a:rPr lang="en-US" sz="1300" dirty="0" err="1"/>
              <a:t>gNB</a:t>
            </a:r>
            <a:r>
              <a:rPr lang="en-US" sz="1300" dirty="0"/>
              <a:t>/LMF-sided model/functionality management decision making except being configured to provide the required measurement/data.</a:t>
            </a:r>
          </a:p>
          <a:p>
            <a:pPr lvl="0"/>
            <a:r>
              <a:rPr lang="en-US" dirty="0"/>
              <a:t>Data Collection for UE Side Model</a:t>
            </a:r>
          </a:p>
          <a:p>
            <a:pPr lvl="1"/>
            <a:r>
              <a:rPr lang="en-US" sz="1400" dirty="0"/>
              <a:t>Measurement Configuration(s) and Associate ID (s)</a:t>
            </a:r>
          </a:p>
          <a:p>
            <a:pPr lvl="1"/>
            <a:r>
              <a:rPr lang="en-US" sz="1400" dirty="0"/>
              <a:t>Triggers for data collection; Activation/Deactivation</a:t>
            </a:r>
          </a:p>
          <a:p>
            <a:pPr lvl="0"/>
            <a:r>
              <a:rPr lang="en-US" dirty="0"/>
              <a:t>Data Collection for NW Side Model</a:t>
            </a:r>
          </a:p>
          <a:p>
            <a:pPr lvl="1"/>
            <a:r>
              <a:rPr lang="en-US" sz="1400" dirty="0"/>
              <a:t>Configuration Details for Data Collection. Measurement resources and contents of Data Collection Report</a:t>
            </a:r>
          </a:p>
          <a:p>
            <a:pPr lvl="1"/>
            <a:r>
              <a:rPr lang="en-US" sz="1400" dirty="0"/>
              <a:t>Reporting Procedures (new SRB), Handling power and UE memory issues</a:t>
            </a:r>
          </a:p>
          <a:p>
            <a:pPr lvl="1"/>
            <a:r>
              <a:rPr lang="en-US" sz="1400" dirty="0"/>
              <a:t>Mobility Handling</a:t>
            </a:r>
          </a:p>
          <a:p>
            <a:pPr lvl="1"/>
            <a:endParaRPr lang="en-US" sz="14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1702DA6-3610-4B26-C093-89301F014F69}"/>
              </a:ext>
            </a:extLst>
          </p:cNvPr>
          <p:cNvSpPr txBox="1">
            <a:spLocks/>
          </p:cNvSpPr>
          <p:nvPr/>
        </p:nvSpPr>
        <p:spPr>
          <a:xfrm>
            <a:off x="231006" y="278909"/>
            <a:ext cx="11804838" cy="41363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84000"/>
              </a:lnSpc>
              <a:spcBef>
                <a:spcPct val="0"/>
              </a:spcBef>
              <a:buNone/>
              <a:defRPr sz="7998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/>
              <a:t>RAN2 AIML </a:t>
            </a:r>
            <a:r>
              <a:rPr lang="en-US" sz="3200"/>
              <a:t>status update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93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ADE24-C15B-53D7-1A81-3BEB63103C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98438"/>
            <a:ext cx="11160125" cy="371475"/>
          </a:xfrm>
        </p:spPr>
        <p:txBody>
          <a:bodyPr anchor="t"/>
          <a:lstStyle/>
          <a:p>
            <a:pPr algn="ctr"/>
            <a:r>
              <a:rPr lang="en-CA" sz="2400" dirty="0">
                <a:solidFill>
                  <a:srgbClr val="000000"/>
                </a:solidFill>
                <a:ea typeface="+mj-ea"/>
                <a:cs typeface="+mj-cs"/>
              </a:rPr>
              <a:t>Summary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90A13C10-F8D0-CC96-4772-971A0D0A165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23068" y="677653"/>
            <a:ext cx="11345863" cy="5662613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en-US" sz="1800" b="1" dirty="0">
                <a:solidFill>
                  <a:srgbClr val="000000"/>
                </a:solidFill>
                <a:ea typeface="Times New Roman" panose="02020603050405020304" pitchFamily="18" charset="0"/>
              </a:rPr>
              <a:t>Observation1: </a:t>
            </a:r>
            <a:r>
              <a:rPr lang="en-US" sz="1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RAN4 still have not included requirements for any of the AIML scenarios in the core spec. 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en-US" sz="1800" b="1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en-US" sz="1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Observation2: RAN4 expected to add core part for CSI prediction use case in Nov 2025. Performance requirements addition expected </a:t>
            </a:r>
            <a:r>
              <a:rPr lang="en-US" sz="1800" b="1" dirty="0">
                <a:solidFill>
                  <a:srgbClr val="000000"/>
                </a:solidFill>
                <a:ea typeface="Times New Roman" panose="02020603050405020304" pitchFamily="18" charset="0"/>
              </a:rPr>
              <a:t>to be completed by June 2026</a:t>
            </a:r>
            <a:endParaRPr lang="en-US" sz="1800" b="1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en-US" sz="1800" b="1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en-US" sz="1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Observation3: RAN4 expected to add core part for Beam prediction in Nov 2025. Performance requirements addition timeframe is TBD. May even spillover to Rel20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en-US" sz="1800" b="1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en-US" sz="1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Observation4: RAN4 expected to add reporting delay requirements (no positioning accuracy requirements) in TS 38.133 for the Positioning </a:t>
            </a:r>
            <a:r>
              <a:rPr lang="en-US" sz="1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usecase</a:t>
            </a:r>
            <a:r>
              <a:rPr lang="en-US" sz="1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in Nov 2025.  Performance requirements expected to be completed by March 2026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en-US" sz="1800" b="1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en-US" sz="1800" b="1" dirty="0">
                <a:solidFill>
                  <a:srgbClr val="00B050"/>
                </a:solidFill>
                <a:effectLst/>
                <a:ea typeface="Times New Roman" panose="02020603050405020304" pitchFamily="18" charset="0"/>
              </a:rPr>
              <a:t>Proposal1: With the RAN2 core work comprising LCM (lifecycle management) and Data Collection procedures to support the 3 RAN4 use cases now completed, it is the right time to introduce the RAN5 WI.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en-US" sz="1800" b="1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en-US" sz="1800" b="1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marL="268287" lvl="1" indent="0">
              <a:buNone/>
            </a:pPr>
            <a:endParaRPr lang="en-US" sz="1200" dirty="0">
              <a:ea typeface="Times New Roman" panose="02020603050405020304" pitchFamily="18" charset="0"/>
            </a:endParaRPr>
          </a:p>
          <a:p>
            <a:pPr marL="268287" lvl="1" indent="0">
              <a:buNone/>
            </a:pPr>
            <a:endParaRPr lang="en-US" sz="1200" dirty="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78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Snapdragon Template">
  <a:themeElements>
    <a:clrScheme name="Snapdragon Template 4">
      <a:dk1>
        <a:srgbClr val="3E4D63"/>
      </a:dk1>
      <a:lt1>
        <a:srgbClr val="FFFFFF"/>
      </a:lt1>
      <a:dk2>
        <a:srgbClr val="000000"/>
      </a:dk2>
      <a:lt2>
        <a:srgbClr val="F7F7F7"/>
      </a:lt2>
      <a:accent1>
        <a:srgbClr val="E71124"/>
      </a:accent1>
      <a:accent2>
        <a:srgbClr val="92001D"/>
      </a:accent2>
      <a:accent3>
        <a:srgbClr val="180061"/>
      </a:accent3>
      <a:accent4>
        <a:srgbClr val="3401AB"/>
      </a:accent4>
      <a:accent5>
        <a:srgbClr val="6614B9"/>
      </a:accent5>
      <a:accent6>
        <a:srgbClr val="8E38B9"/>
      </a:accent6>
      <a:hlink>
        <a:srgbClr val="E71124"/>
      </a:hlink>
      <a:folHlink>
        <a:srgbClr val="93001D"/>
      </a:folHlink>
    </a:clrScheme>
    <a:fontScheme name="Office">
      <a:majorFont>
        <a:latin typeface="Microsoft Sans Serif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Microsoft Sans Serif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hip Gold">
      <a:srgbClr val="FFC032"/>
    </a:custClr>
  </a:custClrLst>
  <a:extLst>
    <a:ext uri="{05A4C25C-085E-4340-85A3-A5531E510DB2}">
      <thm15:themeFamily xmlns:thm15="http://schemas.microsoft.com/office/thememl/2012/main" name="Presentation6" id="{F4DEF8B8-E78A-D345-974F-2C8CB376F8DA}" vid="{F27E4538-77A4-3848-A67C-82B70F0748B4}"/>
    </a:ext>
  </a:extLst>
</a:theme>
</file>

<file path=ppt/theme/theme2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
</file>

<file path=customXml/item2.xml>
</file>

<file path=customXml/item3.xml>
</file>

<file path=customXml/item4.xml>
</file>

<file path=customXml/item5.xml>
</file>

<file path=customXml/item6.xml>
</file>

<file path=customXml/item7.xml>
</file>

<file path=customXml/item8.xml>
</file>

<file path=customXml/item9.xml>
</file>

<file path=customXml/itemProps1.xml><?xml version="1.0" encoding="utf-8"?>
<ds:datastoreItem xmlns:ds="http://schemas.openxmlformats.org/officeDocument/2006/customXml" ds:itemID="{38C96E21-ED86-3347-8FCE-B423B38F638C}"/>
</file>

<file path=customXml/itemProps2.xml><?xml version="1.0" encoding="utf-8"?>
<ds:datastoreItem xmlns:ds="http://schemas.openxmlformats.org/officeDocument/2006/customXml" ds:itemID="{C7D8C63D-D057-408A-86CF-BECF5DCDB5CF}"/>
</file>

<file path=customXml/itemProps3.xml><?xml version="1.0" encoding="utf-8"?>
<ds:datastoreItem xmlns:ds="http://schemas.openxmlformats.org/officeDocument/2006/customXml" ds:itemID="{446AAB98-05BD-834D-920E-50877AD76602}"/>
</file>

<file path=customXml/itemProps4.xml><?xml version="1.0" encoding="utf-8"?>
<ds:datastoreItem xmlns:ds="http://schemas.openxmlformats.org/officeDocument/2006/customXml" ds:itemID="{A4CCBB58-300F-424B-BF34-7111BDD3FD0C}"/>
</file>

<file path=customXml/itemProps5.xml><?xml version="1.0" encoding="utf-8"?>
<ds:datastoreItem xmlns:ds="http://schemas.openxmlformats.org/officeDocument/2006/customXml" ds:itemID="{6BA018B6-B4E7-4A79-BA06-8CC7AF35006A}"/>
</file>

<file path=customXml/itemProps6.xml><?xml version="1.0" encoding="utf-8"?>
<ds:datastoreItem xmlns:ds="http://schemas.openxmlformats.org/officeDocument/2006/customXml" ds:itemID="{12F2283A-91BE-C44F-847B-2328FD515E3B}"/>
</file>

<file path=customXml/itemProps7.xml><?xml version="1.0" encoding="utf-8"?>
<ds:datastoreItem xmlns:ds="http://schemas.openxmlformats.org/officeDocument/2006/customXml" ds:itemID="{9313440E-33E0-46FA-8F68-1E6EA713D40D}"/>
</file>

<file path=customXml/itemProps8.xml><?xml version="1.0" encoding="utf-8"?>
<ds:datastoreItem xmlns:ds="http://schemas.openxmlformats.org/officeDocument/2006/customXml" ds:itemID="{FF1BE2B3-3A45-8F41-98E2-D91C624EEF4F}"/>
</file>

<file path=customXml/itemProps9.xml><?xml version="1.0" encoding="utf-8"?>
<ds:datastoreItem xmlns:ds="http://schemas.openxmlformats.org/officeDocument/2006/customXml" ds:itemID="{EEDCD659-BE70-7243-AD26-D3301E5837AA}"/>
</file>

<file path=docMetadata/LabelInfo.xml><?xml version="1.0" encoding="utf-8"?>
<clbl:labelList xmlns:clbl="http://schemas.microsoft.com/office/2020/mipLabelMetadata">
  <clbl:label id="{d747bccc-1f7a-43de-9506-0ef23dd23464}" enabled="1" method="Privilege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R5-247151_AIML_BM</Template>
  <TotalTime>1035</TotalTime>
  <Words>1063</Words>
  <Application>Microsoft Office PowerPoint</Application>
  <PresentationFormat>Widescreen</PresentationFormat>
  <Paragraphs>159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Arial</vt:lpstr>
      <vt:lpstr>Microsoft Sans Serif</vt:lpstr>
      <vt:lpstr>Times New Roman</vt:lpstr>
      <vt:lpstr>Snapdragon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Vijay Balasubramanian (QCT)</dc:creator>
  <cp:lastModifiedBy>Vijay Balasubramanian (QCT)</cp:lastModifiedBy>
  <cp:revision>4</cp:revision>
  <dcterms:created xsi:type="dcterms:W3CDTF">2024-11-14T09:36:59Z</dcterms:created>
  <dcterms:modified xsi:type="dcterms:W3CDTF">2025-11-08T01:26:26Z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11556172</vt:lpwstr>
  </property>
  <property fmtid="{D5CDD505-2E9C-101B-9397-08002B2CF9AE}" pid="3" name="NXPowerLiteSettings">
    <vt:lpwstr>C980073804F000</vt:lpwstr>
  </property>
  <property fmtid="{D5CDD505-2E9C-101B-9397-08002B2CF9AE}" pid="4" name="NXPowerLiteVersion">
    <vt:lpwstr>D8.0.4</vt:lpwstr>
  </property>
  <property fmtid="{D5CDD505-2E9C-101B-9397-08002B2CF9AE}" pid="5" name="ContentTypeId">
    <vt:lpwstr>0x01010065462DE8F92A7542BFDC3C3834D85FF4</vt:lpwstr>
  </property>
  <property fmtid="{D5CDD505-2E9C-101B-9397-08002B2CF9AE}" pid="6" name="MediaServiceImageTags">
    <vt:lpwstr/>
  </property>
  <property fmtid="{D5CDD505-2E9C-101B-9397-08002B2CF9AE}" pid="7" name="xd_ProgID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xd_Signature">
    <vt:lpwstr/>
  </property>
  <property fmtid="{D5CDD505-2E9C-101B-9397-08002B2CF9AE}" pid="13" name="Order">
    <vt:lpwstr>89697500.0000000</vt:lpwstr>
  </property>
</Properties>
</file>