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9" r:id="rId6"/>
    <p:sldId id="303" r:id="rId7"/>
    <p:sldId id="304" r:id="rId8"/>
    <p:sldId id="295" r:id="rId9"/>
    <p:sldId id="300" r:id="rId10"/>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466B4E-A0A0-48DC-91E8-D0778199ACF4}" v="4" dt="2025-11-06T14:47:16.3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1212"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7548E186-30EF-4667-8C51-0C1B49F289F3}"/>
    <pc:docChg chg="delSld modSld">
      <pc:chgData name="Niclas Weiler" userId="15f39c7b-d9a9-4905-9221-26f26c51fae5" providerId="ADAL" clId="{7548E186-30EF-4667-8C51-0C1B49F289F3}" dt="2025-11-07T08:15:10.541" v="531" actId="20577"/>
      <pc:docMkLst>
        <pc:docMk/>
      </pc:docMkLst>
      <pc:sldChg chg="modSp mod">
        <pc:chgData name="Niclas Weiler" userId="15f39c7b-d9a9-4905-9221-26f26c51fae5" providerId="ADAL" clId="{7548E186-30EF-4667-8C51-0C1B49F289F3}" dt="2025-11-06T17:24:28.642" v="525" actId="20577"/>
        <pc:sldMkLst>
          <pc:docMk/>
          <pc:sldMk cId="697815256" sldId="256"/>
        </pc:sldMkLst>
        <pc:spChg chg="mod">
          <ac:chgData name="Niclas Weiler" userId="15f39c7b-d9a9-4905-9221-26f26c51fae5" providerId="ADAL" clId="{7548E186-30EF-4667-8C51-0C1B49F289F3}" dt="2025-11-06T17:17:10.177" v="477" actId="20577"/>
          <ac:spMkLst>
            <pc:docMk/>
            <pc:sldMk cId="697815256" sldId="256"/>
            <ac:spMk id="3" creationId="{5ECA276C-62A6-B4C2-E0F1-F23F16B919BC}"/>
          </ac:spMkLst>
        </pc:spChg>
        <pc:spChg chg="mod">
          <ac:chgData name="Niclas Weiler" userId="15f39c7b-d9a9-4905-9221-26f26c51fae5" providerId="ADAL" clId="{7548E186-30EF-4667-8C51-0C1B49F289F3}" dt="2025-11-06T17:24:28.642" v="525" actId="20577"/>
          <ac:spMkLst>
            <pc:docMk/>
            <pc:sldMk cId="697815256" sldId="256"/>
            <ac:spMk id="10" creationId="{57F3AE33-4323-781C-CCBF-00BD3CF4EF00}"/>
          </ac:spMkLst>
        </pc:spChg>
      </pc:sldChg>
      <pc:sldChg chg="del">
        <pc:chgData name="Niclas Weiler" userId="15f39c7b-d9a9-4905-9221-26f26c51fae5" providerId="ADAL" clId="{7548E186-30EF-4667-8C51-0C1B49F289F3}" dt="2025-11-05T16:19:23.819" v="116" actId="47"/>
        <pc:sldMkLst>
          <pc:docMk/>
          <pc:sldMk cId="2197608168" sldId="292"/>
        </pc:sldMkLst>
      </pc:sldChg>
      <pc:sldChg chg="modSp mod">
        <pc:chgData name="Niclas Weiler" userId="15f39c7b-d9a9-4905-9221-26f26c51fae5" providerId="ADAL" clId="{7548E186-30EF-4667-8C51-0C1B49F289F3}" dt="2025-11-05T16:18:57.468" v="115" actId="20577"/>
        <pc:sldMkLst>
          <pc:docMk/>
          <pc:sldMk cId="1489420717" sldId="295"/>
        </pc:sldMkLst>
        <pc:spChg chg="mod">
          <ac:chgData name="Niclas Weiler" userId="15f39c7b-d9a9-4905-9221-26f26c51fae5" providerId="ADAL" clId="{7548E186-30EF-4667-8C51-0C1B49F289F3}" dt="2025-11-05T16:16:36.920" v="56" actId="20577"/>
          <ac:spMkLst>
            <pc:docMk/>
            <pc:sldMk cId="1489420717" sldId="295"/>
            <ac:spMk id="2" creationId="{27EF26A0-F3D1-EAA4-446B-164C92B40492}"/>
          </ac:spMkLst>
        </pc:spChg>
        <pc:spChg chg="mod">
          <ac:chgData name="Niclas Weiler" userId="15f39c7b-d9a9-4905-9221-26f26c51fae5" providerId="ADAL" clId="{7548E186-30EF-4667-8C51-0C1B49F289F3}" dt="2025-11-05T16:18:57.468" v="115" actId="20577"/>
          <ac:spMkLst>
            <pc:docMk/>
            <pc:sldMk cId="1489420717" sldId="295"/>
            <ac:spMk id="3" creationId="{9B266F63-91AC-735E-9086-D1057EBD9290}"/>
          </ac:spMkLst>
        </pc:spChg>
      </pc:sldChg>
      <pc:sldChg chg="modSp mod">
        <pc:chgData name="Niclas Weiler" userId="15f39c7b-d9a9-4905-9221-26f26c51fae5" providerId="ADAL" clId="{7548E186-30EF-4667-8C51-0C1B49F289F3}" dt="2025-11-07T08:15:10.541" v="531" actId="20577"/>
        <pc:sldMkLst>
          <pc:docMk/>
          <pc:sldMk cId="2681875096" sldId="299"/>
        </pc:sldMkLst>
        <pc:spChg chg="mod">
          <ac:chgData name="Niclas Weiler" userId="15f39c7b-d9a9-4905-9221-26f26c51fae5" providerId="ADAL" clId="{7548E186-30EF-4667-8C51-0C1B49F289F3}" dt="2025-11-07T08:15:10.541" v="531" actId="20577"/>
          <ac:spMkLst>
            <pc:docMk/>
            <pc:sldMk cId="2681875096" sldId="299"/>
            <ac:spMk id="3" creationId="{9B266F63-91AC-735E-9086-D1057EBD9290}"/>
          </ac:spMkLst>
        </pc:spChg>
      </pc:sldChg>
      <pc:sldChg chg="modSp mod">
        <pc:chgData name="Niclas Weiler" userId="15f39c7b-d9a9-4905-9221-26f26c51fae5" providerId="ADAL" clId="{7548E186-30EF-4667-8C51-0C1B49F289F3}" dt="2025-11-06T17:18:28.479" v="513" actId="20577"/>
        <pc:sldMkLst>
          <pc:docMk/>
          <pc:sldMk cId="2419586813" sldId="300"/>
        </pc:sldMkLst>
        <pc:spChg chg="mod">
          <ac:chgData name="Niclas Weiler" userId="15f39c7b-d9a9-4905-9221-26f26c51fae5" providerId="ADAL" clId="{7548E186-30EF-4667-8C51-0C1B49F289F3}" dt="2025-11-06T17:18:28.479" v="513" actId="20577"/>
          <ac:spMkLst>
            <pc:docMk/>
            <pc:sldMk cId="2419586813" sldId="300"/>
            <ac:spMk id="4" creationId="{E9C50723-6CA7-2E20-AC03-C586BD31ABB6}"/>
          </ac:spMkLst>
        </pc:spChg>
        <pc:spChg chg="mod">
          <ac:chgData name="Niclas Weiler" userId="15f39c7b-d9a9-4905-9221-26f26c51fae5" providerId="ADAL" clId="{7548E186-30EF-4667-8C51-0C1B49F289F3}" dt="2025-11-05T16:27:01.378" v="405" actId="14100"/>
          <ac:spMkLst>
            <pc:docMk/>
            <pc:sldMk cId="2419586813" sldId="300"/>
            <ac:spMk id="27" creationId="{6C461756-AC0E-D1CE-2EBD-20E116BA29E9}"/>
          </ac:spMkLst>
        </pc:spChg>
      </pc:sldChg>
      <pc:sldChg chg="del">
        <pc:chgData name="Niclas Weiler" userId="15f39c7b-d9a9-4905-9221-26f26c51fae5" providerId="ADAL" clId="{7548E186-30EF-4667-8C51-0C1B49F289F3}" dt="2025-11-05T16:19:27.362" v="117" actId="47"/>
        <pc:sldMkLst>
          <pc:docMk/>
          <pc:sldMk cId="634986266" sldId="301"/>
        </pc:sldMkLst>
      </pc:sldChg>
      <pc:sldChg chg="del">
        <pc:chgData name="Niclas Weiler" userId="15f39c7b-d9a9-4905-9221-26f26c51fae5" providerId="ADAL" clId="{7548E186-30EF-4667-8C51-0C1B49F289F3}" dt="2025-11-05T16:19:29.871" v="118" actId="47"/>
        <pc:sldMkLst>
          <pc:docMk/>
          <pc:sldMk cId="1900003496" sldId="302"/>
        </pc:sldMkLst>
      </pc:sldChg>
      <pc:sldChg chg="modSp mod">
        <pc:chgData name="Niclas Weiler" userId="15f39c7b-d9a9-4905-9221-26f26c51fae5" providerId="ADAL" clId="{7548E186-30EF-4667-8C51-0C1B49F289F3}" dt="2025-11-05T16:16:01.606" v="26" actId="20577"/>
        <pc:sldMkLst>
          <pc:docMk/>
          <pc:sldMk cId="4178912198" sldId="303"/>
        </pc:sldMkLst>
        <pc:spChg chg="mod">
          <ac:chgData name="Niclas Weiler" userId="15f39c7b-d9a9-4905-9221-26f26c51fae5" providerId="ADAL" clId="{7548E186-30EF-4667-8C51-0C1B49F289F3}" dt="2025-11-05T16:16:01.606" v="26" actId="20577"/>
          <ac:spMkLst>
            <pc:docMk/>
            <pc:sldMk cId="4178912198" sldId="303"/>
            <ac:spMk id="2" creationId="{055D103D-5711-A0D3-2192-01E0638D345E}"/>
          </ac:spMkLst>
        </pc:spChg>
      </pc:sldChg>
      <pc:sldChg chg="modSp mod">
        <pc:chgData name="Niclas Weiler" userId="15f39c7b-d9a9-4905-9221-26f26c51fae5" providerId="ADAL" clId="{7548E186-30EF-4667-8C51-0C1B49F289F3}" dt="2025-11-05T16:16:13.766" v="53" actId="20577"/>
        <pc:sldMkLst>
          <pc:docMk/>
          <pc:sldMk cId="935848429" sldId="304"/>
        </pc:sldMkLst>
        <pc:spChg chg="mod">
          <ac:chgData name="Niclas Weiler" userId="15f39c7b-d9a9-4905-9221-26f26c51fae5" providerId="ADAL" clId="{7548E186-30EF-4667-8C51-0C1B49F289F3}" dt="2025-11-05T16:16:13.766" v="53" actId="20577"/>
          <ac:spMkLst>
            <pc:docMk/>
            <pc:sldMk cId="935848429" sldId="304"/>
            <ac:spMk id="2" creationId="{75E26F5D-405A-F7C0-28F8-11A9141CCD9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2025-11-07</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2025-11-07</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normAutofit/>
          </a:bodyPr>
          <a:lstStyle/>
          <a:p>
            <a:r>
              <a:rPr lang="en-US" sz="4400" dirty="0"/>
              <a:t>Handling of test frequency tables for CA_n48B and CA_n77C.</a:t>
            </a:r>
            <a:endParaRPr lang="en-SE" sz="4400"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2692082"/>
          </a:xfrm>
        </p:spPr>
        <p:txBody>
          <a:bodyPr>
            <a:normAutofit/>
          </a:bodyPr>
          <a:lstStyle/>
          <a:p>
            <a:r>
              <a:rPr lang="en-US" dirty="0"/>
              <a:t>Document for discussion and endorsement.</a:t>
            </a:r>
          </a:p>
          <a:p>
            <a:r>
              <a:rPr lang="en-US" dirty="0"/>
              <a:t>Agenda Item: 5.3.2.11</a:t>
            </a:r>
          </a:p>
        </p:txBody>
      </p:sp>
      <p:sp>
        <p:nvSpPr>
          <p:cNvPr id="10" name="TextBox 9">
            <a:extLst>
              <a:ext uri="{FF2B5EF4-FFF2-40B4-BE49-F238E27FC236}">
                <a16:creationId xmlns:a16="http://schemas.microsoft.com/office/drawing/2014/main" id="{57F3AE33-4323-781C-CCBF-00BD3CF4EF00}"/>
              </a:ext>
            </a:extLst>
          </p:cNvPr>
          <p:cNvSpPr txBox="1"/>
          <p:nvPr/>
        </p:nvSpPr>
        <p:spPr>
          <a:xfrm>
            <a:off x="9486901" y="182227"/>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R5-255986</a:t>
            </a:r>
            <a:endParaRPr lang="en-SE" sz="1800"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34168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#109</a:t>
            </a:r>
            <a:endParaRPr lang="en-US" sz="1800" b="1" dirty="0">
              <a:effectLst/>
              <a:latin typeface="Times New Roman" panose="02020603050405020304" pitchFamily="18" charset="0"/>
              <a:ea typeface="Times New Roman" panose="02020603050405020304" pitchFamily="18" charset="0"/>
            </a:endParaRPr>
          </a:p>
          <a:p>
            <a:pPr algn="l"/>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Dallas, Nov 17</a:t>
            </a: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22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Introduction</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r>
              <a:rPr lang="en-US" sz="1800">
                <a:latin typeface="Aptos" panose="020B0004020202020204" pitchFamily="34" charset="0"/>
              </a:rPr>
              <a:t>The purpose of this paper is to discuss and agree on that the existing tables for test frequencies for CA_n48B and for CA n77C is not complete as is, and to agree on the proposal to not add all possible BW combinations in the tables, since the tables would be too long/extensive.</a:t>
            </a:r>
            <a:endParaRPr lang="en-US" sz="1800" dirty="0">
              <a:latin typeface="Aptos" panose="020B0004020202020204" pitchFamily="34" charset="0"/>
            </a:endParaRPr>
          </a:p>
        </p:txBody>
      </p:sp>
    </p:spTree>
    <p:extLst>
      <p:ext uri="{BB962C8B-B14F-4D97-AF65-F5344CB8AC3E}">
        <p14:creationId xmlns:p14="http://schemas.microsoft.com/office/powerpoint/2010/main" val="268187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459E6A9-3B2B-DF05-0E8D-DF180313531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E6F7CD1-652E-A78F-16DE-44DEEB38D7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D9DAFC5B-25B4-312E-EB04-1988B3564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E848DE1-1C7A-92DF-D2BC-B281325F9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8058259-EF48-8C42-97CD-9D261AE70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60E430E-FAF1-CB4E-DC76-7DFFE001E4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2DFA4CD2-2384-128D-0581-DA3644F524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144191C5-CAC2-B2AE-02FB-7A932CEC1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5D103D-5711-A0D3-2192-01E0638D345E}"/>
              </a:ext>
            </a:extLst>
          </p:cNvPr>
          <p:cNvSpPr>
            <a:spLocks noGrp="1"/>
          </p:cNvSpPr>
          <p:nvPr>
            <p:ph type="title"/>
          </p:nvPr>
        </p:nvSpPr>
        <p:spPr>
          <a:xfrm>
            <a:off x="466721" y="586855"/>
            <a:ext cx="3328901" cy="3387497"/>
          </a:xfrm>
        </p:spPr>
        <p:txBody>
          <a:bodyPr anchor="b">
            <a:normAutofit/>
          </a:bodyPr>
          <a:lstStyle/>
          <a:p>
            <a:pPr algn="r"/>
            <a:r>
              <a:rPr lang="en-US" sz="4000" dirty="0">
                <a:solidFill>
                  <a:srgbClr val="FFFFFF"/>
                </a:solidFill>
              </a:rPr>
              <a:t>Observation 1</a:t>
            </a:r>
            <a:endParaRPr lang="en-SE" sz="4000" dirty="0">
              <a:solidFill>
                <a:srgbClr val="FFFFFF"/>
              </a:solidFill>
            </a:endParaRPr>
          </a:p>
        </p:txBody>
      </p:sp>
      <p:graphicFrame>
        <p:nvGraphicFramePr>
          <p:cNvPr id="4" name="Content Placeholder 3">
            <a:extLst>
              <a:ext uri="{FF2B5EF4-FFF2-40B4-BE49-F238E27FC236}">
                <a16:creationId xmlns:a16="http://schemas.microsoft.com/office/drawing/2014/main" id="{557B9B8B-B798-6365-BCFC-FA8251DC5051}"/>
              </a:ext>
            </a:extLst>
          </p:cNvPr>
          <p:cNvGraphicFramePr>
            <a:graphicFrameLocks noGrp="1"/>
          </p:cNvGraphicFramePr>
          <p:nvPr>
            <p:ph idx="1"/>
            <p:extLst>
              <p:ext uri="{D42A27DB-BD31-4B8C-83A1-F6EECF244321}">
                <p14:modId xmlns:p14="http://schemas.microsoft.com/office/powerpoint/2010/main" val="4229049610"/>
              </p:ext>
            </p:extLst>
          </p:nvPr>
        </p:nvGraphicFramePr>
        <p:xfrm>
          <a:off x="4835992" y="681487"/>
          <a:ext cx="6554786" cy="2147652"/>
        </p:xfrm>
        <a:graphic>
          <a:graphicData uri="http://schemas.openxmlformats.org/drawingml/2006/table">
            <a:tbl>
              <a:tblPr firstRow="1" firstCol="1" bandRow="1">
                <a:tableStyleId>{5C22544A-7EE6-4342-B048-85BDC9FD1C3A}</a:tableStyleId>
              </a:tblPr>
              <a:tblGrid>
                <a:gridCol w="804928">
                  <a:extLst>
                    <a:ext uri="{9D8B030D-6E8A-4147-A177-3AD203B41FA5}">
                      <a16:colId xmlns:a16="http://schemas.microsoft.com/office/drawing/2014/main" val="1987636756"/>
                    </a:ext>
                  </a:extLst>
                </a:gridCol>
                <a:gridCol w="734136">
                  <a:extLst>
                    <a:ext uri="{9D8B030D-6E8A-4147-A177-3AD203B41FA5}">
                      <a16:colId xmlns:a16="http://schemas.microsoft.com/office/drawing/2014/main" val="494724001"/>
                    </a:ext>
                  </a:extLst>
                </a:gridCol>
                <a:gridCol w="698740">
                  <a:extLst>
                    <a:ext uri="{9D8B030D-6E8A-4147-A177-3AD203B41FA5}">
                      <a16:colId xmlns:a16="http://schemas.microsoft.com/office/drawing/2014/main" val="421918303"/>
                    </a:ext>
                  </a:extLst>
                </a:gridCol>
                <a:gridCol w="786574">
                  <a:extLst>
                    <a:ext uri="{9D8B030D-6E8A-4147-A177-3AD203B41FA5}">
                      <a16:colId xmlns:a16="http://schemas.microsoft.com/office/drawing/2014/main" val="3115198439"/>
                    </a:ext>
                  </a:extLst>
                </a:gridCol>
                <a:gridCol w="698740">
                  <a:extLst>
                    <a:ext uri="{9D8B030D-6E8A-4147-A177-3AD203B41FA5}">
                      <a16:colId xmlns:a16="http://schemas.microsoft.com/office/drawing/2014/main" val="2950914937"/>
                    </a:ext>
                  </a:extLst>
                </a:gridCol>
                <a:gridCol w="698740">
                  <a:extLst>
                    <a:ext uri="{9D8B030D-6E8A-4147-A177-3AD203B41FA5}">
                      <a16:colId xmlns:a16="http://schemas.microsoft.com/office/drawing/2014/main" val="531834256"/>
                    </a:ext>
                  </a:extLst>
                </a:gridCol>
                <a:gridCol w="663345">
                  <a:extLst>
                    <a:ext uri="{9D8B030D-6E8A-4147-A177-3AD203B41FA5}">
                      <a16:colId xmlns:a16="http://schemas.microsoft.com/office/drawing/2014/main" val="3638359303"/>
                    </a:ext>
                  </a:extLst>
                </a:gridCol>
                <a:gridCol w="665966">
                  <a:extLst>
                    <a:ext uri="{9D8B030D-6E8A-4147-A177-3AD203B41FA5}">
                      <a16:colId xmlns:a16="http://schemas.microsoft.com/office/drawing/2014/main" val="3211645818"/>
                    </a:ext>
                  </a:extLst>
                </a:gridCol>
                <a:gridCol w="803617">
                  <a:extLst>
                    <a:ext uri="{9D8B030D-6E8A-4147-A177-3AD203B41FA5}">
                      <a16:colId xmlns:a16="http://schemas.microsoft.com/office/drawing/2014/main" val="3834352112"/>
                    </a:ext>
                  </a:extLst>
                </a:gridCol>
              </a:tblGrid>
              <a:tr h="214765">
                <a:tc>
                  <a:txBody>
                    <a:bodyPr/>
                    <a:lstStyle/>
                    <a:p>
                      <a:pPr algn="ctr" hangingPunct="0">
                        <a:buNone/>
                      </a:pPr>
                      <a:r>
                        <a:rPr lang="en-GB" sz="600">
                          <a:effectLst/>
                        </a:rPr>
                        <a:t>CA_n48B</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CA_n48B</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5</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15, 20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40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1636949872"/>
                  </a:ext>
                </a:extLst>
              </a:tr>
              <a:tr h="214765">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10, 15, 20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10, 15, 20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dirty="0">
                          <a:effectLst/>
                        </a:rPr>
                        <a:t> </a:t>
                      </a:r>
                      <a:endParaRPr lang="en-SE"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2204496053"/>
                  </a:ext>
                </a:extLst>
              </a:tr>
              <a:tr h="214765">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15, 20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15, 20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496381794"/>
                  </a:ext>
                </a:extLst>
              </a:tr>
              <a:tr h="214765">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50, 60, 80, 90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3920418836"/>
                  </a:ext>
                </a:extLst>
              </a:tr>
              <a:tr h="214765">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15, 20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40, 50, 60, 80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3219121703"/>
                  </a:ext>
                </a:extLst>
              </a:tr>
              <a:tr h="214765">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40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40, 50, 60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3551570273"/>
                  </a:ext>
                </a:extLst>
              </a:tr>
              <a:tr h="429531">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10, 15, 20, 30, 40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10, 15, 20, 30, 40, 50, 60, 70, 80, 90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2</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2034327189"/>
                  </a:ext>
                </a:extLst>
              </a:tr>
              <a:tr h="429531">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gridSpan="2">
                  <a:txBody>
                    <a:bodyPr/>
                    <a:lstStyle/>
                    <a:p>
                      <a:pPr algn="ctr" hangingPunct="0">
                        <a:buNone/>
                      </a:pPr>
                      <a:r>
                        <a:rPr lang="en-GB" sz="600">
                          <a:effectLst/>
                        </a:rPr>
                        <a:t>See n48 channel bandwidths in Table 5.3.5-1 for each carrier</a:t>
                      </a:r>
                      <a:r>
                        <a:rPr lang="en-GB" sz="600" baseline="30000">
                          <a:effectLst/>
                        </a:rPr>
                        <a:t>2</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hMerge="1">
                  <a:txBody>
                    <a:bodyPr/>
                    <a:lstStyle/>
                    <a:p>
                      <a:endParaRPr lang="en-SE"/>
                    </a:p>
                  </a:txBody>
                  <a:tcPr/>
                </a:tc>
                <a:tc>
                  <a:txBody>
                    <a:bodyPr/>
                    <a:lstStyle/>
                    <a:p>
                      <a:pPr algn="ctr" hangingPunct="0">
                        <a:buNone/>
                      </a:pPr>
                      <a:r>
                        <a:rPr lang="en-GB" sz="600" dirty="0">
                          <a:effectLst/>
                        </a:rPr>
                        <a:t> </a:t>
                      </a:r>
                      <a:endParaRPr lang="en-SE"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 </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a:effectLst/>
                        </a:rPr>
                        <a:t>100</a:t>
                      </a:r>
                      <a:endParaRPr lang="en-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tc>
                  <a:txBody>
                    <a:bodyPr/>
                    <a:lstStyle/>
                    <a:p>
                      <a:pPr algn="ctr" hangingPunct="0">
                        <a:buNone/>
                      </a:pPr>
                      <a:r>
                        <a:rPr lang="en-GB" sz="600" dirty="0">
                          <a:effectLst/>
                        </a:rPr>
                        <a:t>4 and 5</a:t>
                      </a:r>
                      <a:endParaRPr lang="en-SE"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083" marR="42749" marT="0" marB="0"/>
                </a:tc>
                <a:extLst>
                  <a:ext uri="{0D108BD9-81ED-4DB2-BD59-A6C34878D82A}">
                    <a16:rowId xmlns:a16="http://schemas.microsoft.com/office/drawing/2014/main" val="3587348113"/>
                  </a:ext>
                </a:extLst>
              </a:tr>
            </a:tbl>
          </a:graphicData>
        </a:graphic>
      </p:graphicFrame>
      <p:sp>
        <p:nvSpPr>
          <p:cNvPr id="6" name="TextBox 5">
            <a:extLst>
              <a:ext uri="{FF2B5EF4-FFF2-40B4-BE49-F238E27FC236}">
                <a16:creationId xmlns:a16="http://schemas.microsoft.com/office/drawing/2014/main" id="{B2C581EB-F7F8-A4E4-AAF3-F15D34E42BE7}"/>
              </a:ext>
            </a:extLst>
          </p:cNvPr>
          <p:cNvSpPr txBox="1"/>
          <p:nvPr/>
        </p:nvSpPr>
        <p:spPr>
          <a:xfrm>
            <a:off x="4237727" y="3141294"/>
            <a:ext cx="7589088" cy="3139321"/>
          </a:xfrm>
          <a:prstGeom prst="rect">
            <a:avLst/>
          </a:prstGeom>
          <a:noFill/>
        </p:spPr>
        <p:txBody>
          <a:bodyPr wrap="square">
            <a:spAutoFit/>
          </a:bodyPr>
          <a:lstStyle/>
          <a:p>
            <a:r>
              <a:rPr lang="en-GB" dirty="0"/>
              <a:t>Table 5.5A.1-1, 38.101 above defines the supported BW combinations for CA_n48B.</a:t>
            </a:r>
            <a:r>
              <a:rPr lang="en-US" sz="1800" dirty="0">
                <a:latin typeface="Aptos" panose="020B0004020202020204" pitchFamily="34" charset="0"/>
              </a:rPr>
              <a:t> The two columns defining the BW combinations are not related to a specific CC. It means that the row defining BCS2 defines both 40 + 90 and 90 + 40 as possible combinations!</a:t>
            </a:r>
          </a:p>
          <a:p>
            <a:r>
              <a:rPr lang="en-US" dirty="0">
                <a:latin typeface="Aptos" panose="020B0004020202020204" pitchFamily="34" charset="0"/>
              </a:rPr>
              <a:t>In test frequency tables for CA_n48B and CA_n77C the assumption, on how to interpret the table, was made that only 40 + 90 was defined as a possible combination.</a:t>
            </a:r>
          </a:p>
          <a:p>
            <a:r>
              <a:rPr lang="en-US" dirty="0">
                <a:latin typeface="Aptos" panose="020B0004020202020204" pitchFamily="34" charset="0"/>
              </a:rPr>
              <a:t>The reason for the assumption is most likely due to that corresponding  tables for E-UTRA CA configurations are containing the following text “Component carriers in order of increasing carrier frequency”, referring to the two columns defining BW combinations.</a:t>
            </a:r>
            <a:endParaRPr lang="en-SE" dirty="0"/>
          </a:p>
        </p:txBody>
      </p:sp>
    </p:spTree>
    <p:extLst>
      <p:ext uri="{BB962C8B-B14F-4D97-AF65-F5344CB8AC3E}">
        <p14:creationId xmlns:p14="http://schemas.microsoft.com/office/powerpoint/2010/main" val="417891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299B24-D126-297C-3538-5BC72C1D2B0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3F5C588-9B62-D79A-DD06-D61A5CB5AF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36628529-D790-C935-DA9A-AFFF90B32F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7E0522A-1A4E-C985-EB86-67B217894B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4C360ED-4A96-F707-3E7B-A92986CC37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D504573-EA4C-6581-6FDB-A4C3AD7F27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0755051F-0DDA-4614-BFCA-8E8B27AC6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70E580C-4179-8B28-23E1-A9E45B3593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E26F5D-405A-F7C0-28F8-11A9141CCD93}"/>
              </a:ext>
            </a:extLst>
          </p:cNvPr>
          <p:cNvSpPr>
            <a:spLocks noGrp="1"/>
          </p:cNvSpPr>
          <p:nvPr>
            <p:ph type="title"/>
          </p:nvPr>
        </p:nvSpPr>
        <p:spPr>
          <a:xfrm>
            <a:off x="466721" y="586855"/>
            <a:ext cx="3294395" cy="3387497"/>
          </a:xfrm>
        </p:spPr>
        <p:txBody>
          <a:bodyPr anchor="b">
            <a:normAutofit/>
          </a:bodyPr>
          <a:lstStyle/>
          <a:p>
            <a:pPr algn="r"/>
            <a:r>
              <a:rPr lang="en-US" sz="4000" dirty="0">
                <a:solidFill>
                  <a:srgbClr val="FFFFFF"/>
                </a:solidFill>
              </a:rPr>
              <a:t>Observation 2</a:t>
            </a:r>
            <a:endParaRPr lang="en-SE" sz="4000" dirty="0">
              <a:solidFill>
                <a:srgbClr val="FFFFFF"/>
              </a:solidFill>
            </a:endParaRPr>
          </a:p>
        </p:txBody>
      </p:sp>
      <p:sp>
        <p:nvSpPr>
          <p:cNvPr id="5" name="Content Placeholder 4">
            <a:extLst>
              <a:ext uri="{FF2B5EF4-FFF2-40B4-BE49-F238E27FC236}">
                <a16:creationId xmlns:a16="http://schemas.microsoft.com/office/drawing/2014/main" id="{3867172E-A67D-818C-2A9A-AFF564B74883}"/>
              </a:ext>
            </a:extLst>
          </p:cNvPr>
          <p:cNvSpPr>
            <a:spLocks noGrp="1"/>
          </p:cNvSpPr>
          <p:nvPr>
            <p:ph idx="1"/>
          </p:nvPr>
        </p:nvSpPr>
        <p:spPr>
          <a:xfrm>
            <a:off x="4367694" y="1825625"/>
            <a:ext cx="6986106" cy="4351338"/>
          </a:xfrm>
        </p:spPr>
        <p:txBody>
          <a:bodyPr>
            <a:normAutofit/>
          </a:bodyPr>
          <a:lstStyle/>
          <a:p>
            <a:r>
              <a:rPr lang="en-US" sz="2000" dirty="0">
                <a:latin typeface="Aptos" panose="020B0004020202020204" pitchFamily="34" charset="0"/>
              </a:rPr>
              <a:t>It is defined, in 38.508-1 Annex C, C.2.4.3.4 for Intra band non contiguous CA, that if a test frequency table would include more that 35 BW combinations the number of added BW combination shall be reduced according to description.</a:t>
            </a:r>
          </a:p>
          <a:p>
            <a:r>
              <a:rPr lang="en-US" sz="2000" dirty="0">
                <a:latin typeface="Aptos" panose="020B0004020202020204" pitchFamily="34" charset="0"/>
              </a:rPr>
              <a:t>For mentioned tables (</a:t>
            </a:r>
            <a:r>
              <a:rPr lang="en-GB" sz="2000" dirty="0">
                <a:latin typeface="Aptos" panose="020B0004020202020204" pitchFamily="34" charset="0"/>
              </a:rPr>
              <a:t>4.3.1.1.3.48.1-1, 4.3.1.1.3.48.1-2, and 4.3.1.1.3.77.1-1) the number of BW combination would exceed 35 combinations.</a:t>
            </a:r>
            <a:endParaRPr lang="en-SE" sz="2000" dirty="0">
              <a:latin typeface="Aptos" panose="020B0004020202020204" pitchFamily="34" charset="0"/>
            </a:endParaRPr>
          </a:p>
        </p:txBody>
      </p:sp>
    </p:spTree>
    <p:extLst>
      <p:ext uri="{BB962C8B-B14F-4D97-AF65-F5344CB8AC3E}">
        <p14:creationId xmlns:p14="http://schemas.microsoft.com/office/powerpoint/2010/main" val="935848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Proposals</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202679"/>
          </a:xfrm>
        </p:spPr>
        <p:txBody>
          <a:bodyPr anchor="ctr">
            <a:normAutofit/>
          </a:bodyPr>
          <a:lstStyle/>
          <a:p>
            <a:pPr marL="0" indent="0">
              <a:buNone/>
            </a:pPr>
            <a:r>
              <a:rPr lang="en-US" sz="2000" dirty="0"/>
              <a:t>Proposal 1:</a:t>
            </a:r>
          </a:p>
          <a:p>
            <a:pPr marL="0" indent="0">
              <a:buNone/>
            </a:pPr>
            <a:r>
              <a:rPr lang="en-US" sz="2000" dirty="0"/>
              <a:t>Possible BW combinations for CA_n48B and CA_n77C includes also combinations where BW for CC1 is taken from second column and BW for CC2 is taken from first column.</a:t>
            </a:r>
          </a:p>
          <a:p>
            <a:pPr marL="0" indent="0">
              <a:buNone/>
            </a:pPr>
            <a:endParaRPr lang="en-US" sz="2000" dirty="0"/>
          </a:p>
          <a:p>
            <a:pPr marL="0" indent="0">
              <a:buNone/>
            </a:pPr>
            <a:r>
              <a:rPr lang="en-US" sz="2000" dirty="0"/>
              <a:t>Proposal 2:</a:t>
            </a:r>
          </a:p>
          <a:p>
            <a:pPr marL="0" indent="0">
              <a:buNone/>
            </a:pPr>
            <a:r>
              <a:rPr lang="en-US" sz="2000" dirty="0"/>
              <a:t>The tables containing test frequencies for CA_n48B and CA_n77C, </a:t>
            </a:r>
            <a:r>
              <a:rPr lang="en-GB" sz="2000" dirty="0"/>
              <a:t>4.3.1.1.3.48.1-1, 4.3.1.1.3.48.1-2, and 4.3.1.1.3.77.1-1, 38.508-1, will include the reduced number of BW combination according to 38.508-1, C.2.4.3.4.</a:t>
            </a:r>
            <a:endParaRPr lang="en-US" sz="2000" dirty="0"/>
          </a:p>
        </p:txBody>
      </p:sp>
    </p:spTree>
    <p:extLst>
      <p:ext uri="{BB962C8B-B14F-4D97-AF65-F5344CB8AC3E}">
        <p14:creationId xmlns:p14="http://schemas.microsoft.com/office/powerpoint/2010/main" val="1489420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0D09C06-F74E-C143-585F-41BBF22D2481}"/>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3E7E28C5-35C5-E343-7512-74CE90EA5A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DA1E902-A800-FDDF-ECDC-290CC65FE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37377E2C-726C-AB39-FDF0-47EE1A74A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6C461756-AC0E-D1CE-2EBD-20E116BA29E9}"/>
              </a:ext>
            </a:extLst>
          </p:cNvPr>
          <p:cNvSpPr>
            <a:spLocks noGrp="1"/>
          </p:cNvSpPr>
          <p:nvPr>
            <p:ph type="title"/>
          </p:nvPr>
        </p:nvSpPr>
        <p:spPr>
          <a:xfrm>
            <a:off x="1075767" y="970547"/>
            <a:ext cx="2988234" cy="4698815"/>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t>References</a:t>
            </a:r>
            <a:endParaRPr lang="en-US" sz="40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C7F4DEA4-D339-CCDA-21CD-D041F7AA1C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9C50723-6CA7-2E20-AC03-C586BD31ABB6}"/>
              </a:ext>
            </a:extLst>
          </p:cNvPr>
          <p:cNvSpPr txBox="1"/>
          <p:nvPr/>
        </p:nvSpPr>
        <p:spPr>
          <a:xfrm>
            <a:off x="4705776" y="970547"/>
            <a:ext cx="6732848" cy="4238583"/>
          </a:xfrm>
          <a:prstGeom prst="rect">
            <a:avLst/>
          </a:prstGeom>
        </p:spPr>
        <p:txBody>
          <a:bodyPr vert="horz" lIns="91440" tIns="45720" rIns="91440" bIns="45720" rtlCol="0" anchor="ctr">
            <a:normAutofit/>
          </a:bodyPr>
          <a:lstStyle/>
          <a:p>
            <a:pPr marL="114300">
              <a:lnSpc>
                <a:spcPct val="90000"/>
              </a:lnSpc>
              <a:spcAft>
                <a:spcPts val="600"/>
              </a:spcAft>
            </a:pPr>
            <a:r>
              <a:rPr lang="en-US" sz="1500" dirty="0"/>
              <a:t>Related CRs RAN5 #109</a:t>
            </a:r>
          </a:p>
          <a:p>
            <a:pPr marL="171450" lvl="0" indent="-171450">
              <a:buFont typeface="Arial" panose="020B0604020202020204" pitchFamily="34" charset="0"/>
              <a:buChar char="•"/>
            </a:pPr>
            <a:r>
              <a:rPr lang="en-GB" dirty="0"/>
              <a:t>R5-255989: </a:t>
            </a:r>
            <a:r>
              <a:rPr lang="en-US" dirty="0"/>
              <a:t>Update of the description of reducing CA BW combinations in tables</a:t>
            </a:r>
            <a:endParaRPr lang="en-GB" dirty="0"/>
          </a:p>
          <a:p>
            <a:pPr marL="171450" lvl="0" indent="-171450">
              <a:buFont typeface="Arial" panose="020B0604020202020204" pitchFamily="34" charset="0"/>
              <a:buChar char="•"/>
            </a:pPr>
            <a:r>
              <a:rPr lang="en-GB" dirty="0"/>
              <a:t>R5-255990: Update of frequencies for CA_n48B</a:t>
            </a:r>
            <a:r>
              <a:rPr lang="en-US" dirty="0"/>
              <a:t>.</a:t>
            </a:r>
          </a:p>
          <a:p>
            <a:pPr marL="171450" lvl="0" indent="-171450">
              <a:buFont typeface="Arial" panose="020B0604020202020204" pitchFamily="34" charset="0"/>
              <a:buChar char="•"/>
            </a:pPr>
            <a:r>
              <a:rPr lang="en-GB"/>
              <a:t>R5-255991: </a:t>
            </a:r>
            <a:r>
              <a:rPr lang="en-GB" dirty="0"/>
              <a:t>Update of frequencies for CA_n77C.</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419586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15851C-4918-4445-87C6-FD6253F3742D}">
  <ds:schemaRefs>
    <ds:schemaRef ds:uri="http://schemas.microsoft.com/sharepoint/v3/contenttype/forms"/>
  </ds:schemaRefs>
</ds:datastoreItem>
</file>

<file path=customXml/itemProps2.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DA09C96-84BF-4C5B-85FD-AF49565D48DF}">
  <ds:schemaRefs>
    <ds:schemaRef ds:uri="http://www.w3.org/XML/1998/namespac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2a30137f-e0bf-4e7e-83c6-70af91abb4cd"/>
    <ds:schemaRef ds:uri="667a4cda-c0b6-4763-85d5-d71c40529199"/>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29802</TotalTime>
  <Words>559</Words>
  <Application>Microsoft Office PowerPoint</Application>
  <PresentationFormat>Widescreen</PresentationFormat>
  <Paragraphs>98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Aptos</vt:lpstr>
      <vt:lpstr>Arial</vt:lpstr>
      <vt:lpstr>Calibri</vt:lpstr>
      <vt:lpstr>Calibri Light</vt:lpstr>
      <vt:lpstr>Times New Roman</vt:lpstr>
      <vt:lpstr>Office Theme</vt:lpstr>
      <vt:lpstr>Handling of test frequency tables for CA_n48B and CA_n77C.</vt:lpstr>
      <vt:lpstr>Introduction</vt:lpstr>
      <vt:lpstr>Observation 1</vt:lpstr>
      <vt:lpstr>Observation 2</vt:lpstr>
      <vt:lpstr>Proposals</vt:lpstr>
      <vt:lpstr>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dc:title>
  <dc:creator>niclas.weiler@ericsson.com</dc:creator>
  <cp:lastModifiedBy>Niclas Weiler</cp:lastModifiedBy>
  <cp:revision>13</cp:revision>
  <dcterms:created xsi:type="dcterms:W3CDTF">2024-04-10T05:10:23Z</dcterms:created>
  <dcterms:modified xsi:type="dcterms:W3CDTF">2025-11-07T08:15:13Z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