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8" r:id="rId2"/>
    <p:sldId id="259" r:id="rId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5" d="100"/>
          <a:sy n="75" d="100"/>
        </p:scale>
        <p:origin x="2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1311184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712170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48787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818005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944870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F5492D28-9CB3-4957-BFD2-683A3D6260A5}" type="slidenum">
              <a:rPr kumimoji="0" lang="en-GB" altLang="en-US" sz="1100" b="0" i="0" u="none" strike="noStrike" kern="1200" cap="none" spc="0" normalizeH="0" baseline="0" noProof="0" smtClean="0">
                <a:ln>
                  <a:noFill/>
                </a:ln>
                <a:solidFill>
                  <a:srgbClr val="FFFFFF"/>
                </a:solidFill>
                <a:effectLst/>
                <a:uLnTx/>
                <a:uFillTx/>
                <a:latin typeface="+mj-ea"/>
                <a:ea typeface="+mj-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a:t>
            </a:fld>
            <a:endParaRPr kumimoji="0" lang="en-GB" altLang="en-US" sz="1100" b="0" i="0" u="none" strike="noStrike" kern="1200" cap="none" spc="0" normalizeH="0" baseline="0" noProof="0" dirty="0">
              <a:ln>
                <a:noFill/>
              </a:ln>
              <a:solidFill>
                <a:srgbClr val="FFFFFF"/>
              </a:solidFill>
              <a:effectLst/>
              <a:uLnTx/>
              <a:uFillTx/>
              <a:latin typeface="+mj-ea"/>
              <a:ea typeface="+mj-ea"/>
              <a:cs typeface="Arial" charset="0"/>
            </a:endParaRPr>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4084772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32652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523783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3921289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4008802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7663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85794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607303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F5492D28-9CB3-4957-BFD2-683A3D6260A5}" type="slidenum">
              <a:rPr kumimoji="0" lang="en-GB" altLang="en-US" sz="1100" b="0" i="0" u="none" strike="noStrike" kern="1200" cap="none" spc="0" normalizeH="0" baseline="0" noProof="0">
                <a:ln>
                  <a:noFill/>
                </a:ln>
                <a:solidFill>
                  <a:srgbClr val="FFFFFF"/>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a:t>
            </a:fld>
            <a:endParaRPr kumimoji="0" lang="en-GB" altLang="en-US" sz="1100" b="0" i="0" u="none" strike="noStrike" kern="1200" cap="none" spc="0" normalizeH="0" baseline="0" noProof="0" dirty="0">
              <a:ln>
                <a:noFill/>
              </a:ln>
              <a:solidFill>
                <a:srgbClr val="FFFFFF"/>
              </a:solidFill>
              <a:effectLst/>
              <a:uLnTx/>
              <a:uFillTx/>
              <a:latin typeface="Arial" charset="0"/>
              <a:ea typeface="+mn-ea"/>
              <a:cs typeface="Arial" charset="0"/>
            </a:endParaRPr>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1001"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 3GPP 2009     Mobile World Congress, Barcelona, 19</a:t>
            </a:r>
            <a:r>
              <a:rPr kumimoji="0" lang="en-GB" altLang="en-US" sz="1001" b="0" i="0" u="none" strike="noStrike" kern="1200" cap="none" spc="0" normalizeH="0" baseline="30000" noProof="0" dirty="0">
                <a:ln>
                  <a:noFill/>
                </a:ln>
                <a:solidFill>
                  <a:srgbClr val="FFFFFF"/>
                </a:solidFill>
                <a:effectLst/>
                <a:uLnTx/>
                <a:uFillTx/>
                <a:latin typeface="Arial" panose="020B0604020202020204" pitchFamily="34" charset="0"/>
                <a:ea typeface="+mn-ea"/>
                <a:cs typeface="Arial" panose="020B0604020202020204" pitchFamily="34" charset="0"/>
              </a:rPr>
              <a:t>th</a:t>
            </a:r>
            <a:r>
              <a:rPr kumimoji="0" lang="en-GB" altLang="en-US" sz="1001"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12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E4DF48D0-4F83-437C-BDD1-C6E5F5F353CD}" type="slidenum">
              <a:rPr kumimoji="0" lang="en-GB" altLang="en-US" sz="1100" b="0" i="0" u="none" strike="noStrike" kern="1200" cap="none" spc="0" normalizeH="0" baseline="0" noProof="0">
                <a:ln>
                  <a:noFill/>
                </a:ln>
                <a:solidFill>
                  <a:srgbClr val="FFFFFF"/>
                </a:solidFill>
                <a:effectLst/>
                <a:uLnTx/>
                <a:uFillTx/>
                <a:latin typeface="Arial"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a:t>
            </a:fld>
            <a:endParaRPr kumimoji="0" lang="en-GB" altLang="en-US" sz="1100" b="0" i="0" u="none" strike="noStrike" kern="1200" cap="none" spc="0" normalizeH="0" baseline="0" noProof="0" dirty="0">
              <a:ln>
                <a:noFill/>
              </a:ln>
              <a:solidFill>
                <a:srgbClr val="FFFFFF"/>
              </a:solidFill>
              <a:effectLst/>
              <a:uLnTx/>
              <a:uFillTx/>
              <a:latin typeface="Arial" charset="0"/>
              <a:ea typeface="+mn-ea"/>
              <a:cs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39060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1" y="467049"/>
            <a:ext cx="9263641" cy="821770"/>
          </a:xfrm>
        </p:spPr>
        <p:txBody>
          <a:bodyPr/>
          <a:lstStyle/>
          <a:p>
            <a:r>
              <a:rPr lang="en-US" altLang="zh-CN" sz="2400" b="1" dirty="0" smtClean="0">
                <a:solidFill>
                  <a:schemeClr val="tx1"/>
                </a:solidFill>
                <a:latin typeface="微软雅黑" panose="020B0503020204020204" pitchFamily="34" charset="-122"/>
                <a:ea typeface="微软雅黑" panose="020B0503020204020204" pitchFamily="34" charset="-122"/>
              </a:rPr>
              <a:t>Tips for </a:t>
            </a:r>
            <a:r>
              <a:rPr lang="en-US" altLang="zh-CN" sz="2400" b="1" dirty="0">
                <a:solidFill>
                  <a:schemeClr val="tx1"/>
                </a:solidFill>
                <a:latin typeface="微软雅黑" panose="020B0503020204020204" pitchFamily="34" charset="-122"/>
                <a:ea typeface="微软雅黑" panose="020B0503020204020204" pitchFamily="34" charset="-122"/>
              </a:rPr>
              <a:t>RRM session </a:t>
            </a:r>
            <a:r>
              <a:rPr lang="en-US" altLang="zh-CN" sz="2400" b="1" dirty="0" smtClean="0">
                <a:solidFill>
                  <a:schemeClr val="tx1"/>
                </a:solidFill>
                <a:latin typeface="微软雅黑" panose="020B0503020204020204" pitchFamily="34" charset="-122"/>
                <a:ea typeface="微软雅黑" panose="020B0503020204020204" pitchFamily="34" charset="-122"/>
              </a:rPr>
              <a:t>(1/2): On </a:t>
            </a:r>
            <a:r>
              <a:rPr lang="en-US" sz="2400" b="1" dirty="0" err="1" smtClean="0">
                <a:solidFill>
                  <a:schemeClr val="tx1"/>
                </a:solidFill>
                <a:latin typeface="微软雅黑" panose="020B0503020204020204" pitchFamily="34" charset="-122"/>
                <a:ea typeface="微软雅黑" panose="020B0503020204020204" pitchFamily="34" charset="-122"/>
              </a:rPr>
              <a:t>Tdoc</a:t>
            </a:r>
            <a:r>
              <a:rPr lang="en-US" sz="2400" b="1" dirty="0" smtClean="0">
                <a:solidFill>
                  <a:schemeClr val="tx1"/>
                </a:solidFill>
                <a:latin typeface="微软雅黑" panose="020B0503020204020204" pitchFamily="34" charset="-122"/>
                <a:ea typeface="微软雅黑" panose="020B0503020204020204" pitchFamily="34" charset="-122"/>
              </a:rPr>
              <a:t> number request</a:t>
            </a:r>
            <a:endParaRPr lang="ru-RU" sz="2400" b="1" dirty="0">
              <a:solidFill>
                <a:schemeClr val="tx1"/>
              </a:solidFill>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92807" y="1642532"/>
            <a:ext cx="11699193" cy="4446049"/>
          </a:xfrm>
        </p:spPr>
        <p:txBody>
          <a:bodyPr/>
          <a:lstStyle/>
          <a:p>
            <a:pPr marL="342882" lvl="1" indent="-342882">
              <a:spcBef>
                <a:spcPts val="1200"/>
              </a:spcBef>
              <a:spcAft>
                <a:spcPts val="300"/>
              </a:spcAft>
              <a:buBlip>
                <a:blip r:embed="rId2"/>
              </a:buBlip>
            </a:pPr>
            <a:r>
              <a:rPr lang="en-US" altLang="zh-CN" sz="1600" dirty="0" smtClean="0">
                <a:latin typeface="+mj-ea"/>
                <a:ea typeface="+mj-ea"/>
              </a:rPr>
              <a:t>For </a:t>
            </a:r>
            <a:r>
              <a:rPr lang="en-US" altLang="zh-CN" sz="1600" dirty="0" err="1" smtClean="0">
                <a:latin typeface="+mj-ea"/>
                <a:ea typeface="+mj-ea"/>
              </a:rPr>
              <a:t>Misc</a:t>
            </a:r>
            <a:r>
              <a:rPr lang="en-US" altLang="zh-CN" sz="1600" dirty="0" smtClean="0">
                <a:latin typeface="+mj-ea"/>
                <a:ea typeface="+mj-ea"/>
              </a:rPr>
              <a:t> maintenance threads [201] to [203] </a:t>
            </a:r>
            <a:r>
              <a:rPr lang="en-US" altLang="zh-CN" sz="1600" b="1" dirty="0" smtClean="0"/>
              <a:t>(</a:t>
            </a:r>
            <a:r>
              <a:rPr lang="en-US" altLang="zh-CN" sz="1600" b="1" dirty="0"/>
              <a:t>same as </a:t>
            </a:r>
            <a:r>
              <a:rPr lang="en-US" altLang="zh-CN" sz="1600" b="1" dirty="0" smtClean="0"/>
              <a:t>the previous meetings)</a:t>
            </a:r>
            <a:endParaRPr lang="en-US" altLang="zh-CN" sz="1600" b="1" dirty="0"/>
          </a:p>
          <a:p>
            <a:pPr lvl="1">
              <a:spcBef>
                <a:spcPts val="600"/>
              </a:spcBef>
              <a:spcAft>
                <a:spcPts val="300"/>
              </a:spcAft>
            </a:pPr>
            <a:r>
              <a:rPr lang="en-US" altLang="zh-CN" sz="1600" dirty="0" err="1" smtClean="0">
                <a:solidFill>
                  <a:srgbClr val="FF0000"/>
                </a:solidFill>
                <a:cs typeface="+mn-cs"/>
              </a:rPr>
              <a:t>Tdoc</a:t>
            </a:r>
            <a:r>
              <a:rPr lang="en-US" altLang="zh-CN" sz="1600" dirty="0" smtClean="0">
                <a:solidFill>
                  <a:srgbClr val="FF0000"/>
                </a:solidFill>
                <a:cs typeface="+mn-cs"/>
              </a:rPr>
              <a:t> authors </a:t>
            </a:r>
            <a:r>
              <a:rPr lang="en-US" altLang="zh-CN" sz="1600" dirty="0" smtClean="0">
                <a:cs typeface="+mn-cs"/>
              </a:rPr>
              <a:t>to</a:t>
            </a:r>
            <a:r>
              <a:rPr lang="en-US" altLang="zh-CN" sz="1600" dirty="0" smtClean="0">
                <a:solidFill>
                  <a:srgbClr val="000000"/>
                </a:solidFill>
                <a:cs typeface="+mn-cs"/>
              </a:rPr>
              <a:t> request the </a:t>
            </a:r>
            <a:r>
              <a:rPr lang="en-GB" altLang="zh-CN" sz="1600" dirty="0" smtClean="0"/>
              <a:t>revision </a:t>
            </a:r>
            <a:r>
              <a:rPr lang="en-GB" altLang="zh-CN" sz="1600" dirty="0" err="1" smtClean="0"/>
              <a:t>tdoc</a:t>
            </a:r>
            <a:r>
              <a:rPr lang="en-GB" altLang="zh-CN" sz="1600" dirty="0" smtClean="0"/>
              <a:t> number after </a:t>
            </a:r>
            <a:r>
              <a:rPr lang="en-GB" altLang="zh-CN" sz="1600" dirty="0" smtClean="0">
                <a:solidFill>
                  <a:srgbClr val="FF0000"/>
                </a:solidFill>
              </a:rPr>
              <a:t>confirming the need </a:t>
            </a:r>
            <a:r>
              <a:rPr lang="en-GB" altLang="zh-CN" sz="1600" dirty="0" smtClean="0"/>
              <a:t>of the revision.  </a:t>
            </a:r>
            <a:endParaRPr lang="zh-CN" altLang="zh-CN" sz="1600" dirty="0" smtClean="0"/>
          </a:p>
          <a:p>
            <a:pPr lvl="1">
              <a:spcBef>
                <a:spcPts val="600"/>
              </a:spcBef>
              <a:spcAft>
                <a:spcPts val="300"/>
              </a:spcAft>
            </a:pPr>
            <a:r>
              <a:rPr lang="en-US" altLang="zh-CN" sz="1600" dirty="0" smtClean="0"/>
              <a:t>Send me email at your </a:t>
            </a:r>
            <a:r>
              <a:rPr lang="en-US" altLang="zh-CN" sz="1600" dirty="0" smtClean="0">
                <a:solidFill>
                  <a:srgbClr val="FF0000"/>
                </a:solidFill>
              </a:rPr>
              <a:t>earliest</a:t>
            </a:r>
            <a:r>
              <a:rPr lang="en-US" altLang="zh-CN" sz="1600" dirty="0" smtClean="0"/>
              <a:t> convenience, and no later than </a:t>
            </a:r>
            <a:r>
              <a:rPr lang="en-US" altLang="zh-CN" sz="1600" b="1" dirty="0">
                <a:solidFill>
                  <a:srgbClr val="FF0000"/>
                </a:solidFill>
              </a:rPr>
              <a:t>13:00</a:t>
            </a:r>
            <a:r>
              <a:rPr lang="en-US" altLang="zh-CN" sz="1600" dirty="0">
                <a:solidFill>
                  <a:srgbClr val="FF0000"/>
                </a:solidFill>
              </a:rPr>
              <a:t> </a:t>
            </a:r>
            <a:r>
              <a:rPr lang="en-US" altLang="zh-CN" sz="1600" dirty="0" smtClean="0">
                <a:solidFill>
                  <a:srgbClr val="FF0000"/>
                </a:solidFill>
              </a:rPr>
              <a:t>Thursday</a:t>
            </a:r>
            <a:r>
              <a:rPr lang="en-US" altLang="zh-CN" sz="1600" dirty="0" smtClean="0"/>
              <a:t>. </a:t>
            </a:r>
            <a:endParaRPr lang="en-US" altLang="zh-CN" sz="1600" dirty="0" smtClean="0"/>
          </a:p>
          <a:p>
            <a:pPr marL="342882" lvl="1" indent="-342882">
              <a:spcBef>
                <a:spcPts val="1200"/>
              </a:spcBef>
              <a:spcAft>
                <a:spcPts val="300"/>
              </a:spcAft>
              <a:buBlip>
                <a:blip r:embed="rId2"/>
              </a:buBlip>
            </a:pPr>
            <a:r>
              <a:rPr lang="en-US" altLang="zh-CN" sz="1600" dirty="0" smtClean="0">
                <a:latin typeface="+mj-ea"/>
                <a:ea typeface="+mj-ea"/>
              </a:rPr>
              <a:t>For Rel-19 WIs/SIs and reply LS in threads [204] to [230] </a:t>
            </a:r>
            <a:r>
              <a:rPr lang="en-US" altLang="zh-CN" sz="1600" b="1" dirty="0"/>
              <a:t>(same as the previous meetings)</a:t>
            </a:r>
            <a:endParaRPr lang="en-US" altLang="zh-CN" sz="1600" dirty="0"/>
          </a:p>
          <a:p>
            <a:pPr lvl="1">
              <a:spcBef>
                <a:spcPts val="600"/>
              </a:spcBef>
              <a:spcAft>
                <a:spcPts val="300"/>
              </a:spcAft>
            </a:pPr>
            <a:r>
              <a:rPr lang="en-US" altLang="zh-CN" sz="1600" dirty="0" smtClean="0">
                <a:solidFill>
                  <a:srgbClr val="FF0000"/>
                </a:solidFill>
              </a:rPr>
              <a:t>Moderators</a:t>
            </a:r>
            <a:r>
              <a:rPr lang="en-US" altLang="zh-CN" sz="1600" dirty="0" smtClean="0"/>
              <a:t> to provide the </a:t>
            </a:r>
            <a:r>
              <a:rPr lang="en-US" altLang="zh-CN" sz="1600" dirty="0"/>
              <a:t>status of the </a:t>
            </a:r>
            <a:r>
              <a:rPr lang="en-US" altLang="zh-CN" sz="1600" b="1" dirty="0">
                <a:solidFill>
                  <a:srgbClr val="FF0000"/>
                </a:solidFill>
              </a:rPr>
              <a:t>all</a:t>
            </a:r>
            <a:r>
              <a:rPr lang="en-US" altLang="zh-CN" sz="1600" dirty="0"/>
              <a:t> CRs/draft CRs (revised, postponed, merged, </a:t>
            </a:r>
            <a:r>
              <a:rPr lang="en-US" altLang="zh-CN" sz="1600" dirty="0" smtClean="0"/>
              <a:t>agreeable…), if any</a:t>
            </a:r>
            <a:endParaRPr lang="zh-CN" altLang="zh-CN" sz="1600" dirty="0"/>
          </a:p>
          <a:p>
            <a:pPr lvl="1">
              <a:spcBef>
                <a:spcPts val="600"/>
              </a:spcBef>
              <a:spcAft>
                <a:spcPts val="300"/>
              </a:spcAft>
            </a:pPr>
            <a:r>
              <a:rPr lang="en-US" altLang="zh-CN" sz="1600" dirty="0"/>
              <a:t>Request the revision </a:t>
            </a:r>
            <a:r>
              <a:rPr lang="en-US" altLang="zh-CN" sz="1600" dirty="0" err="1"/>
              <a:t>tdoc</a:t>
            </a:r>
            <a:r>
              <a:rPr lang="en-US" altLang="zh-CN" sz="1600" dirty="0"/>
              <a:t> number after </a:t>
            </a:r>
            <a:r>
              <a:rPr lang="en-US" altLang="zh-CN" sz="1600" dirty="0">
                <a:solidFill>
                  <a:srgbClr val="FF0000"/>
                </a:solidFill>
              </a:rPr>
              <a:t>confirming the need </a:t>
            </a:r>
            <a:r>
              <a:rPr lang="en-US" altLang="zh-CN" sz="1600" dirty="0"/>
              <a:t>of the revision.</a:t>
            </a:r>
            <a:endParaRPr lang="zh-CN" altLang="zh-CN" sz="1600" dirty="0"/>
          </a:p>
          <a:p>
            <a:pPr lvl="1">
              <a:spcBef>
                <a:spcPts val="600"/>
              </a:spcBef>
              <a:spcAft>
                <a:spcPts val="300"/>
              </a:spcAft>
            </a:pPr>
            <a:r>
              <a:rPr lang="en-US" altLang="zh-CN" sz="1600" dirty="0" smtClean="0"/>
              <a:t>Send </a:t>
            </a:r>
            <a:r>
              <a:rPr lang="en-US" altLang="zh-CN" sz="1600" dirty="0"/>
              <a:t>me email at your </a:t>
            </a:r>
            <a:r>
              <a:rPr lang="en-US" altLang="zh-CN" sz="1600" dirty="0">
                <a:solidFill>
                  <a:srgbClr val="FF0000"/>
                </a:solidFill>
              </a:rPr>
              <a:t>earliest</a:t>
            </a:r>
            <a:r>
              <a:rPr lang="en-US" altLang="zh-CN" sz="1600" dirty="0"/>
              <a:t> convenience, and no later than </a:t>
            </a:r>
            <a:r>
              <a:rPr lang="en-US" altLang="zh-CN" sz="1600" dirty="0" smtClean="0">
                <a:solidFill>
                  <a:srgbClr val="FF0000"/>
                </a:solidFill>
              </a:rPr>
              <a:t>18:00 Thursday</a:t>
            </a:r>
            <a:r>
              <a:rPr lang="en-US" altLang="zh-CN" sz="1600" dirty="0" smtClean="0"/>
              <a:t>. </a:t>
            </a:r>
            <a:endParaRPr lang="en-US" altLang="zh-CN" sz="1600" dirty="0" smtClean="0"/>
          </a:p>
          <a:p>
            <a:pPr marL="342882" lvl="1" indent="-342882">
              <a:spcBef>
                <a:spcPts val="1200"/>
              </a:spcBef>
              <a:spcAft>
                <a:spcPts val="300"/>
              </a:spcAft>
              <a:buBlip>
                <a:blip r:embed="rId2"/>
              </a:buBlip>
            </a:pPr>
            <a:r>
              <a:rPr lang="en-US" altLang="zh-CN" sz="1600" dirty="0" smtClean="0"/>
              <a:t>New </a:t>
            </a:r>
            <a:r>
              <a:rPr lang="en-US" altLang="zh-CN" sz="1600" dirty="0"/>
              <a:t>CRs are harder to request during the meeting. These are only given by </a:t>
            </a:r>
            <a:r>
              <a:rPr lang="en-US" altLang="zh-CN" sz="1600" dirty="0" smtClean="0"/>
              <a:t>exception </a:t>
            </a:r>
            <a:r>
              <a:rPr lang="en-US" altLang="zh-CN" sz="1600" b="1" dirty="0"/>
              <a:t>(same as the previous meetings)</a:t>
            </a:r>
            <a:endParaRPr lang="en-US" altLang="zh-CN" sz="1600" dirty="0"/>
          </a:p>
          <a:p>
            <a:pPr lvl="1">
              <a:spcBef>
                <a:spcPts val="600"/>
              </a:spcBef>
              <a:spcAft>
                <a:spcPts val="300"/>
              </a:spcAft>
            </a:pPr>
            <a:r>
              <a:rPr lang="en-US" altLang="zh-CN" sz="1400" dirty="0">
                <a:cs typeface="+mn-cs"/>
              </a:rPr>
              <a:t>For new CRs (not including the big CRs in post-meeting process), the authors to </a:t>
            </a:r>
            <a:r>
              <a:rPr lang="en-US" altLang="zh-CN" sz="1400" dirty="0">
                <a:solidFill>
                  <a:srgbClr val="FF0000"/>
                </a:solidFill>
                <a:cs typeface="+mn-cs"/>
              </a:rPr>
              <a:t>send the </a:t>
            </a:r>
            <a:r>
              <a:rPr lang="en-US" altLang="zh-CN" sz="1400" dirty="0" err="1">
                <a:solidFill>
                  <a:srgbClr val="FF0000"/>
                </a:solidFill>
                <a:cs typeface="+mn-cs"/>
              </a:rPr>
              <a:t>tdoc</a:t>
            </a:r>
            <a:r>
              <a:rPr lang="en-US" altLang="zh-CN" sz="1400" dirty="0">
                <a:solidFill>
                  <a:srgbClr val="FF0000"/>
                </a:solidFill>
                <a:cs typeface="+mn-cs"/>
              </a:rPr>
              <a:t> information in a spreadsheet </a:t>
            </a:r>
            <a:r>
              <a:rPr lang="en-US" altLang="zh-CN" sz="1400" dirty="0">
                <a:cs typeface="+mn-cs"/>
              </a:rPr>
              <a:t>(use the same format as for bulk </a:t>
            </a:r>
            <a:r>
              <a:rPr lang="en-US" altLang="zh-CN" sz="1400" dirty="0" err="1">
                <a:cs typeface="+mn-cs"/>
              </a:rPr>
              <a:t>tdoc</a:t>
            </a:r>
            <a:r>
              <a:rPr lang="en-US" altLang="zh-CN" sz="1400" dirty="0">
                <a:cs typeface="+mn-cs"/>
              </a:rPr>
              <a:t> request) to me by email.</a:t>
            </a:r>
          </a:p>
          <a:p>
            <a:pPr lvl="1">
              <a:spcBef>
                <a:spcPts val="600"/>
              </a:spcBef>
              <a:spcAft>
                <a:spcPts val="300"/>
              </a:spcAft>
            </a:pPr>
            <a:r>
              <a:rPr lang="en-US" altLang="zh-CN" sz="1400" dirty="0">
                <a:cs typeface="+mn-cs"/>
              </a:rPr>
              <a:t>I will ask for new CR numbers from MCC, and send them in thread [200] </a:t>
            </a:r>
            <a:r>
              <a:rPr lang="en-US" altLang="zh-CN" sz="1400" dirty="0" smtClean="0">
                <a:cs typeface="+mn-cs"/>
              </a:rPr>
              <a:t>via </a:t>
            </a:r>
            <a:r>
              <a:rPr lang="en-US" altLang="zh-CN" sz="1400" dirty="0">
                <a:cs typeface="+mn-cs"/>
              </a:rPr>
              <a:t>RAN4 reflector</a:t>
            </a:r>
            <a:r>
              <a:rPr lang="en-US" altLang="zh-CN" sz="1400" dirty="0" smtClean="0">
                <a:cs typeface="+mn-cs"/>
              </a:rPr>
              <a:t>.</a:t>
            </a:r>
            <a:endParaRPr lang="en-US" altLang="zh-CN" sz="1400" dirty="0">
              <a:cs typeface="+mn-cs"/>
            </a:endParaRPr>
          </a:p>
        </p:txBody>
      </p:sp>
    </p:spTree>
    <p:extLst>
      <p:ext uri="{BB962C8B-B14F-4D97-AF65-F5344CB8AC3E}">
        <p14:creationId xmlns:p14="http://schemas.microsoft.com/office/powerpoint/2010/main" val="3355982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F5492D28-9CB3-4957-BFD2-683A3D6260A5}" type="slidenum">
              <a:rPr kumimoji="0" lang="en-GB" altLang="en-US" sz="1100" b="0" i="0" u="none" strike="noStrike" kern="1200" cap="none" spc="0" normalizeH="0" baseline="0" noProof="0" smtClean="0">
                <a:ln>
                  <a:noFill/>
                </a:ln>
                <a:solidFill>
                  <a:srgbClr val="FFFFFF"/>
                </a:solidFill>
                <a:effectLst/>
                <a:uLnTx/>
                <a:uFillTx/>
                <a:latin typeface="+mj-ea"/>
                <a:ea typeface="+mj-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2</a:t>
            </a:fld>
            <a:endParaRPr kumimoji="0" lang="en-GB" altLang="en-US" sz="1100" b="0" i="0" u="none" strike="noStrike" kern="1200" cap="none" spc="0" normalizeH="0" baseline="0" noProof="0" dirty="0">
              <a:ln>
                <a:noFill/>
              </a:ln>
              <a:solidFill>
                <a:srgbClr val="FFFFFF"/>
              </a:solidFill>
              <a:effectLst/>
              <a:uLnTx/>
              <a:uFillTx/>
              <a:latin typeface="+mj-ea"/>
              <a:ea typeface="+mj-ea"/>
              <a:cs typeface="Arial" charset="0"/>
            </a:endParaRPr>
          </a:p>
        </p:txBody>
      </p:sp>
      <p:sp>
        <p:nvSpPr>
          <p:cNvPr id="5"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92808" y="1547604"/>
            <a:ext cx="11529860" cy="4769580"/>
          </a:xfrm>
        </p:spPr>
        <p:txBody>
          <a:bodyPr/>
          <a:lstStyle/>
          <a:p>
            <a:pPr lvl="0">
              <a:lnSpc>
                <a:spcPct val="110000"/>
              </a:lnSpc>
              <a:spcBef>
                <a:spcPts val="600"/>
              </a:spcBef>
              <a:spcAft>
                <a:spcPts val="0"/>
              </a:spcAft>
            </a:pPr>
            <a:r>
              <a:rPr lang="en-US" altLang="zh-CN" sz="1800" dirty="0"/>
              <a:t>Task of RAN4 #</a:t>
            </a:r>
            <a:r>
              <a:rPr lang="en-US" altLang="zh-CN" sz="1800" dirty="0" smtClean="0"/>
              <a:t>116 meeting: </a:t>
            </a:r>
          </a:p>
          <a:p>
            <a:pPr lvl="1">
              <a:lnSpc>
                <a:spcPct val="110000"/>
              </a:lnSpc>
              <a:spcBef>
                <a:spcPts val="600"/>
              </a:spcBef>
              <a:spcAft>
                <a:spcPts val="0"/>
              </a:spcAft>
            </a:pPr>
            <a:r>
              <a:rPr lang="en-US" altLang="zh-CN" sz="1600" dirty="0"/>
              <a:t>Finalize the Rel-19 RRM core </a:t>
            </a:r>
            <a:r>
              <a:rPr lang="en-US" altLang="zh-CN" sz="1600" dirty="0" smtClean="0"/>
              <a:t>part.</a:t>
            </a:r>
          </a:p>
          <a:p>
            <a:pPr>
              <a:lnSpc>
                <a:spcPct val="110000"/>
              </a:lnSpc>
              <a:spcBef>
                <a:spcPts val="600"/>
              </a:spcBef>
              <a:spcAft>
                <a:spcPts val="0"/>
              </a:spcAft>
            </a:pPr>
            <a:r>
              <a:rPr lang="en-US" altLang="zh-CN" sz="1800" dirty="0"/>
              <a:t>So, we need to:</a:t>
            </a:r>
          </a:p>
          <a:p>
            <a:pPr lvl="1">
              <a:lnSpc>
                <a:spcPct val="110000"/>
              </a:lnSpc>
              <a:spcBef>
                <a:spcPts val="600"/>
              </a:spcBef>
              <a:spcAft>
                <a:spcPts val="0"/>
              </a:spcAft>
            </a:pPr>
            <a:r>
              <a:rPr lang="en-US" altLang="zh-CN" sz="1600" dirty="0" smtClean="0"/>
              <a:t>On CR: </a:t>
            </a:r>
          </a:p>
          <a:p>
            <a:pPr lvl="2">
              <a:lnSpc>
                <a:spcPct val="110000"/>
              </a:lnSpc>
              <a:spcBef>
                <a:spcPts val="600"/>
              </a:spcBef>
              <a:spcAft>
                <a:spcPts val="0"/>
              </a:spcAft>
            </a:pPr>
            <a:r>
              <a:rPr lang="en-US" altLang="zh-CN" sz="1400" dirty="0" smtClean="0"/>
              <a:t>Moderators to check whether </a:t>
            </a:r>
            <a:r>
              <a:rPr lang="en-US" altLang="zh-CN" sz="1400" dirty="0" smtClean="0">
                <a:solidFill>
                  <a:srgbClr val="FF0000"/>
                </a:solidFill>
              </a:rPr>
              <a:t>all the planned draft CRs </a:t>
            </a:r>
            <a:r>
              <a:rPr lang="en-US" altLang="zh-CN" sz="1400" dirty="0" smtClean="0"/>
              <a:t>for Rel-19 core part have been submitted. </a:t>
            </a:r>
          </a:p>
          <a:p>
            <a:pPr lvl="2">
              <a:lnSpc>
                <a:spcPct val="110000"/>
              </a:lnSpc>
              <a:spcBef>
                <a:spcPts val="600"/>
              </a:spcBef>
              <a:spcAft>
                <a:spcPts val="0"/>
              </a:spcAft>
            </a:pPr>
            <a:r>
              <a:rPr lang="en-US" altLang="zh-CN" sz="1400" dirty="0" smtClean="0">
                <a:solidFill>
                  <a:srgbClr val="FF0000"/>
                </a:solidFill>
              </a:rPr>
              <a:t>No [ ], TBDs, FFS, and unknown parameters </a:t>
            </a:r>
            <a:r>
              <a:rPr lang="en-US" altLang="zh-CN" sz="1400" dirty="0" smtClean="0"/>
              <a:t>in draft CRs. Otherwise, the corresponding big CR can </a:t>
            </a:r>
            <a:r>
              <a:rPr lang="en-US" altLang="zh-CN" sz="1400" dirty="0" smtClean="0">
                <a:solidFill>
                  <a:srgbClr val="FF0000"/>
                </a:solidFill>
              </a:rPr>
              <a:t>ONLY</a:t>
            </a:r>
            <a:r>
              <a:rPr lang="en-US" altLang="zh-CN" sz="1400" dirty="0" smtClean="0"/>
              <a:t> be </a:t>
            </a:r>
            <a:r>
              <a:rPr lang="en-US" altLang="zh-CN" sz="1400" dirty="0" smtClean="0">
                <a:solidFill>
                  <a:srgbClr val="FF0000"/>
                </a:solidFill>
              </a:rPr>
              <a:t>Endorsed</a:t>
            </a:r>
            <a:r>
              <a:rPr lang="en-US" altLang="zh-CN" sz="1400" dirty="0" smtClean="0"/>
              <a:t>.</a:t>
            </a:r>
          </a:p>
          <a:p>
            <a:pPr lvl="1">
              <a:lnSpc>
                <a:spcPct val="110000"/>
              </a:lnSpc>
              <a:spcBef>
                <a:spcPts val="600"/>
              </a:spcBef>
              <a:spcAft>
                <a:spcPts val="0"/>
              </a:spcAft>
            </a:pPr>
            <a:r>
              <a:rPr lang="en-US" altLang="zh-CN" sz="1600" dirty="0" smtClean="0"/>
              <a:t>On UE feature: </a:t>
            </a:r>
          </a:p>
          <a:p>
            <a:pPr lvl="2">
              <a:lnSpc>
                <a:spcPct val="110000"/>
              </a:lnSpc>
              <a:spcBef>
                <a:spcPts val="600"/>
              </a:spcBef>
              <a:spcAft>
                <a:spcPts val="0"/>
              </a:spcAft>
            </a:pPr>
            <a:r>
              <a:rPr lang="en-US" altLang="zh-CN" sz="1400" dirty="0" smtClean="0"/>
              <a:t>For </a:t>
            </a:r>
            <a:r>
              <a:rPr lang="en-US" altLang="zh-CN" sz="1400" dirty="0"/>
              <a:t>each component </a:t>
            </a:r>
            <a:r>
              <a:rPr lang="en-US" altLang="zh-CN" sz="1400" dirty="0" smtClean="0"/>
              <a:t>of UE feature(s), </a:t>
            </a:r>
            <a:r>
              <a:rPr lang="en-US" altLang="zh-CN" sz="1400" dirty="0"/>
              <a:t>please </a:t>
            </a:r>
            <a:r>
              <a:rPr lang="en-US" altLang="zh-CN" sz="1400" dirty="0" smtClean="0"/>
              <a:t>send to the moderator </a:t>
            </a:r>
            <a:r>
              <a:rPr lang="en-US" altLang="zh-CN" sz="1400" dirty="0"/>
              <a:t>of </a:t>
            </a:r>
            <a:r>
              <a:rPr lang="en-US" altLang="zh-CN" sz="1400" dirty="0" err="1" smtClean="0"/>
              <a:t>NR_feature_list</a:t>
            </a:r>
            <a:r>
              <a:rPr lang="en-US" altLang="zh-CN" sz="1400" dirty="0" smtClean="0"/>
              <a:t> thread </a:t>
            </a:r>
            <a:r>
              <a:rPr lang="en-US" altLang="zh-CN" sz="1400" dirty="0" smtClean="0">
                <a:solidFill>
                  <a:srgbClr val="FF0000"/>
                </a:solidFill>
              </a:rPr>
              <a:t>ONLY </a:t>
            </a:r>
            <a:r>
              <a:rPr lang="en-US" altLang="zh-CN" sz="1400" dirty="0">
                <a:solidFill>
                  <a:srgbClr val="FF0000"/>
                </a:solidFill>
              </a:rPr>
              <a:t>after </a:t>
            </a:r>
            <a:r>
              <a:rPr lang="en-US" altLang="zh-CN" sz="1400" dirty="0"/>
              <a:t>the agreement has been reached in RRM session. This is to avoid detailed technical discussion in the UE feature thread while some RRM delegates may not participate the discussion in main session.</a:t>
            </a:r>
          </a:p>
          <a:p>
            <a:pPr lvl="1">
              <a:lnSpc>
                <a:spcPct val="110000"/>
              </a:lnSpc>
              <a:spcBef>
                <a:spcPts val="600"/>
              </a:spcBef>
              <a:spcAft>
                <a:spcPts val="0"/>
              </a:spcAft>
            </a:pPr>
            <a:r>
              <a:rPr lang="en-US" altLang="zh-CN" sz="1600" dirty="0" smtClean="0"/>
              <a:t>On maintenance agenda: </a:t>
            </a:r>
          </a:p>
          <a:p>
            <a:pPr lvl="2">
              <a:lnSpc>
                <a:spcPct val="110000"/>
              </a:lnSpc>
              <a:spcBef>
                <a:spcPts val="600"/>
              </a:spcBef>
              <a:spcAft>
                <a:spcPts val="0"/>
              </a:spcAft>
            </a:pPr>
            <a:r>
              <a:rPr lang="en-US" altLang="zh-CN" sz="1400" dirty="0"/>
              <a:t>The </a:t>
            </a:r>
            <a:r>
              <a:rPr lang="en-US" altLang="zh-CN" sz="1400" dirty="0" smtClean="0"/>
              <a:t>maintenance CRs </a:t>
            </a:r>
            <a:r>
              <a:rPr lang="en-US" altLang="zh-CN" sz="1400" dirty="0"/>
              <a:t>will be treated, </a:t>
            </a:r>
            <a:r>
              <a:rPr lang="en-US" altLang="zh-CN" sz="1400" dirty="0" smtClean="0"/>
              <a:t>while </a:t>
            </a:r>
            <a:r>
              <a:rPr lang="en-US" altLang="zh-CN" sz="1400" dirty="0"/>
              <a:t>the open issues will be </a:t>
            </a:r>
            <a:r>
              <a:rPr lang="en-US" altLang="zh-CN" sz="1400" dirty="0">
                <a:solidFill>
                  <a:srgbClr val="FF0000"/>
                </a:solidFill>
              </a:rPr>
              <a:t>not discussed online unless </a:t>
            </a:r>
            <a:r>
              <a:rPr lang="en-US" altLang="zh-CN" sz="1400" dirty="0"/>
              <a:t>explicit request from the proponents. </a:t>
            </a:r>
          </a:p>
        </p:txBody>
      </p:sp>
      <p:sp>
        <p:nvSpPr>
          <p:cNvPr id="7" name="Title 1">
            <a:extLst>
              <a:ext uri="{FF2B5EF4-FFF2-40B4-BE49-F238E27FC236}">
                <a16:creationId xmlns:a16="http://schemas.microsoft.com/office/drawing/2014/main" id="{4653FC17-6DDA-4C90-8331-B521BC2ADE4B}"/>
              </a:ext>
            </a:extLst>
          </p:cNvPr>
          <p:cNvSpPr txBox="1">
            <a:spLocks/>
          </p:cNvSpPr>
          <p:nvPr/>
        </p:nvSpPr>
        <p:spPr bwMode="auto">
          <a:xfrm>
            <a:off x="401651" y="467049"/>
            <a:ext cx="9263641" cy="82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sz="2400" b="1" dirty="0">
                <a:solidFill>
                  <a:schemeClr val="tx1"/>
                </a:solidFill>
              </a:rPr>
              <a:t>Tips for RRM session (2/2): </a:t>
            </a:r>
            <a:r>
              <a:rPr lang="en-US" altLang="zh-CN" sz="2400" b="1" dirty="0" smtClean="0">
                <a:solidFill>
                  <a:schemeClr val="tx1"/>
                </a:solidFill>
              </a:rPr>
              <a:t>On </a:t>
            </a:r>
            <a:r>
              <a:rPr lang="en-US" altLang="zh-CN" sz="2400" b="1" dirty="0">
                <a:solidFill>
                  <a:schemeClr val="tx1"/>
                </a:solidFill>
              </a:rPr>
              <a:t>Rel-19 core finalization</a:t>
            </a:r>
            <a:endParaRPr lang="ru-RU" sz="2400" b="1" kern="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5646146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228</TotalTime>
  <Words>374</Words>
  <Application>Microsoft Office PowerPoint</Application>
  <PresentationFormat>宽屏</PresentationFormat>
  <Paragraphs>23</Paragraphs>
  <Slides>2</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vt:i4>
      </vt:variant>
    </vt:vector>
  </HeadingPairs>
  <TitlesOfParts>
    <vt:vector size="7" baseType="lpstr">
      <vt:lpstr>微软雅黑</vt:lpstr>
      <vt:lpstr>Arial</vt:lpstr>
      <vt:lpstr>Arial Black</vt:lpstr>
      <vt:lpstr>Calibri</vt:lpstr>
      <vt:lpstr>3gpp</vt:lpstr>
      <vt:lpstr>Tips for RRM session (1/2): On Tdoc number request</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for RRM session</dc:title>
  <dc:creator>Shan YANG</dc:creator>
  <cp:lastModifiedBy>China Telecom</cp:lastModifiedBy>
  <cp:revision>82</cp:revision>
  <dcterms:created xsi:type="dcterms:W3CDTF">2024-02-19T11:39:42Z</dcterms:created>
  <dcterms:modified xsi:type="dcterms:W3CDTF">2025-08-08T23:37:29Z</dcterms:modified>
</cp:coreProperties>
</file>