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3"/>
  </p:handoutMasterIdLst>
  <p:sldIdLst>
    <p:sldId id="262" r:id="rId5"/>
    <p:sldId id="487" r:id="rId7"/>
    <p:sldId id="497" r:id="rId8"/>
    <p:sldId id="493" r:id="rId9"/>
    <p:sldId id="490" r:id="rId10"/>
    <p:sldId id="498" r:id="rId11"/>
    <p:sldId id="261" r:id="rId12"/>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214" d="100"/>
          <a:sy n="214" d="100"/>
        </p:scale>
        <p:origin x="156" y="174"/>
      </p:cViewPr>
      <p:guideLst>
        <p:guide orient="horz" pos="1942"/>
        <p:guide pos="278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623570" y="2171065"/>
            <a:ext cx="7070725" cy="1022985"/>
          </a:xfrm>
        </p:spPr>
        <p:txBody>
          <a:bodyPr/>
          <a:lstStyle/>
          <a:p>
            <a:pPr eaLnBrk="1" hangingPunct="1"/>
            <a:r>
              <a:rPr lang="en-US" dirty="0"/>
              <a:t>Motivation on including 6Rx band in Basket WID NR_bands_xFeature_R20</a:t>
            </a:r>
            <a:endParaRPr lang="en-US" dirty="0"/>
          </a:p>
        </p:txBody>
      </p:sp>
      <p:sp>
        <p:nvSpPr>
          <p:cNvPr id="8" name="正方形/長方形 7"/>
          <p:cNvSpPr/>
          <p:nvPr/>
        </p:nvSpPr>
        <p:spPr>
          <a:xfrm>
            <a:off x="135981" y="261910"/>
            <a:ext cx="7178228" cy="1476375"/>
          </a:xfrm>
          <a:prstGeom prst="rect">
            <a:avLst/>
          </a:prstGeom>
        </p:spPr>
        <p:txBody>
          <a:bodyPr wrap="square">
            <a:spAutoFit/>
          </a:bodyPr>
          <a:lstStyle/>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3GPP TSG-RAN4 Meeting # 116bis				R4-2514010</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Prague, CZ, 13rd – 17th, Oct. 2025</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12</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
        <p:nvSpPr>
          <p:cNvPr id="6" name="文本框 5"/>
          <p:cNvSpPr txBox="1"/>
          <p:nvPr/>
        </p:nvSpPr>
        <p:spPr>
          <a:xfrm>
            <a:off x="252095" y="459740"/>
            <a:ext cx="8731250" cy="477202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In the latest b</a:t>
            </a:r>
            <a:r>
              <a:rPr lang="en-US" sz="1600" dirty="0">
                <a:latin typeface="Arial" panose="020B0604020202020204" pitchFamily="34" charset="0"/>
                <a:cs typeface="Arial" panose="020B0604020202020204" pitchFamily="34" charset="0"/>
                <a:sym typeface="+mn-ea"/>
              </a:rPr>
              <a:t>asket WID NR_bands_xFeature_R19 [1], it includes three objectives:</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600" dirty="0">
                <a:latin typeface="Arial" panose="020B0604020202020204" pitchFamily="34" charset="0"/>
                <a:cs typeface="Arial" panose="020B0604020202020204" pitchFamily="34" charset="0"/>
                <a:sym typeface="+mn-ea"/>
              </a:rPr>
              <a:t></a:t>
            </a:r>
            <a:r>
              <a:rPr lang="en-US" altLang="en-US" sz="1400" dirty="0">
                <a:latin typeface="Arial" panose="020B0604020202020204" pitchFamily="34" charset="0"/>
                <a:cs typeface="Arial" panose="020B0604020202020204" pitchFamily="34" charset="0"/>
                <a:sym typeface="+mn-ea"/>
              </a:rPr>
              <a:t>Objective #1: UL-MIMO for a single band</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Wingdings" panose="05000000000000000000" charset="0"/>
              <a:buChar char="Ø"/>
            </a:pPr>
            <a:r>
              <a:rPr lang="en-US" altLang="en-US" sz="1200" dirty="0">
                <a:latin typeface="Arial" panose="020B0604020202020204" pitchFamily="34" charset="0"/>
                <a:cs typeface="Arial" panose="020B0604020202020204" pitchFamily="34" charset="0"/>
                <a:sym typeface="+mn-ea"/>
              </a:rPr>
              <a:t>Specify PC3, PC2 UE for SUL bands, and specify PC5, PC3, PC2 and PC1.5 UE for NR bands with UL MIMO configuration in FR1</a:t>
            </a: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Objective #2: 4Rx</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Wingdings" panose="05000000000000000000" charset="0"/>
              <a:buChar char="Ø"/>
            </a:pPr>
            <a:r>
              <a:rPr lang="en-US" altLang="en-US" sz="1400" dirty="0">
                <a:latin typeface="Arial" panose="020B0604020202020204" pitchFamily="34" charset="0"/>
                <a:cs typeface="Arial" panose="020B0604020202020204" pitchFamily="34" charset="0"/>
                <a:sym typeface="+mn-ea"/>
              </a:rPr>
              <a:t></a:t>
            </a:r>
            <a:r>
              <a:rPr lang="en-US" altLang="en-US" sz="1200" dirty="0">
                <a:latin typeface="Arial" panose="020B0604020202020204" pitchFamily="34" charset="0"/>
                <a:cs typeface="Arial" panose="020B0604020202020204" pitchFamily="34" charset="0"/>
                <a:sym typeface="+mn-ea"/>
              </a:rPr>
              <a:t>Support of 4Rx for the bands &lt;2.6GHz added in this WI is optional</a:t>
            </a: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Objective #3: 8Rx</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Wingdings" panose="05000000000000000000" charset="0"/>
              <a:buChar char="Ø"/>
            </a:pPr>
            <a:r>
              <a:rPr lang="en-US" altLang="en-US" sz="1400" dirty="0">
                <a:latin typeface="Arial" panose="020B0604020202020204" pitchFamily="34" charset="0"/>
                <a:cs typeface="Arial" panose="020B0604020202020204" pitchFamily="34" charset="0"/>
                <a:sym typeface="+mn-ea"/>
              </a:rPr>
              <a:t></a:t>
            </a:r>
            <a:r>
              <a:rPr lang="en-US" altLang="en-US" sz="1200" dirty="0">
                <a:latin typeface="Arial" panose="020B0604020202020204" pitchFamily="34" charset="0"/>
                <a:cs typeface="Arial" panose="020B0604020202020204" pitchFamily="34" charset="0"/>
                <a:sym typeface="+mn-ea"/>
              </a:rPr>
              <a:t>Support of 8Rx for the bands &lt;2.6GHz added in this WI is optional</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During the whole Rel-19, there are several new NR FR1 bands requested by the proponents. The latest status report for </a:t>
            </a:r>
            <a:r>
              <a:rPr lang="en-US" sz="1600" dirty="0">
                <a:latin typeface="Arial" panose="020B0604020202020204" pitchFamily="34" charset="0"/>
                <a:cs typeface="Arial" panose="020B0604020202020204" pitchFamily="34" charset="0"/>
                <a:sym typeface="+mn-ea"/>
              </a:rPr>
              <a:t>NR_bands_xFeature_R19 can be found in [2].</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In Rel-20, proponents may request more new </a:t>
            </a:r>
            <a:r>
              <a:rPr lang="en-US" altLang="en-US" sz="1600" dirty="0">
                <a:latin typeface="Arial" panose="020B0604020202020204" pitchFamily="34" charset="0"/>
                <a:cs typeface="Arial" panose="020B0604020202020204" pitchFamily="34" charset="0"/>
                <a:sym typeface="+mn-ea"/>
              </a:rPr>
              <a:t>NR FR1 bands to support UL MIMO, 4Rx or 8Rx to </a:t>
            </a:r>
            <a:r>
              <a:rPr lang="en-US" altLang="en-US" sz="1600" dirty="0">
                <a:latin typeface="Arial" panose="020B0604020202020204" pitchFamily="34" charset="0"/>
                <a:cs typeface="Arial" panose="020B0604020202020204" pitchFamily="34" charset="0"/>
                <a:sym typeface="+mn-ea"/>
              </a:rPr>
              <a:t>provide higher throughput and better coverage. Therefore, a new WID  NR_bands_xFeature_20 is needed.</a:t>
            </a:r>
            <a:endParaRPr lang="en-US" altLang="en-US" sz="1600" dirty="0">
              <a:latin typeface="Arial" panose="020B0604020202020204" pitchFamily="34" charset="0"/>
              <a:cs typeface="Arial" panose="020B0604020202020204" pitchFamily="34" charset="0"/>
              <a:sym typeface="+mn-ea"/>
            </a:endParaRPr>
          </a:p>
          <a:p>
            <a:pPr marL="285750" indent="-285750">
              <a:buFont typeface="Arial" panose="020B0604020202020204" pitchFamily="34" charset="0"/>
              <a:buChar char="•"/>
            </a:pPr>
            <a:endParaRPr lang="en-US" altLang="en-US" dirty="0"/>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kumimoji="1" lang="zh-CN" altLang="en-US" sz="1000" dirty="0" smtClean="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6Rx in Rel-19</a:t>
            </a:r>
            <a:endParaRPr lang="en-US" sz="2000" dirty="0"/>
          </a:p>
        </p:txBody>
      </p:sp>
      <p:sp>
        <p:nvSpPr>
          <p:cNvPr id="6" name="文本框 5"/>
          <p:cNvSpPr txBox="1"/>
          <p:nvPr/>
        </p:nvSpPr>
        <p:spPr>
          <a:xfrm>
            <a:off x="81280" y="606425"/>
            <a:ext cx="8748395" cy="410591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In R19 NR_ENDC_RF_Ph4 WID, 6Rx was included and all of the RF requirements have already been completed. The big CR to introduce requirements for 6Rx can be found in [3], wherein there are two following RF requirements defined:</a:t>
            </a:r>
            <a:endParaRPr lang="en-US" altLang="en-US" sz="16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Δ</a:t>
            </a:r>
            <a:r>
              <a:rPr lang="en-US" altLang="en-US" sz="1600" dirty="0">
                <a:latin typeface="Arial" panose="020B0604020202020204" pitchFamily="34" charset="0"/>
                <a:cs typeface="Arial" panose="020B0604020202020204" pitchFamily="34" charset="0"/>
              </a:rPr>
              <a:t>T</a:t>
            </a:r>
            <a:r>
              <a:rPr lang="en-US" altLang="en-US" sz="1600" baseline="-25000" dirty="0">
                <a:latin typeface="Arial" panose="020B0604020202020204" pitchFamily="34" charset="0"/>
                <a:cs typeface="Arial" panose="020B0604020202020204" pitchFamily="34" charset="0"/>
              </a:rPr>
              <a:t>RxSRS</a:t>
            </a:r>
            <a:r>
              <a:rPr lang="en-US" altLang="en-US" sz="1600" dirty="0">
                <a:latin typeface="Arial" panose="020B0604020202020204" pitchFamily="34" charset="0"/>
                <a:cs typeface="Arial" panose="020B0604020202020204" pitchFamily="34" charset="0"/>
              </a:rPr>
              <a:t>: Defined as band agnostic</a:t>
            </a:r>
            <a:endParaRPr lang="en-US" altLang="en-US" sz="16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ΔR</a:t>
            </a:r>
            <a:r>
              <a:rPr lang="en-US" altLang="en-US" sz="1600" baseline="-25000" dirty="0">
                <a:latin typeface="Arial" panose="020B0604020202020204" pitchFamily="34" charset="0"/>
                <a:cs typeface="Arial" panose="020B0604020202020204" pitchFamily="34" charset="0"/>
                <a:sym typeface="+mn-ea"/>
              </a:rPr>
              <a:t>IB,6R</a:t>
            </a:r>
            <a:r>
              <a:rPr lang="en-US" altLang="en-US" sz="1600" dirty="0">
                <a:latin typeface="Arial" panose="020B0604020202020204" pitchFamily="34" charset="0"/>
                <a:cs typeface="Arial" panose="020B0604020202020204" pitchFamily="34" charset="0"/>
                <a:sym typeface="+mn-ea"/>
              </a:rPr>
              <a:t>: Defined as band dependent.</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For the supported bands, there were only 5 FR1 bands incorporated, which are n41, n77, n78, n79 and n104. In addition to that, 6Rx operation is supported for handheld UE and FWA form factor.</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in [4], company would like to revise</a:t>
            </a:r>
            <a:r>
              <a:rPr lang="en-US" altLang="en-US" sz="1600" dirty="0">
                <a:latin typeface="Arial" panose="020B0604020202020204" pitchFamily="34" charset="0"/>
                <a:cs typeface="Arial" panose="020B0604020202020204" pitchFamily="34" charset="0"/>
                <a:sym typeface="+mn-ea"/>
              </a:rPr>
              <a:t> R19 NR_ENDC_RF_Ph4 WID scope to include two new FDD bands, i.e. n1 and n3. However, due to few of companies object to upscope the WID to include more bands, the original 6Rx scope was kept. </a:t>
            </a: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Motivation on 6Rx bands in R20</a:t>
            </a:r>
            <a:endParaRPr lang="en-US" sz="2000" dirty="0"/>
          </a:p>
        </p:txBody>
      </p:sp>
      <p:sp>
        <p:nvSpPr>
          <p:cNvPr id="6" name="文本框 5"/>
          <p:cNvSpPr txBox="1"/>
          <p:nvPr/>
        </p:nvSpPr>
        <p:spPr>
          <a:xfrm>
            <a:off x="81280" y="606425"/>
            <a:ext cx="8748395" cy="410591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As discussed in [4], the proportion of FDD network in current deployment is virtually identical to the one of TDD network, and FDD network is evolving towards more Tx number or even massive MIMO, the overall DL performance can be further improved when UE side enhancements happen. Therefore, it is essential to include FDD bands to support 6Rx operation.</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There were only &gt;2.6GHz TDD bands to support 6Rx operation in Rel-19, more TDD bands below 2.6GHz may be requested by operators to support 6Rx in Rel-20. </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In order to avoid to use</a:t>
            </a:r>
            <a:r>
              <a:rPr lang="en-US" altLang="en-US" sz="1600" dirty="0">
                <a:solidFill>
                  <a:srgbClr val="FF0000"/>
                </a:solidFill>
                <a:latin typeface="Arial" panose="020B0604020202020204" pitchFamily="34" charset="0"/>
                <a:cs typeface="Arial" panose="020B0604020202020204" pitchFamily="34" charset="0"/>
              </a:rPr>
              <a:t> </a:t>
            </a:r>
            <a:r>
              <a:rPr lang="en-US" altLang="en-US" sz="1600" dirty="0">
                <a:solidFill>
                  <a:schemeClr val="tx1"/>
                </a:solidFill>
                <a:latin typeface="Arial" panose="020B0604020202020204" pitchFamily="34" charset="0"/>
                <a:cs typeface="Arial" panose="020B0604020202020204" pitchFamily="34" charset="0"/>
              </a:rPr>
              <a:t>individual WIDs for different bands for the same feature, </a:t>
            </a:r>
            <a:r>
              <a:rPr lang="en-US" altLang="en-US" sz="1600" dirty="0">
                <a:latin typeface="Arial" panose="020B0604020202020204" pitchFamily="34" charset="0"/>
                <a:cs typeface="Arial" panose="020B0604020202020204" pitchFamily="34" charset="0"/>
                <a:sym typeface="+mn-ea"/>
              </a:rPr>
              <a:t>it is proposed to </a:t>
            </a:r>
            <a:r>
              <a:rPr lang="en-US" altLang="en-US" sz="1600" dirty="0" smtClean="0">
                <a:latin typeface="Arial" panose="020B0604020202020204" pitchFamily="34" charset="0"/>
                <a:cs typeface="Arial" panose="020B0604020202020204" pitchFamily="34" charset="0"/>
                <a:sym typeface="+mn-ea"/>
              </a:rPr>
              <a:t>include 6Rx objective in </a:t>
            </a:r>
            <a:r>
              <a:rPr lang="en-US" altLang="en-US" sz="1600" dirty="0">
                <a:latin typeface="Arial" panose="020B0604020202020204" pitchFamily="34" charset="0"/>
                <a:cs typeface="Arial" panose="020B0604020202020204" pitchFamily="34" charset="0"/>
                <a:sym typeface="+mn-ea"/>
              </a:rPr>
              <a:t>NR_bands_xFeature_20 to</a:t>
            </a:r>
            <a:r>
              <a:rPr lang="en-US" altLang="en-US" sz="1600" dirty="0">
                <a:latin typeface="Arial" panose="020B0604020202020204" pitchFamily="34" charset="0"/>
                <a:cs typeface="Arial" panose="020B0604020202020204" pitchFamily="34" charset="0"/>
                <a:sym typeface="+mn-ea"/>
              </a:rPr>
              <a:t> include all possible bands requested by operators to </a:t>
            </a:r>
            <a:r>
              <a:rPr lang="en-US" altLang="en-US" sz="1600" dirty="0" smtClean="0">
                <a:latin typeface="Arial" panose="020B0604020202020204" pitchFamily="34" charset="0"/>
                <a:cs typeface="Arial" panose="020B0604020202020204" pitchFamily="34" charset="0"/>
                <a:sym typeface="+mn-ea"/>
              </a:rPr>
              <a:t>support </a:t>
            </a:r>
            <a:r>
              <a:rPr lang="en-US" altLang="en-US" sz="1600" dirty="0">
                <a:latin typeface="Arial" panose="020B0604020202020204" pitchFamily="34" charset="0"/>
                <a:cs typeface="Arial" panose="020B0604020202020204" pitchFamily="34" charset="0"/>
                <a:sym typeface="+mn-ea"/>
              </a:rPr>
              <a:t>6</a:t>
            </a:r>
            <a:r>
              <a:rPr lang="en-US" altLang="en-US" sz="1600" dirty="0">
                <a:latin typeface="Arial" panose="020B0604020202020204" pitchFamily="34" charset="0"/>
                <a:cs typeface="Arial" panose="020B0604020202020204" pitchFamily="34" charset="0"/>
                <a:sym typeface="+mn-ea"/>
              </a:rPr>
              <a:t>Rx in Rel-20.</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For the 6Rx new bands, it can be foreseen that the work is only to define the </a:t>
            </a:r>
            <a:r>
              <a:rPr lang="en-US" altLang="en-US" sz="1600" dirty="0">
                <a:latin typeface="Arial" panose="020B0604020202020204" pitchFamily="34" charset="0"/>
                <a:cs typeface="Arial" panose="020B0604020202020204" pitchFamily="34" charset="0"/>
                <a:sym typeface="+mn-ea"/>
              </a:rPr>
              <a:t>ΔR</a:t>
            </a:r>
            <a:r>
              <a:rPr lang="en-US" altLang="en-US" sz="1600" baseline="-25000" dirty="0">
                <a:latin typeface="Arial" panose="020B0604020202020204" pitchFamily="34" charset="0"/>
                <a:cs typeface="Arial" panose="020B0604020202020204" pitchFamily="34" charset="0"/>
                <a:sym typeface="+mn-ea"/>
              </a:rPr>
              <a:t>IB,6R </a:t>
            </a:r>
            <a:r>
              <a:rPr lang="en-US" altLang="en-US" sz="1600" dirty="0">
                <a:latin typeface="Arial" panose="020B0604020202020204" pitchFamily="34" charset="0"/>
                <a:cs typeface="Arial" panose="020B0604020202020204" pitchFamily="34" charset="0"/>
                <a:sym typeface="+mn-ea"/>
              </a:rPr>
              <a:t>requirement for each band, which is the same with 4Rx and 8Rx.</a:t>
            </a: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
        <p:nvSpPr>
          <p:cNvPr id="4" name="内容占位符 3"/>
          <p:cNvSpPr>
            <a:spLocks noGrp="1"/>
          </p:cNvSpPr>
          <p:nvPr>
            <p:ph idx="12"/>
          </p:nvPr>
        </p:nvSpPr>
        <p:spPr>
          <a:xfrm>
            <a:off x="164051" y="547446"/>
            <a:ext cx="8513763" cy="3346880"/>
          </a:xfrm>
        </p:spPr>
        <p:txBody>
          <a:bodyPr/>
          <a:lstStyle/>
          <a:p>
            <a:pPr marL="285750" indent="-285750" latinLnBrk="0">
              <a:spcBef>
                <a:spcPts val="0"/>
              </a:spcBef>
              <a:spcAft>
                <a:spcPts val="900"/>
              </a:spcAft>
              <a:buFont typeface="Wingdings" panose="05000000000000000000" charset="0"/>
              <a:buChar char="n"/>
            </a:pPr>
            <a:r>
              <a:rPr lang="en-US" dirty="0" smtClean="0">
                <a:solidFill>
                  <a:schemeClr val="tx1"/>
                </a:solidFill>
                <a:sym typeface="+mn-ea"/>
              </a:rPr>
              <a:t>Proposal 1: To include 6Rx objective in NR_bands_xFeature_R20 WID.</a:t>
            </a:r>
            <a:endParaRPr lang="en-US" dirty="0" smtClean="0">
              <a:solidFill>
                <a:schemeClr val="tx1"/>
              </a:solidFill>
              <a:sym typeface="+mn-ea"/>
            </a:endParaRPr>
          </a:p>
          <a:p>
            <a:pPr marL="285750" indent="-285750" latinLnBrk="0">
              <a:spcBef>
                <a:spcPts val="0"/>
              </a:spcBef>
              <a:spcAft>
                <a:spcPts val="900"/>
              </a:spcAft>
              <a:buFont typeface="Wingdings" panose="05000000000000000000" charset="0"/>
              <a:buChar char="n"/>
            </a:pPr>
            <a:r>
              <a:rPr lang="en-US" dirty="0" smtClean="0">
                <a:solidFill>
                  <a:schemeClr val="tx1"/>
                </a:solidFill>
                <a:sym typeface="+mn-ea"/>
              </a:rPr>
              <a:t>Proposal 2: The objective for 6Rx is proposed as below:</a:t>
            </a:r>
            <a:endParaRPr lang="en-US" dirty="0" smtClean="0">
              <a:solidFill>
                <a:schemeClr val="tx1"/>
              </a:solidFill>
              <a:sym typeface="+mn-ea"/>
            </a:endParaRPr>
          </a:p>
          <a:p>
            <a:pPr marL="0" indent="0" latinLnBrk="0">
              <a:spcBef>
                <a:spcPts val="0"/>
              </a:spcBef>
              <a:spcAft>
                <a:spcPts val="900"/>
              </a:spcAft>
              <a:buFont typeface="Wingdings" panose="05000000000000000000" charset="0"/>
              <a:buNone/>
            </a:pPr>
            <a:endParaRPr lang="en-US" dirty="0" smtClean="0">
              <a:solidFill>
                <a:schemeClr val="tx1"/>
              </a:solidFill>
              <a:sym typeface="+mn-ea"/>
            </a:endParaRPr>
          </a:p>
          <a:p>
            <a:pPr marL="285750" indent="-285750" latinLnBrk="0">
              <a:spcBef>
                <a:spcPts val="0"/>
              </a:spcBef>
              <a:spcAft>
                <a:spcPts val="900"/>
              </a:spcAft>
              <a:buFont typeface="Wingdings" panose="05000000000000000000" charset="0"/>
              <a:buChar char="n"/>
            </a:pPr>
            <a:endParaRPr lang="en-US" altLang="en-US" dirty="0">
              <a:solidFill>
                <a:schemeClr val="tx1"/>
              </a:solidFill>
              <a:sym typeface="+mn-ea"/>
            </a:endParaRPr>
          </a:p>
          <a:p>
            <a:pPr marL="742950" lvl="1" indent="-285750" latinLnBrk="0">
              <a:spcBef>
                <a:spcPts val="0"/>
              </a:spcBef>
              <a:spcAft>
                <a:spcPts val="900"/>
              </a:spcAft>
              <a:buFont typeface="Wingdings" panose="05000000000000000000" charset="0"/>
              <a:buChar char="n"/>
            </a:pPr>
            <a:endParaRPr lang="en-US" altLang="zh-CN" dirty="0">
              <a:solidFill>
                <a:schemeClr val="tx1"/>
              </a:solidFill>
            </a:endParaRPr>
          </a:p>
        </p:txBody>
      </p:sp>
      <p:graphicFrame>
        <p:nvGraphicFramePr>
          <p:cNvPr id="5" name="表格 4"/>
          <p:cNvGraphicFramePr/>
          <p:nvPr>
            <p:custDataLst>
              <p:tags r:id="rId1"/>
            </p:custDataLst>
          </p:nvPr>
        </p:nvGraphicFramePr>
        <p:xfrm>
          <a:off x="445770" y="1635125"/>
          <a:ext cx="8232775" cy="1751965"/>
        </p:xfrm>
        <a:graphic>
          <a:graphicData uri="http://schemas.openxmlformats.org/drawingml/2006/table">
            <a:tbl>
              <a:tblPr firstRow="1" bandRow="1">
                <a:tableStyleId>{5940675A-B579-460E-94D1-54222C63F5DA}</a:tableStyleId>
              </a:tblPr>
              <a:tblGrid>
                <a:gridCol w="8232775"/>
              </a:tblGrid>
              <a:tr h="1751965">
                <a:tc>
                  <a:txBody>
                    <a:bodyPr/>
                    <a:p>
                      <a:pPr indent="0">
                        <a:buNone/>
                      </a:pPr>
                      <a:r>
                        <a:rPr lang="en-US" sz="1600" b="0">
                          <a:latin typeface="Arial" panose="020B0604020202020204" pitchFamily="34" charset="0"/>
                          <a:cs typeface="Arial" panose="020B0604020202020204" pitchFamily="34" charset="0"/>
                        </a:rPr>
                        <a:t>Specify the </a:t>
                      </a:r>
                      <a:r>
                        <a:rPr lang="en-US" sz="1600" b="0">
                          <a:latin typeface="Arial" panose="020B0604020202020204" pitchFamily="34" charset="0"/>
                          <a:ea typeface="宋体" panose="02010600030101010101" pitchFamily="2" charset="-122"/>
                          <a:cs typeface="Arial" panose="020B0604020202020204" pitchFamily="34" charset="0"/>
                        </a:rPr>
                        <a:t>6</a:t>
                      </a:r>
                      <a:r>
                        <a:rPr lang="en-US" sz="1600" b="0">
                          <a:latin typeface="Arial" panose="020B0604020202020204" pitchFamily="34" charset="0"/>
                          <a:cs typeface="Arial" panose="020B0604020202020204" pitchFamily="34" charset="0"/>
                        </a:rPr>
                        <a:t>RxREFSENS requirement for NR FR1 bands </a:t>
                      </a:r>
                      <a:endParaRPr lang="en-US" sz="1400" b="0">
                        <a:latin typeface="Arial" panose="020B0604020202020204" pitchFamily="34" charset="0"/>
                        <a:cs typeface="Arial" panose="020B0604020202020204" pitchFamily="34" charset="0"/>
                      </a:endParaRPr>
                    </a:p>
                    <a:p>
                      <a:pPr indent="0">
                        <a:buNone/>
                      </a:pPr>
                      <a:endParaRPr lang="en-US" sz="1400" b="0">
                        <a:latin typeface="Arial" panose="020B0604020202020204" pitchFamily="34" charset="0"/>
                        <a:cs typeface="Arial" panose="020B0604020202020204" pitchFamily="34" charset="0"/>
                      </a:endParaRPr>
                    </a:p>
                    <a:p>
                      <a:pPr marL="171450" indent="-171450">
                        <a:buFont typeface="Wingdings" panose="05000000000000000000" charset="0"/>
                        <a:buChar char="Ø"/>
                      </a:pPr>
                      <a:r>
                        <a:rPr lang="en-US" sz="1400" b="0">
                          <a:latin typeface="Arial" panose="020B0604020202020204" pitchFamily="34" charset="0"/>
                          <a:cs typeface="Arial" panose="020B0604020202020204" pitchFamily="34" charset="0"/>
                        </a:rPr>
                        <a:t>Support of </a:t>
                      </a:r>
                      <a:r>
                        <a:rPr lang="en-US" sz="1400" b="0">
                          <a:latin typeface="Arial" panose="020B0604020202020204" pitchFamily="34" charset="0"/>
                          <a:ea typeface="宋体" panose="02010600030101010101" pitchFamily="2" charset="-122"/>
                          <a:cs typeface="Arial" panose="020B0604020202020204" pitchFamily="34" charset="0"/>
                        </a:rPr>
                        <a:t>6</a:t>
                      </a:r>
                      <a:r>
                        <a:rPr lang="en-US" sz="1400" b="0">
                          <a:latin typeface="Arial" panose="020B0604020202020204" pitchFamily="34" charset="0"/>
                          <a:cs typeface="Arial" panose="020B0604020202020204" pitchFamily="34" charset="0"/>
                        </a:rPr>
                        <a:t>Rx for the bands &lt;2.6GHz added in this WI is optional</a:t>
                      </a:r>
                      <a:endParaRPr lang="en-US" sz="1400" b="0">
                        <a:latin typeface="Arial" panose="020B0604020202020204" pitchFamily="34" charset="0"/>
                        <a:cs typeface="Arial" panose="020B0604020202020204" pitchFamily="34" charset="0"/>
                      </a:endParaRPr>
                    </a:p>
                    <a:p>
                      <a:pPr indent="0">
                        <a:buNone/>
                      </a:pPr>
                      <a:endParaRPr lang="en-US" sz="1400" b="0">
                        <a:latin typeface="Arial" panose="020B0604020202020204" pitchFamily="34" charset="0"/>
                        <a:cs typeface="Arial" panose="020B0604020202020204" pitchFamily="34" charset="0"/>
                      </a:endParaRPr>
                    </a:p>
                    <a:p>
                      <a:pPr indent="0">
                        <a:buNone/>
                      </a:pPr>
                      <a:r>
                        <a:rPr lang="en-US" sz="1400" b="0">
                          <a:latin typeface="Arial" panose="020B0604020202020204" pitchFamily="34" charset="0"/>
                          <a:cs typeface="Arial" panose="020B0604020202020204" pitchFamily="34" charset="0"/>
                        </a:rPr>
                        <a:t>Note 1: This scope is not subject to RAN4 block approval procedure</a:t>
                      </a:r>
                      <a:endParaRPr lang="en-US" sz="1400" b="0">
                        <a:latin typeface="Arial" panose="020B0604020202020204" pitchFamily="34" charset="0"/>
                        <a:cs typeface="Arial" panose="020B0604020202020204" pitchFamily="34" charset="0"/>
                      </a:endParaRPr>
                    </a:p>
                    <a:p>
                      <a:pPr indent="0">
                        <a:buNone/>
                      </a:pPr>
                      <a:r>
                        <a:rPr lang="en-US" sz="1400" b="0">
                          <a:latin typeface="Arial" panose="020B0604020202020204" pitchFamily="34" charset="0"/>
                          <a:cs typeface="Arial" panose="020B0604020202020204" pitchFamily="34" charset="0"/>
                        </a:rPr>
                        <a:t>Note 2: </a:t>
                      </a:r>
                      <a:r>
                        <a:rPr lang="en-US" sz="1400" b="0">
                          <a:latin typeface="Arial" panose="020B0604020202020204" pitchFamily="34" charset="0"/>
                          <a:ea typeface="宋体" panose="02010600030101010101" pitchFamily="2" charset="-122"/>
                          <a:cs typeface="Arial" panose="020B0604020202020204" pitchFamily="34" charset="0"/>
                        </a:rPr>
                        <a:t>6</a:t>
                      </a:r>
                      <a:r>
                        <a:rPr lang="en-US" sz="1400" b="0">
                          <a:latin typeface="Arial" panose="020B0604020202020204" pitchFamily="34" charset="0"/>
                          <a:cs typeface="Arial" panose="020B0604020202020204" pitchFamily="34" charset="0"/>
                        </a:rPr>
                        <a:t>Rx bands of this WI are introduced in a REL-independent way starting from </a:t>
                      </a:r>
                      <a:r>
                        <a:rPr lang="en-US" sz="1400" b="0">
                          <a:latin typeface="Arial" panose="020B0604020202020204" pitchFamily="34" charset="0"/>
                          <a:ea typeface="宋体" panose="02010600030101010101" pitchFamily="2" charset="-122"/>
                          <a:cs typeface="Arial" panose="020B0604020202020204" pitchFamily="34" charset="0"/>
                        </a:rPr>
                        <a:t>[</a:t>
                      </a:r>
                      <a:r>
                        <a:rPr lang="en-US" sz="1400" b="0">
                          <a:latin typeface="Arial" panose="020B0604020202020204" pitchFamily="34" charset="0"/>
                          <a:cs typeface="Arial" panose="020B0604020202020204" pitchFamily="34" charset="0"/>
                        </a:rPr>
                        <a:t>release </a:t>
                      </a:r>
                      <a:r>
                        <a:rPr lang="en-US" sz="1400" b="0">
                          <a:latin typeface="Arial" panose="020B0604020202020204" pitchFamily="34" charset="0"/>
                          <a:ea typeface="宋体" panose="02010600030101010101" pitchFamily="2" charset="-122"/>
                          <a:cs typeface="Arial" panose="020B0604020202020204" pitchFamily="34" charset="0"/>
                        </a:rPr>
                        <a:t>xx </a:t>
                      </a:r>
                      <a:r>
                        <a:rPr lang="en-US" sz="1400" b="0">
                          <a:latin typeface="Arial" panose="020B0604020202020204" pitchFamily="34" charset="0"/>
                          <a:cs typeface="Arial" panose="020B0604020202020204" pitchFamily="34" charset="0"/>
                        </a:rPr>
                        <a:t>according to Table 5.4-1 of TS 38.307</a:t>
                      </a:r>
                      <a:r>
                        <a:rPr lang="en-US" sz="1400" b="0">
                          <a:latin typeface="Arial" panose="020B0604020202020204" pitchFamily="34" charset="0"/>
                          <a:ea typeface="宋体" panose="02010600030101010101" pitchFamily="2" charset="-122"/>
                          <a:cs typeface="Arial" panose="020B0604020202020204" pitchFamily="34" charset="0"/>
                        </a:rPr>
                        <a:t>]</a:t>
                      </a:r>
                      <a:r>
                        <a:rPr lang="en-US" sz="1400" b="0">
                          <a:latin typeface="Arial" panose="020B0604020202020204" pitchFamily="34" charset="0"/>
                          <a:cs typeface="Arial" panose="020B0604020202020204" pitchFamily="34" charset="0"/>
                        </a:rPr>
                        <a:t>.However no changes to TS 38.307 are needed.</a:t>
                      </a:r>
                      <a:endParaRPr lang="en-US" altLang="en-US" sz="1400" b="0">
                        <a:latin typeface="Arial" panose="020B0604020202020204" pitchFamily="34" charset="0"/>
                        <a:ea typeface="Symbol" panose="05050102010706020507"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REFSEN</a:t>
            </a:r>
            <a:endParaRPr lang="en-US" sz="2000" dirty="0"/>
          </a:p>
        </p:txBody>
      </p:sp>
      <p:sp>
        <p:nvSpPr>
          <p:cNvPr id="4" name="内容占位符 3"/>
          <p:cNvSpPr>
            <a:spLocks noGrp="1"/>
          </p:cNvSpPr>
          <p:nvPr>
            <p:ph idx="12"/>
          </p:nvPr>
        </p:nvSpPr>
        <p:spPr>
          <a:xfrm>
            <a:off x="164051" y="547446"/>
            <a:ext cx="8513763" cy="3346880"/>
          </a:xfrm>
        </p:spPr>
        <p:txBody>
          <a:bodyPr/>
          <a:lstStyle/>
          <a:p>
            <a:pPr marL="0" indent="0">
              <a:buFont typeface="Arial" panose="020B0604020202020204" pitchFamily="34" charset="0"/>
              <a:buNone/>
            </a:pPr>
            <a:r>
              <a:rPr lang="en-US" sz="1400">
                <a:sym typeface="+mn-ea"/>
              </a:rPr>
              <a:t>[1] RP-252463, revised WID: Additional NR bands for NR features in Rel-19, ZTE, Huawei</a:t>
            </a:r>
            <a:endParaRPr lang="en-US" altLang="en-US" sz="1400" dirty="0">
              <a:latin typeface="Arial" panose="020B0604020202020204" pitchFamily="34" charset="0"/>
              <a:cs typeface="Arial" panose="020B0604020202020204" pitchFamily="34" charset="0"/>
              <a:sym typeface="+mn-ea"/>
            </a:endParaRPr>
          </a:p>
          <a:p>
            <a:pPr marL="0" indent="0">
              <a:buFont typeface="Arial" panose="020B0604020202020204" pitchFamily="34" charset="0"/>
              <a:buNone/>
            </a:pPr>
            <a:r>
              <a:rPr lang="en-US" sz="1400">
                <a:sym typeface="+mn-ea"/>
              </a:rPr>
              <a:t>[2] RP-252464 Status report for Additional NR bands for NR features in Rel-19, ZTE, Huawei</a:t>
            </a:r>
            <a:endParaRPr lang="en-US" sz="1400">
              <a:sym typeface="+mn-ea"/>
            </a:endParaRPr>
          </a:p>
          <a:p>
            <a:pPr marL="0" indent="0">
              <a:buFont typeface="Arial" panose="020B0604020202020204" pitchFamily="34" charset="0"/>
              <a:buNone/>
            </a:pPr>
            <a:r>
              <a:rPr lang="en-US" sz="1400">
                <a:sym typeface="+mn-ea"/>
              </a:rPr>
              <a:t>[3] R4-2511318, Big CR to TS38.101-1: Introduction of requirements for 6Rx, ZTE Corporation, Sanechips, Huawei, HiSilicon, AT&amp;T, vivo, Apple, OPPO, Xiaomi, Ericsson</a:t>
            </a:r>
            <a:endParaRPr lang="en-US" sz="1400">
              <a:sym typeface="+mn-ea"/>
            </a:endParaRPr>
          </a:p>
          <a:p>
            <a:pPr marL="0" indent="0">
              <a:buFont typeface="Arial" panose="020B0604020202020204" pitchFamily="34" charset="0"/>
              <a:buNone/>
            </a:pPr>
            <a:r>
              <a:rPr lang="en-US" sz="1400">
                <a:sym typeface="+mn-ea"/>
              </a:rPr>
              <a:t>[4] RP-243012, Discussion on the scope of 6Rx, Huawei, HiSilicon</a:t>
            </a:r>
            <a:endParaRPr lang="en-US" sz="1400">
              <a:sym typeface="+mn-ea"/>
            </a:endParaRPr>
          </a:p>
          <a:p>
            <a:pPr marL="742950" lvl="1" indent="-285750" latinLnBrk="0">
              <a:spcBef>
                <a:spcPts val="0"/>
              </a:spcBef>
              <a:spcAft>
                <a:spcPts val="900"/>
              </a:spcAft>
              <a:buFont typeface="Wingdings" panose="05000000000000000000" charset="0"/>
              <a:buChar char="n"/>
            </a:pPr>
            <a:endParaRPr lang="en-US" altLang="en-US" dirty="0">
              <a:solidFill>
                <a:schemeClr val="tx1"/>
              </a:solidFill>
              <a:sym typeface="+mn-ea"/>
            </a:endParaRPr>
          </a:p>
          <a:p>
            <a:pPr marL="742950" lvl="1" indent="-285750" latinLnBrk="0">
              <a:spcBef>
                <a:spcPts val="0"/>
              </a:spcBef>
              <a:spcAft>
                <a:spcPts val="900"/>
              </a:spcAft>
              <a:buFont typeface="Wingdings" panose="05000000000000000000" charset="0"/>
              <a:buChar char="n"/>
            </a:pPr>
            <a:endParaRPr lang="en-US" altLang="zh-CN"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ags/tag1.xml><?xml version="1.0" encoding="utf-8"?>
<p:tagLst xmlns:p="http://schemas.openxmlformats.org/presentationml/2006/main">
  <p:tag name="TABLE_ENDDRAG_ORIGIN_RECT" val="600*137"/>
  <p:tag name="TABLE_ENDDRAG_RECT" val="92*117*600*137"/>
</p:tagLst>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3498</Words>
  <Application>WPS 演示</Application>
  <PresentationFormat>全屏显示(16:9)</PresentationFormat>
  <Paragraphs>64</Paragraphs>
  <Slides>7</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7</vt:i4>
      </vt:variant>
    </vt:vector>
  </HeadingPairs>
  <TitlesOfParts>
    <vt:vector size="21" baseType="lpstr">
      <vt:lpstr>Arial</vt:lpstr>
      <vt:lpstr>宋体</vt:lpstr>
      <vt:lpstr>Wingdings</vt:lpstr>
      <vt:lpstr>Calibri</vt:lpstr>
      <vt:lpstr>微软雅黑</vt:lpstr>
      <vt:lpstr>Arial</vt:lpstr>
      <vt:lpstr>Heiti SC Light</vt:lpstr>
      <vt:lpstr>MS PGothic</vt:lpstr>
      <vt:lpstr>Wingdings</vt:lpstr>
      <vt:lpstr>Symbol</vt:lpstr>
      <vt:lpstr>Arial Unicode MS</vt:lpstr>
      <vt:lpstr>ZTE-Internal use only-16X9</vt:lpstr>
      <vt:lpstr>1_ZTE-Internal use only-16X9</vt:lpstr>
      <vt:lpstr>正文</vt:lpstr>
      <vt:lpstr>Motivation on including 6Rx band in Basket WID NR_bands_xFeature_R20</vt:lpstr>
      <vt:lpstr>Backgroud</vt:lpstr>
      <vt:lpstr>6Rx in Rel-19</vt:lpstr>
      <vt:lpstr>Motivation on 6Rx bands in R20</vt:lpstr>
      <vt:lpstr>Proposal</vt:lpstr>
      <vt:lpstr>REFSEN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1483</cp:revision>
  <dcterms:created xsi:type="dcterms:W3CDTF">2015-07-28T09:06:00Z</dcterms:created>
  <dcterms:modified xsi:type="dcterms:W3CDTF">2025-10-03T09:11:33Z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B8875456F0754FBA81822F7E378F4C09</vt:lpwstr>
  </property>
</Properties>
</file>