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0" r:id="rId2"/>
  </p:sldMasterIdLst>
  <p:notesMasterIdLst>
    <p:notesMasterId r:id="rId18"/>
  </p:notesMasterIdLst>
  <p:handoutMasterIdLst>
    <p:handoutMasterId r:id="rId19"/>
  </p:handoutMasterIdLst>
  <p:sldIdLst>
    <p:sldId id="909" r:id="rId3"/>
    <p:sldId id="923" r:id="rId4"/>
    <p:sldId id="924" r:id="rId5"/>
    <p:sldId id="925" r:id="rId6"/>
    <p:sldId id="936" r:id="rId7"/>
    <p:sldId id="942" r:id="rId8"/>
    <p:sldId id="943" r:id="rId9"/>
    <p:sldId id="932" r:id="rId10"/>
    <p:sldId id="940" r:id="rId11"/>
    <p:sldId id="941" r:id="rId12"/>
    <p:sldId id="935" r:id="rId13"/>
    <p:sldId id="933" r:id="rId14"/>
    <p:sldId id="937" r:id="rId15"/>
    <p:sldId id="939" r:id="rId16"/>
    <p:sldId id="929" r:id="rId17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2C48DA"/>
    <a:srgbClr val="4F81BD"/>
    <a:srgbClr val="D0D8E8"/>
    <a:srgbClr val="56AF15"/>
    <a:srgbClr val="C5ECAA"/>
    <a:srgbClr val="BBDEEB"/>
    <a:srgbClr val="8EC9DE"/>
    <a:srgbClr val="AAE383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38" autoAdjust="0"/>
    <p:restoredTop sz="95325" autoAdjust="0"/>
  </p:normalViewPr>
  <p:slideViewPr>
    <p:cSldViewPr showGuides="1">
      <p:cViewPr varScale="1">
        <p:scale>
          <a:sx n="92" d="100"/>
          <a:sy n="92" d="100"/>
        </p:scale>
        <p:origin x="63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93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81" d="100"/>
          <a:sy n="81" d="100"/>
        </p:scale>
        <p:origin x="3894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81B14A8A-8223-E981-A507-C82D9BBB2F1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de-D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6E091AF-1D1F-DC6E-4A44-ED379947CC8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D885484-E6DA-46F4-801F-53D0844807BE}" type="datetimeFigureOut">
              <a:rPr lang="en-GB" altLang="zh-CN"/>
              <a:pPr>
                <a:defRPr/>
              </a:pPr>
              <a:t>08/12/2025</a:t>
            </a:fld>
            <a:endParaRPr lang="en-GB" altLang="zh-CN">
              <a:cs typeface="Arial" panose="020B0604020202020204" pitchFamily="34" charset="0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8652E57-71BB-6003-F39F-61A356B3B5F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de-D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22C78E9-CA77-21E6-32C9-B37B89009E1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169C333-A372-4F96-87D1-6AD3A0A7675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EA51D0A1-5988-69BE-D35B-27FCBC33E68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6629EBB2-6A77-C1FD-EA97-AD8291CB361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C8761348-63C9-D25C-3D1F-14FEF2AA780D}"/>
              </a:ext>
            </a:extLst>
          </p:cNvPr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MS PMincho" pitchFamily="18" charset="-128"/>
        <a:cs typeface="ＭＳ Ｐ明朝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MS PMincho" pitchFamily="18" charset="-128"/>
        <a:cs typeface="ＭＳ Ｐ明朝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MS PMincho" pitchFamily="18" charset="-128"/>
        <a:cs typeface="ＭＳ Ｐ明朝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MS PMincho" pitchFamily="18" charset="-128"/>
        <a:cs typeface="ＭＳ Ｐ明朝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MS PMincho" pitchFamily="18" charset="-128"/>
        <a:cs typeface="ＭＳ Ｐ明朝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noProof="1"/>
              <a:t>Click to edit Master subtitle style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90E5C20-E33B-8B1A-202C-2B7E8B047D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818B3-79E4-4AF9-9514-62A8E911883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45911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5B2E73F-83C0-AE08-6335-AA4132B4BA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8075C-EFE6-4F08-92DA-F363965621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7662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DBEDFF4-7966-4625-3771-978973FDB3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C135A-77AF-4983-B17B-475B21BABDF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306584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noProof="1"/>
              <a:t>Click to edit Master subtitle style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5DAC437E-D1CD-9D49-98C6-9BD7428113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210C7-FB82-4C1B-AE23-FF71D00244C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01787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D3890A92-600C-0DEB-2463-2E9342328A6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366B4-D27B-4B01-80FA-6BA5F9922B1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126434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74A351D-1B2B-F8F0-4BDE-4C7AFC3CCC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B4D5A-6021-4197-AF3C-1A693CC2B12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61424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57D876B-BDAD-8642-4189-22A2526061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2288E-2388-4452-9405-A4A0CC7E316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485043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E6152A2-F8AF-585D-EE31-19A166454C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644C5-5BC7-4327-84AA-28C0BD38F3E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402870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2D1E611-D361-455E-16F1-2D268B4B63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C4E6F-8615-4385-822D-4C9DB2C20A6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184670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BFABC20-DB5D-3CDD-7618-EC406EE61B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C0B9D-0B1C-460D-B628-02B40842485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615987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1FBCCCA-BB5B-0702-B74D-52D969D649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6F0A3-9424-4F58-B9F1-72A9AF8AADE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18909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ABBCD84-CFF5-5999-A373-5FDEF66861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C9D3A-6BDE-4F12-98F9-4FD2AAB54F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051419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143CC22-4741-66F7-6017-723FAAEAB6C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6921F-8E96-43B1-9514-0CB5708169C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42482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AD9E061-0BEB-454D-D572-CCEDF9F623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E7165-A98B-41E5-AC3C-3569FEFFB7E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312114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7FB5BBA-D1DB-6DAC-C83C-79D2B93000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32DA8-16B2-47D3-A90E-C69687A7C2F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92453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7">
            <a:extLst>
              <a:ext uri="{FF2B5EF4-FFF2-40B4-BE49-F238E27FC236}">
                <a16:creationId xmlns:a16="http://schemas.microsoft.com/office/drawing/2014/main" id="{FAB6F584-8D9E-7FD1-1D54-6E51D0D333F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38150" y="6249988"/>
            <a:ext cx="4278313" cy="4762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灯片编号占位符 3">
            <a:extLst>
              <a:ext uri="{FF2B5EF4-FFF2-40B4-BE49-F238E27FC236}">
                <a16:creationId xmlns:a16="http://schemas.microsoft.com/office/drawing/2014/main" id="{FD938E5D-E404-AD4C-55E9-AB3F239A61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19347-87B5-4B06-A15F-7435BBAADD6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65587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167E5B7-C7C1-5421-C910-39A6167373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365F6-8CD5-4835-AC5C-3D204FCAE5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38818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6287E78-94DB-6212-F0A2-44C8872A13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A468D-A895-47DF-A3D2-9F837C71AFF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83937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DDB0576C-93F7-6F3E-95AE-5D5889A0C49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5FC6F-13B9-44CF-BAB9-D708441A65D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6532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52CEC86B-CF8D-1CB0-6B4E-78E702E7E9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6B425-A97A-4228-8482-34A38D95994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1723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23BBE94-58FF-455C-F37F-2331A3F73E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A640D-CA2C-4479-A7C8-E2687343BAD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94332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57D9DB1-C154-A54A-08D3-E74420CC66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6A19A-2C00-4F5D-9A26-E2BA5324DB0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0044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>
            <a:extLst>
              <a:ext uri="{FF2B5EF4-FFF2-40B4-BE49-F238E27FC236}">
                <a16:creationId xmlns:a16="http://schemas.microsoft.com/office/drawing/2014/main" id="{57D1F76D-C1C1-959C-1404-C8DE77D9CD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0" y="6475413"/>
            <a:ext cx="48736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>
            <a:extLst>
              <a:ext uri="{FF2B5EF4-FFF2-40B4-BE49-F238E27FC236}">
                <a16:creationId xmlns:a16="http://schemas.microsoft.com/office/drawing/2014/main" id="{A694B7E5-F930-0B8B-A4C6-B9495E8C2D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66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>
            <a:extLst>
              <a:ext uri="{FF2B5EF4-FFF2-40B4-BE49-F238E27FC236}">
                <a16:creationId xmlns:a16="http://schemas.microsoft.com/office/drawing/2014/main" id="{D1A6A908-95D2-00E9-4FB0-F33F40FA49B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09600" y="274638"/>
            <a:ext cx="91122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Click to edit Master title style</a:t>
            </a:r>
            <a:endParaRPr lang="en-GB" altLang="fr-FR"/>
          </a:p>
        </p:txBody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4D2952C6-FCC1-5739-C65B-C34D1CA4AFD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dirty="0"/>
              <a:t> Click to edit Master text styles</a:t>
            </a:r>
          </a:p>
          <a:p>
            <a:pPr lvl="1"/>
            <a:r>
              <a:rPr lang="en-US" altLang="fr-FR" dirty="0"/>
              <a:t>Second level</a:t>
            </a:r>
          </a:p>
          <a:p>
            <a:pPr lvl="2"/>
            <a:r>
              <a:rPr lang="en-US" altLang="fr-FR" dirty="0"/>
              <a:t>Third level</a:t>
            </a:r>
          </a:p>
          <a:p>
            <a:pPr lvl="3"/>
            <a:r>
              <a:rPr lang="en-US" altLang="fr-FR" dirty="0"/>
              <a:t>Fourth level</a:t>
            </a:r>
          </a:p>
          <a:p>
            <a:pPr lvl="4"/>
            <a:r>
              <a:rPr lang="en-US" altLang="fr-FR" dirty="0"/>
              <a:t>Fifth level</a:t>
            </a:r>
            <a:endParaRPr lang="en-GB" altLang="ja-JP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3B798A5-49E5-ADEA-9D2E-128885D51A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0" y="6492875"/>
            <a:ext cx="527050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26C0450-52A0-41A6-8FAF-12C5CDFF865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035" name="Rectangle 6">
            <a:extLst>
              <a:ext uri="{FF2B5EF4-FFF2-40B4-BE49-F238E27FC236}">
                <a16:creationId xmlns:a16="http://schemas.microsoft.com/office/drawing/2014/main" id="{86E76894-BFC0-B4F3-B97A-8C62E5283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3" y="6459538"/>
            <a:ext cx="6102350" cy="2460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GB" altLang="ja-JP" dirty="0">
                <a:solidFill>
                  <a:schemeClr val="bg1"/>
                </a:solidFill>
              </a:rPr>
              <a:t>© 3GPP 20</a:t>
            </a:r>
            <a:r>
              <a:rPr lang="en-US" altLang="en-GB" dirty="0">
                <a:solidFill>
                  <a:schemeClr val="bg1"/>
                </a:solidFill>
              </a:rPr>
              <a:t>25</a:t>
            </a:r>
            <a:r>
              <a:rPr lang="en-GB" altLang="ja-JP" dirty="0">
                <a:solidFill>
                  <a:schemeClr val="bg1"/>
                </a:solidFill>
              </a:rPr>
              <a:t>     &lt;</a:t>
            </a:r>
            <a:r>
              <a:rPr lang="en-US" altLang="en-GB" dirty="0">
                <a:solidFill>
                  <a:schemeClr val="bg1"/>
                </a:solidFill>
              </a:rPr>
              <a:t>Moderator's summary AI 8.2.1.0 “Deployment  Scenarios”</a:t>
            </a:r>
            <a:r>
              <a:rPr lang="en-GB" altLang="ja-JP" dirty="0">
                <a:solidFill>
                  <a:schemeClr val="bg1"/>
                </a:solidFill>
              </a:rPr>
              <a:t>&gt;</a:t>
            </a:r>
          </a:p>
        </p:txBody>
      </p:sp>
      <p:sp>
        <p:nvSpPr>
          <p:cNvPr id="1032" name="Slide Number Placeholder 4">
            <a:extLst>
              <a:ext uri="{FF2B5EF4-FFF2-40B4-BE49-F238E27FC236}">
                <a16:creationId xmlns:a16="http://schemas.microsoft.com/office/drawing/2014/main" id="{8A47888A-AAEE-6C86-DEE1-5A8C0CAC062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9906000" y="6215063"/>
            <a:ext cx="527050" cy="2222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fld id="{0351FCB2-9AED-4ED5-9321-85C2518B60E8}" type="slidenum">
              <a:rPr lang="ja-JP" altLang="en-GB" sz="1100" smtClean="0">
                <a:solidFill>
                  <a:schemeClr val="bg1"/>
                </a:solidFill>
              </a:rPr>
              <a:pPr eaLnBrk="1" hangingPunct="1">
                <a:defRPr/>
              </a:pPr>
              <a:t>‹#›</a:t>
            </a:fld>
            <a:endParaRPr lang="ja-JP" altLang="en-GB" sz="1100">
              <a:solidFill>
                <a:schemeClr val="bg1"/>
              </a:solidFill>
            </a:endParaRPr>
          </a:p>
        </p:txBody>
      </p:sp>
      <p:pic>
        <p:nvPicPr>
          <p:cNvPr id="1033" name="Picture 6">
            <a:extLst>
              <a:ext uri="{FF2B5EF4-FFF2-40B4-BE49-F238E27FC236}">
                <a16:creationId xmlns:a16="http://schemas.microsoft.com/office/drawing/2014/main" id="{AD1E25EA-46D7-8C80-1462-C9A049A2BC3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4638" y="255588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7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>
            <a:extLst>
              <a:ext uri="{FF2B5EF4-FFF2-40B4-BE49-F238E27FC236}">
                <a16:creationId xmlns:a16="http://schemas.microsoft.com/office/drawing/2014/main" id="{C8A536EA-5A90-7F93-3F30-80FB951F54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0" y="6475413"/>
            <a:ext cx="48736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8">
            <a:extLst>
              <a:ext uri="{FF2B5EF4-FFF2-40B4-BE49-F238E27FC236}">
                <a16:creationId xmlns:a16="http://schemas.microsoft.com/office/drawing/2014/main" id="{9CAD1A4B-0245-5A1B-4229-B0B1BC6170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66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Title Placeholder 1">
            <a:extLst>
              <a:ext uri="{FF2B5EF4-FFF2-40B4-BE49-F238E27FC236}">
                <a16:creationId xmlns:a16="http://schemas.microsoft.com/office/drawing/2014/main" id="{760CC416-C5B5-EB00-31E0-4E6603458DC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09600" y="274638"/>
            <a:ext cx="91122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Click to edit Master title style</a:t>
            </a:r>
            <a:endParaRPr lang="en-GB" altLang="fr-FR"/>
          </a:p>
        </p:txBody>
      </p:sp>
      <p:sp>
        <p:nvSpPr>
          <p:cNvPr id="2053" name="Text Placeholder 2">
            <a:extLst>
              <a:ext uri="{FF2B5EF4-FFF2-40B4-BE49-F238E27FC236}">
                <a16:creationId xmlns:a16="http://schemas.microsoft.com/office/drawing/2014/main" id="{650FE882-8B07-0FB8-CD4A-89B06B8F1FC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 Click to edit Master text styles</a:t>
            </a:r>
          </a:p>
          <a:p>
            <a:pPr lvl="1"/>
            <a:r>
              <a:rPr lang="en-US" altLang="fr-FR"/>
              <a:t>Second level</a:t>
            </a:r>
          </a:p>
          <a:p>
            <a:pPr lvl="2"/>
            <a:r>
              <a:rPr lang="en-US" altLang="fr-FR"/>
              <a:t>Third level</a:t>
            </a:r>
          </a:p>
          <a:p>
            <a:pPr lvl="3"/>
            <a:r>
              <a:rPr lang="en-US" altLang="fr-FR"/>
              <a:t>Fourth level</a:t>
            </a:r>
          </a:p>
          <a:p>
            <a:pPr lvl="4"/>
            <a:r>
              <a:rPr lang="en-US" altLang="fr-FR"/>
              <a:t>Fifth level</a:t>
            </a:r>
            <a:endParaRPr lang="en-GB" altLang="ja-JP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292AA24-3201-BD52-64BE-6D2880C249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0" y="6492875"/>
            <a:ext cx="527050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2F7B228-A401-4E47-82E5-9FA437594F6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035" name="Rectangle 6">
            <a:extLst>
              <a:ext uri="{FF2B5EF4-FFF2-40B4-BE49-F238E27FC236}">
                <a16:creationId xmlns:a16="http://schemas.microsoft.com/office/drawing/2014/main" id="{1B737124-B661-36CA-ADA0-8B4D137AF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3" y="6459538"/>
            <a:ext cx="6102350" cy="2460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GB" altLang="ja-JP" dirty="0">
                <a:solidFill>
                  <a:schemeClr val="bg1"/>
                </a:solidFill>
              </a:rPr>
              <a:t>© 3GPP 20</a:t>
            </a:r>
            <a:r>
              <a:rPr lang="en-US" altLang="en-GB" dirty="0">
                <a:solidFill>
                  <a:schemeClr val="bg1"/>
                </a:solidFill>
              </a:rPr>
              <a:t>25</a:t>
            </a:r>
            <a:r>
              <a:rPr lang="en-GB" altLang="ja-JP" dirty="0">
                <a:solidFill>
                  <a:schemeClr val="bg1"/>
                </a:solidFill>
              </a:rPr>
              <a:t>     &lt;</a:t>
            </a:r>
            <a:r>
              <a:rPr lang="en-US" altLang="ja-JP" dirty="0">
                <a:solidFill>
                  <a:schemeClr val="bg1"/>
                </a:solidFill>
              </a:rPr>
              <a:t>Moderator's summary AI 8.2.1.0 “Deployment  Scenarios”</a:t>
            </a:r>
            <a:r>
              <a:rPr lang="en-GB" altLang="ja-JP" dirty="0">
                <a:solidFill>
                  <a:schemeClr val="bg1"/>
                </a:solidFill>
              </a:rPr>
              <a:t>&gt;</a:t>
            </a:r>
          </a:p>
        </p:txBody>
      </p:sp>
      <p:sp>
        <p:nvSpPr>
          <p:cNvPr id="2056" name="Slide Number Placeholder 4">
            <a:extLst>
              <a:ext uri="{FF2B5EF4-FFF2-40B4-BE49-F238E27FC236}">
                <a16:creationId xmlns:a16="http://schemas.microsoft.com/office/drawing/2014/main" id="{A45FCBF5-8DB9-8166-4B77-CDD725AE87A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9906000" y="6215063"/>
            <a:ext cx="527050" cy="2222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defRPr/>
            </a:pPr>
            <a:fld id="{B0907FD7-88B6-4BB9-90BF-543876729F8D}" type="slidenum">
              <a:rPr lang="ja-JP" altLang="en-GB" sz="1100" smtClean="0">
                <a:solidFill>
                  <a:schemeClr val="bg1"/>
                </a:solidFill>
              </a:rPr>
              <a:pPr eaLnBrk="1" hangingPunct="1">
                <a:defRPr/>
              </a:pPr>
              <a:t>‹#›</a:t>
            </a:fld>
            <a:endParaRPr lang="ja-JP" altLang="en-GB" sz="1100">
              <a:solidFill>
                <a:schemeClr val="bg1"/>
              </a:solidFill>
            </a:endParaRPr>
          </a:p>
        </p:txBody>
      </p:sp>
      <p:pic>
        <p:nvPicPr>
          <p:cNvPr id="2057" name="Picture 6">
            <a:extLst>
              <a:ext uri="{FF2B5EF4-FFF2-40B4-BE49-F238E27FC236}">
                <a16:creationId xmlns:a16="http://schemas.microsoft.com/office/drawing/2014/main" id="{F1D30EF0-F26D-6A5F-7772-0BE28F9D19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4638" y="255588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3gpp.org/ftp/tsg_ran/TSG_RAN/TSGR_110/Docs/RP-253157.zip" TargetMode="External"/><Relationship Id="rId18" Type="http://schemas.openxmlformats.org/officeDocument/2006/relationships/hyperlink" Target="https://www.3gpp.org/ftp/tsg_ran/TSG_RAN/TSGR_110/Docs/RP-253198.zip" TargetMode="External"/><Relationship Id="rId26" Type="http://schemas.openxmlformats.org/officeDocument/2006/relationships/hyperlink" Target="https://www.3gpp.org/ftp/tsg_ran/TSG_RAN/TSGR_110/Docs/RP-253214.zip" TargetMode="External"/><Relationship Id="rId3" Type="http://schemas.openxmlformats.org/officeDocument/2006/relationships/hyperlink" Target="https://www.3gpp.org/ftp/tsg_ran/TSG_RAN/TSGR_110/Docs/RP-253297.zip" TargetMode="External"/><Relationship Id="rId21" Type="http://schemas.openxmlformats.org/officeDocument/2006/relationships/hyperlink" Target="https://www.3gpp.org/ftp/tsg_ran/TSG_RAN/TSGR_110/Docs/RP-253115.zip" TargetMode="External"/><Relationship Id="rId34" Type="http://schemas.openxmlformats.org/officeDocument/2006/relationships/hyperlink" Target="https://www.3gpp.org/ftp/tsg_ran/TSG_RAN/TSGR_110/Docs/RP-253515.zip" TargetMode="External"/><Relationship Id="rId7" Type="http://schemas.openxmlformats.org/officeDocument/2006/relationships/hyperlink" Target="https://www.3gpp.org/ftp/tsg_ran/TSG_RAN/TSGR_110/Docs/RP-253329.zip" TargetMode="External"/><Relationship Id="rId12" Type="http://schemas.openxmlformats.org/officeDocument/2006/relationships/hyperlink" Target="https://www.3gpp.org/ftp/tsg_ran/TSG_RAN/TSGR_110/Docs/RP-253166.zip" TargetMode="External"/><Relationship Id="rId17" Type="http://schemas.openxmlformats.org/officeDocument/2006/relationships/hyperlink" Target="https://www.3gpp.org/ftp/tsg_ran/TSG_RAN/TSGR_110/Docs/RP-253182.zip" TargetMode="External"/><Relationship Id="rId25" Type="http://schemas.openxmlformats.org/officeDocument/2006/relationships/hyperlink" Target="https://www.3gpp.org/ftp/tsg_ran/TSG_RAN/TSGR_110/Docs/RP-253281.zip" TargetMode="External"/><Relationship Id="rId33" Type="http://schemas.openxmlformats.org/officeDocument/2006/relationships/hyperlink" Target="https://www.3gpp.org/ftp/tsg_ran/TSG_RAN/TSGR_110/Docs/RP-253499.zip" TargetMode="External"/><Relationship Id="rId2" Type="http://schemas.openxmlformats.org/officeDocument/2006/relationships/image" Target="../media/image4.jpeg"/><Relationship Id="rId16" Type="http://schemas.openxmlformats.org/officeDocument/2006/relationships/hyperlink" Target="https://www.3gpp.org/ftp/tsg_ran/TSG_RAN/TSGR_110/Docs/RP-253140.zip" TargetMode="External"/><Relationship Id="rId20" Type="http://schemas.openxmlformats.org/officeDocument/2006/relationships/hyperlink" Target="https://www.3gpp.org/ftp/tsg_ran/TSG_RAN/TSGR_110/Docs/RP-253086.zip" TargetMode="External"/><Relationship Id="rId29" Type="http://schemas.openxmlformats.org/officeDocument/2006/relationships/hyperlink" Target="https://www.3gpp.org/ftp/tsg_ran/TSG_RAN/TSGR_110/Docs/RP-253233.zip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ww.3gpp.org/ftp/tsg_ran/TSG_RAN/TSGR_110/Docs/RP-253303.zip" TargetMode="External"/><Relationship Id="rId11" Type="http://schemas.openxmlformats.org/officeDocument/2006/relationships/hyperlink" Target="https://www.3gpp.org/ftp/tsg_ran/TSG_RAN/TSGR_110/Docs/RP-253069.zip" TargetMode="External"/><Relationship Id="rId24" Type="http://schemas.openxmlformats.org/officeDocument/2006/relationships/hyperlink" Target="https://www.3gpp.org/ftp/tsg_ran/TSG_RAN/TSGR_110/Docs/RP-253280.zip" TargetMode="External"/><Relationship Id="rId32" Type="http://schemas.openxmlformats.org/officeDocument/2006/relationships/hyperlink" Target="https://www.3gpp.org/ftp/tsg_ran/TSG_RAN/TSGR_110/Docs/RP-253269.zip" TargetMode="External"/><Relationship Id="rId5" Type="http://schemas.openxmlformats.org/officeDocument/2006/relationships/hyperlink" Target="https://www.3gpp.org/ftp/tsg_ran/TSG_RAN/TSGR_110/Docs/RP-253301.zip" TargetMode="External"/><Relationship Id="rId15" Type="http://schemas.openxmlformats.org/officeDocument/2006/relationships/hyperlink" Target="https://www.3gpp.org/ftp/tsg_ran/TSG_RAN/TSGR_110/Docs/RP-253059.zip" TargetMode="External"/><Relationship Id="rId23" Type="http://schemas.openxmlformats.org/officeDocument/2006/relationships/hyperlink" Target="https://www.3gpp.org/ftp/tsg_ran/TSG_RAN/TSGR_110/Docs/RP-253271.zip" TargetMode="External"/><Relationship Id="rId28" Type="http://schemas.openxmlformats.org/officeDocument/2006/relationships/hyperlink" Target="https://www.3gpp.org/ftp/tsg_ran/TSG_RAN/TSGR_110/Docs/RP-253231.zip" TargetMode="External"/><Relationship Id="rId10" Type="http://schemas.openxmlformats.org/officeDocument/2006/relationships/hyperlink" Target="https://www.3gpp.org/ftp/tsg_ran/TSG_RAN/TSGR_110/Docs/RP-253043.zip" TargetMode="External"/><Relationship Id="rId19" Type="http://schemas.openxmlformats.org/officeDocument/2006/relationships/hyperlink" Target="https://www.3gpp.org/ftp/tsg_ran/TSG_RAN/TSGR_110/Docs/RP-253085.zip" TargetMode="External"/><Relationship Id="rId31" Type="http://schemas.openxmlformats.org/officeDocument/2006/relationships/hyperlink" Target="https://www.3gpp.org/ftp/tsg_ran/TSG_RAN/TSGR_110/Docs/RP-253251.zip" TargetMode="External"/><Relationship Id="rId4" Type="http://schemas.openxmlformats.org/officeDocument/2006/relationships/hyperlink" Target="https://www.3gpp.org/ftp/tsg_ran/TSG_RAN/TSGR_110/Docs/RP-253325.zip" TargetMode="External"/><Relationship Id="rId9" Type="http://schemas.openxmlformats.org/officeDocument/2006/relationships/hyperlink" Target="https://www.3gpp.org/ftp/tsg_ran/TSG_RAN/TSGR_110/Docs/RP-253040.zip" TargetMode="External"/><Relationship Id="rId14" Type="http://schemas.openxmlformats.org/officeDocument/2006/relationships/hyperlink" Target="https://www.3gpp.org/ftp/tsg_ran/TSG_RAN/TSGR_110/Docs/RP-253158.zip" TargetMode="External"/><Relationship Id="rId22" Type="http://schemas.openxmlformats.org/officeDocument/2006/relationships/hyperlink" Target="https://www.3gpp.org/ftp/tsg_ran/TSG_RAN/TSGR_110/Docs/RP-253104.zip" TargetMode="External"/><Relationship Id="rId27" Type="http://schemas.openxmlformats.org/officeDocument/2006/relationships/hyperlink" Target="https://www.3gpp.org/ftp/tsg_ran/TSG_RAN/TSGR_110/Docs/RP-253221.zip" TargetMode="External"/><Relationship Id="rId30" Type="http://schemas.openxmlformats.org/officeDocument/2006/relationships/hyperlink" Target="https://www.3gpp.org/ftp/tsg_ran/TSG_RAN/TSGR_110/Docs/RP-253247.zip" TargetMode="External"/><Relationship Id="rId35" Type="http://schemas.openxmlformats.org/officeDocument/2006/relationships/hyperlink" Target="https://www.3gpp.org/ftp/tsg_ran/TSG_RAN/TSGR_110/Docs/RP-253338.zip" TargetMode="External"/><Relationship Id="rId8" Type="http://schemas.openxmlformats.org/officeDocument/2006/relationships/hyperlink" Target="https://www.3gpp.org/ftp/tsg_ran/TSG_RAN/TSGR_110/Docs/RP-253038.zip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1">
            <a:extLst>
              <a:ext uri="{FF2B5EF4-FFF2-40B4-BE49-F238E27FC236}">
                <a16:creationId xmlns:a16="http://schemas.microsoft.com/office/drawing/2014/main" id="{1171DF5B-1599-5DB3-F511-56616B19C6C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828800" y="4508500"/>
            <a:ext cx="8534400" cy="1752600"/>
          </a:xfrm>
        </p:spPr>
        <p:txBody>
          <a:bodyPr/>
          <a:lstStyle/>
          <a:p>
            <a:r>
              <a:rPr lang="en-US" altLang="sv-SE" dirty="0"/>
              <a:t>Axel Klatt</a:t>
            </a:r>
          </a:p>
          <a:p>
            <a:r>
              <a:rPr lang="en-US" altLang="sv-SE" dirty="0"/>
              <a:t>Deutsche Telekom AG / Co-Rapporteur RAN P SI</a:t>
            </a:r>
            <a:endParaRPr lang="sv-SE" altLang="sv-SE" dirty="0"/>
          </a:p>
        </p:txBody>
      </p:sp>
      <p:sp>
        <p:nvSpPr>
          <p:cNvPr id="6147" name="Title 2">
            <a:extLst>
              <a:ext uri="{FF2B5EF4-FFF2-40B4-BE49-F238E27FC236}">
                <a16:creationId xmlns:a16="http://schemas.microsoft.com/office/drawing/2014/main" id="{BF0A257A-01AD-4BA5-DDDE-5FD850D894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59674" y="2718048"/>
            <a:ext cx="9705975" cy="1143000"/>
          </a:xfrm>
        </p:spPr>
        <p:txBody>
          <a:bodyPr/>
          <a:lstStyle/>
          <a:p>
            <a:r>
              <a:rPr lang="de-DE" sz="4000" b="1" dirty="0" err="1"/>
              <a:t>Moderator's</a:t>
            </a:r>
            <a:r>
              <a:rPr lang="de-DE" sz="4000" b="1" dirty="0"/>
              <a:t> </a:t>
            </a:r>
            <a:r>
              <a:rPr lang="de-DE" sz="4000" b="1" dirty="0" err="1"/>
              <a:t>summary</a:t>
            </a:r>
            <a:r>
              <a:rPr lang="de-DE" sz="4000" b="1" dirty="0"/>
              <a:t> for 6G SI: </a:t>
            </a:r>
            <a:br>
              <a:rPr lang="de-DE" sz="4000" b="1" dirty="0"/>
            </a:br>
            <a:r>
              <a:rPr lang="de-DE" sz="4000" b="1" dirty="0" err="1"/>
              <a:t>deployment</a:t>
            </a:r>
            <a:r>
              <a:rPr lang="de-DE" sz="4000" b="1" dirty="0"/>
              <a:t> </a:t>
            </a:r>
            <a:r>
              <a:rPr lang="de-DE" sz="4000" b="1" dirty="0" err="1"/>
              <a:t>scenarios</a:t>
            </a:r>
            <a:br>
              <a:rPr lang="en-US" altLang="zh-CN" sz="4000" dirty="0">
                <a:ea typeface="SimSun" panose="02010600030101010101" pitchFamily="2" charset="-122"/>
              </a:rPr>
            </a:br>
            <a:r>
              <a:rPr lang="en-US" altLang="zh-CN" dirty="0">
                <a:ea typeface="SimSun" panose="02010600030101010101" pitchFamily="2" charset="-122"/>
              </a:rPr>
              <a:t>AI 8.2.1.0</a:t>
            </a:r>
            <a:endParaRPr lang="en-US" altLang="zh-CN" sz="4000" dirty="0">
              <a:ea typeface="SimSun" panose="02010600030101010101" pitchFamily="2" charset="-122"/>
            </a:endParaRPr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27B8E48A-F13D-138D-3EFC-3173EFB9572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FF94DAB-C6BC-41FD-9874-C8C3FE928191}" type="slidenum">
              <a:rPr lang="en-GB" altLang="en-US" sz="1100" smtClean="0">
                <a:solidFill>
                  <a:schemeClr val="bg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GB" altLang="en-US" sz="11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149" name="Rectangle 11">
            <a:extLst>
              <a:ext uri="{FF2B5EF4-FFF2-40B4-BE49-F238E27FC236}">
                <a16:creationId xmlns:a16="http://schemas.microsoft.com/office/drawing/2014/main" id="{715F751A-2B55-3414-7F29-9B46435D09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187325"/>
            <a:ext cx="7112000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ja-JP" sz="2000" b="1" i="1" dirty="0">
                <a:latin typeface="Arial" panose="020B0604020202020204" pitchFamily="34" charset="0"/>
              </a:rPr>
              <a:t>3GPP TSG RAN #</a:t>
            </a:r>
            <a:r>
              <a:rPr lang="en-US" altLang="en-GB" sz="2000" b="1" i="1" dirty="0">
                <a:latin typeface="Arial" panose="020B0604020202020204" pitchFamily="34" charset="0"/>
              </a:rPr>
              <a:t>110</a:t>
            </a:r>
            <a:endParaRPr lang="en-GB" altLang="ja-JP" sz="2000" b="1" i="1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ja-JP" sz="2000" b="1" i="1" dirty="0">
                <a:latin typeface="Arial" panose="020B0604020202020204" pitchFamily="34" charset="0"/>
              </a:rPr>
              <a:t>Baltimore</a:t>
            </a:r>
            <a:r>
              <a:rPr lang="ja-JP" altLang="zh-CN" sz="2000" b="1" i="1" dirty="0">
                <a:latin typeface="Arial" panose="020B0604020202020204" pitchFamily="34" charset="0"/>
              </a:rPr>
              <a:t>, </a:t>
            </a:r>
            <a:r>
              <a:rPr lang="de-DE" altLang="ja-JP" sz="2000" b="1" i="1" dirty="0">
                <a:latin typeface="Arial" panose="020B0604020202020204" pitchFamily="34" charset="0"/>
              </a:rPr>
              <a:t>USA</a:t>
            </a:r>
            <a:r>
              <a:rPr lang="ja-JP" altLang="zh-CN" sz="2000" b="1" i="1" dirty="0">
                <a:latin typeface="Arial" panose="020B0604020202020204" pitchFamily="34" charset="0"/>
              </a:rPr>
              <a:t>, </a:t>
            </a:r>
            <a:r>
              <a:rPr lang="de-DE" altLang="ja-JP" sz="2000" b="1" i="1" dirty="0" err="1">
                <a:latin typeface="Arial" panose="020B0604020202020204" pitchFamily="34" charset="0"/>
              </a:rPr>
              <a:t>Dec</a:t>
            </a:r>
            <a:r>
              <a:rPr lang="ja-JP" altLang="zh-CN" sz="2000" b="1" i="1" dirty="0">
                <a:latin typeface="Arial" panose="020B0604020202020204" pitchFamily="34" charset="0"/>
              </a:rPr>
              <a:t>. </a:t>
            </a:r>
            <a:r>
              <a:rPr lang="de-DE" altLang="ja-JP" sz="2000" b="1" i="1" dirty="0">
                <a:latin typeface="Arial" panose="020B0604020202020204" pitchFamily="34" charset="0"/>
              </a:rPr>
              <a:t>8</a:t>
            </a:r>
            <a:r>
              <a:rPr lang="ja-JP" altLang="zh-CN" sz="2000" b="1" i="1" dirty="0">
                <a:latin typeface="Arial" panose="020B0604020202020204" pitchFamily="34" charset="0"/>
              </a:rPr>
              <a:t>th – 1</a:t>
            </a:r>
            <a:r>
              <a:rPr lang="de-DE" altLang="ja-JP" sz="2000" b="1" i="1" dirty="0">
                <a:latin typeface="Arial" panose="020B0604020202020204" pitchFamily="34" charset="0"/>
              </a:rPr>
              <a:t>1</a:t>
            </a:r>
            <a:r>
              <a:rPr lang="ja-JP" altLang="zh-CN" sz="2000" b="1" i="1" dirty="0">
                <a:latin typeface="Arial" panose="020B0604020202020204" pitchFamily="34" charset="0"/>
              </a:rPr>
              <a:t>th, 2025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fr-FR" sz="2300" dirty="0"/>
          </a:p>
        </p:txBody>
      </p:sp>
      <p:sp>
        <p:nvSpPr>
          <p:cNvPr id="6150" name="Textfeld 2">
            <a:extLst>
              <a:ext uri="{FF2B5EF4-FFF2-40B4-BE49-F238E27FC236}">
                <a16:creationId xmlns:a16="http://schemas.microsoft.com/office/drawing/2014/main" id="{DCE5A34D-E203-D6A7-DCCE-29BA772817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050" y="1519147"/>
            <a:ext cx="6096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de-DE" altLang="ja-JP" sz="2000" b="1" i="1" dirty="0"/>
              <a:t>RP-253777</a:t>
            </a:r>
            <a:endParaRPr lang="en-US" altLang="de-DE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6992B2-CD3F-29D0-B15F-12F78A6B9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2">
            <a:extLst>
              <a:ext uri="{FF2B5EF4-FFF2-40B4-BE49-F238E27FC236}">
                <a16:creationId xmlns:a16="http://schemas.microsoft.com/office/drawing/2014/main" id="{7667EBE7-BC5A-2FB7-E7FD-6B09A65166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dirty="0"/>
              <a:t>Decision5: Keep macro / micro deployment</a:t>
            </a:r>
          </a:p>
        </p:txBody>
      </p:sp>
      <p:sp>
        <p:nvSpPr>
          <p:cNvPr id="12291" name="Slide Number Placeholder 3">
            <a:extLst>
              <a:ext uri="{FF2B5EF4-FFF2-40B4-BE49-F238E27FC236}">
                <a16:creationId xmlns:a16="http://schemas.microsoft.com/office/drawing/2014/main" id="{1696D17D-51FA-9276-C964-56AC5EA180D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2BBF322-054D-4776-B716-F9F777252D51}" type="slidenum">
              <a:rPr lang="en-GB" altLang="en-US" sz="1100" smtClean="0">
                <a:solidFill>
                  <a:schemeClr val="bg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GB" altLang="en-US" sz="11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72F97CA8-CAD2-31A0-0F23-8EB3261C1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16831"/>
            <a:ext cx="11247040" cy="4576043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altLang="en-US" sz="2400" b="1" noProof="1"/>
              <a:t>Summary/conclusions:</a:t>
            </a:r>
            <a:endParaRPr lang="en-US" altLang="en-US" sz="2400" noProof="1"/>
          </a:p>
          <a:p>
            <a:pPr>
              <a:defRPr/>
            </a:pPr>
            <a:r>
              <a:rPr lang="en-US" altLang="en-US" sz="2400" noProof="1"/>
              <a:t>For some scenarios macro / micro deplyoments and the related frequencies are already defined in TR 38.914v0.2.0 after lengthy discussion in RAN#109</a:t>
            </a:r>
          </a:p>
          <a:p>
            <a:pPr marL="0" indent="0">
              <a:buNone/>
              <a:defRPr/>
            </a:pPr>
            <a:endParaRPr lang="en-US" altLang="en-US" sz="2400" noProof="1"/>
          </a:p>
          <a:p>
            <a:pPr>
              <a:defRPr/>
            </a:pPr>
            <a:r>
              <a:rPr lang="en-US" altLang="en-US" sz="1600" noProof="1"/>
              <a:t>One contribution [RP-253038] proposes to remove the explicit notation of macro and micro from all scenarios</a:t>
            </a:r>
          </a:p>
          <a:p>
            <a:pPr>
              <a:defRPr/>
            </a:pPr>
            <a:r>
              <a:rPr lang="en-US" altLang="en-US" sz="1600" noProof="1"/>
              <a:t>One other contribution [RP-253198] suggests adding additional frequencies of 4 + 4 GHz and 7 + 7 GHz for such scenarios </a:t>
            </a:r>
            <a:br>
              <a:rPr lang="en-US" altLang="en-US" sz="1600" noProof="1"/>
            </a:br>
            <a:r>
              <a:rPr lang="en-US" altLang="en-US" sz="1600" noProof="1"/>
              <a:t>which was discussed at RAN#109 and ruled out in the offline discussions then</a:t>
            </a:r>
            <a:br>
              <a:rPr lang="en-US" altLang="en-US" sz="1600" noProof="1"/>
            </a:br>
            <a:endParaRPr lang="en-US" altLang="en-US" b="1" noProof="1">
              <a:solidFill>
                <a:schemeClr val="accent1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en-US" altLang="en-US" sz="2400" b="1" u="sng" noProof="1">
                <a:solidFill>
                  <a:schemeClr val="accent1"/>
                </a:solidFill>
              </a:rPr>
              <a:t>Moderator Proposal: 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sz="2400" b="1" noProof="1">
                <a:solidFill>
                  <a:schemeClr val="accent1"/>
                </a:solidFill>
              </a:rPr>
              <a:t>Keep what we have agreed in RAN#109 and documented in TR 38.914v0.2.0 already</a:t>
            </a:r>
          </a:p>
          <a:p>
            <a:pPr marL="0" indent="0">
              <a:buFontTx/>
              <a:buNone/>
              <a:defRPr/>
            </a:pPr>
            <a:endParaRPr lang="en-US" altLang="en-US" sz="2400" noProof="1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1841498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2">
            <a:extLst>
              <a:ext uri="{FF2B5EF4-FFF2-40B4-BE49-F238E27FC236}">
                <a16:creationId xmlns:a16="http://schemas.microsoft.com/office/drawing/2014/main" id="{B24C5E9C-2B3D-2F1D-E431-9D3FCC9D6E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dirty="0"/>
              <a:t>Decision6: </a:t>
            </a:r>
            <a:r>
              <a:rPr lang="de-DE" altLang="en-US" noProof="1"/>
              <a:t>Sensing: Add Sensing block per scenario ?</a:t>
            </a:r>
            <a:endParaRPr lang="pt-BR" altLang="en-US" dirty="0"/>
          </a:p>
        </p:txBody>
      </p:sp>
      <p:sp>
        <p:nvSpPr>
          <p:cNvPr id="16387" name="Slide Number Placeholder 3">
            <a:extLst>
              <a:ext uri="{FF2B5EF4-FFF2-40B4-BE49-F238E27FC236}">
                <a16:creationId xmlns:a16="http://schemas.microsoft.com/office/drawing/2014/main" id="{6B99096E-0594-654B-07F0-C7386DFD328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BDF72AE-EDDA-4EB3-87E8-E13A88377439}" type="slidenum">
              <a:rPr lang="en-GB" altLang="en-US" sz="1100" smtClean="0">
                <a:solidFill>
                  <a:schemeClr val="bg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GB" altLang="en-US" sz="11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6388" name="Rechteck 3">
            <a:extLst>
              <a:ext uri="{FF2B5EF4-FFF2-40B4-BE49-F238E27FC236}">
                <a16:creationId xmlns:a16="http://schemas.microsoft.com/office/drawing/2014/main" id="{9C30EA28-4578-A2AC-1E98-A35784AD4A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0419" y="2636912"/>
            <a:ext cx="8021638" cy="792163"/>
          </a:xfrm>
          <a:prstGeom prst="rect">
            <a:avLst/>
          </a:prstGeom>
          <a:solidFill>
            <a:srgbClr val="A4DEEE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de-DE" sz="1000">
                <a:latin typeface="Arial" panose="020B0604020202020204" pitchFamily="34" charset="0"/>
              </a:rPr>
              <a:t>…</a:t>
            </a:r>
          </a:p>
        </p:txBody>
      </p:sp>
      <p:sp>
        <p:nvSpPr>
          <p:cNvPr id="16391" name="Rechteck 4">
            <a:extLst>
              <a:ext uri="{FF2B5EF4-FFF2-40B4-BE49-F238E27FC236}">
                <a16:creationId xmlns:a16="http://schemas.microsoft.com/office/drawing/2014/main" id="{10926EF6-899D-743F-B744-4E91AB0D5C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1213" y="3636244"/>
            <a:ext cx="4010025" cy="1655763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de-DE" sz="1600">
                <a:solidFill>
                  <a:srgbClr val="000000"/>
                </a:solidFill>
                <a:latin typeface="Arial" panose="020B0604020202020204" pitchFamily="34" charset="0"/>
              </a:rPr>
              <a:t>Sensing Parameters</a:t>
            </a:r>
          </a:p>
        </p:txBody>
      </p:sp>
      <p:sp>
        <p:nvSpPr>
          <p:cNvPr id="16392" name="Rechteck 12">
            <a:extLst>
              <a:ext uri="{FF2B5EF4-FFF2-40B4-BE49-F238E27FC236}">
                <a16:creationId xmlns:a16="http://schemas.microsoft.com/office/drawing/2014/main" id="{A4537247-4ABD-C7EB-CDC2-C80460264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4413" y="3637832"/>
            <a:ext cx="4010025" cy="412750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de-DE" sz="1000">
                <a:solidFill>
                  <a:srgbClr val="000000"/>
                </a:solidFill>
                <a:latin typeface="Arial" panose="020B0604020202020204" pitchFamily="34" charset="0"/>
              </a:rPr>
              <a:t>Parameter 1</a:t>
            </a:r>
          </a:p>
        </p:txBody>
      </p:sp>
      <p:sp>
        <p:nvSpPr>
          <p:cNvPr id="16393" name="Rechteck 13">
            <a:extLst>
              <a:ext uri="{FF2B5EF4-FFF2-40B4-BE49-F238E27FC236}">
                <a16:creationId xmlns:a16="http://schemas.microsoft.com/office/drawing/2014/main" id="{D57AF7C9-0EBC-C2E5-45E1-513107A99A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9175" y="4050582"/>
            <a:ext cx="4011613" cy="414337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de-DE" sz="1000">
                <a:solidFill>
                  <a:srgbClr val="000000"/>
                </a:solidFill>
                <a:latin typeface="Arial" panose="020B0604020202020204" pitchFamily="34" charset="0"/>
              </a:rPr>
              <a:t>Parameter 2</a:t>
            </a:r>
          </a:p>
        </p:txBody>
      </p:sp>
      <p:sp>
        <p:nvSpPr>
          <p:cNvPr id="16394" name="Rechteck 14">
            <a:extLst>
              <a:ext uri="{FF2B5EF4-FFF2-40B4-BE49-F238E27FC236}">
                <a16:creationId xmlns:a16="http://schemas.microsoft.com/office/drawing/2014/main" id="{9958C8E2-FB50-B6C8-76EB-5AC7FB4409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0763" y="4464919"/>
            <a:ext cx="4010025" cy="414338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de-DE" sz="1000">
                <a:solidFill>
                  <a:srgbClr val="000000"/>
                </a:solidFill>
                <a:latin typeface="Arial" panose="020B0604020202020204" pitchFamily="34" charset="0"/>
              </a:rPr>
              <a:t>Parameter 3</a:t>
            </a:r>
          </a:p>
        </p:txBody>
      </p:sp>
      <p:sp>
        <p:nvSpPr>
          <p:cNvPr id="16395" name="Rechteck 15">
            <a:extLst>
              <a:ext uri="{FF2B5EF4-FFF2-40B4-BE49-F238E27FC236}">
                <a16:creationId xmlns:a16="http://schemas.microsoft.com/office/drawing/2014/main" id="{4FCE87F5-F6F6-532C-9F59-3AB44B6DE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9175" y="4879257"/>
            <a:ext cx="4011613" cy="414337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de-DE" sz="1000">
                <a:solidFill>
                  <a:srgbClr val="000000"/>
                </a:solidFill>
                <a:latin typeface="Arial" panose="020B0604020202020204" pitchFamily="34" charset="0"/>
              </a:rPr>
              <a:t>…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2">
            <a:extLst>
              <a:ext uri="{FF2B5EF4-FFF2-40B4-BE49-F238E27FC236}">
                <a16:creationId xmlns:a16="http://schemas.microsoft.com/office/drawing/2014/main" id="{C1EC66F3-83A5-4D87-9BE3-6A7526BA2F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en-US" noProof="1"/>
              <a:t>Suggested sensing parameters per </a:t>
            </a:r>
            <a:br>
              <a:rPr lang="de-DE" altLang="en-US" noProof="1"/>
            </a:br>
            <a:r>
              <a:rPr lang="de-DE" altLang="en-US" noProof="1"/>
              <a:t>deployment scenario [RP-252202-&gt;</a:t>
            </a:r>
            <a:r>
              <a:rPr lang="en-US" dirty="0"/>
              <a:t>3247</a:t>
            </a:r>
            <a:r>
              <a:rPr lang="de-DE" altLang="en-US" noProof="1"/>
              <a:t>]</a:t>
            </a:r>
            <a:endParaRPr lang="pt-BR" altLang="en-US" dirty="0"/>
          </a:p>
        </p:txBody>
      </p:sp>
      <p:sp>
        <p:nvSpPr>
          <p:cNvPr id="17411" name="Slide Number Placeholder 3">
            <a:extLst>
              <a:ext uri="{FF2B5EF4-FFF2-40B4-BE49-F238E27FC236}">
                <a16:creationId xmlns:a16="http://schemas.microsoft.com/office/drawing/2014/main" id="{260D3658-6320-D17D-31B0-D314279E086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8C88B4F-51C9-4B34-9859-0E569B965362}" type="slidenum">
              <a:rPr lang="en-GB" altLang="en-US" sz="1100" smtClean="0">
                <a:solidFill>
                  <a:schemeClr val="bg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GB" altLang="en-US" sz="11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17412" name="Grafik 2">
            <a:extLst>
              <a:ext uri="{FF2B5EF4-FFF2-40B4-BE49-F238E27FC236}">
                <a16:creationId xmlns:a16="http://schemas.microsoft.com/office/drawing/2014/main" id="{F54FF46B-002D-FEF6-E702-D33D8A2A1C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93" y="1819276"/>
            <a:ext cx="6265862" cy="203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feld 8">
            <a:extLst>
              <a:ext uri="{FF2B5EF4-FFF2-40B4-BE49-F238E27FC236}">
                <a16:creationId xmlns:a16="http://schemas.microsoft.com/office/drawing/2014/main" id="{BDDD9F7E-7AB9-9307-4B39-A83397EEC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193" y="1412876"/>
            <a:ext cx="60960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000" b="1" dirty="0">
                <a:latin typeface="Arial" panose="020B0604020202020204" pitchFamily="34" charset="0"/>
              </a:rPr>
              <a:t>Urban Grid for ISAC</a:t>
            </a:r>
            <a:endParaRPr lang="de-DE" altLang="de-DE" sz="1000" dirty="0">
              <a:latin typeface="Arial" panose="020B0604020202020204" pitchFamily="34" charset="0"/>
            </a:endParaRPr>
          </a:p>
        </p:txBody>
      </p:sp>
      <p:sp>
        <p:nvSpPr>
          <p:cNvPr id="17414" name="Textfeld 12">
            <a:extLst>
              <a:ext uri="{FF2B5EF4-FFF2-40B4-BE49-F238E27FC236}">
                <a16:creationId xmlns:a16="http://schemas.microsoft.com/office/drawing/2014/main" id="{103F4A8A-E88C-4B1F-9B0E-DD57874D2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862" y="4006245"/>
            <a:ext cx="6096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1000" b="1">
                <a:latin typeface="Arial" panose="020B0604020202020204" pitchFamily="34" charset="0"/>
              </a:rPr>
              <a:t>Indoor hotspot for ISAC</a:t>
            </a:r>
            <a:endParaRPr lang="de-DE" altLang="de-DE" sz="1000">
              <a:latin typeface="Arial" panose="020B0604020202020204" pitchFamily="34" charset="0"/>
            </a:endParaRPr>
          </a:p>
        </p:txBody>
      </p:sp>
      <p:pic>
        <p:nvPicPr>
          <p:cNvPr id="17415" name="Grafik 14">
            <a:extLst>
              <a:ext uri="{FF2B5EF4-FFF2-40B4-BE49-F238E27FC236}">
                <a16:creationId xmlns:a16="http://schemas.microsoft.com/office/drawing/2014/main" id="{2512DCE8-DCA4-2A86-F746-5B7CA0D0F4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528"/>
          <a:stretch/>
        </p:blipFill>
        <p:spPr bwMode="auto">
          <a:xfrm>
            <a:off x="5792787" y="4372957"/>
            <a:ext cx="6113463" cy="1936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feld 24">
            <a:extLst>
              <a:ext uri="{FF2B5EF4-FFF2-40B4-BE49-F238E27FC236}">
                <a16:creationId xmlns:a16="http://schemas.microsoft.com/office/drawing/2014/main" id="{82598919-4CD7-24A9-98D7-DEC66C89D7B6}"/>
              </a:ext>
            </a:extLst>
          </p:cNvPr>
          <p:cNvSpPr txBox="1"/>
          <p:nvPr/>
        </p:nvSpPr>
        <p:spPr>
          <a:xfrm>
            <a:off x="334963" y="4372957"/>
            <a:ext cx="509270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sz="2400" b="1" u="sng" kern="0" noProof="1">
                <a:solidFill>
                  <a:srgbClr val="4F81BD"/>
                </a:solidFill>
                <a:latin typeface="Calibri"/>
                <a:ea typeface="+mn-ea"/>
              </a:rPr>
              <a:t>Moderator Proposal: </a:t>
            </a:r>
            <a:br>
              <a:rPr lang="en-US" altLang="en-US" sz="2400" b="1" kern="0" noProof="1">
                <a:solidFill>
                  <a:srgbClr val="4F81BD"/>
                </a:solidFill>
                <a:latin typeface="Calibri"/>
                <a:ea typeface="+mn-ea"/>
              </a:rPr>
            </a:br>
            <a:r>
              <a:rPr lang="en-US" altLang="en-US" sz="2400" b="1" kern="0" noProof="1">
                <a:solidFill>
                  <a:srgbClr val="4F81BD"/>
                </a:solidFill>
                <a:latin typeface="Calibri"/>
                <a:ea typeface="+mn-ea"/>
              </a:rPr>
              <a:t>Interested companies to offline consolidate and come with a proposal for all relevant deployment scenarios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25EEFC2B-13AB-C3DD-B1F3-D4F4EEAD4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 organization this week at RAN#110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BE482CB-7550-AE4B-65D2-4238427DF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77619"/>
            <a:ext cx="11247040" cy="5215256"/>
          </a:xfrm>
        </p:spPr>
        <p:txBody>
          <a:bodyPr/>
          <a:lstStyle/>
          <a:p>
            <a:pPr>
              <a:defRPr/>
            </a:pPr>
            <a:r>
              <a:rPr lang="en-US" altLang="en-US" sz="2400" noProof="1"/>
              <a:t>Tdoc RP-25</a:t>
            </a:r>
            <a:r>
              <a:rPr lang="en-US" altLang="en-US" sz="2400" noProof="1">
                <a:highlight>
                  <a:srgbClr val="00FFFF"/>
                </a:highlight>
              </a:rPr>
              <a:t>xxxx</a:t>
            </a:r>
            <a:r>
              <a:rPr lang="en-US" altLang="en-US" sz="2400" noProof="1"/>
              <a:t> contains an updated draft pCR for TR38.914v0.2.0 as much as possible cleaned by by the moderator tanking into account submissions to RAN#109/110</a:t>
            </a:r>
          </a:p>
          <a:p>
            <a:pPr>
              <a:defRPr/>
            </a:pPr>
            <a:r>
              <a:rPr lang="en-US" altLang="en-US" sz="2400" noProof="1"/>
              <a:t>We need 1 offline slot to try to develop a version for approval at this RAN#110</a:t>
            </a:r>
          </a:p>
          <a:p>
            <a:pPr lvl="1">
              <a:defRPr/>
            </a:pPr>
            <a:r>
              <a:rPr lang="en-US" altLang="en-US" sz="2000" noProof="1"/>
              <a:t>We concentrate on the 5 main scenarios (indoor, dense urban, urban, rural, sub-urban) to finalise these chapters with highest priority</a:t>
            </a:r>
          </a:p>
          <a:p>
            <a:pPr lvl="2">
              <a:defRPr/>
            </a:pPr>
            <a:r>
              <a:rPr lang="en-US" altLang="en-US" sz="1600" noProof="1"/>
              <a:t>Sensing related block will be added AFTER the initial offline based on a consolidated proposal provided by </a:t>
            </a:r>
            <a:r>
              <a:rPr lang="en-US" altLang="en-US" sz="1600" noProof="1">
                <a:highlight>
                  <a:srgbClr val="00FFFF"/>
                </a:highlight>
              </a:rPr>
              <a:t>[name]</a:t>
            </a:r>
          </a:p>
          <a:p>
            <a:pPr lvl="1">
              <a:defRPr/>
            </a:pPr>
            <a:r>
              <a:rPr lang="en-US" altLang="en-US" sz="2000" noProof="1"/>
              <a:t>We detail existing chapters and add one new scenarios (“InF”) -&gt; use moderators updated pCR</a:t>
            </a:r>
          </a:p>
          <a:p>
            <a:pPr lvl="2">
              <a:defRPr/>
            </a:pPr>
            <a:r>
              <a:rPr lang="en-GB" sz="1600" dirty="0"/>
              <a:t>4.6 High speed</a:t>
            </a:r>
          </a:p>
          <a:p>
            <a:pPr lvl="2">
              <a:defRPr/>
            </a:pPr>
            <a:r>
              <a:rPr lang="en-GB" sz="1600" dirty="0"/>
              <a:t>4.7 Extreme long distance coverage in low density area</a:t>
            </a:r>
          </a:p>
          <a:p>
            <a:pPr lvl="2">
              <a:defRPr/>
            </a:pPr>
            <a:r>
              <a:rPr lang="en-GB" sz="1600" dirty="0"/>
              <a:t>4.8 Urban coverage for massive connection</a:t>
            </a:r>
          </a:p>
          <a:p>
            <a:pPr lvl="2">
              <a:defRPr/>
            </a:pPr>
            <a:r>
              <a:rPr lang="en-GB" sz="1600" dirty="0"/>
              <a:t>4.9 Air-to-Ground Scenario</a:t>
            </a:r>
            <a:endParaRPr lang="de-DE" dirty="0"/>
          </a:p>
          <a:p>
            <a:pPr lvl="2">
              <a:defRPr/>
            </a:pPr>
            <a:r>
              <a:rPr lang="en-GB" sz="1600" dirty="0"/>
              <a:t>4.10 Non-Terrestrial Network</a:t>
            </a:r>
          </a:p>
          <a:p>
            <a:pPr lvl="2">
              <a:defRPr/>
            </a:pPr>
            <a:r>
              <a:rPr lang="en-GB" altLang="en-US" sz="1600" noProof="1"/>
              <a:t>4.11 Urban grid / </a:t>
            </a:r>
            <a:r>
              <a:rPr lang="en-GB" sz="1600" dirty="0"/>
              <a:t>Urban grid for connected vehicles </a:t>
            </a:r>
          </a:p>
          <a:p>
            <a:pPr lvl="2">
              <a:defRPr/>
            </a:pPr>
            <a:r>
              <a:rPr lang="en-GB" sz="1600" dirty="0"/>
              <a:t>4.12 Highway Scenario</a:t>
            </a:r>
          </a:p>
          <a:p>
            <a:pPr lvl="2">
              <a:defRPr/>
            </a:pPr>
            <a:r>
              <a:rPr lang="en-US" sz="1600" dirty="0"/>
              <a:t>(new) Indoor Factory (</a:t>
            </a:r>
            <a:r>
              <a:rPr lang="en-US" sz="1600" dirty="0" err="1"/>
              <a:t>InF</a:t>
            </a:r>
            <a:r>
              <a:rPr lang="en-US" sz="1600" dirty="0"/>
              <a:t>)</a:t>
            </a:r>
          </a:p>
          <a:p>
            <a:pPr lvl="2">
              <a:defRPr/>
            </a:pPr>
            <a:endParaRPr lang="en-US" altLang="en-US" noProof="1"/>
          </a:p>
          <a:p>
            <a:pPr marL="0" indent="0">
              <a:buNone/>
              <a:defRPr/>
            </a:pPr>
            <a:endParaRPr lang="en-US" altLang="en-US" sz="2400" noProof="1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255946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CD1E1-CC00-8B0C-8B0A-B541175AC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4A28F2A5-DFAB-217A-AEC3-44FC96603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 on the </a:t>
            </a:r>
            <a:r>
              <a:rPr lang="en-US" dirty="0" err="1"/>
              <a:t>pCR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B0C0382-3714-C393-7635-1173C9918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16831"/>
            <a:ext cx="11247040" cy="4576043"/>
          </a:xfrm>
        </p:spPr>
        <p:txBody>
          <a:bodyPr/>
          <a:lstStyle/>
          <a:p>
            <a:pPr>
              <a:defRPr/>
            </a:pPr>
            <a:r>
              <a:rPr lang="en-US" altLang="en-US" sz="2400" noProof="1"/>
              <a:t>Moderator’s updated pCR is the basis for offline discussion</a:t>
            </a:r>
          </a:p>
          <a:p>
            <a:pPr>
              <a:defRPr/>
            </a:pPr>
            <a:r>
              <a:rPr lang="en-US" altLang="en-US" sz="2400" noProof="1"/>
              <a:t>Based on the decisions 1 – 6 another update will be provided before offline session</a:t>
            </a:r>
          </a:p>
          <a:p>
            <a:pPr>
              <a:defRPr/>
            </a:pPr>
            <a:endParaRPr lang="en-US" altLang="en-US" sz="2400" noProof="1"/>
          </a:p>
          <a:p>
            <a:pPr>
              <a:defRPr/>
            </a:pPr>
            <a:r>
              <a:rPr lang="en-US" altLang="en-US" sz="2400" noProof="1"/>
              <a:t>No changes of the draft pCR by companies via the drafts folder, nor via email</a:t>
            </a:r>
          </a:p>
          <a:p>
            <a:pPr>
              <a:defRPr/>
            </a:pPr>
            <a:r>
              <a:rPr lang="en-US" altLang="en-US" sz="2400" noProof="1"/>
              <a:t>No offline email discussions via the 3GPP RAN reflector please </a:t>
            </a:r>
            <a:r>
              <a:rPr lang="en-US" altLang="en-US" sz="2000" noProof="1"/>
              <a:t>(I will not read those mails)</a:t>
            </a:r>
            <a:endParaRPr lang="en-US" altLang="en-US" sz="2400" noProof="1"/>
          </a:p>
          <a:p>
            <a:pPr>
              <a:defRPr/>
            </a:pPr>
            <a:endParaRPr lang="en-US" altLang="en-US" sz="2400" noProof="1"/>
          </a:p>
          <a:p>
            <a:pPr>
              <a:defRPr/>
            </a:pPr>
            <a:r>
              <a:rPr lang="en-US" altLang="en-US" sz="2400" noProof="1">
                <a:highlight>
                  <a:srgbClr val="00FFFF"/>
                </a:highlight>
              </a:rPr>
              <a:t>Blue</a:t>
            </a:r>
            <a:r>
              <a:rPr lang="en-US" altLang="en-US" sz="2400" noProof="1"/>
              <a:t> maked: 		Decision needed (in offline), typically on values</a:t>
            </a:r>
          </a:p>
          <a:p>
            <a:pPr>
              <a:defRPr/>
            </a:pPr>
            <a:r>
              <a:rPr lang="en-US" altLang="en-US" sz="2400" noProof="1">
                <a:highlight>
                  <a:srgbClr val="FF00FF"/>
                </a:highlight>
              </a:rPr>
              <a:t>Magenta</a:t>
            </a:r>
            <a:r>
              <a:rPr lang="en-US" altLang="en-US" sz="2400" noProof="1"/>
              <a:t> marked: 		Consolidated sensing input required</a:t>
            </a:r>
          </a:p>
          <a:p>
            <a:pPr>
              <a:defRPr/>
            </a:pPr>
            <a:r>
              <a:rPr lang="en-US" altLang="en-US" sz="2400" noProof="1">
                <a:highlight>
                  <a:srgbClr val="FFFF00"/>
                </a:highlight>
              </a:rPr>
              <a:t>Yellow</a:t>
            </a:r>
            <a:r>
              <a:rPr lang="en-US" altLang="en-US" sz="2400" noProof="1"/>
              <a:t> marked: 		Multi-TRP related (keep/remove based on D4)</a:t>
            </a:r>
          </a:p>
          <a:p>
            <a:pPr marL="0" indent="0">
              <a:buFontTx/>
              <a:buNone/>
              <a:defRPr/>
            </a:pPr>
            <a:endParaRPr lang="en-US" altLang="en-US" sz="2400" noProof="1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7685355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2">
            <a:extLst>
              <a:ext uri="{FF2B5EF4-FFF2-40B4-BE49-F238E27FC236}">
                <a16:creationId xmlns:a16="http://schemas.microsoft.com/office/drawing/2014/main" id="{B6647B9C-19A9-31AF-A570-D7BB02EC5B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en-US" noProof="1"/>
              <a:t>List of contributions considered</a:t>
            </a:r>
            <a:endParaRPr lang="pt-BR" altLang="en-US" dirty="0"/>
          </a:p>
        </p:txBody>
      </p:sp>
      <p:sp>
        <p:nvSpPr>
          <p:cNvPr id="19459" name="Slide Number Placeholder 3">
            <a:extLst>
              <a:ext uri="{FF2B5EF4-FFF2-40B4-BE49-F238E27FC236}">
                <a16:creationId xmlns:a16="http://schemas.microsoft.com/office/drawing/2014/main" id="{7FE5FEDE-61CB-4B64-FCA2-7FE1A23F271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258605-A4C0-48F3-83F1-0108CAD0E9C9}" type="slidenum">
              <a:rPr lang="en-GB" altLang="en-US" sz="1100" smtClean="0">
                <a:solidFill>
                  <a:schemeClr val="bg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en-GB" altLang="en-US" sz="11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9461" name="Textfeld 2">
            <a:extLst>
              <a:ext uri="{FF2B5EF4-FFF2-40B4-BE49-F238E27FC236}">
                <a16:creationId xmlns:a16="http://schemas.microsoft.com/office/drawing/2014/main" id="{F9DD0709-E5A7-959B-21A4-4544EA8EC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5849" y="3304152"/>
            <a:ext cx="7809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800" dirty="0">
                <a:latin typeface="Arial" panose="020B0604020202020204" pitchFamily="34" charset="0"/>
              </a:rPr>
              <a:t>Not available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5EF97680-2F51-E4DC-5B4A-A9642FF58B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8552500"/>
              </p:ext>
            </p:extLst>
          </p:nvPr>
        </p:nvGraphicFramePr>
        <p:xfrm>
          <a:off x="983432" y="1161938"/>
          <a:ext cx="7632848" cy="51945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9405">
                  <a:extLst>
                    <a:ext uri="{9D8B030D-6E8A-4147-A177-3AD203B41FA5}">
                      <a16:colId xmlns:a16="http://schemas.microsoft.com/office/drawing/2014/main" val="554974502"/>
                    </a:ext>
                  </a:extLst>
                </a:gridCol>
                <a:gridCol w="2496111">
                  <a:extLst>
                    <a:ext uri="{9D8B030D-6E8A-4147-A177-3AD203B41FA5}">
                      <a16:colId xmlns:a16="http://schemas.microsoft.com/office/drawing/2014/main" val="1750773086"/>
                    </a:ext>
                  </a:extLst>
                </a:gridCol>
                <a:gridCol w="4657332">
                  <a:extLst>
                    <a:ext uri="{9D8B030D-6E8A-4147-A177-3AD203B41FA5}">
                      <a16:colId xmlns:a16="http://schemas.microsoft.com/office/drawing/2014/main" val="655161302"/>
                    </a:ext>
                  </a:extLst>
                </a:gridCol>
              </a:tblGrid>
              <a:tr h="13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de-DE" sz="600" kern="100" dirty="0"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de-DE" sz="600" kern="100"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de-DE" sz="600" kern="100" dirty="0"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388203327"/>
                  </a:ext>
                </a:extLst>
              </a:tr>
              <a:tr h="13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3"/>
                        </a:rPr>
                        <a:t>RP-253297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Views on 6G NTN Scenarios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 dirty="0">
                          <a:effectLst/>
                        </a:rPr>
                        <a:t>CSCN, CATT, CBN, China Broadnet, China Unicom</a:t>
                      </a:r>
                      <a:endParaRPr lang="de-DE" sz="600" kern="100" dirty="0">
                        <a:effectLst/>
                        <a:latin typeface="Aptos" panose="020B0004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4125914245"/>
                  </a:ext>
                </a:extLst>
              </a:tr>
              <a:tr h="13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4"/>
                        </a:rPr>
                        <a:t>RP-253325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 dirty="0">
                          <a:effectLst/>
                        </a:rPr>
                        <a:t>Coverage definition from an operator view</a:t>
                      </a:r>
                      <a:endParaRPr lang="de-DE" sz="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Deutsche Telekom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1367392753"/>
                  </a:ext>
                </a:extLst>
              </a:tr>
              <a:tr h="1366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5"/>
                        </a:rPr>
                        <a:t>RP-253301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Discussion on deployment scenarios for Vehicular Use Cases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Volkswagen AG, BMW AG, Toyota ITC, Robert Bosch GmbH, AUMOVIO, Fraunhofer IIS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2612734006"/>
                  </a:ext>
                </a:extLst>
              </a:tr>
              <a:tr h="2402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6"/>
                        </a:rPr>
                        <a:t>RP-253303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Discussion on single layer urban micro scenario in 6GR deployment for 38.914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CableLabs, Charter Communications, Rogers Communications, Comcast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233357090"/>
                  </a:ext>
                </a:extLst>
              </a:tr>
              <a:tr h="13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7"/>
                        </a:rPr>
                        <a:t>RP-253329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Views on Deployment Scenarios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QUALCOMM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3142911761"/>
                  </a:ext>
                </a:extLst>
              </a:tr>
              <a:tr h="13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8"/>
                        </a:rPr>
                        <a:t>RP-253038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On deployment scenarios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Ericsson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4206726589"/>
                  </a:ext>
                </a:extLst>
              </a:tr>
              <a:tr h="13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9"/>
                        </a:rPr>
                        <a:t>RP-253040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Discussion on 6G NTN deployment scenario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Xiaomi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1886164176"/>
                  </a:ext>
                </a:extLst>
              </a:tr>
              <a:tr h="13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10"/>
                        </a:rPr>
                        <a:t>RP-253043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Discussion on 6G deployment scenarios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OPPO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1009373561"/>
                  </a:ext>
                </a:extLst>
              </a:tr>
              <a:tr h="1733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11"/>
                        </a:rPr>
                        <a:t>RP-253069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Requirements for support of FWA service in 6G deployment scenarios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T-Mobile USA Inc., Deutsche Telekom, Ericsson, Nokia, Jio Platforms, Verizon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3989803559"/>
                  </a:ext>
                </a:extLst>
              </a:tr>
              <a:tr h="13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12"/>
                        </a:rPr>
                        <a:t>RP-253166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 dirty="0">
                          <a:effectLst/>
                        </a:rPr>
                        <a:t>6G Intra-frequency Het-Net deployment scenarios</a:t>
                      </a:r>
                      <a:endParaRPr lang="de-DE" sz="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Jio Platforms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3555461915"/>
                  </a:ext>
                </a:extLst>
              </a:tr>
              <a:tr h="1241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13"/>
                        </a:rPr>
                        <a:t>RP-253157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High Rise Building Deployment in 6G deployment scenarios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Jio Platforms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2446108392"/>
                  </a:ext>
                </a:extLst>
              </a:tr>
              <a:tr h="13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14"/>
                        </a:rPr>
                        <a:t>RP-253158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Discussion on UE antenna configurations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Samsung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1907050624"/>
                  </a:ext>
                </a:extLst>
              </a:tr>
              <a:tr h="13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15"/>
                        </a:rPr>
                        <a:t>RP-253059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6G Deployment Scenarios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 dirty="0">
                          <a:effectLst/>
                        </a:rPr>
                        <a:t>AT&amp;T</a:t>
                      </a:r>
                      <a:endParaRPr lang="de-DE" sz="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4188909368"/>
                  </a:ext>
                </a:extLst>
              </a:tr>
              <a:tr h="13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16"/>
                        </a:rPr>
                        <a:t>RP-253140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Deployment scenarios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MediaTek Inc.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1522520570"/>
                  </a:ext>
                </a:extLst>
              </a:tr>
              <a:tr h="13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 dirty="0">
                          <a:effectLst/>
                        </a:rPr>
                        <a:t>RP-253169</a:t>
                      </a:r>
                      <a:endParaRPr lang="de-DE" sz="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FWA Device Mix in 6G Deployment Scenarios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Jio Platforms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617712592"/>
                  </a:ext>
                </a:extLst>
              </a:tr>
              <a:tr h="13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17"/>
                        </a:rPr>
                        <a:t>RP-253182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Views on 6G deployment scenarios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NTT DOCOMO, INC.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4180528764"/>
                  </a:ext>
                </a:extLst>
              </a:tr>
              <a:tr h="13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18"/>
                        </a:rPr>
                        <a:t>RP-253198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General views on 6G deployment scenarios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ZTE Corporation, Sanechips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1211604974"/>
                  </a:ext>
                </a:extLst>
              </a:tr>
              <a:tr h="1241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19"/>
                        </a:rPr>
                        <a:t>RP-253085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TP on remaining aspects of 6G deployment scenarios for TR 38.914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Deutsche Telekom, Vodafone, Orange, Telecom Italia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3048757972"/>
                  </a:ext>
                </a:extLst>
              </a:tr>
              <a:tr h="1449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 dirty="0">
                          <a:effectLst/>
                          <a:hlinkClick r:id="rId20"/>
                        </a:rPr>
                        <a:t>RP-253086</a:t>
                      </a:r>
                      <a:endParaRPr lang="de-DE" sz="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TP on NTN deployment scenarios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THALES, TNO, Iridium, BMW, Bosch, Airbus, Eutelsat, Novamint, Toyota, ESA CATT, CSCN, LG Electronics, Sharp, EchoStar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4041158899"/>
                  </a:ext>
                </a:extLst>
              </a:tr>
              <a:tr h="13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21"/>
                        </a:rPr>
                        <a:t>RP-253115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Text proposal for TR 38.914 for deployment scenarios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CMCC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3347777046"/>
                  </a:ext>
                </a:extLst>
              </a:tr>
              <a:tr h="1241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22"/>
                        </a:rPr>
                        <a:t>RP-253104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TR 38.914 text proposal for Extreme Long Distance coverage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Telstra Limited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3632827453"/>
                  </a:ext>
                </a:extLst>
              </a:tr>
              <a:tr h="13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23"/>
                        </a:rPr>
                        <a:t>RP-253271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Support indoor factory as one of 6G scenarios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CATT, CICTCI, China Telecom, China Unicom, ZTE, Huawei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4068382410"/>
                  </a:ext>
                </a:extLst>
              </a:tr>
              <a:tr h="13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24"/>
                        </a:rPr>
                        <a:t>RP-253280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Consideration on 6G deployment scenarios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Huawei, HiSilicon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3774677529"/>
                  </a:ext>
                </a:extLst>
              </a:tr>
              <a:tr h="1241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25"/>
                        </a:rPr>
                        <a:t>RP-253281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Discussion on 6G ISAC deployment scenarios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Huawei, HiSilicon, CAICT, China Telcom, China Unicom, KT Corp., LG Uplus,SK Telecom, CATT, CICTCI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1714359291"/>
                  </a:ext>
                </a:extLst>
              </a:tr>
              <a:tr h="1241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26"/>
                        </a:rPr>
                        <a:t>RP-253214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Discussion on 6G deployment scenario with assisting node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Kyocera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3914527398"/>
                  </a:ext>
                </a:extLst>
              </a:tr>
              <a:tr h="13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27"/>
                        </a:rPr>
                        <a:t>RP-253221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Discussion on 6G UE antenna configuration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Xiaomi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1401479578"/>
                  </a:ext>
                </a:extLst>
              </a:tr>
              <a:tr h="13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28"/>
                        </a:rPr>
                        <a:t>RP-253231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Discussion on 6G Deployment Scenarios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Tejas Network Limited, CEWiT, IIT Madras, IIT Kanpur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2342473491"/>
                  </a:ext>
                </a:extLst>
              </a:tr>
              <a:tr h="13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29"/>
                        </a:rPr>
                        <a:t>RP-253233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6G Intra-frequency Het-Net deployment scenarios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Jio Platforms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3278877996"/>
                  </a:ext>
                </a:extLst>
              </a:tr>
              <a:tr h="13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30"/>
                        </a:rPr>
                        <a:t>RP-253247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Deployment scenarios for ISAC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Xiaomi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2882501605"/>
                  </a:ext>
                </a:extLst>
              </a:tr>
              <a:tr h="13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31"/>
                        </a:rPr>
                        <a:t>RP-253251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Discussion on 6G Deployment scenarios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vivo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2480604903"/>
                  </a:ext>
                </a:extLst>
              </a:tr>
              <a:tr h="13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32"/>
                        </a:rPr>
                        <a:t>RP-253269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 dirty="0">
                          <a:effectLst/>
                        </a:rPr>
                        <a:t>Views on 6G NTN scenarios</a:t>
                      </a:r>
                      <a:endParaRPr lang="de-DE" sz="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>
                          <a:effectLst/>
                        </a:rPr>
                        <a:t>CATT, CSCN, CBN, China Broadnet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2734450288"/>
                  </a:ext>
                </a:extLst>
              </a:tr>
              <a:tr h="1241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>
                          <a:effectLst/>
                          <a:hlinkClick r:id="rId33"/>
                        </a:rPr>
                        <a:t>RP-253499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 dirty="0">
                          <a:effectLst/>
                        </a:rPr>
                        <a:t>Consideration of deployment scenarios for vehicular use cases</a:t>
                      </a:r>
                      <a:endParaRPr lang="de-DE" sz="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>
                          <a:effectLst/>
                        </a:rPr>
                        <a:t>LG Electronics</a:t>
                      </a:r>
                      <a:endParaRPr lang="de-DE" sz="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2726278187"/>
                  </a:ext>
                </a:extLst>
              </a:tr>
              <a:tr h="13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u="sng" kern="100" dirty="0">
                          <a:effectLst/>
                          <a:hlinkClick r:id="rId34"/>
                        </a:rPr>
                        <a:t>RP-253515</a:t>
                      </a:r>
                      <a:endParaRPr lang="de-DE" sz="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 dirty="0">
                          <a:effectLst/>
                        </a:rPr>
                        <a:t>Views on 6G Deployment Scenarios</a:t>
                      </a:r>
                      <a:endParaRPr lang="de-DE" sz="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 dirty="0">
                          <a:effectLst/>
                        </a:rPr>
                        <a:t>Apple Inc.</a:t>
                      </a:r>
                      <a:endParaRPr lang="de-DE" sz="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1672247482"/>
                  </a:ext>
                </a:extLst>
              </a:tr>
              <a:tr h="13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b="1" u="sng" kern="1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RP-253338</a:t>
                      </a:r>
                      <a:endParaRPr lang="de-DE" sz="600" b="1" u="sng" kern="100" dirty="0">
                        <a:solidFill>
                          <a:srgbClr val="0000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6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Discussion on 6G deployment scenarios</a:t>
                      </a:r>
                      <a:endParaRPr lang="de-DE" sz="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e-DE" sz="600" kern="1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Ofinno</a:t>
                      </a:r>
                      <a:endParaRPr lang="de-DE" sz="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1747147305"/>
                  </a:ext>
                </a:extLst>
              </a:tr>
              <a:tr h="13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de-DE" sz="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de-DE" sz="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de-DE" sz="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3556933656"/>
                  </a:ext>
                </a:extLst>
              </a:tr>
              <a:tr h="1390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de-DE" sz="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de-DE" sz="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4" marR="103488" marT="5174" marB="517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de-DE" sz="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74" marR="5174" marT="5174" marB="5174" anchor="ctr"/>
                </a:tc>
                <a:extLst>
                  <a:ext uri="{0D108BD9-81ED-4DB2-BD59-A6C34878D82A}">
                    <a16:rowId xmlns:a16="http://schemas.microsoft.com/office/drawing/2014/main" val="2071332053"/>
                  </a:ext>
                </a:extLst>
              </a:tr>
            </a:tbl>
          </a:graphicData>
        </a:graphic>
      </p:graphicFrame>
      <p:sp>
        <p:nvSpPr>
          <p:cNvPr id="6" name="Textfeld 2">
            <a:extLst>
              <a:ext uri="{FF2B5EF4-FFF2-40B4-BE49-F238E27FC236}">
                <a16:creationId xmlns:a16="http://schemas.microsoft.com/office/drawing/2014/main" id="{1F6AF310-CA71-6AF7-689C-430058FA8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7074" y="5895181"/>
            <a:ext cx="131638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800" dirty="0">
                <a:latin typeface="Arial" panose="020B0604020202020204" pitchFamily="34" charset="0"/>
              </a:rPr>
              <a:t>Not available at deadline</a:t>
            </a:r>
          </a:p>
        </p:txBody>
      </p:sp>
      <p:sp>
        <p:nvSpPr>
          <p:cNvPr id="7" name="Textfeld 2">
            <a:extLst>
              <a:ext uri="{FF2B5EF4-FFF2-40B4-BE49-F238E27FC236}">
                <a16:creationId xmlns:a16="http://schemas.microsoft.com/office/drawing/2014/main" id="{2DA09C9A-8BE7-90DB-7B3E-3E52DF45B5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7074" y="3175098"/>
            <a:ext cx="131638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800" dirty="0">
                <a:latin typeface="Arial" panose="020B0604020202020204" pitchFamily="34" charset="0"/>
              </a:rPr>
              <a:t>Not available at deadline</a:t>
            </a:r>
          </a:p>
        </p:txBody>
      </p:sp>
      <p:sp>
        <p:nvSpPr>
          <p:cNvPr id="8" name="Textfeld 2">
            <a:extLst>
              <a:ext uri="{FF2B5EF4-FFF2-40B4-BE49-F238E27FC236}">
                <a16:creationId xmlns:a16="http://schemas.microsoft.com/office/drawing/2014/main" id="{1BBCA30C-9BCB-59E0-3FA1-7072856FE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7074" y="2636912"/>
            <a:ext cx="131638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800" dirty="0">
                <a:latin typeface="Arial" panose="020B0604020202020204" pitchFamily="34" charset="0"/>
              </a:rPr>
              <a:t>Not available at deadline</a:t>
            </a:r>
          </a:p>
        </p:txBody>
      </p:sp>
      <p:sp>
        <p:nvSpPr>
          <p:cNvPr id="9" name="Textfeld 2">
            <a:extLst>
              <a:ext uri="{FF2B5EF4-FFF2-40B4-BE49-F238E27FC236}">
                <a16:creationId xmlns:a16="http://schemas.microsoft.com/office/drawing/2014/main" id="{82933E13-873E-0625-786C-C1CBBB021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4389" y="1387064"/>
            <a:ext cx="108234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de-DE" sz="800" dirty="0">
                <a:latin typeface="Arial" panose="020B0604020202020204" pitchFamily="34" charset="0"/>
              </a:rPr>
              <a:t>Moved to AI 8.2.1.1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2">
            <a:extLst>
              <a:ext uri="{FF2B5EF4-FFF2-40B4-BE49-F238E27FC236}">
                <a16:creationId xmlns:a16="http://schemas.microsoft.com/office/drawing/2014/main" id="{5B295A06-109B-A65B-4B50-12D98F9F23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dirty="0"/>
              <a:t>Summary of work progress</a:t>
            </a:r>
          </a:p>
        </p:txBody>
      </p:sp>
      <p:sp>
        <p:nvSpPr>
          <p:cNvPr id="7171" name="Slide Number Placeholder 3">
            <a:extLst>
              <a:ext uri="{FF2B5EF4-FFF2-40B4-BE49-F238E27FC236}">
                <a16:creationId xmlns:a16="http://schemas.microsoft.com/office/drawing/2014/main" id="{0893C4F1-2E6A-9F3A-B851-6D3B0960D3D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CB76D34-E2DD-485E-ACA8-AE46B6ECD732}" type="slidenum">
              <a:rPr lang="en-GB" altLang="en-US" sz="1100" smtClean="0">
                <a:solidFill>
                  <a:schemeClr val="bg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1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5CB21DA3-7BE7-1681-FF80-40361E35A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77938"/>
            <a:ext cx="11247438" cy="5214937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altLang="en-US" sz="2400" b="1" noProof="1"/>
              <a:t>Summary:</a:t>
            </a:r>
            <a:endParaRPr lang="en-US" altLang="en-US" sz="2400" noProof="1"/>
          </a:p>
          <a:p>
            <a:pPr>
              <a:defRPr/>
            </a:pPr>
            <a:r>
              <a:rPr lang="en-US" altLang="en-US" sz="2400" noProof="1"/>
              <a:t>TR 38.914v0.2.0 - agreed at RAN#109 - listing already the main scenarios and captured agreed outcome of the related discussions at RAN#109</a:t>
            </a:r>
          </a:p>
          <a:p>
            <a:pPr>
              <a:defRPr/>
            </a:pPr>
            <a:r>
              <a:rPr lang="en-US" altLang="en-US" sz="2400" noProof="1"/>
              <a:t>RP-252915 provided a </a:t>
            </a:r>
            <a:r>
              <a:rPr lang="en-US" altLang="en-US" sz="2400" u="sng" noProof="1"/>
              <a:t>draft pCR</a:t>
            </a:r>
            <a:r>
              <a:rPr lang="en-US" altLang="en-US" sz="2400" noProof="1"/>
              <a:t> to capture the contributions to RAN#109 which include those not yet agreed</a:t>
            </a:r>
          </a:p>
          <a:p>
            <a:pPr>
              <a:defRPr/>
            </a:pPr>
            <a:r>
              <a:rPr lang="en-US" altLang="en-US" sz="2400" noProof="1"/>
              <a:t>RAN Chair guidance via email Reflector on 14.11.2025 provided that this document should be used as starting point for further discussions in RAN#110</a:t>
            </a:r>
          </a:p>
          <a:p>
            <a:pPr>
              <a:defRPr/>
            </a:pPr>
            <a:endParaRPr lang="en-US" altLang="en-US" sz="2400" noProof="1"/>
          </a:p>
          <a:p>
            <a:pPr>
              <a:defRPr/>
            </a:pPr>
            <a:r>
              <a:rPr lang="en-US" altLang="en-US" sz="2400" noProof="1"/>
              <a:t>30 contributions submitted to RAN#110 for this A.I. (2 late, 1 moved)</a:t>
            </a:r>
          </a:p>
          <a:p>
            <a:pPr lvl="1">
              <a:defRPr/>
            </a:pPr>
            <a:r>
              <a:rPr lang="en-US" altLang="en-US" sz="2000" noProof="1"/>
              <a:t>Many contributions simply resubmitted the same input as for RAN#109 which was already captured by the moderator in the draft pCR in RP-252915:  -&gt; deltas were requested ! </a:t>
            </a:r>
          </a:p>
          <a:p>
            <a:pPr>
              <a:defRPr/>
            </a:pPr>
            <a:r>
              <a:rPr lang="en-US" altLang="en-US" sz="2400" noProof="1"/>
              <a:t>This summary provides the aspects to </a:t>
            </a:r>
            <a:r>
              <a:rPr lang="en-US" altLang="en-US" sz="2400" u="sng" noProof="1"/>
              <a:t>be decided online before pCR can be cleaned up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2">
            <a:extLst>
              <a:ext uri="{FF2B5EF4-FFF2-40B4-BE49-F238E27FC236}">
                <a16:creationId xmlns:a16="http://schemas.microsoft.com/office/drawing/2014/main" id="{6AB547E2-ABAC-3499-C845-85FC4ED2BB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/>
              <a:t>Why are we creating the deployment scenarios ?</a:t>
            </a:r>
          </a:p>
        </p:txBody>
      </p:sp>
      <p:sp>
        <p:nvSpPr>
          <p:cNvPr id="8195" name="Slide Number Placeholder 3">
            <a:extLst>
              <a:ext uri="{FF2B5EF4-FFF2-40B4-BE49-F238E27FC236}">
                <a16:creationId xmlns:a16="http://schemas.microsoft.com/office/drawing/2014/main" id="{4838E166-2B20-1742-A594-5E870E022C2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C0F5767-0E8C-4326-9EC8-C304CA92EEA4}" type="slidenum">
              <a:rPr lang="en-GB" altLang="en-US" sz="1100" smtClean="0">
                <a:solidFill>
                  <a:schemeClr val="bg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GB" altLang="en-US" sz="11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CAD1A2B2-B2A5-DB30-0444-DD87369330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72815"/>
            <a:ext cx="10526960" cy="4720059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altLang="en-US" sz="2400" b="1" noProof="1"/>
              <a:t>RECAP:</a:t>
            </a:r>
            <a:endParaRPr lang="en-US" altLang="en-US" sz="2400" noProof="1"/>
          </a:p>
          <a:p>
            <a:pPr>
              <a:defRPr/>
            </a:pPr>
            <a:r>
              <a:rPr lang="en-US" altLang="en-US" sz="2400" noProof="1"/>
              <a:t>There seems to be still different understanding of chapter 4 of TR 38.914</a:t>
            </a:r>
          </a:p>
          <a:p>
            <a:pPr>
              <a:defRPr/>
            </a:pPr>
            <a:endParaRPr lang="en-US" altLang="en-US" sz="2400" noProof="1"/>
          </a:p>
          <a:p>
            <a:pPr>
              <a:defRPr/>
            </a:pPr>
            <a:r>
              <a:rPr lang="en-US" altLang="en-US" sz="2400" noProof="1"/>
              <a:t>At RAN#109 it was decided to define scenarios to:</a:t>
            </a:r>
            <a:endParaRPr lang="en-US" altLang="en-US" sz="2000" noProof="1"/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altLang="en-US" sz="2000" noProof="1"/>
              <a:t>analyse that the air interface design (aka “6GR”) to be developed during the 6G Radio Study fullfills the requirements of IMT-2030 (for the ITU process)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altLang="en-US" sz="2000" noProof="1"/>
              <a:t>analyse technical benefits of the “6GR” in realistic/practical deployment scenarios </a:t>
            </a:r>
            <a:br>
              <a:rPr lang="en-US" altLang="en-US" sz="2000" noProof="1"/>
            </a:br>
            <a:r>
              <a:rPr lang="en-US" altLang="en-US" sz="2000" noProof="1"/>
              <a:t>and allow comparsison to 5G-Advanced </a:t>
            </a:r>
            <a:r>
              <a:rPr lang="en-US" altLang="en-US" sz="1600" noProof="1"/>
              <a:t>(with baseline to be agreed, e.g. NGMN RPAF, 3GPP internal, …) </a:t>
            </a:r>
          </a:p>
          <a:p>
            <a:pPr marL="0" indent="0">
              <a:buNone/>
              <a:defRPr/>
            </a:pPr>
            <a:endParaRPr lang="en-US" altLang="en-US" sz="2400" noProof="1"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2">
            <a:extLst>
              <a:ext uri="{FF2B5EF4-FFF2-40B4-BE49-F238E27FC236}">
                <a16:creationId xmlns:a16="http://schemas.microsoft.com/office/drawing/2014/main" id="{B9158D15-5455-3A7E-B5E0-141ED76BB5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dirty="0"/>
              <a:t>Decision1: Do we add new deployment scenarios ?</a:t>
            </a:r>
          </a:p>
        </p:txBody>
      </p:sp>
      <p:sp>
        <p:nvSpPr>
          <p:cNvPr id="9219" name="Slide Number Placeholder 3">
            <a:extLst>
              <a:ext uri="{FF2B5EF4-FFF2-40B4-BE49-F238E27FC236}">
                <a16:creationId xmlns:a16="http://schemas.microsoft.com/office/drawing/2014/main" id="{09335924-DC07-DAA3-2DC7-69F98592808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DFD0C71-3710-41F9-881C-46CAA454F16E}" type="slidenum">
              <a:rPr lang="en-GB" altLang="en-US" sz="1100" smtClean="0">
                <a:solidFill>
                  <a:schemeClr val="bg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GB" altLang="en-US" sz="11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CA970FA9-D4F3-A827-C80B-65CE45962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77619"/>
            <a:ext cx="11247040" cy="5215256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altLang="en-US" sz="2400" b="1" noProof="1"/>
              <a:t>Summary/conclusions:</a:t>
            </a:r>
            <a:endParaRPr lang="en-US" altLang="en-US" sz="2400" noProof="1"/>
          </a:p>
          <a:p>
            <a:pPr>
              <a:defRPr/>
            </a:pPr>
            <a:r>
              <a:rPr lang="en-US" altLang="en-US" sz="2400" noProof="1"/>
              <a:t>The following new deployment scenarios were proposed in RAN#109 &amp; RAN#110: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altLang="en-US" sz="1400" b="1" noProof="1"/>
              <a:t>Urban Grid </a:t>
            </a:r>
            <a:r>
              <a:rPr lang="en-US" altLang="en-US" sz="1400" noProof="1"/>
              <a:t>(Subchapter existed -&gt; details proposed) </a:t>
            </a:r>
            <a:r>
              <a:rPr lang="en-US" sz="1400" dirty="0"/>
              <a:t>[RP-252001, RP-252218, RP-252127, RP-252177, RP-252470]</a:t>
            </a:r>
            <a:endParaRPr lang="en-US" altLang="en-US" sz="1400" noProof="1"/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altLang="en-US" sz="1400" b="1" noProof="1"/>
              <a:t>Highway</a:t>
            </a:r>
            <a:r>
              <a:rPr lang="en-US" altLang="en-US" sz="1400" noProof="1"/>
              <a:t> (Subchapter existed -&gt; details proposed)</a:t>
            </a:r>
            <a:r>
              <a:rPr lang="en-US" sz="1400" dirty="0"/>
              <a:t> [RP-252218, RP-252127, RP-252177, RP-252470]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1400" b="1" dirty="0"/>
              <a:t>High Speed (train)</a:t>
            </a:r>
            <a:r>
              <a:rPr lang="en-US" altLang="en-US" sz="1400" b="1" noProof="1"/>
              <a:t> </a:t>
            </a:r>
            <a:r>
              <a:rPr lang="en-US" altLang="en-US" sz="1400" noProof="1"/>
              <a:t>(Subchapter existed -&gt; details proposed)</a:t>
            </a:r>
            <a:r>
              <a:rPr lang="en-US" sz="1400" dirty="0"/>
              <a:t> [RP-252121]</a:t>
            </a:r>
            <a:endParaRPr lang="en-US" altLang="en-US" sz="1400" noProof="1"/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1400" b="1" dirty="0"/>
              <a:t>Single cell with large coverage </a:t>
            </a:r>
            <a:r>
              <a:rPr lang="en-US" sz="1400" dirty="0"/>
              <a:t>[RP-252118]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1400" b="1" dirty="0"/>
              <a:t>Indoor Factory (</a:t>
            </a:r>
            <a:r>
              <a:rPr lang="en-US" sz="1400" b="1" dirty="0" err="1"/>
              <a:t>InF</a:t>
            </a:r>
            <a:r>
              <a:rPr lang="en-US" sz="1400" b="1" dirty="0"/>
              <a:t>) </a:t>
            </a:r>
            <a:r>
              <a:rPr lang="en-US" sz="1400" dirty="0"/>
              <a:t>[RP-252118, RP-252127, RP-252021, RP-252581]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1400" b="1" dirty="0"/>
              <a:t>UAV</a:t>
            </a:r>
            <a:r>
              <a:rPr lang="en-US" sz="1400" dirty="0"/>
              <a:t> [RP-252126]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1400" b="1" dirty="0"/>
              <a:t>Multi-layer heterogeneous network with assisting node </a:t>
            </a:r>
            <a:r>
              <a:rPr lang="en-US" sz="1400" dirty="0"/>
              <a:t>[RP-252021]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1400" b="1" dirty="0"/>
              <a:t>Nearshore water </a:t>
            </a:r>
            <a:r>
              <a:rPr lang="en-US" sz="1400" dirty="0"/>
              <a:t>[RP-252021]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altLang="en-US" sz="1400" b="1" noProof="1"/>
              <a:t>[@RAN#110] High Rise Building Deployment in 6G deployment scenarios </a:t>
            </a:r>
            <a:r>
              <a:rPr lang="en-US" sz="1400" dirty="0"/>
              <a:t>[RP-253157]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altLang="en-US" sz="1400" b="1" noProof="1"/>
              <a:t>[@RAN#110] 6G Intra-frequency Het-Net deployment scenarios </a:t>
            </a:r>
            <a:r>
              <a:rPr lang="en-US" sz="1400" dirty="0"/>
              <a:t>[RP-253233]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altLang="en-US" sz="1400" b="1" noProof="1"/>
              <a:t>[@RAN#110] </a:t>
            </a:r>
            <a:r>
              <a:rPr lang="it-IT" altLang="en-US" sz="1400" b="1" noProof="1"/>
              <a:t>Single layer urban micro scenario</a:t>
            </a:r>
            <a:r>
              <a:rPr lang="en-US" altLang="en-US" sz="1400" b="1" noProof="1"/>
              <a:t> </a:t>
            </a:r>
            <a:r>
              <a:rPr lang="en-US" sz="1400" dirty="0"/>
              <a:t>[RP-253233]</a:t>
            </a:r>
            <a:endParaRPr lang="en-US" altLang="en-US" sz="1800" noProof="1"/>
          </a:p>
          <a:p>
            <a:pPr>
              <a:defRPr/>
            </a:pPr>
            <a:r>
              <a:rPr lang="en-US" altLang="en-US" sz="2400" b="1" u="sng" noProof="1">
                <a:solidFill>
                  <a:schemeClr val="accent1"/>
                </a:solidFill>
              </a:rPr>
              <a:t>Moderator Proposal: </a:t>
            </a:r>
            <a:br>
              <a:rPr lang="en-US" altLang="en-US" sz="2400" b="1" noProof="1">
                <a:solidFill>
                  <a:schemeClr val="accent1"/>
                </a:solidFill>
              </a:rPr>
            </a:br>
            <a:r>
              <a:rPr lang="en-US" altLang="en-US" sz="2400" b="1" noProof="1">
                <a:solidFill>
                  <a:schemeClr val="accent1"/>
                </a:solidFill>
              </a:rPr>
              <a:t>After finalization of the scenarios already in the TR 38.914v0.2.0 only the new scenarios 1 – 5 should be introduced. Scenario 4 shall be combined with chapter 4.7.</a:t>
            </a:r>
          </a:p>
          <a:p>
            <a:pPr>
              <a:defRPr/>
            </a:pPr>
            <a:endParaRPr lang="en-US" altLang="en-US" sz="2400" noProof="1"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2">
            <a:extLst>
              <a:ext uri="{FF2B5EF4-FFF2-40B4-BE49-F238E27FC236}">
                <a16:creationId xmlns:a16="http://schemas.microsoft.com/office/drawing/2014/main" id="{973E01D7-8332-7CDF-F411-E76BFCB4AC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dirty="0"/>
              <a:t>Decision2: Diverse views on antenna configurations</a:t>
            </a:r>
          </a:p>
        </p:txBody>
      </p:sp>
      <p:sp>
        <p:nvSpPr>
          <p:cNvPr id="12291" name="Slide Number Placeholder 3">
            <a:extLst>
              <a:ext uri="{FF2B5EF4-FFF2-40B4-BE49-F238E27FC236}">
                <a16:creationId xmlns:a16="http://schemas.microsoft.com/office/drawing/2014/main" id="{1F2854DA-32A3-B2EF-5158-8F4DF5282FF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2BBF322-054D-4776-B716-F9F777252D51}" type="slidenum">
              <a:rPr lang="en-GB" altLang="en-US" sz="1100" smtClean="0">
                <a:solidFill>
                  <a:schemeClr val="bg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GB" altLang="en-US" sz="11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668541AF-6CA6-B569-E93B-0898793D5C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77619"/>
            <a:ext cx="11247040" cy="5215256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altLang="en-US" sz="2400" b="1" noProof="1"/>
              <a:t>Summary/conclusions:</a:t>
            </a:r>
            <a:endParaRPr lang="en-US" altLang="en-US" sz="2400" noProof="1"/>
          </a:p>
          <a:p>
            <a:pPr>
              <a:defRPr/>
            </a:pPr>
            <a:r>
              <a:rPr lang="en-US" altLang="en-US" sz="2400" noProof="1"/>
              <a:t>For UE wide range of antenna assumptions per band have been proposed:</a:t>
            </a:r>
          </a:p>
          <a:p>
            <a:pPr lvl="1">
              <a:defRPr/>
            </a:pPr>
            <a:r>
              <a:rPr lang="en-US" altLang="en-US" sz="2000" noProof="1"/>
              <a:t>For UE from 1T1R to up to 32 antenna elements; often depending on the band and device type</a:t>
            </a:r>
          </a:p>
          <a:p>
            <a:pPr lvl="1">
              <a:defRPr/>
            </a:pPr>
            <a:r>
              <a:rPr lang="en-US" altLang="en-US" sz="2000" noProof="1"/>
              <a:t>Different notation was used in the different contrinutions</a:t>
            </a:r>
          </a:p>
          <a:p>
            <a:pPr lvl="2">
              <a:defRPr/>
            </a:pPr>
            <a:r>
              <a:rPr lang="en-US" altLang="en-US" sz="1600" noProof="1"/>
              <a:t>1T/1R, 1T2R, 2T2R, 2T4R, 4T4R, 4T8R ….</a:t>
            </a:r>
            <a:endParaRPr lang="en-US" altLang="en-US" sz="2400" b="1" noProof="1">
              <a:solidFill>
                <a:schemeClr val="accent1"/>
              </a:solidFill>
            </a:endParaRPr>
          </a:p>
          <a:p>
            <a:pPr lvl="2">
              <a:defRPr/>
            </a:pPr>
            <a:r>
              <a:rPr lang="en-US" altLang="en-US" sz="1600" noProof="1"/>
              <a:t>Up to 4T/8R</a:t>
            </a:r>
          </a:p>
          <a:p>
            <a:pPr lvl="2">
              <a:defRPr/>
            </a:pPr>
            <a:r>
              <a:rPr lang="en-US" altLang="en-US" sz="1600" noProof="1"/>
              <a:t>Up to 8 Tx Rx elements</a:t>
            </a:r>
          </a:p>
          <a:p>
            <a:pPr lvl="2">
              <a:defRPr/>
            </a:pPr>
            <a:r>
              <a:rPr lang="en-US" altLang="en-US" sz="1600" noProof="1"/>
              <a:t>Up to 8 Tx and Rx antenna elements</a:t>
            </a:r>
          </a:p>
          <a:p>
            <a:pPr lvl="2">
              <a:defRPr/>
            </a:pPr>
            <a:r>
              <a:rPr lang="en-US" altLang="en-US" sz="1600" noProof="1"/>
              <a:t>Up to 8 Tx and 8 Rx antenna elements</a:t>
            </a:r>
          </a:p>
          <a:p>
            <a:pPr lvl="2">
              <a:defRPr/>
            </a:pPr>
            <a:r>
              <a:rPr lang="en-US" altLang="en-US" sz="1600" noProof="1"/>
              <a:t>Up to [2/4/8/16/32] antenna elements</a:t>
            </a:r>
            <a:endParaRPr lang="en-US" altLang="en-US" sz="2400" b="1" noProof="1">
              <a:solidFill>
                <a:schemeClr val="accent1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en-US" altLang="en-US" sz="1800" b="1" u="sng" noProof="1">
                <a:solidFill>
                  <a:schemeClr val="accent1"/>
                </a:solidFill>
              </a:rPr>
              <a:t>Moderator Proposal: 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sz="1800" b="1" noProof="1">
                <a:solidFill>
                  <a:schemeClr val="accent1"/>
                </a:solidFill>
              </a:rPr>
              <a:t>A consistent notation shall be decided in RAN P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sz="1800" b="1" noProof="1">
                <a:solidFill>
                  <a:schemeClr val="accent1"/>
                </a:solidFill>
              </a:rPr>
              <a:t>For UE it can be dependent on the device type and frequency range or band specific specific.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altLang="en-US" sz="1400" b="1" noProof="1">
                <a:solidFill>
                  <a:schemeClr val="accent1"/>
                </a:solidFill>
              </a:rPr>
              <a:t>Device type A (e.g. Iot)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altLang="en-US" sz="1400" b="1" noProof="1">
                <a:solidFill>
                  <a:schemeClr val="accent1"/>
                </a:solidFill>
              </a:rPr>
              <a:t>Devive type B (e.g smartphone)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altLang="en-US" sz="1400" b="1" noProof="1">
                <a:solidFill>
                  <a:schemeClr val="accent1"/>
                </a:solidFill>
              </a:rPr>
              <a:t>Device type C (e.g. FWA)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endParaRPr lang="en-US" altLang="en-US" sz="1800" b="1" noProof="1">
              <a:solidFill>
                <a:schemeClr val="accent1"/>
              </a:solidFill>
            </a:endParaRPr>
          </a:p>
          <a:p>
            <a:pPr marL="0" indent="0">
              <a:buFontTx/>
              <a:buNone/>
              <a:defRPr/>
            </a:pPr>
            <a:endParaRPr lang="en-US" altLang="en-US" sz="2400" noProof="1">
              <a:highlight>
                <a:srgbClr val="FFFF00"/>
              </a:highlight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94ACC329-3E72-327D-386B-74C4223111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1328" y="3913703"/>
            <a:ext cx="7658978" cy="379393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5D2F41DD-6A87-77AC-4F03-87C398DB5C90}"/>
              </a:ext>
            </a:extLst>
          </p:cNvPr>
          <p:cNvSpPr txBox="1"/>
          <p:nvPr/>
        </p:nvSpPr>
        <p:spPr>
          <a:xfrm>
            <a:off x="7345115" y="3519818"/>
            <a:ext cx="3431405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000" noProof="1"/>
              <a:t>Usage in TR 38.913 (for 5G):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F315B26-E339-DCB5-C8DD-D36889947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altLang="en-US" b="1" u="sng" noProof="1">
                <a:solidFill>
                  <a:schemeClr val="accent1"/>
                </a:solidFill>
              </a:rPr>
              <a:t>Moderator Proposal: 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b="1" noProof="1">
                <a:solidFill>
                  <a:schemeClr val="accent1"/>
                </a:solidFill>
              </a:rPr>
              <a:t>A consistent notation for RX/TX antenna capability shall be decided in RAN P – same as what was used for 5G study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b="1" noProof="1">
                <a:solidFill>
                  <a:schemeClr val="accent1"/>
                </a:solidFill>
              </a:rPr>
              <a:t>For the purpose of further study in RAN and RAN WGs for FR1, UE RX/TX antenna capability can be dependent on the service, device characteristics, frequency range / band, etc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altLang="en-US" sz="2800" b="1" noProof="1">
                <a:solidFill>
                  <a:schemeClr val="accent1"/>
                </a:solidFill>
              </a:rPr>
              <a:t>Type A: 4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altLang="en-US" sz="2800" b="1" noProof="1">
                <a:solidFill>
                  <a:schemeClr val="accent1"/>
                </a:solidFill>
              </a:rPr>
              <a:t>Type B: 8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altLang="en-US" sz="2800" b="1" noProof="1">
                <a:solidFill>
                  <a:schemeClr val="accent1"/>
                </a:solidFill>
              </a:rPr>
              <a:t>Type C: 16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endParaRPr lang="en-US" altLang="en-US" sz="1800" b="1" noProof="1">
              <a:solidFill>
                <a:schemeClr val="accent1"/>
              </a:solidFill>
            </a:endParaRP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EFC3805-3544-8E68-134C-82B9C3A49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266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7CEDD71-896A-B9B4-2A30-872B4DC72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b="1" noProof="1">
                <a:solidFill>
                  <a:schemeClr val="accent1"/>
                </a:solidFill>
                <a:highlight>
                  <a:srgbClr val="00FF00"/>
                </a:highlight>
              </a:rPr>
              <a:t>For the purpose of further study in RAN and RAN WGs for frequency up to 7GHz, evaluate the following UE RX/TX antennas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altLang="en-US" sz="2800" b="1" noProof="1">
                <a:solidFill>
                  <a:schemeClr val="accent1"/>
                </a:solidFill>
                <a:highlight>
                  <a:srgbClr val="00FF00"/>
                </a:highlight>
              </a:rPr>
              <a:t>Up to 4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altLang="en-US" sz="2800" b="1" noProof="1">
                <a:solidFill>
                  <a:schemeClr val="accent1"/>
                </a:solidFill>
                <a:highlight>
                  <a:srgbClr val="00FF00"/>
                </a:highlight>
              </a:rPr>
              <a:t>Up to 8</a:t>
            </a:r>
          </a:p>
          <a:p>
            <a:pPr lvl="1">
              <a:buFont typeface="Wingdings" panose="05000000000000000000" pitchFamily="2" charset="2"/>
              <a:buChar char="§"/>
              <a:defRPr/>
            </a:pPr>
            <a:r>
              <a:rPr lang="en-US" altLang="en-US" sz="2800" b="1" noProof="1">
                <a:solidFill>
                  <a:schemeClr val="accent1"/>
                </a:solidFill>
                <a:highlight>
                  <a:srgbClr val="00FF00"/>
                </a:highlight>
              </a:rPr>
              <a:t>Up to 16 (for RX only and intended only for FWA)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b="1" noProof="1">
                <a:solidFill>
                  <a:schemeClr val="accent1"/>
                </a:solidFill>
                <a:highlight>
                  <a:srgbClr val="00FF00"/>
                </a:highlight>
              </a:rPr>
              <a:t>Note: Above does not impact future discussions on UE capability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18313D9-9DE6-9EA2-C905-E97B45FC9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72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>
            <a:extLst>
              <a:ext uri="{FF2B5EF4-FFF2-40B4-BE49-F238E27FC236}">
                <a16:creationId xmlns:a16="http://schemas.microsoft.com/office/drawing/2014/main" id="{28288745-095F-FAC4-9D26-78D1E2E21C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dirty="0"/>
              <a:t>Decision3: For </a:t>
            </a:r>
            <a:r>
              <a:rPr lang="de-DE" altLang="en-US" noProof="1"/>
              <a:t>UE adopt the style in the </a:t>
            </a:r>
            <a:br>
              <a:rPr lang="de-DE" altLang="en-US" noProof="1"/>
            </a:br>
            <a:r>
              <a:rPr lang="de-DE" altLang="en-US" noProof="1"/>
              <a:t>deployment tables</a:t>
            </a:r>
            <a:endParaRPr lang="pt-BR" altLang="en-US" dirty="0"/>
          </a:p>
        </p:txBody>
      </p:sp>
      <p:sp>
        <p:nvSpPr>
          <p:cNvPr id="14339" name="Slide Number Placeholder 3">
            <a:extLst>
              <a:ext uri="{FF2B5EF4-FFF2-40B4-BE49-F238E27FC236}">
                <a16:creationId xmlns:a16="http://schemas.microsoft.com/office/drawing/2014/main" id="{12F0E647-BBC3-ADB1-EC2C-60154E3B237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A8A1F4B-1C64-4DC8-AAD7-BF4D66DF5B00}" type="slidenum">
              <a:rPr lang="en-GB" altLang="en-US" sz="1100" smtClean="0">
                <a:solidFill>
                  <a:schemeClr val="bg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GB" altLang="en-US" sz="11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grpSp>
        <p:nvGrpSpPr>
          <p:cNvPr id="14340" name="Gruppieren 16">
            <a:extLst>
              <a:ext uri="{FF2B5EF4-FFF2-40B4-BE49-F238E27FC236}">
                <a16:creationId xmlns:a16="http://schemas.microsoft.com/office/drawing/2014/main" id="{039D0146-01AE-9780-0061-B4F8DB0F795B}"/>
              </a:ext>
            </a:extLst>
          </p:cNvPr>
          <p:cNvGrpSpPr>
            <a:grpSpLocks/>
          </p:cNvGrpSpPr>
          <p:nvPr/>
        </p:nvGrpSpPr>
        <p:grpSpPr bwMode="auto">
          <a:xfrm>
            <a:off x="490538" y="2132856"/>
            <a:ext cx="5112568" cy="2034499"/>
            <a:chOff x="3246205" y="1628800"/>
            <a:chExt cx="5694606" cy="3257984"/>
          </a:xfrm>
        </p:grpSpPr>
        <p:sp>
          <p:nvSpPr>
            <p:cNvPr id="14342" name="Rechteck 3">
              <a:extLst>
                <a:ext uri="{FF2B5EF4-FFF2-40B4-BE49-F238E27FC236}">
                  <a16:creationId xmlns:a16="http://schemas.microsoft.com/office/drawing/2014/main" id="{3E277215-850F-51BA-8723-E9FB571F5D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1684" y="1628800"/>
              <a:ext cx="5688632" cy="792088"/>
            </a:xfrm>
            <a:prstGeom prst="rect">
              <a:avLst/>
            </a:prstGeom>
            <a:solidFill>
              <a:srgbClr val="A4DEEE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de-DE" sz="1000">
                  <a:latin typeface="Arial" panose="020B0604020202020204" pitchFamily="34" charset="0"/>
                </a:rPr>
                <a:t>…</a:t>
              </a:r>
            </a:p>
          </p:txBody>
        </p:sp>
        <p:sp>
          <p:nvSpPr>
            <p:cNvPr id="14343" name="Rechteck 4">
              <a:extLst>
                <a:ext uri="{FF2B5EF4-FFF2-40B4-BE49-F238E27FC236}">
                  <a16:creationId xmlns:a16="http://schemas.microsoft.com/office/drawing/2014/main" id="{E8C76F85-169B-28CF-BE6F-A0B2A8BB16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6205" y="2420888"/>
              <a:ext cx="2844316" cy="1242137"/>
            </a:xfrm>
            <a:prstGeom prst="rect">
              <a:avLst/>
            </a:prstGeom>
            <a:solidFill>
              <a:srgbClr val="F0E68C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de-DE" sz="1600">
                  <a:solidFill>
                    <a:srgbClr val="000000"/>
                  </a:solidFill>
                  <a:latin typeface="Arial" panose="020B0604020202020204" pitchFamily="34" charset="0"/>
                </a:rPr>
                <a:t>UE antenna elements </a:t>
              </a:r>
            </a:p>
          </p:txBody>
        </p:sp>
        <p:grpSp>
          <p:nvGrpSpPr>
            <p:cNvPr id="14344" name="Gruppieren 9">
              <a:extLst>
                <a:ext uri="{FF2B5EF4-FFF2-40B4-BE49-F238E27FC236}">
                  <a16:creationId xmlns:a16="http://schemas.microsoft.com/office/drawing/2014/main" id="{451FB088-F447-BDF2-7718-CEF6B92A73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92516" y="2420888"/>
              <a:ext cx="2848295" cy="1242137"/>
              <a:chOff x="6092516" y="2420888"/>
              <a:chExt cx="2848295" cy="1728192"/>
            </a:xfrm>
          </p:grpSpPr>
          <p:sp>
            <p:nvSpPr>
              <p:cNvPr id="14351" name="Rechteck 5">
                <a:extLst>
                  <a:ext uri="{FF2B5EF4-FFF2-40B4-BE49-F238E27FC236}">
                    <a16:creationId xmlns:a16="http://schemas.microsoft.com/office/drawing/2014/main" id="{8FCB2C0C-DA38-92D6-FEE7-1526C4B835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2516" y="2420888"/>
                <a:ext cx="2844316" cy="576064"/>
              </a:xfrm>
              <a:prstGeom prst="rect">
                <a:avLst/>
              </a:prstGeom>
              <a:solidFill>
                <a:srgbClr val="F0E68C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>
                <a:lvl1pPr>
                  <a:spcBef>
                    <a:spcPct val="20000"/>
                  </a:spcBef>
                  <a:buBlip>
                    <a:blip r:embed="rId2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de-DE" sz="1000">
                    <a:solidFill>
                      <a:srgbClr val="000000"/>
                    </a:solidFill>
                    <a:latin typeface="Arial" panose="020B0604020202020204" pitchFamily="34" charset="0"/>
                  </a:rPr>
                  <a:t>eMBB</a:t>
                </a:r>
              </a:p>
            </p:txBody>
          </p:sp>
          <p:sp>
            <p:nvSpPr>
              <p:cNvPr id="14352" name="Rechteck 6">
                <a:extLst>
                  <a:ext uri="{FF2B5EF4-FFF2-40B4-BE49-F238E27FC236}">
                    <a16:creationId xmlns:a16="http://schemas.microsoft.com/office/drawing/2014/main" id="{179ABE20-9FC1-42DC-F707-60BC1E5D6A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6000" y="2996952"/>
                <a:ext cx="2844316" cy="576064"/>
              </a:xfrm>
              <a:prstGeom prst="rect">
                <a:avLst/>
              </a:prstGeom>
              <a:solidFill>
                <a:srgbClr val="F0E68C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>
                <a:lvl1pPr>
                  <a:spcBef>
                    <a:spcPct val="20000"/>
                  </a:spcBef>
                  <a:buBlip>
                    <a:blip r:embed="rId2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de-DE" sz="1000">
                    <a:solidFill>
                      <a:srgbClr val="000000"/>
                    </a:solidFill>
                    <a:latin typeface="Arial" panose="020B0604020202020204" pitchFamily="34" charset="0"/>
                  </a:rPr>
                  <a:t>FWA</a:t>
                </a:r>
              </a:p>
            </p:txBody>
          </p:sp>
          <p:sp>
            <p:nvSpPr>
              <p:cNvPr id="14353" name="Rechteck 7">
                <a:extLst>
                  <a:ext uri="{FF2B5EF4-FFF2-40B4-BE49-F238E27FC236}">
                    <a16:creationId xmlns:a16="http://schemas.microsoft.com/office/drawing/2014/main" id="{AEA86F43-FE09-D9A0-7698-15E9DC443C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6495" y="3573016"/>
                <a:ext cx="2844316" cy="576064"/>
              </a:xfrm>
              <a:prstGeom prst="rect">
                <a:avLst/>
              </a:prstGeom>
              <a:solidFill>
                <a:srgbClr val="F0E68C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>
                <a:lvl1pPr>
                  <a:spcBef>
                    <a:spcPct val="20000"/>
                  </a:spcBef>
                  <a:buBlip>
                    <a:blip r:embed="rId2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de-DE" sz="1000">
                    <a:solidFill>
                      <a:srgbClr val="000000"/>
                    </a:solidFill>
                    <a:latin typeface="Arial" panose="020B0604020202020204" pitchFamily="34" charset="0"/>
                  </a:rPr>
                  <a:t>IoT</a:t>
                </a:r>
              </a:p>
            </p:txBody>
          </p:sp>
        </p:grpSp>
        <p:sp>
          <p:nvSpPr>
            <p:cNvPr id="14345" name="Rechteck 10">
              <a:extLst>
                <a:ext uri="{FF2B5EF4-FFF2-40B4-BE49-F238E27FC236}">
                  <a16:creationId xmlns:a16="http://schemas.microsoft.com/office/drawing/2014/main" id="{740E7D9A-8414-B4DA-2724-B0C6727CEB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6205" y="3644646"/>
              <a:ext cx="2844316" cy="1242137"/>
            </a:xfrm>
            <a:prstGeom prst="rect">
              <a:avLst/>
            </a:prstGeom>
            <a:solidFill>
              <a:srgbClr val="32B9A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Blip>
                  <a:blip r:embed="rId2"/>
                </a:buBlip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C00000"/>
                </a:buClr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16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de-DE" sz="1600">
                  <a:solidFill>
                    <a:srgbClr val="000000"/>
                  </a:solidFill>
                  <a:latin typeface="Arial" panose="020B0604020202020204" pitchFamily="34" charset="0"/>
                </a:rPr>
                <a:t>User distribution and </a:t>
              </a:r>
              <a:br>
                <a:rPr lang="en-US" altLang="de-DE" sz="1600">
                  <a:solidFill>
                    <a:srgbClr val="000000"/>
                  </a:solidFill>
                  <a:latin typeface="Arial" panose="020B0604020202020204" pitchFamily="34" charset="0"/>
                </a:rPr>
              </a:br>
              <a:r>
                <a:rPr lang="en-US" altLang="de-DE" sz="1600">
                  <a:solidFill>
                    <a:srgbClr val="000000"/>
                  </a:solidFill>
                  <a:latin typeface="Arial" panose="020B0604020202020204" pitchFamily="34" charset="0"/>
                </a:rPr>
                <a:t>UE speed</a:t>
              </a:r>
            </a:p>
          </p:txBody>
        </p:sp>
        <p:grpSp>
          <p:nvGrpSpPr>
            <p:cNvPr id="14346" name="Gruppieren 11">
              <a:extLst>
                <a:ext uri="{FF2B5EF4-FFF2-40B4-BE49-F238E27FC236}">
                  <a16:creationId xmlns:a16="http://schemas.microsoft.com/office/drawing/2014/main" id="{8F2BED54-5C31-C8D9-45CF-48F1ED843C1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92516" y="3644648"/>
              <a:ext cx="2848295" cy="1242136"/>
              <a:chOff x="6092516" y="1819252"/>
              <a:chExt cx="2848295" cy="1728188"/>
            </a:xfrm>
          </p:grpSpPr>
          <p:sp>
            <p:nvSpPr>
              <p:cNvPr id="14347" name="Rechteck 12">
                <a:extLst>
                  <a:ext uri="{FF2B5EF4-FFF2-40B4-BE49-F238E27FC236}">
                    <a16:creationId xmlns:a16="http://schemas.microsoft.com/office/drawing/2014/main" id="{A0AB8EB8-6C76-262A-16EF-105E83A866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2516" y="1819252"/>
                <a:ext cx="2844316" cy="576063"/>
              </a:xfrm>
              <a:prstGeom prst="rect">
                <a:avLst/>
              </a:prstGeom>
              <a:solidFill>
                <a:srgbClr val="32B9AF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>
                <a:lvl1pPr>
                  <a:spcBef>
                    <a:spcPct val="20000"/>
                  </a:spcBef>
                  <a:buBlip>
                    <a:blip r:embed="rId2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de-DE" sz="1000">
                    <a:solidFill>
                      <a:srgbClr val="000000"/>
                    </a:solidFill>
                    <a:latin typeface="Arial" panose="020B0604020202020204" pitchFamily="34" charset="0"/>
                  </a:rPr>
                  <a:t>eMBB</a:t>
                </a:r>
              </a:p>
            </p:txBody>
          </p:sp>
          <p:sp>
            <p:nvSpPr>
              <p:cNvPr id="14348" name="Rechteck 13">
                <a:extLst>
                  <a:ext uri="{FF2B5EF4-FFF2-40B4-BE49-F238E27FC236}">
                    <a16:creationId xmlns:a16="http://schemas.microsoft.com/office/drawing/2014/main" id="{4027FC23-B94D-04B7-D007-D9B331F1CB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6000" y="2395312"/>
                <a:ext cx="2844316" cy="576063"/>
              </a:xfrm>
              <a:prstGeom prst="rect">
                <a:avLst/>
              </a:prstGeom>
              <a:solidFill>
                <a:srgbClr val="32B9AF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>
                <a:lvl1pPr>
                  <a:spcBef>
                    <a:spcPct val="20000"/>
                  </a:spcBef>
                  <a:buBlip>
                    <a:blip r:embed="rId2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de-DE" sz="1000">
                    <a:solidFill>
                      <a:srgbClr val="000000"/>
                    </a:solidFill>
                    <a:latin typeface="Arial" panose="020B0604020202020204" pitchFamily="34" charset="0"/>
                  </a:rPr>
                  <a:t>FWA</a:t>
                </a:r>
              </a:p>
            </p:txBody>
          </p:sp>
          <p:sp>
            <p:nvSpPr>
              <p:cNvPr id="14349" name="Rechteck 14">
                <a:extLst>
                  <a:ext uri="{FF2B5EF4-FFF2-40B4-BE49-F238E27FC236}">
                    <a16:creationId xmlns:a16="http://schemas.microsoft.com/office/drawing/2014/main" id="{2340F8E0-103D-1A83-9C5C-17DFF4375F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6495" y="2971377"/>
                <a:ext cx="2844316" cy="576063"/>
              </a:xfrm>
              <a:prstGeom prst="rect">
                <a:avLst/>
              </a:prstGeom>
              <a:solidFill>
                <a:srgbClr val="32B9AF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anchor="ctr"/>
              <a:lstStyle>
                <a:lvl1pPr>
                  <a:spcBef>
                    <a:spcPct val="20000"/>
                  </a:spcBef>
                  <a:buBlip>
                    <a:blip r:embed="rId2"/>
                  </a:buBlip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r>
                  <a:rPr lang="en-US" altLang="de-DE" sz="1000">
                    <a:solidFill>
                      <a:srgbClr val="000000"/>
                    </a:solidFill>
                    <a:latin typeface="Arial" panose="020B0604020202020204" pitchFamily="34" charset="0"/>
                  </a:rPr>
                  <a:t>IoT</a:t>
                </a:r>
              </a:p>
            </p:txBody>
          </p:sp>
        </p:grpSp>
      </p:grpSp>
      <p:sp>
        <p:nvSpPr>
          <p:cNvPr id="18" name="Textfeld 17">
            <a:extLst>
              <a:ext uri="{FF2B5EF4-FFF2-40B4-BE49-F238E27FC236}">
                <a16:creationId xmlns:a16="http://schemas.microsoft.com/office/drawing/2014/main" id="{E8ED20FC-A24F-779A-3CFB-6A7FE1E29CA9}"/>
              </a:ext>
            </a:extLst>
          </p:cNvPr>
          <p:cNvSpPr txBox="1"/>
          <p:nvPr/>
        </p:nvSpPr>
        <p:spPr>
          <a:xfrm>
            <a:off x="490538" y="5445224"/>
            <a:ext cx="114157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2400" b="1" kern="0" noProof="1">
                <a:solidFill>
                  <a:srgbClr val="4F81BD"/>
                </a:solidFill>
                <a:latin typeface="Calibri"/>
                <a:ea typeface="+mn-ea"/>
              </a:rPr>
              <a:t>These 3 categories could be used in the updated pCR (depending on previous decision)</a:t>
            </a:r>
            <a:endParaRPr lang="en-US" dirty="0"/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5C055E12-1093-FF43-171C-E413C50956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560731"/>
              </p:ext>
            </p:extLst>
          </p:nvPr>
        </p:nvGraphicFramePr>
        <p:xfrm>
          <a:off x="6297985" y="2438660"/>
          <a:ext cx="5696168" cy="1211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0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4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40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40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eMBB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FWA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r>
                        <a:rPr lang="en-US" sz="1200" dirty="0"/>
                        <a:t>Antennas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Up </a:t>
                      </a:r>
                      <a:r>
                        <a:rPr lang="en-US" altLang="en-US" sz="1200" noProof="1"/>
                        <a:t>to 8 Tx </a:t>
                      </a:r>
                      <a:br>
                        <a:rPr lang="en-US" altLang="en-US" sz="1200" noProof="1"/>
                      </a:br>
                      <a:r>
                        <a:rPr lang="en-US" altLang="en-US" sz="1200" noProof="1"/>
                        <a:t>and Rx antenna elements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Up </a:t>
                      </a:r>
                      <a:r>
                        <a:rPr lang="en-US" altLang="en-US" sz="1200" noProof="1"/>
                        <a:t>to 16 Tx </a:t>
                      </a:r>
                      <a:br>
                        <a:rPr lang="en-US" altLang="en-US" sz="1200" noProof="1"/>
                      </a:br>
                      <a:r>
                        <a:rPr lang="en-US" altLang="en-US" sz="1200" noProof="1"/>
                        <a:t>and Rx antenna elements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200" noProof="1"/>
                        <a:t>Up to 4 Tx </a:t>
                      </a:r>
                      <a:br>
                        <a:rPr lang="en-US" altLang="en-US" sz="1200" noProof="1"/>
                      </a:br>
                      <a:r>
                        <a:rPr lang="en-US" altLang="en-US" sz="1200" noProof="1"/>
                        <a:t>and Rx antenna elements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r>
                        <a:rPr lang="en-US" sz="1200" dirty="0"/>
                        <a:t>Velocity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 .. [120] km/h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0 km/h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3 .. [120] km/h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4" name="Gerader Verbinder 3">
            <a:extLst>
              <a:ext uri="{FF2B5EF4-FFF2-40B4-BE49-F238E27FC236}">
                <a16:creationId xmlns:a16="http://schemas.microsoft.com/office/drawing/2014/main" id="{C0F9E023-FD28-FA60-60F0-26F966BB3391}"/>
              </a:ext>
            </a:extLst>
          </p:cNvPr>
          <p:cNvCxnSpPr/>
          <p:nvPr/>
        </p:nvCxnSpPr>
        <p:spPr bwMode="auto">
          <a:xfrm flipV="1">
            <a:off x="5640417" y="2450135"/>
            <a:ext cx="634033" cy="18882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" name="Gerader Verbinder 4">
            <a:extLst>
              <a:ext uri="{FF2B5EF4-FFF2-40B4-BE49-F238E27FC236}">
                <a16:creationId xmlns:a16="http://schemas.microsoft.com/office/drawing/2014/main" id="{63505D99-AE1A-0C97-06AC-B0F6EB6232D9}"/>
              </a:ext>
            </a:extLst>
          </p:cNvPr>
          <p:cNvCxnSpPr>
            <a:cxnSpLocks/>
          </p:cNvCxnSpPr>
          <p:nvPr/>
        </p:nvCxnSpPr>
        <p:spPr bwMode="auto">
          <a:xfrm flipV="1">
            <a:off x="5632243" y="3671460"/>
            <a:ext cx="636160" cy="50867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A4C6E3-8DF2-7686-C726-8B132B4F12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2">
            <a:extLst>
              <a:ext uri="{FF2B5EF4-FFF2-40B4-BE49-F238E27FC236}">
                <a16:creationId xmlns:a16="http://schemas.microsoft.com/office/drawing/2014/main" id="{F7963749-1AEA-2FEA-3B9B-A76D01B1DE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dirty="0"/>
              <a:t>Decision4: </a:t>
            </a:r>
            <a:r>
              <a:rPr lang="en-US" altLang="en-US" noProof="1"/>
              <a:t>Introduce multi-TRP operation ?</a:t>
            </a:r>
            <a:endParaRPr lang="pt-BR" altLang="en-US" dirty="0"/>
          </a:p>
        </p:txBody>
      </p:sp>
      <p:sp>
        <p:nvSpPr>
          <p:cNvPr id="12291" name="Slide Number Placeholder 3">
            <a:extLst>
              <a:ext uri="{FF2B5EF4-FFF2-40B4-BE49-F238E27FC236}">
                <a16:creationId xmlns:a16="http://schemas.microsoft.com/office/drawing/2014/main" id="{34185B44-BB5A-A9E9-A6EE-E06BF3C9108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2BBF322-054D-4776-B716-F9F777252D51}" type="slidenum">
              <a:rPr lang="en-GB" altLang="en-US" sz="1100" smtClean="0">
                <a:solidFill>
                  <a:schemeClr val="bg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GB" altLang="en-US" sz="11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7386F4D6-6B2D-8042-C912-5CC820530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16831"/>
            <a:ext cx="11247040" cy="4576043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altLang="en-US" sz="2400" b="1" noProof="1"/>
              <a:t>Question:</a:t>
            </a:r>
            <a:endParaRPr lang="en-US" altLang="en-US" sz="2400" noProof="1"/>
          </a:p>
          <a:p>
            <a:pPr>
              <a:defRPr/>
            </a:pPr>
            <a:r>
              <a:rPr lang="en-US" altLang="en-US" sz="2400" noProof="1"/>
              <a:t>Should we introduce multi-TRP operation as a specific deployment option ?</a:t>
            </a:r>
          </a:p>
          <a:p>
            <a:pPr>
              <a:defRPr/>
            </a:pPr>
            <a:r>
              <a:rPr lang="en-US" altLang="en-US" sz="2400" noProof="1"/>
              <a:t>Topic was proposed by only 1 company</a:t>
            </a:r>
          </a:p>
          <a:p>
            <a:pPr marL="0" indent="0">
              <a:buNone/>
              <a:defRPr/>
            </a:pPr>
            <a:endParaRPr lang="en-US" altLang="en-US" sz="2400" noProof="1"/>
          </a:p>
          <a:p>
            <a:pPr marL="0" indent="0">
              <a:buNone/>
              <a:defRPr/>
            </a:pPr>
            <a:endParaRPr lang="en-US" altLang="en-US" sz="2400" b="1" noProof="1">
              <a:solidFill>
                <a:schemeClr val="accent1"/>
              </a:solidFill>
            </a:endParaRPr>
          </a:p>
          <a:p>
            <a:pPr marL="0" indent="0">
              <a:buNone/>
              <a:defRPr/>
            </a:pPr>
            <a:endParaRPr lang="en-US" altLang="en-US" sz="2400" b="1" noProof="1">
              <a:solidFill>
                <a:schemeClr val="accent1"/>
              </a:solidFill>
            </a:endParaRPr>
          </a:p>
          <a:p>
            <a:pPr marL="0" indent="0">
              <a:buNone/>
              <a:defRPr/>
            </a:pPr>
            <a:endParaRPr lang="en-US" altLang="en-US" b="1" noProof="1">
              <a:solidFill>
                <a:schemeClr val="accent1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en-US" altLang="en-US" sz="2400" b="1" u="sng" noProof="1">
                <a:solidFill>
                  <a:schemeClr val="accent1"/>
                </a:solidFill>
              </a:rPr>
              <a:t>Moderator Proposal: </a:t>
            </a:r>
          </a:p>
          <a:p>
            <a:pPr>
              <a:buFont typeface="Wingdings" panose="05000000000000000000" pitchFamily="2" charset="2"/>
              <a:buChar char="§"/>
              <a:defRPr/>
            </a:pPr>
            <a:r>
              <a:rPr lang="en-US" altLang="en-US" sz="2400" b="1" noProof="1">
                <a:solidFill>
                  <a:schemeClr val="accent1"/>
                </a:solidFill>
              </a:rPr>
              <a:t>Do not introduce a specific multi-TRP operation (at least not now at RAN#110)</a:t>
            </a:r>
          </a:p>
          <a:p>
            <a:pPr marL="0" indent="0">
              <a:buFontTx/>
              <a:buNone/>
              <a:defRPr/>
            </a:pPr>
            <a:endParaRPr lang="en-US" altLang="en-US" sz="2400" noProof="1">
              <a:highlight>
                <a:srgbClr val="FFFF00"/>
              </a:highlight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52BDE4B8-A0A1-A2F4-1F34-79286D44A2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9576" y="3429000"/>
            <a:ext cx="6336704" cy="879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314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ja-JP" alt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MS PGothic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ja-JP" alt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MS PGothic" panose="020B0600070205080204" pitchFamily="3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ja-JP" alt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MS PGothic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ja-JP" alt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MS PGothic" panose="020B0600070205080204" pitchFamily="3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1824</Words>
  <Application>Microsoft Office PowerPoint</Application>
  <PresentationFormat>Widescreen</PresentationFormat>
  <Paragraphs>260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SimSun</vt:lpstr>
      <vt:lpstr>Aptos</vt:lpstr>
      <vt:lpstr>Arial</vt:lpstr>
      <vt:lpstr>Calibri</vt:lpstr>
      <vt:lpstr>Wingdings</vt:lpstr>
      <vt:lpstr>Office Theme</vt:lpstr>
      <vt:lpstr>3_Office Theme</vt:lpstr>
      <vt:lpstr>Moderator's summary for 6G SI:  deployment scenarios AI 8.2.1.0</vt:lpstr>
      <vt:lpstr>Summary of work progress</vt:lpstr>
      <vt:lpstr>Why are we creating the deployment scenarios ?</vt:lpstr>
      <vt:lpstr>Decision1: Do we add new deployment scenarios ?</vt:lpstr>
      <vt:lpstr>Decision2: Diverse views on antenna configurations</vt:lpstr>
      <vt:lpstr>PowerPoint Presentation</vt:lpstr>
      <vt:lpstr>PowerPoint Presentation</vt:lpstr>
      <vt:lpstr>Decision3: For UE adopt the style in the  deployment tables</vt:lpstr>
      <vt:lpstr>Decision4: Introduce multi-TRP operation ?</vt:lpstr>
      <vt:lpstr>Decision5: Keep macro / micro deployment</vt:lpstr>
      <vt:lpstr>Decision6: Sensing: Add Sensing block per scenario ?</vt:lpstr>
      <vt:lpstr>Suggested sensing parameters per  deployment scenario [RP-252202-&gt;3247]</vt:lpstr>
      <vt:lpstr>Work organization this week at RAN#110</vt:lpstr>
      <vt:lpstr>Notes on the pCR</vt:lpstr>
      <vt:lpstr>List of contributions considered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Report RAN WG3</dc:title>
  <dc:creator>gino.masini@ericsson.com</dc:creator>
  <cp:lastModifiedBy>Younsun Kim</cp:lastModifiedBy>
  <cp:revision>6290</cp:revision>
  <dcterms:created xsi:type="dcterms:W3CDTF">2009-06-02T04:11:18Z</dcterms:created>
  <dcterms:modified xsi:type="dcterms:W3CDTF">2025-12-08T17:10:33Z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(6)cWjpsCKWTsPaPc2KY3olHRzcTIo1lGrP42AVK3KThi2edPzBx7f2a7QADC0u4hBfZoDde5SM_x000d_
rgMvErRfjgRxDvJpxUg1WdRfiNLg6z+i1r/1c+ITsDM85+iWjWETfY5JeHw80RuX9A6T/WRV_x000d_
xnVy7UCuW+gpHyW9Em2NsD6Ozf5243kZsO3PKAAK2KJ2Nt9dYhfWvAj3MaoL+/JfyDIZDGsw_x000d_
AYthnpLHAQC8lJ+glJ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G3ZJjV+Wc9CV2aTBtfUUen/CYw3VF5be95fQglR8/NJ1QY9XmH0pzS_x000d_
5JqGcxaRzlYV/wAwz9NIjSqdI/u/2x1487np8pYCpLSfxvBizr7Qg/Fo7x3rIGB7eVI3DITx_x000d_
sIoPeL3Hp7FxkQ0kR0dpmmytJT4hDOS7Q9M1Cg7jEmv4osYCZP6HuBg4AuaiKqV41eDl+2hS_x000d_
EIJ7DA+a0ufvxMZ9IbVYNcEQZw/AfdOJugV9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iSZ8b7z81jUeMzF4lvxfm0QMePHNiIWoOLKW_x000d_
kdvQQFsBRxM3ij1YROKAUjaTR/hq1XhA+yKpDDiIsSQNy+z2o03nYFGIxteLT+wmVAOAsZ+x_x000d_
gTDE5WILXM39J3S7m1LXdJEeeXtfLCpQrShNUj4edvz2IOUQli2dq5IlRxTfuuMsNSGU1uz0_x000d_
qmk/geh2yINTciZA0X2lVyHn56+dubBoA7K5gcNrK9cHexCZ6GpqOz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JvGiEMaLzp55T0zRr/_x000d_
wYwVg5664c+di9HGpDfg/LpsF8GA3s2nJOaf9pObLt4WT1awble9yifq+/7Za4OFO3I0CMpo_x000d_
fcA2oNuxQ8c3nKiMVnIZ0THInLwmhPdHd2AeDIV9zjXYU+WCF7eECkvDGjLdnfcXS/x+RIYx_x000d_
cZAPWMnWPJztlSI38tPk1EfLToXSh9kSM++OsfAfmeb0upySp+gb2kfLA86cTx5HzbCtLmHz</vt:lpwstr>
  </property>
  <property fmtid="{D5CDD505-2E9C-101B-9397-08002B2CF9AE}" pid="9" name="_ms_pID_7253433_00">
    <vt:lpwstr>_ms_pID_7253433</vt:lpwstr>
  </property>
  <property fmtid="{D5CDD505-2E9C-101B-9397-08002B2CF9AE}" pid="10" name="_ms_pID_7253434">
    <vt:lpwstr>_x000d_
jpJS0ayjmrpgRxwMCSMe0m+nBCJCGR1Mu/gZbSFGkGHFCH4R1Bu5E9ffEyTsCMBsdhU+kJng_x000d_
PqbfQ0L1pVC954pBNyeb3hNJfdNA0jn9ZgH7sJC2Wv/FYyg9XBJo8F5khfoPTH6207OtfE1k_x000d_
KjbrOCtdAojK2OF8ei/gAkOBDh2ZaxA+JQnQQR1P7XafmcrQg41nYkJoKuxufT3N0RjGg+Ug_x000d_
clCZ43ohfqs/MHm5</vt:lpwstr>
  </property>
  <property fmtid="{D5CDD505-2E9C-101B-9397-08002B2CF9AE}" pid="11" name="_ms_pID_7253434_00">
    <vt:lpwstr>_ms_pID_7253434</vt:lpwstr>
  </property>
  <property fmtid="{D5CDD505-2E9C-101B-9397-08002B2CF9AE}" pid="12" name="_ms_pID_7253435">
    <vt:lpwstr>1XQ1c5FOl8ri5QkhiFEX25+iSgkU5N05GxlreuhG/wmzb7GXM/IiopIO_x000d_
E2utQBGQx77WjUNPwVdgFtaJwuK6ByLpxZNFzSCrWg4khowC4+9KWpOAc8LBQ2qY9ja/LpNt_x000d_
+/wWC5KykACWan0WQk+xfVi8m9WsKodsMadaBSvcUmN+WhfO</vt:lpwstr>
  </property>
  <property fmtid="{D5CDD505-2E9C-101B-9397-08002B2CF9AE}" pid="13" name="_ms_pID_7253435_00">
    <vt:lpwstr>_ms_pID_7253435</vt:lpwstr>
  </property>
  <property fmtid="{D5CDD505-2E9C-101B-9397-08002B2CF9AE}" pid="14" name="_new_ms_pID_72543">
    <vt:lpwstr>(3)Y4l2gfgX4pWi8iNsf9mAjotfDTtaJeHpg0ZH0Qro7B+mpKBOFdjCv1PMPHnsGzPX++Acylj9_x000d_
sj1g1hOjavFFJuTs+nkRZhRQRFkKATbeQlPUGwHQTyeDvvnUbkyJCOJXVnSRfIWtRqLRNaM4_x000d_
aQblkF8nQs3awjnryNYuJ5Z3tBdKXdHFcaoJnPA3bDS84b09iOPQNvs9g4xYi00Bslwe2Fb2_x000d_
A+RZdy67m2SO1kPPVM</vt:lpwstr>
  </property>
  <property fmtid="{D5CDD505-2E9C-101B-9397-08002B2CF9AE}" pid="15" name="_new_ms_pID_72543_00">
    <vt:lpwstr>_new_ms_pID_72543</vt:lpwstr>
  </property>
  <property fmtid="{D5CDD505-2E9C-101B-9397-08002B2CF9AE}" pid="16" name="_new_ms_pID_725431">
    <vt:lpwstr>SHXGHMQBnoPBJbnDfV1k1DT4+Qqce7FwvHkFTW3OpJ8jxYZ/rVbFjQ_x000d_
H6Gf1NrttADC/rd1V0CSggD8qgMHa8A4yRD7XwQq7MfvwqCR0pu3pCKzRu3q/PXVjC3VGvfr_x000d_
xehhrNRz+Lya1i5OSbcqAuHVLoErK3wT43q41j2Ps8gY9zgXro331wulyLjqCcz50VNCmOaz_x000d_
V8RGethOUMY7MV2+e1W8IU9jyYuXA/3OWBBv</vt:lpwstr>
  </property>
  <property fmtid="{D5CDD505-2E9C-101B-9397-08002B2CF9AE}" pid="17" name="_new_ms_pID_725431_00">
    <vt:lpwstr>_new_ms_pID_725431</vt:lpwstr>
  </property>
  <property fmtid="{D5CDD505-2E9C-101B-9397-08002B2CF9AE}" pid="18" name="_new_ms_pID_725432">
    <vt:lpwstr>RSBwutQjUbsrQpM2fffwkaljmOJagfqca9z+_x000d_
11K3Z8kDoReHL4kNQNJrmHi3rlJS0hQDhb/EV/AEGwE9A/yUP38TT0isBjb9cIke7FisG6/b_x000d_
5CQnF23J1Qk+a/e+zLgs8oOBF2VpUCzMpE3e/w125Z/qfceO7XL8+h4SYOdWsPfS8MF9JKhU_x000d_
oV/bkNA0cM35mg==</vt:lpwstr>
  </property>
  <property fmtid="{D5CDD505-2E9C-101B-9397-08002B2CF9AE}" pid="19" name="_new_ms_pID_725432_00">
    <vt:lpwstr>_new_ms_pID_725432</vt:lpwstr>
  </property>
  <property fmtid="{D5CDD505-2E9C-101B-9397-08002B2CF9AE}" pid="20" name="_readonly">
    <vt:lpwstr/>
  </property>
  <property fmtid="{D5CDD505-2E9C-101B-9397-08002B2CF9AE}" pid="21" name="_change">
    <vt:lpwstr/>
  </property>
  <property fmtid="{D5CDD505-2E9C-101B-9397-08002B2CF9AE}" pid="22" name="_full-control">
    <vt:lpwstr/>
  </property>
  <property fmtid="{D5CDD505-2E9C-101B-9397-08002B2CF9AE}" pid="23" name="sflag">
    <vt:lpwstr>1473739617</vt:lpwstr>
  </property>
  <property fmtid="{D5CDD505-2E9C-101B-9397-08002B2CF9AE}" pid="24" name="UpdateProcess">
    <vt:lpwstr>End</vt:lpwstr>
  </property>
  <property fmtid="{D5CDD505-2E9C-101B-9397-08002B2CF9AE}" pid="25" name="KSOProductBuildVer">
    <vt:lpwstr>2052-11.8.2.12085</vt:lpwstr>
  </property>
  <property fmtid="{D5CDD505-2E9C-101B-9397-08002B2CF9AE}" pid="26" name="ICV">
    <vt:lpwstr>25868323B69540B3905F029D0C5F6F93</vt:lpwstr>
  </property>
</Properties>
</file>