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embeddedFontLst>
    <p:embeddedFont>
      <p:font typeface="Roboto" panose="02000000000000000000" pitchFamily="2" charset="0"/>
      <p:regular r:id="rId8"/>
      <p:bold r:id="rId9"/>
      <p:italic r:id="rId10"/>
      <p:boldItalic r:id="rId11"/>
    </p:embeddedFont>
    <p:embeddedFont>
      <p:font typeface="Roboto Black" panose="020F0502020204030204" pitchFamily="2" charset="0"/>
      <p:bold r:id="rId12"/>
      <p:boldItalic r:id="rId13"/>
    </p:embeddedFont>
    <p:embeddedFont>
      <p:font typeface="Roboto Medium" panose="020F0502020204030204" pitchFamily="2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218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476250" y="1649759"/>
            <a:ext cx="112395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476250" y="2106959"/>
            <a:ext cx="8001000" cy="1234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Discussion on Rel-20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05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AI/ML for Air Interface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476250" y="3912840"/>
            <a:ext cx="11239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Source:</a:t>
            </a:r>
            <a:r>
              <a:rPr lang="en-US" sz="150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DeepSig Inc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476250" y="4236690"/>
            <a:ext cx="11239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Meeting:</a:t>
            </a:r>
            <a:r>
              <a:rPr lang="en-US" sz="150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3GPP TSG RAN Meeting #110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476250" y="4560540"/>
            <a:ext cx="11239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Agenda Item:</a:t>
            </a:r>
            <a:r>
              <a:rPr lang="en-US" sz="150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9.3.1.3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476250" y="4884390"/>
            <a:ext cx="11239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Document:</a:t>
            </a:r>
            <a:r>
              <a:rPr lang="en-US" sz="150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RP-253713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476250" y="6515100"/>
            <a:ext cx="6858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8925800" y="6515100"/>
            <a:ext cx="279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(c) 2025 DeepSig Inc. All Rights Reserved</a:t>
            </a:r>
            <a:endParaRPr/>
          </a:p>
        </p:txBody>
      </p:sp>
      <p:pic>
        <p:nvPicPr>
          <p:cNvPr id="92" name="Google Shape;9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50" y="6410325"/>
            <a:ext cx="11239500" cy="2571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76250" y="952500"/>
            <a:ext cx="117157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0" i="0" u="none" strike="noStrike" cap="none">
                <a:solidFill>
                  <a:srgbClr val="1F497D"/>
                </a:solidFill>
                <a:latin typeface="Roboto Medium"/>
                <a:ea typeface="Roboto Medium"/>
                <a:cs typeface="Roboto Medium"/>
                <a:sym typeface="Roboto Medium"/>
              </a:rPr>
              <a:t>Strategic Vision: AI-Native Innovation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476250" y="6515100"/>
            <a:ext cx="6858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sp>
        <p:nvSpPr>
          <p:cNvPr id="100" name="Google Shape;100;p14"/>
          <p:cNvSpPr txBox="1"/>
          <p:nvPr/>
        </p:nvSpPr>
        <p:spPr>
          <a:xfrm>
            <a:off x="476250" y="1733550"/>
            <a:ext cx="5650706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Innovation over Standardization</a:t>
            </a:r>
            <a:endParaRPr/>
          </a:p>
        </p:txBody>
      </p:sp>
      <p:sp>
        <p:nvSpPr>
          <p:cNvPr id="101" name="Google Shape;101;p14"/>
          <p:cNvSpPr/>
          <p:nvPr/>
        </p:nvSpPr>
        <p:spPr>
          <a:xfrm>
            <a:off x="476250" y="2095500"/>
            <a:ext cx="5381625" cy="190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6334125" y="1733550"/>
            <a:ext cx="5650706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Data-Centric Scalability</a:t>
            </a:r>
            <a:endParaRPr/>
          </a:p>
        </p:txBody>
      </p:sp>
      <p:sp>
        <p:nvSpPr>
          <p:cNvPr id="103" name="Google Shape;103;p14"/>
          <p:cNvSpPr/>
          <p:nvPr/>
        </p:nvSpPr>
        <p:spPr>
          <a:xfrm>
            <a:off x="6334125" y="2095500"/>
            <a:ext cx="5381625" cy="190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4"/>
          <p:cNvSpPr txBox="1"/>
          <p:nvPr/>
        </p:nvSpPr>
        <p:spPr>
          <a:xfrm>
            <a:off x="714375" y="2305050"/>
            <a:ext cx="51435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Standardizing specific model architectures (Direction C) or encoder structures (Option 3a-1) prematurely limits vendor freedom.</a:t>
            </a:r>
            <a:endParaRPr/>
          </a:p>
        </p:txBody>
      </p:sp>
      <p:sp>
        <p:nvSpPr>
          <p:cNvPr id="105" name="Google Shape;105;p14"/>
          <p:cNvSpPr txBox="1"/>
          <p:nvPr/>
        </p:nvSpPr>
        <p:spPr>
          <a:xfrm>
            <a:off x="714375" y="3305175"/>
            <a:ext cx="51435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The ecosystem must remain open to specialized architectures that optimize for diverse hardware and environments.</a:t>
            </a:r>
            <a:endParaRPr/>
          </a:p>
        </p:txBody>
      </p:sp>
      <p:sp>
        <p:nvSpPr>
          <p:cNvPr id="106" name="Google Shape;106;p14"/>
          <p:cNvSpPr txBox="1"/>
          <p:nvPr/>
        </p:nvSpPr>
        <p:spPr>
          <a:xfrm>
            <a:off x="714375" y="4305300"/>
            <a:ext cx="51435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We should avoid "freezing" AI innovation at the current state of the art.</a:t>
            </a:r>
            <a:endParaRPr/>
          </a:p>
        </p:txBody>
      </p:sp>
      <p:sp>
        <p:nvSpPr>
          <p:cNvPr id="107" name="Google Shape;107;p14"/>
          <p:cNvSpPr txBox="1"/>
          <p:nvPr/>
        </p:nvSpPr>
        <p:spPr>
          <a:xfrm>
            <a:off x="6572250" y="2305050"/>
            <a:ext cx="514350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True "AI-Native" performance relies on high-fidelity data.</a:t>
            </a:r>
            <a:endParaRPr/>
          </a:p>
        </p:txBody>
      </p:sp>
      <p:sp>
        <p:nvSpPr>
          <p:cNvPr id="108" name="Google Shape;108;p14"/>
          <p:cNvSpPr txBox="1"/>
          <p:nvPr/>
        </p:nvSpPr>
        <p:spPr>
          <a:xfrm>
            <a:off x="6572250" y="2733675"/>
            <a:ext cx="51435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The standard must prioritize the collection of </a:t>
            </a: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Real Data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(IQ, CSI, H) at scale.</a:t>
            </a:r>
            <a:endParaRPr/>
          </a:p>
        </p:txBody>
      </p:sp>
      <p:sp>
        <p:nvSpPr>
          <p:cNvPr id="109" name="Google Shape;109;p14"/>
          <p:cNvSpPr txBox="1"/>
          <p:nvPr/>
        </p:nvSpPr>
        <p:spPr>
          <a:xfrm>
            <a:off x="6572250" y="3448050"/>
            <a:ext cx="51435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Limiting data collection to basic control plane metrics stifles the potential of Deep Learning.</a:t>
            </a:r>
            <a:endParaRPr/>
          </a:p>
        </p:txBody>
      </p:sp>
      <p:sp>
        <p:nvSpPr>
          <p:cNvPr id="110" name="Google Shape;110;p14"/>
          <p:cNvSpPr txBox="1"/>
          <p:nvPr/>
        </p:nvSpPr>
        <p:spPr>
          <a:xfrm>
            <a:off x="476250" y="230505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11" name="Google Shape;111;p14"/>
          <p:cNvSpPr txBox="1"/>
          <p:nvPr/>
        </p:nvSpPr>
        <p:spPr>
          <a:xfrm>
            <a:off x="476250" y="3305175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12" name="Google Shape;112;p14"/>
          <p:cNvSpPr txBox="1"/>
          <p:nvPr/>
        </p:nvSpPr>
        <p:spPr>
          <a:xfrm>
            <a:off x="476250" y="430530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13" name="Google Shape;113;p14"/>
          <p:cNvSpPr txBox="1"/>
          <p:nvPr/>
        </p:nvSpPr>
        <p:spPr>
          <a:xfrm>
            <a:off x="6334125" y="230505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14" name="Google Shape;114;p14"/>
          <p:cNvSpPr txBox="1"/>
          <p:nvPr/>
        </p:nvSpPr>
        <p:spPr>
          <a:xfrm>
            <a:off x="6334125" y="2733675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6334125" y="344805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pic>
        <p:nvPicPr>
          <p:cNvPr id="116" name="Google Shape;11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4"/>
          <p:cNvSpPr txBox="1"/>
          <p:nvPr/>
        </p:nvSpPr>
        <p:spPr>
          <a:xfrm>
            <a:off x="8925800" y="6515100"/>
            <a:ext cx="279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(c) 2025 DeepSig Inc. All Rights Reserved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50" y="6410325"/>
            <a:ext cx="11239500" cy="25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5"/>
          <p:cNvSpPr txBox="1"/>
          <p:nvPr/>
        </p:nvSpPr>
        <p:spPr>
          <a:xfrm>
            <a:off x="476250" y="952500"/>
            <a:ext cx="117157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0" i="0" u="none" strike="noStrike" cap="none">
                <a:solidFill>
                  <a:srgbClr val="1F497D"/>
                </a:solidFill>
                <a:latin typeface="Roboto Medium"/>
                <a:ea typeface="Roboto Medium"/>
                <a:cs typeface="Roboto Medium"/>
                <a:sym typeface="Roboto Medium"/>
              </a:rPr>
              <a:t>Extended Dataset Exchange</a:t>
            </a:r>
            <a:endParaRPr/>
          </a:p>
        </p:txBody>
      </p:sp>
      <p:sp>
        <p:nvSpPr>
          <p:cNvPr id="124" name="Google Shape;124;p15"/>
          <p:cNvSpPr txBox="1"/>
          <p:nvPr/>
        </p:nvSpPr>
        <p:spPr>
          <a:xfrm>
            <a:off x="476250" y="6515100"/>
            <a:ext cx="6858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sp>
        <p:nvSpPr>
          <p:cNvPr id="125" name="Google Shape;125;p15"/>
          <p:cNvSpPr txBox="1"/>
          <p:nvPr/>
        </p:nvSpPr>
        <p:spPr>
          <a:xfrm>
            <a:off x="714375" y="1733550"/>
            <a:ext cx="51435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Beyond Basic Samples: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We propose extending Option 4-1 to include </a:t>
            </a: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Codebook Exchange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Scenario Exchange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, and </a:t>
            </a: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RAN Digital Twin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scenario exchanges.</a:t>
            </a:r>
            <a:endParaRPr/>
          </a:p>
        </p:txBody>
      </p:sp>
      <p:sp>
        <p:nvSpPr>
          <p:cNvPr id="126" name="Google Shape;126;p15"/>
          <p:cNvSpPr txBox="1"/>
          <p:nvPr/>
        </p:nvSpPr>
        <p:spPr>
          <a:xfrm>
            <a:off x="952500" y="2733675"/>
            <a:ext cx="4905375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1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This aligns with RAN1#123 agreements on optional codebook exchange and enables robust Lifecycle Management (LCM).</a:t>
            </a:r>
            <a:endParaRPr/>
          </a:p>
        </p:txBody>
      </p:sp>
      <p:sp>
        <p:nvSpPr>
          <p:cNvPr id="127" name="Google Shape;127;p15"/>
          <p:cNvSpPr txBox="1"/>
          <p:nvPr/>
        </p:nvSpPr>
        <p:spPr>
          <a:xfrm>
            <a:off x="714375" y="3419475"/>
            <a:ext cx="5143500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Real Data is Critical: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The core requirement for advanced AI is access to real-world data like </a:t>
            </a: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CSI, CIR, and H matrices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/>
          </a:p>
        </p:txBody>
      </p:sp>
      <p:sp>
        <p:nvSpPr>
          <p:cNvPr id="128" name="Google Shape;128;p15"/>
          <p:cNvSpPr txBox="1"/>
          <p:nvPr/>
        </p:nvSpPr>
        <p:spPr>
          <a:xfrm>
            <a:off x="714375" y="4972050"/>
            <a:ext cx="5143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Vendor Freedom: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Model exchange is inherently limited. By standardizing the data (dataset + codebook), we allow vendors to bring diverse, specialized neural network architectures to solve the problem.</a:t>
            </a:r>
            <a:endParaRPr/>
          </a:p>
        </p:txBody>
      </p:sp>
      <p:sp>
        <p:nvSpPr>
          <p:cNvPr id="129" name="Google Shape;129;p15"/>
          <p:cNvSpPr txBox="1"/>
          <p:nvPr/>
        </p:nvSpPr>
        <p:spPr>
          <a:xfrm>
            <a:off x="476250" y="173355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30" name="Google Shape;130;p15"/>
          <p:cNvSpPr txBox="1"/>
          <p:nvPr/>
        </p:nvSpPr>
        <p:spPr>
          <a:xfrm>
            <a:off x="714375" y="2733675"/>
            <a:ext cx="85725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31" name="Google Shape;131;p15"/>
          <p:cNvSpPr txBox="1"/>
          <p:nvPr/>
        </p:nvSpPr>
        <p:spPr>
          <a:xfrm>
            <a:off x="476250" y="339090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32" name="Google Shape;132;p15"/>
          <p:cNvSpPr txBox="1"/>
          <p:nvPr/>
        </p:nvSpPr>
        <p:spPr>
          <a:xfrm>
            <a:off x="476250" y="497205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33" name="Google Shape;133;p15"/>
          <p:cNvSpPr txBox="1"/>
          <p:nvPr/>
        </p:nvSpPr>
        <p:spPr>
          <a:xfrm>
            <a:off x="952500" y="4057650"/>
            <a:ext cx="4905375" cy="77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This must also include data representing </a:t>
            </a:r>
            <a:r>
              <a:rPr lang="en-US" sz="135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distortion, interference, or HW effects (e.g., FR3)</a:t>
            </a: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where raw fidelity is critical for modeling.</a:t>
            </a:r>
            <a:endParaRPr/>
          </a:p>
        </p:txBody>
      </p:sp>
      <p:sp>
        <p:nvSpPr>
          <p:cNvPr id="134" name="Google Shape;134;p15"/>
          <p:cNvSpPr txBox="1"/>
          <p:nvPr/>
        </p:nvSpPr>
        <p:spPr>
          <a:xfrm>
            <a:off x="714375" y="4057650"/>
            <a:ext cx="85725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pic>
        <p:nvPicPr>
          <p:cNvPr id="135" name="Google Shape;13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6875" y="2019297"/>
            <a:ext cx="5812250" cy="317292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5"/>
          <p:cNvSpPr txBox="1"/>
          <p:nvPr/>
        </p:nvSpPr>
        <p:spPr>
          <a:xfrm>
            <a:off x="8925800" y="6515100"/>
            <a:ext cx="279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(c) 2025 DeepSig Inc. All Rights Reserved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50" y="6410325"/>
            <a:ext cx="11239500" cy="25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6"/>
          <p:cNvSpPr txBox="1"/>
          <p:nvPr/>
        </p:nvSpPr>
        <p:spPr>
          <a:xfrm>
            <a:off x="476250" y="952500"/>
            <a:ext cx="117157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0" i="0" u="none" strike="noStrike" cap="none">
                <a:solidFill>
                  <a:srgbClr val="1F497D"/>
                </a:solidFill>
                <a:latin typeface="Roboto Medium"/>
                <a:ea typeface="Roboto Medium"/>
                <a:cs typeface="Roboto Medium"/>
                <a:sym typeface="Roboto Medium"/>
              </a:rPr>
              <a:t>UE-Side Data Collection</a:t>
            </a:r>
            <a:endParaRPr/>
          </a:p>
        </p:txBody>
      </p:sp>
      <p:sp>
        <p:nvSpPr>
          <p:cNvPr id="144" name="Google Shape;144;p16"/>
          <p:cNvSpPr txBox="1"/>
          <p:nvPr/>
        </p:nvSpPr>
        <p:spPr>
          <a:xfrm>
            <a:off x="476250" y="6515100"/>
            <a:ext cx="6858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sp>
        <p:nvSpPr>
          <p:cNvPr id="145" name="Google Shape;145;p16"/>
          <p:cNvSpPr/>
          <p:nvPr/>
        </p:nvSpPr>
        <p:spPr>
          <a:xfrm>
            <a:off x="476250" y="4610100"/>
            <a:ext cx="5191125" cy="695325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619125" y="4752975"/>
            <a:ext cx="4905375" cy="40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Conclusion: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Don't lock down the standard to CP-only. Scalability is critical.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476250" y="4610100"/>
            <a:ext cx="38100" cy="695325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6"/>
          <p:cNvSpPr txBox="1"/>
          <p:nvPr/>
        </p:nvSpPr>
        <p:spPr>
          <a:xfrm>
            <a:off x="476250" y="1733550"/>
            <a:ext cx="5450681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User Plane is Essential</a:t>
            </a:r>
            <a:endParaRPr/>
          </a:p>
        </p:txBody>
      </p:sp>
      <p:sp>
        <p:nvSpPr>
          <p:cNvPr id="149" name="Google Shape;149;p16"/>
          <p:cNvSpPr txBox="1"/>
          <p:nvPr/>
        </p:nvSpPr>
        <p:spPr>
          <a:xfrm>
            <a:off x="714375" y="2095500"/>
            <a:ext cx="49530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Control Plane (Option 3):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While useful for basic metrics, CP is bandwidth-constrained. It is insufficient for the "Real Data" (IQ, CSI) required for Deep Learning.</a:t>
            </a:r>
            <a:endParaRPr/>
          </a:p>
        </p:txBody>
      </p:sp>
      <p:sp>
        <p:nvSpPr>
          <p:cNvPr id="150" name="Google Shape;150;p16"/>
          <p:cNvSpPr txBox="1"/>
          <p:nvPr/>
        </p:nvSpPr>
        <p:spPr>
          <a:xfrm>
            <a:off x="714375" y="3095625"/>
            <a:ext cx="4953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User Plane (Option 2):</a:t>
            </a:r>
            <a:r>
              <a:rPr lang="en-US" sz="1500" b="0" i="0" u="none" strike="noStrike" cap="non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 We must support Option 2 to enable the transfer of large-scale, high-fidelity datasets.</a:t>
            </a:r>
            <a:endParaRPr/>
          </a:p>
        </p:txBody>
      </p:sp>
      <p:sp>
        <p:nvSpPr>
          <p:cNvPr id="151" name="Google Shape;151;p16"/>
          <p:cNvSpPr txBox="1"/>
          <p:nvPr/>
        </p:nvSpPr>
        <p:spPr>
          <a:xfrm>
            <a:off x="952500" y="3810000"/>
            <a:ext cx="4714875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1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Raw data (via UP) is essential for training optimal quantization schemes (SQ/VQ) tailored to deployment needs.</a:t>
            </a:r>
            <a:endParaRPr/>
          </a:p>
        </p:txBody>
      </p:sp>
      <p:sp>
        <p:nvSpPr>
          <p:cNvPr id="152" name="Google Shape;152;p16"/>
          <p:cNvSpPr txBox="1"/>
          <p:nvPr/>
        </p:nvSpPr>
        <p:spPr>
          <a:xfrm>
            <a:off x="476250" y="2095500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53" name="Google Shape;153;p16"/>
          <p:cNvSpPr txBox="1"/>
          <p:nvPr/>
        </p:nvSpPr>
        <p:spPr>
          <a:xfrm>
            <a:off x="476250" y="3095625"/>
            <a:ext cx="95250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sp>
        <p:nvSpPr>
          <p:cNvPr id="154" name="Google Shape;154;p16"/>
          <p:cNvSpPr txBox="1"/>
          <p:nvPr/>
        </p:nvSpPr>
        <p:spPr>
          <a:xfrm>
            <a:off x="714375" y="3810000"/>
            <a:ext cx="85725" cy="25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1F497D"/>
                </a:solidFill>
                <a:latin typeface="Roboto Black"/>
                <a:ea typeface="Roboto Black"/>
                <a:cs typeface="Roboto Black"/>
                <a:sym typeface="Roboto Black"/>
              </a:rPr>
              <a:t>&gt;</a:t>
            </a:r>
            <a:endParaRPr/>
          </a:p>
        </p:txBody>
      </p:sp>
      <p:pic>
        <p:nvPicPr>
          <p:cNvPr id="155" name="Google Shape;15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26925" y="1802738"/>
            <a:ext cx="5958100" cy="325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6"/>
          <p:cNvSpPr txBox="1"/>
          <p:nvPr/>
        </p:nvSpPr>
        <p:spPr>
          <a:xfrm>
            <a:off x="8925800" y="6515100"/>
            <a:ext cx="279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(c) 2025 DeepSig Inc. All Rights Reserved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50" y="6410325"/>
            <a:ext cx="11239500" cy="25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6250" y="2200275"/>
            <a:ext cx="355595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17950" y="2200275"/>
            <a:ext cx="355595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7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59650" y="2200275"/>
            <a:ext cx="3556099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7"/>
          <p:cNvSpPr txBox="1"/>
          <p:nvPr/>
        </p:nvSpPr>
        <p:spPr>
          <a:xfrm>
            <a:off x="476250" y="952500"/>
            <a:ext cx="117157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0" i="0" u="none" strike="noStrike" cap="none">
                <a:solidFill>
                  <a:srgbClr val="1F497D"/>
                </a:solidFill>
                <a:latin typeface="Roboto Medium"/>
                <a:ea typeface="Roboto Medium"/>
                <a:cs typeface="Roboto Medium"/>
                <a:sym typeface="Roboto Medium"/>
              </a:rPr>
              <a:t>Summary of Proposals</a:t>
            </a:r>
            <a:endParaRPr/>
          </a:p>
        </p:txBody>
      </p:sp>
      <p:sp>
        <p:nvSpPr>
          <p:cNvPr id="167" name="Google Shape;167;p17"/>
          <p:cNvSpPr txBox="1"/>
          <p:nvPr/>
        </p:nvSpPr>
        <p:spPr>
          <a:xfrm>
            <a:off x="476250" y="6515100"/>
            <a:ext cx="6858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RP-253713</a:t>
            </a:r>
            <a:endParaRPr/>
          </a:p>
        </p:txBody>
      </p:sp>
      <p:pic>
        <p:nvPicPr>
          <p:cNvPr id="168" name="Google Shape;168;p17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73150" y="2533650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7"/>
          <p:cNvSpPr txBox="1"/>
          <p:nvPr/>
        </p:nvSpPr>
        <p:spPr>
          <a:xfrm>
            <a:off x="1199018" y="3533775"/>
            <a:ext cx="2110263" cy="23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Prioritize Option 4-1+</a:t>
            </a:r>
            <a:endParaRPr/>
          </a:p>
        </p:txBody>
      </p:sp>
      <p:sp>
        <p:nvSpPr>
          <p:cNvPr id="170" name="Google Shape;170;p17"/>
          <p:cNvSpPr txBox="1"/>
          <p:nvPr/>
        </p:nvSpPr>
        <p:spPr>
          <a:xfrm>
            <a:off x="676275" y="4086225"/>
            <a:ext cx="3155900" cy="959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Focus normative work on </a:t>
            </a:r>
            <a:r>
              <a:rPr lang="en-US" sz="135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Dataset, Codebook, &amp; Scenario Exchange</a:t>
            </a: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. Real data (CSI, CIR, H) enables better innovation than rigid model transfer.</a:t>
            </a:r>
            <a:endParaRPr/>
          </a:p>
        </p:txBody>
      </p:sp>
      <p:pic>
        <p:nvPicPr>
          <p:cNvPr id="171" name="Google Shape;171;p17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714851" y="2533650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7"/>
          <p:cNvSpPr txBox="1"/>
          <p:nvPr/>
        </p:nvSpPr>
        <p:spPr>
          <a:xfrm>
            <a:off x="5020716" y="3533775"/>
            <a:ext cx="2150268" cy="23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Support Option 2 (UP)</a:t>
            </a:r>
            <a:endParaRPr/>
          </a:p>
        </p:txBody>
      </p:sp>
      <p:sp>
        <p:nvSpPr>
          <p:cNvPr id="173" name="Google Shape;173;p17"/>
          <p:cNvSpPr txBox="1"/>
          <p:nvPr/>
        </p:nvSpPr>
        <p:spPr>
          <a:xfrm>
            <a:off x="4517975" y="4086225"/>
            <a:ext cx="3155900" cy="7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Endorse </a:t>
            </a:r>
            <a:r>
              <a:rPr lang="en-US" sz="1350" b="1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User Plane</a:t>
            </a: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 data collection. Ensure the standard scales to handle high-fidelity AI data types like raw IQ.</a:t>
            </a:r>
            <a:endParaRPr/>
          </a:p>
        </p:txBody>
      </p:sp>
      <p:pic>
        <p:nvPicPr>
          <p:cNvPr id="174" name="Google Shape;174;p17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556700" y="2533650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7"/>
          <p:cNvSpPr txBox="1"/>
          <p:nvPr/>
        </p:nvSpPr>
        <p:spPr>
          <a:xfrm>
            <a:off x="8887569" y="3533775"/>
            <a:ext cx="2100262" cy="23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1F497D"/>
                </a:solidFill>
                <a:latin typeface="Roboto"/>
                <a:ea typeface="Roboto"/>
                <a:cs typeface="Roboto"/>
                <a:sym typeface="Roboto"/>
              </a:rPr>
              <a:t>Enable Specialization</a:t>
            </a:r>
            <a:endParaRPr/>
          </a:p>
        </p:txBody>
      </p:sp>
      <p:sp>
        <p:nvSpPr>
          <p:cNvPr id="176" name="Google Shape;176;p17"/>
          <p:cNvSpPr txBox="1"/>
          <p:nvPr/>
        </p:nvSpPr>
        <p:spPr>
          <a:xfrm>
            <a:off x="8359675" y="4086225"/>
            <a:ext cx="3156049" cy="959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555555"/>
                </a:solidFill>
                <a:latin typeface="Roboto"/>
                <a:ea typeface="Roboto"/>
                <a:cs typeface="Roboto"/>
                <a:sym typeface="Roboto"/>
              </a:rPr>
              <a:t>Avoid premature model lock-in (Direction C). Allow vendors to optimize architectures for their specific hardware and environments.</a:t>
            </a:r>
            <a:endParaRPr/>
          </a:p>
        </p:txBody>
      </p:sp>
      <p:pic>
        <p:nvPicPr>
          <p:cNvPr id="177" name="Google Shape;177;p17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039838" y="2724150"/>
            <a:ext cx="42862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7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857726" y="2724150"/>
            <a:ext cx="4762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7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794825" y="2724150"/>
            <a:ext cx="28575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7"/>
          <p:cNvSpPr txBox="1"/>
          <p:nvPr/>
        </p:nvSpPr>
        <p:spPr>
          <a:xfrm>
            <a:off x="8925800" y="6515100"/>
            <a:ext cx="27900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(c) 2025 DeepSig Inc. All Rights Reserved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Microsoft Office PowerPoint</Application>
  <PresentationFormat>Widescreen</PresentationFormat>
  <Paragraphs>58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Roboto</vt:lpstr>
      <vt:lpstr>Calibri</vt:lpstr>
      <vt:lpstr>Roboto Medium</vt:lpstr>
      <vt:lpstr>Roboto Black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Jim Lansford</cp:lastModifiedBy>
  <cp:revision>1</cp:revision>
  <dcterms:modified xsi:type="dcterms:W3CDTF">2025-12-05T21:36:50Z</dcterms:modified>
</cp:coreProperties>
</file>