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Roboto" panose="02000000000000000000" pitchFamily="2" charset="0"/>
      <p:regular r:id="rId9"/>
      <p:bold r:id="rId10"/>
      <p:italic r:id="rId11"/>
      <p:boldItalic r:id="rId12"/>
    </p:embeddedFont>
    <p:embeddedFont>
      <p:font typeface="Roboto Medium" panose="02000000000000000000" pitchFamily="2" charset="0"/>
      <p:regular r:id="rId13"/>
      <p:bold r:id="rId14"/>
      <p:italic r:id="rId15"/>
      <p:boldItalic r:id="rId16"/>
    </p:embeddedFont>
    <p:embeddedFont>
      <p:font typeface="Roboto SemiBold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218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6257925"/>
            <a:ext cx="1064895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/>
        </p:nvSpPr>
        <p:spPr>
          <a:xfrm>
            <a:off x="1485900" y="1916459"/>
            <a:ext cx="10431303" cy="586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Views on AI/ML in 6GR</a:t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771525" y="6410325"/>
            <a:ext cx="66675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RP-253712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10229850" y="6410325"/>
            <a:ext cx="1190625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© 2025 DeepSig Inc.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1485900" y="3074640"/>
            <a:ext cx="993457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05B64"/>
                </a:solidFill>
                <a:latin typeface="Roboto Medium"/>
                <a:ea typeface="Roboto Medium"/>
                <a:cs typeface="Roboto Medium"/>
                <a:sym typeface="Roboto Medium"/>
              </a:rPr>
              <a:t>Source:</a:t>
            </a:r>
            <a:r>
              <a:rPr lang="en-US"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DeepSig Inc</a:t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>
            <a:off x="1485900" y="3436590"/>
            <a:ext cx="993457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05B64"/>
                </a:solidFill>
                <a:latin typeface="Roboto Medium"/>
                <a:ea typeface="Roboto Medium"/>
                <a:cs typeface="Roboto Medium"/>
                <a:sym typeface="Roboto Medium"/>
              </a:rPr>
              <a:t>Meeting:</a:t>
            </a:r>
            <a:r>
              <a:rPr lang="en-US"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3GPP TSG RAN Meeting #110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1485900" y="3798540"/>
            <a:ext cx="993457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105B64"/>
                </a:solidFill>
                <a:latin typeface="Roboto Medium"/>
                <a:ea typeface="Roboto Medium"/>
                <a:cs typeface="Roboto Medium"/>
                <a:sym typeface="Roboto Medium"/>
              </a:rPr>
              <a:t>Agenda Item:</a:t>
            </a:r>
            <a:r>
              <a:rPr lang="en-US"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8.2.2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1485900" y="4160490"/>
            <a:ext cx="9934575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105B64"/>
                </a:solidFill>
                <a:latin typeface="Roboto Medium"/>
                <a:ea typeface="Roboto Medium"/>
                <a:cs typeface="Roboto Medium"/>
                <a:sym typeface="Roboto Medium"/>
              </a:rPr>
              <a:t>Document:</a:t>
            </a:r>
            <a:r>
              <a:rPr lang="en-US" sz="1800" b="0" i="0" u="none" strike="noStrike" cap="none" dirty="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RP-253712</a:t>
            </a:r>
            <a:endParaRPr dirty="0"/>
          </a:p>
        </p:txBody>
      </p:sp>
      <p:sp>
        <p:nvSpPr>
          <p:cNvPr id="92" name="Google Shape;92;p13"/>
          <p:cNvSpPr txBox="1"/>
          <p:nvPr/>
        </p:nvSpPr>
        <p:spPr>
          <a:xfrm>
            <a:off x="1485900" y="4617690"/>
            <a:ext cx="9934575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Discussion Document</a:t>
            </a:r>
            <a:endParaRPr/>
          </a:p>
        </p:txBody>
      </p:sp>
      <p:pic>
        <p:nvPicPr>
          <p:cNvPr id="93" name="Google Shape;9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6257925"/>
            <a:ext cx="1064895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/>
        </p:nvSpPr>
        <p:spPr>
          <a:xfrm>
            <a:off x="771525" y="581025"/>
            <a:ext cx="11181397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Introduction &amp; Strategic Alignment</a:t>
            </a:r>
            <a:endParaRPr/>
          </a:p>
        </p:txBody>
      </p:sp>
      <p:sp>
        <p:nvSpPr>
          <p:cNvPr id="100" name="Google Shape;100;p14"/>
          <p:cNvSpPr/>
          <p:nvPr/>
        </p:nvSpPr>
        <p:spPr>
          <a:xfrm>
            <a:off x="771525" y="1238250"/>
            <a:ext cx="10648950" cy="28575"/>
          </a:xfrm>
          <a:prstGeom prst="rect">
            <a:avLst/>
          </a:prstGeom>
          <a:solidFill>
            <a:srgbClr val="105B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771525" y="6410325"/>
            <a:ext cx="66675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RP-253712</a:t>
            </a:r>
            <a:endParaRPr/>
          </a:p>
        </p:txBody>
      </p:sp>
      <p:sp>
        <p:nvSpPr>
          <p:cNvPr id="102" name="Google Shape;102;p14"/>
          <p:cNvSpPr txBox="1"/>
          <p:nvPr/>
        </p:nvSpPr>
        <p:spPr>
          <a:xfrm>
            <a:off x="11039475" y="6410325"/>
            <a:ext cx="3810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Slide 2</a:t>
            </a:r>
            <a:endParaRPr/>
          </a:p>
        </p:txBody>
      </p:sp>
      <p:sp>
        <p:nvSpPr>
          <p:cNvPr id="103" name="Google Shape;103;p14"/>
          <p:cNvSpPr txBox="1"/>
          <p:nvPr/>
        </p:nvSpPr>
        <p:spPr>
          <a:xfrm>
            <a:off x="1104900" y="2462212"/>
            <a:ext cx="10315575" cy="149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Justified Selection (AI vs Non-AI)</a:t>
            </a:r>
            <a:endParaRPr/>
          </a:p>
        </p:txBody>
      </p:sp>
      <p:sp>
        <p:nvSpPr>
          <p:cNvPr id="104" name="Google Shape;104;p14"/>
          <p:cNvSpPr txBox="1"/>
          <p:nvPr/>
        </p:nvSpPr>
        <p:spPr>
          <a:xfrm>
            <a:off x="1104900" y="4195762"/>
            <a:ext cx="10315575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Alignment on Spectrum Sharing</a:t>
            </a:r>
            <a:endParaRPr/>
          </a:p>
        </p:txBody>
      </p:sp>
      <p:pic>
        <p:nvPicPr>
          <p:cNvPr id="105" name="Google Shape;105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2519362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4252912"/>
            <a:ext cx="104775" cy="180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4"/>
          <p:cNvSpPr txBox="1"/>
          <p:nvPr/>
        </p:nvSpPr>
        <p:spPr>
          <a:xfrm>
            <a:off x="1438275" y="2776537"/>
            <a:ext cx="9982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We should not merely "maintain" separate AI and non-AI tracks.</a:t>
            </a:r>
            <a:endParaRPr/>
          </a:p>
        </p:txBody>
      </p:sp>
      <p:sp>
        <p:nvSpPr>
          <p:cNvPr id="108" name="Google Shape;108;p14"/>
          <p:cNvSpPr txBox="1"/>
          <p:nvPr/>
        </p:nvSpPr>
        <p:spPr>
          <a:xfrm>
            <a:off x="1438275" y="3328987"/>
            <a:ext cx="998220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Proposal: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Study </a:t>
            </a:r>
            <a:r>
              <a:rPr lang="en-US" sz="1650" b="0" i="1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both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and select the most compelling set of methods for end-to-end operation based on rigorous performance impact. AI should be justified by gains over non-AI.</a:t>
            </a:r>
            <a:endParaRPr/>
          </a:p>
        </p:txBody>
      </p:sp>
      <p:sp>
        <p:nvSpPr>
          <p:cNvPr id="109" name="Google Shape;109;p14"/>
          <p:cNvSpPr txBox="1"/>
          <p:nvPr/>
        </p:nvSpPr>
        <p:spPr>
          <a:xfrm>
            <a:off x="1438275" y="4510087"/>
            <a:ext cx="9982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DeepSig supports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5G/6G Multi-RAT Spectrum Sharing (MRSS)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as the enabling design basis.</a:t>
            </a:r>
            <a:endParaRPr/>
          </a:p>
        </p:txBody>
      </p:sp>
      <p:sp>
        <p:nvSpPr>
          <p:cNvPr id="110" name="Google Shape;110;p14"/>
          <p:cNvSpPr txBox="1"/>
          <p:nvPr/>
        </p:nvSpPr>
        <p:spPr>
          <a:xfrm>
            <a:off x="1438275" y="5062537"/>
            <a:ext cx="998220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AI/ML methods should expand upon this foundation to ensure efficient coexistence.</a:t>
            </a:r>
            <a:endParaRPr/>
          </a:p>
        </p:txBody>
      </p:sp>
      <p:pic>
        <p:nvPicPr>
          <p:cNvPr id="111" name="Google Shape;111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900" y="2833687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900" y="3386137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900" y="4567237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900" y="5119687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6257925"/>
            <a:ext cx="1064895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2266950"/>
            <a:ext cx="3295650" cy="339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5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8175" y="2266950"/>
            <a:ext cx="3295650" cy="339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24825" y="2266950"/>
            <a:ext cx="3295650" cy="339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/>
          <p:nvPr/>
        </p:nvSpPr>
        <p:spPr>
          <a:xfrm>
            <a:off x="771525" y="581025"/>
            <a:ext cx="111813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Scope of Study: End-to-End Optimization</a:t>
            </a:r>
            <a:endParaRPr>
              <a:solidFill>
                <a:srgbClr val="105B64"/>
              </a:solidFill>
            </a:endParaRPr>
          </a:p>
        </p:txBody>
      </p:sp>
      <p:sp>
        <p:nvSpPr>
          <p:cNvPr id="125" name="Google Shape;125;p15"/>
          <p:cNvSpPr/>
          <p:nvPr/>
        </p:nvSpPr>
        <p:spPr>
          <a:xfrm>
            <a:off x="771525" y="1238250"/>
            <a:ext cx="10648950" cy="28575"/>
          </a:xfrm>
          <a:prstGeom prst="rect">
            <a:avLst/>
          </a:prstGeom>
          <a:solidFill>
            <a:srgbClr val="105B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5"/>
          <p:cNvSpPr txBox="1"/>
          <p:nvPr/>
        </p:nvSpPr>
        <p:spPr>
          <a:xfrm>
            <a:off x="771525" y="6410325"/>
            <a:ext cx="66675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RP-253712</a:t>
            </a:r>
            <a:endParaRPr/>
          </a:p>
        </p:txBody>
      </p:sp>
      <p:sp>
        <p:nvSpPr>
          <p:cNvPr id="127" name="Google Shape;127;p15"/>
          <p:cNvSpPr txBox="1"/>
          <p:nvPr/>
        </p:nvSpPr>
        <p:spPr>
          <a:xfrm>
            <a:off x="11039475" y="6410325"/>
            <a:ext cx="3810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Slide 3</a:t>
            </a:r>
            <a:endParaRPr/>
          </a:p>
        </p:txBody>
      </p:sp>
      <p:sp>
        <p:nvSpPr>
          <p:cNvPr id="128" name="Google Shape;128;p15"/>
          <p:cNvSpPr txBox="1"/>
          <p:nvPr/>
        </p:nvSpPr>
        <p:spPr>
          <a:xfrm>
            <a:off x="999172" y="3371850"/>
            <a:ext cx="2840355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0A3A40"/>
                </a:solidFill>
                <a:latin typeface="Roboto Medium"/>
                <a:ea typeface="Roboto Medium"/>
                <a:cs typeface="Roboto Medium"/>
                <a:sym typeface="Roboto Medium"/>
              </a:rPr>
              <a:t>Avoid Silos</a:t>
            </a:r>
            <a:endParaRPr/>
          </a:p>
        </p:txBody>
      </p:sp>
      <p:sp>
        <p:nvSpPr>
          <p:cNvPr id="129" name="Google Shape;129;p15"/>
          <p:cNvSpPr txBox="1"/>
          <p:nvPr/>
        </p:nvSpPr>
        <p:spPr>
          <a:xfrm>
            <a:off x="1066800" y="3895725"/>
            <a:ext cx="2705100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Functions like Modulation, Coding, and Estimation are interdependent. Avoid narrow, siloed studies.</a:t>
            </a:r>
            <a:endParaRPr/>
          </a:p>
        </p:txBody>
      </p:sp>
      <p:sp>
        <p:nvSpPr>
          <p:cNvPr id="130" name="Google Shape;130;p15"/>
          <p:cNvSpPr txBox="1"/>
          <p:nvPr/>
        </p:nvSpPr>
        <p:spPr>
          <a:xfrm>
            <a:off x="4675822" y="3371850"/>
            <a:ext cx="284035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0A3A40"/>
                </a:solidFill>
                <a:latin typeface="Roboto Medium"/>
                <a:ea typeface="Roboto Medium"/>
                <a:cs typeface="Roboto Medium"/>
                <a:sym typeface="Roboto Medium"/>
              </a:rPr>
              <a:t>Joint Signal Processing</a:t>
            </a:r>
            <a:endParaRPr/>
          </a:p>
        </p:txBody>
      </p:sp>
      <p:sp>
        <p:nvSpPr>
          <p:cNvPr id="131" name="Google Shape;131;p15"/>
          <p:cNvSpPr txBox="1"/>
          <p:nvPr/>
        </p:nvSpPr>
        <p:spPr>
          <a:xfrm>
            <a:off x="4743450" y="4210050"/>
            <a:ext cx="270510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Optimize relevant stages (e.g. Mod, Pilots, FEC).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Extend to ISAC Classification.</a:t>
            </a:r>
            <a:endParaRPr/>
          </a:p>
        </p:txBody>
      </p:sp>
      <p:sp>
        <p:nvSpPr>
          <p:cNvPr id="132" name="Google Shape;132;p15"/>
          <p:cNvSpPr txBox="1"/>
          <p:nvPr/>
        </p:nvSpPr>
        <p:spPr>
          <a:xfrm>
            <a:off x="8352472" y="3371850"/>
            <a:ext cx="2840355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0A3A40"/>
                </a:solidFill>
                <a:latin typeface="Roboto Medium"/>
                <a:ea typeface="Roboto Medium"/>
                <a:cs typeface="Roboto Medium"/>
                <a:sym typeface="Roboto Medium"/>
              </a:rPr>
              <a:t>Performance Driven</a:t>
            </a:r>
            <a:endParaRPr/>
          </a:p>
        </p:txBody>
      </p:sp>
      <p:sp>
        <p:nvSpPr>
          <p:cNvPr id="133" name="Google Shape;133;p15"/>
          <p:cNvSpPr txBox="1"/>
          <p:nvPr/>
        </p:nvSpPr>
        <p:spPr>
          <a:xfrm>
            <a:off x="8420100" y="3895725"/>
            <a:ext cx="2705100" cy="13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Justify selection by performance. 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Critical for FR3 hardware impairments.</a:t>
            </a:r>
            <a:endParaRPr/>
          </a:p>
        </p:txBody>
      </p:sp>
      <p:pic>
        <p:nvPicPr>
          <p:cNvPr id="134" name="Google Shape;134;p15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62175" y="2590800"/>
            <a:ext cx="51435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5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10250" y="2590800"/>
            <a:ext cx="5715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5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544050" y="25908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 txBox="1"/>
          <p:nvPr/>
        </p:nvSpPr>
        <p:spPr>
          <a:xfrm>
            <a:off x="771525" y="1123950"/>
            <a:ext cx="4790598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Evaluation Methodology</a:t>
            </a:r>
            <a:endParaRPr/>
          </a:p>
        </p:txBody>
      </p:sp>
      <p:sp>
        <p:nvSpPr>
          <p:cNvPr id="143" name="Google Shape;143;p16"/>
          <p:cNvSpPr/>
          <p:nvPr/>
        </p:nvSpPr>
        <p:spPr>
          <a:xfrm>
            <a:off x="771525" y="1781175"/>
            <a:ext cx="4562475" cy="28575"/>
          </a:xfrm>
          <a:prstGeom prst="rect">
            <a:avLst/>
          </a:prstGeom>
          <a:solidFill>
            <a:srgbClr val="105B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6"/>
          <p:cNvSpPr txBox="1"/>
          <p:nvPr/>
        </p:nvSpPr>
        <p:spPr>
          <a:xfrm>
            <a:off x="1104900" y="2190750"/>
            <a:ext cx="422910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Statistical Limits: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Statistical models often miss complex impairments (e.g. PA non-linearity) where AI-PHY excels.</a:t>
            </a:r>
            <a:endParaRPr/>
          </a:p>
        </p:txBody>
      </p:sp>
      <p:sp>
        <p:nvSpPr>
          <p:cNvPr id="145" name="Google Shape;145;p16"/>
          <p:cNvSpPr txBox="1"/>
          <p:nvPr/>
        </p:nvSpPr>
        <p:spPr>
          <a:xfrm>
            <a:off x="1104900" y="3371850"/>
            <a:ext cx="422910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Realistic E2E Models: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Evaluation must include Hardware Effects and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RAN Digital Twins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(Ray-Tracing) to validate gains.</a:t>
            </a:r>
            <a:endParaRPr/>
          </a:p>
        </p:txBody>
      </p:sp>
      <p:sp>
        <p:nvSpPr>
          <p:cNvPr id="146" name="Google Shape;146;p16"/>
          <p:cNvSpPr txBox="1"/>
          <p:nvPr/>
        </p:nvSpPr>
        <p:spPr>
          <a:xfrm>
            <a:off x="1104900" y="4552950"/>
            <a:ext cx="422910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Real Impact: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Accurate models are a prerequisite to assessing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TCO &amp; KPIs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for practical deployment.</a:t>
            </a:r>
            <a:endParaRPr/>
          </a:p>
        </p:txBody>
      </p:sp>
      <p:pic>
        <p:nvPicPr>
          <p:cNvPr id="147" name="Google Shape;147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2247900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3429000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4610100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66300" y="1574460"/>
            <a:ext cx="5521900" cy="47811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6257925"/>
            <a:ext cx="1064895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7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1647825"/>
            <a:ext cx="5086350" cy="475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7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34125" y="1647825"/>
            <a:ext cx="5086350" cy="475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7"/>
          <p:cNvSpPr txBox="1"/>
          <p:nvPr/>
        </p:nvSpPr>
        <p:spPr>
          <a:xfrm>
            <a:off x="771525" y="581025"/>
            <a:ext cx="11181397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Collaboration Models &amp; Scalability</a:t>
            </a:r>
            <a:endParaRPr/>
          </a:p>
        </p:txBody>
      </p:sp>
      <p:sp>
        <p:nvSpPr>
          <p:cNvPr id="160" name="Google Shape;160;p17"/>
          <p:cNvSpPr/>
          <p:nvPr/>
        </p:nvSpPr>
        <p:spPr>
          <a:xfrm>
            <a:off x="771525" y="1238250"/>
            <a:ext cx="10648950" cy="28575"/>
          </a:xfrm>
          <a:prstGeom prst="rect">
            <a:avLst/>
          </a:prstGeom>
          <a:solidFill>
            <a:srgbClr val="105B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7"/>
          <p:cNvSpPr txBox="1"/>
          <p:nvPr/>
        </p:nvSpPr>
        <p:spPr>
          <a:xfrm>
            <a:off x="771525" y="6410325"/>
            <a:ext cx="66675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RP-253712</a:t>
            </a:r>
            <a:endParaRPr/>
          </a:p>
        </p:txBody>
      </p:sp>
      <p:sp>
        <p:nvSpPr>
          <p:cNvPr id="162" name="Google Shape;162;p17"/>
          <p:cNvSpPr txBox="1"/>
          <p:nvPr/>
        </p:nvSpPr>
        <p:spPr>
          <a:xfrm>
            <a:off x="11039475" y="6410325"/>
            <a:ext cx="3810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Slide 5</a:t>
            </a:r>
            <a:endParaRPr/>
          </a:p>
        </p:txBody>
      </p:sp>
      <p:sp>
        <p:nvSpPr>
          <p:cNvPr id="163" name="Google Shape;163;p17"/>
          <p:cNvSpPr txBox="1"/>
          <p:nvPr/>
        </p:nvSpPr>
        <p:spPr>
          <a:xfrm>
            <a:off x="1200150" y="2295525"/>
            <a:ext cx="449056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0A3A40"/>
                </a:solidFill>
                <a:latin typeface="Roboto Medium"/>
                <a:ea typeface="Roboto Medium"/>
                <a:cs typeface="Roboto Medium"/>
                <a:sym typeface="Roboto Medium"/>
              </a:rPr>
              <a:t>Day-1 Feasibility</a:t>
            </a:r>
            <a:endParaRPr/>
          </a:p>
        </p:txBody>
      </p:sp>
      <p:sp>
        <p:nvSpPr>
          <p:cNvPr id="164" name="Google Shape;164;p17"/>
          <p:cNvSpPr txBox="1"/>
          <p:nvPr/>
        </p:nvSpPr>
        <p:spPr>
          <a:xfrm>
            <a:off x="1200150" y="2819400"/>
            <a:ext cx="427672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1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Type 3 (Codebook)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is the "sweet spot" for standardization.</a:t>
            </a:r>
            <a:endParaRPr/>
          </a:p>
        </p:txBody>
      </p:sp>
      <p:sp>
        <p:nvSpPr>
          <p:cNvPr id="165" name="Google Shape;165;p17"/>
          <p:cNvSpPr txBox="1"/>
          <p:nvPr/>
        </p:nvSpPr>
        <p:spPr>
          <a:xfrm>
            <a:off x="6762750" y="2295525"/>
            <a:ext cx="4490561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0A3A40"/>
                </a:solidFill>
                <a:latin typeface="Roboto Medium"/>
                <a:ea typeface="Roboto Medium"/>
                <a:cs typeface="Roboto Medium"/>
                <a:sym typeface="Roboto Medium"/>
              </a:rPr>
              <a:t>Future Scalability</a:t>
            </a:r>
            <a:endParaRPr/>
          </a:p>
        </p:txBody>
      </p:sp>
      <p:sp>
        <p:nvSpPr>
          <p:cNvPr id="166" name="Google Shape;166;p17"/>
          <p:cNvSpPr txBox="1"/>
          <p:nvPr/>
        </p:nvSpPr>
        <p:spPr>
          <a:xfrm>
            <a:off x="6762750" y="2819400"/>
            <a:ext cx="4276725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Evaluation frameworks must </a:t>
            </a:r>
            <a:r>
              <a:rPr lang="en-US" sz="1650" b="1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scale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to support future End-to-End concepts (Semantic/Token Comms).</a:t>
            </a:r>
            <a:endParaRPr/>
          </a:p>
        </p:txBody>
      </p:sp>
      <p:sp>
        <p:nvSpPr>
          <p:cNvPr id="167" name="Google Shape;167;p17"/>
          <p:cNvSpPr txBox="1"/>
          <p:nvPr/>
        </p:nvSpPr>
        <p:spPr>
          <a:xfrm>
            <a:off x="1533525" y="3657600"/>
            <a:ext cx="39433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Vendor Freedom: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Allows specific hardware optimization.</a:t>
            </a:r>
            <a:endParaRPr/>
          </a:p>
        </p:txBody>
      </p:sp>
      <p:sp>
        <p:nvSpPr>
          <p:cNvPr id="168" name="Google Shape;168;p17"/>
          <p:cNvSpPr txBox="1"/>
          <p:nvPr/>
        </p:nvSpPr>
        <p:spPr>
          <a:xfrm>
            <a:off x="1533525" y="4524375"/>
            <a:ext cx="3943350" cy="31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Green AI: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Enables low-power inference.</a:t>
            </a:r>
            <a:endParaRPr/>
          </a:p>
        </p:txBody>
      </p:sp>
      <p:sp>
        <p:nvSpPr>
          <p:cNvPr id="169" name="Google Shape;169;p17"/>
          <p:cNvSpPr txBox="1"/>
          <p:nvPr/>
        </p:nvSpPr>
        <p:spPr>
          <a:xfrm>
            <a:off x="7096125" y="3971925"/>
            <a:ext cx="3943350" cy="94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Evolution: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When content is considered later,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model/dataset sharing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may be more justified.</a:t>
            </a:r>
            <a:endParaRPr/>
          </a:p>
        </p:txBody>
      </p:sp>
      <p:sp>
        <p:nvSpPr>
          <p:cNvPr id="170" name="Google Shape;170;p17"/>
          <p:cNvSpPr txBox="1"/>
          <p:nvPr/>
        </p:nvSpPr>
        <p:spPr>
          <a:xfrm>
            <a:off x="7096125" y="5153025"/>
            <a:ext cx="39433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Strategy: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Build the evaluation methodology now to support this.</a:t>
            </a:r>
            <a:endParaRPr/>
          </a:p>
        </p:txBody>
      </p:sp>
      <p:pic>
        <p:nvPicPr>
          <p:cNvPr id="171" name="Google Shape;171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00150" y="3714750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00150" y="4581525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62750" y="4029075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62750" y="5210175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525" y="6257925"/>
            <a:ext cx="1064895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8"/>
          <p:cNvSpPr txBox="1"/>
          <p:nvPr/>
        </p:nvSpPr>
        <p:spPr>
          <a:xfrm>
            <a:off x="771525" y="581025"/>
            <a:ext cx="11181397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1" i="0" u="none" strike="noStrike" cap="none">
                <a:solidFill>
                  <a:srgbClr val="105B64"/>
                </a:solidFill>
                <a:latin typeface="Roboto"/>
                <a:ea typeface="Roboto"/>
                <a:cs typeface="Roboto"/>
                <a:sym typeface="Roboto"/>
              </a:rPr>
              <a:t>Summary of Proposals</a:t>
            </a:r>
            <a:endParaRPr/>
          </a:p>
        </p:txBody>
      </p:sp>
      <p:sp>
        <p:nvSpPr>
          <p:cNvPr id="182" name="Google Shape;182;p18"/>
          <p:cNvSpPr/>
          <p:nvPr/>
        </p:nvSpPr>
        <p:spPr>
          <a:xfrm>
            <a:off x="771525" y="1238250"/>
            <a:ext cx="10648950" cy="28575"/>
          </a:xfrm>
          <a:prstGeom prst="rect">
            <a:avLst/>
          </a:prstGeom>
          <a:solidFill>
            <a:srgbClr val="105B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8"/>
          <p:cNvSpPr txBox="1"/>
          <p:nvPr/>
        </p:nvSpPr>
        <p:spPr>
          <a:xfrm>
            <a:off x="771525" y="6410325"/>
            <a:ext cx="66675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RP-253712</a:t>
            </a:r>
            <a:endParaRPr/>
          </a:p>
        </p:txBody>
      </p:sp>
      <p:sp>
        <p:nvSpPr>
          <p:cNvPr id="184" name="Google Shape;184;p18"/>
          <p:cNvSpPr txBox="1"/>
          <p:nvPr/>
        </p:nvSpPr>
        <p:spPr>
          <a:xfrm>
            <a:off x="11039475" y="6410325"/>
            <a:ext cx="381000" cy="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rPr>
              <a:t>Slide 6</a:t>
            </a:r>
            <a:endParaRPr/>
          </a:p>
        </p:txBody>
      </p:sp>
      <p:sp>
        <p:nvSpPr>
          <p:cNvPr id="185" name="Google Shape;185;p18"/>
          <p:cNvSpPr txBox="1"/>
          <p:nvPr/>
        </p:nvSpPr>
        <p:spPr>
          <a:xfrm>
            <a:off x="1104900" y="2305050"/>
            <a:ext cx="103155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Proposal 1: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Enable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End-to-End optimization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across signal processing stages (e.g. Modulation, FEC, ISAC Classification).</a:t>
            </a:r>
            <a:endParaRPr/>
          </a:p>
        </p:txBody>
      </p:sp>
      <p:sp>
        <p:nvSpPr>
          <p:cNvPr id="186" name="Google Shape;186;p18"/>
          <p:cNvSpPr txBox="1"/>
          <p:nvPr/>
        </p:nvSpPr>
        <p:spPr>
          <a:xfrm>
            <a:off x="1104900" y="3171825"/>
            <a:ext cx="103155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Proposal 2: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Use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RAN Digital Twins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(Ray-tracing + HW effects) to accurately assess performance gains and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TCO impact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vs. legacy.</a:t>
            </a:r>
            <a:endParaRPr/>
          </a:p>
        </p:txBody>
      </p:sp>
      <p:sp>
        <p:nvSpPr>
          <p:cNvPr id="187" name="Google Shape;187;p18"/>
          <p:cNvSpPr txBox="1"/>
          <p:nvPr/>
        </p:nvSpPr>
        <p:spPr>
          <a:xfrm>
            <a:off x="1104900" y="4038600"/>
            <a:ext cx="103155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Proposal 3: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Prioritize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Type 3 (Codebook)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for Day-1 "Green AI" efficiency, while designing evaluation to scale for future Semantic/Token concepts.</a:t>
            </a:r>
            <a:endParaRPr/>
          </a:p>
        </p:txBody>
      </p:sp>
      <p:sp>
        <p:nvSpPr>
          <p:cNvPr id="188" name="Google Shape;188;p18"/>
          <p:cNvSpPr txBox="1"/>
          <p:nvPr/>
        </p:nvSpPr>
        <p:spPr>
          <a:xfrm>
            <a:off x="1104900" y="4905375"/>
            <a:ext cx="10315575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Proposal 4: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Select methods based on </a:t>
            </a:r>
            <a:r>
              <a:rPr lang="en-US" sz="1650" b="0" i="0" u="none" strike="noStrike" cap="none">
                <a:solidFill>
                  <a:srgbClr val="000000"/>
                </a:solidFill>
                <a:latin typeface="Roboto SemiBold"/>
                <a:ea typeface="Roboto SemiBold"/>
                <a:cs typeface="Roboto SemiBold"/>
                <a:sym typeface="Roboto SemiBold"/>
              </a:rPr>
              <a:t>justified performance impact</a:t>
            </a:r>
            <a:r>
              <a:rPr lang="en-US" sz="1650" b="0" i="0" u="none" strike="noStrike" cap="none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, particularly for challenging scenarios like FR3.</a:t>
            </a:r>
            <a:endParaRPr/>
          </a:p>
        </p:txBody>
      </p:sp>
      <p:pic>
        <p:nvPicPr>
          <p:cNvPr id="189" name="Google Shape;189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2362200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3228975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4095750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525" y="4962525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00600" y="228975"/>
            <a:ext cx="25717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</Words>
  <Application>Microsoft Office PowerPoint</Application>
  <PresentationFormat>Widescreen</PresentationFormat>
  <Paragraphs>48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Roboto</vt:lpstr>
      <vt:lpstr>Roboto Medium</vt:lpstr>
      <vt:lpstr>Calibri</vt:lpstr>
      <vt:lpstr>Roboto SemiBold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Jim Lansford</cp:lastModifiedBy>
  <cp:revision>1</cp:revision>
  <dcterms:modified xsi:type="dcterms:W3CDTF">2025-12-05T21:39:39Z</dcterms:modified>
</cp:coreProperties>
</file>