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Lst>
  <p:notesMasterIdLst>
    <p:notesMasterId r:id="rId11"/>
  </p:notesMasterIdLst>
  <p:sldIdLst>
    <p:sldId id="407" r:id="rId2"/>
    <p:sldId id="672" r:id="rId3"/>
    <p:sldId id="654" r:id="rId4"/>
    <p:sldId id="685" r:id="rId5"/>
    <p:sldId id="686" r:id="rId6"/>
    <p:sldId id="687" r:id="rId7"/>
    <p:sldId id="684" r:id="rId8"/>
    <p:sldId id="688" r:id="rId9"/>
    <p:sldId id="671"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A324B785-5D56-42A0-9F2A-6427B8233977}">
          <p14:sldIdLst>
            <p14:sldId id="407"/>
            <p14:sldId id="672"/>
            <p14:sldId id="654"/>
            <p14:sldId id="685"/>
            <p14:sldId id="686"/>
            <p14:sldId id="687"/>
            <p14:sldId id="684"/>
            <p14:sldId id="688"/>
            <p14:sldId id="671"/>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vivo" initials="vivo" lastIdx="0" clrIdx="6"/>
  <p:cmAuthor id="1" name="杨昂" initials="杨昂" lastIdx="2" clrIdx="0"/>
  <p:cmAuthor id="8" name="庄子荀" initials="庄子荀" lastIdx="3" clrIdx="7"/>
  <p:cmAuthor id="2" name="宋扬" initials="宋扬" lastIdx="4" clrIdx="1"/>
  <p:cmAuthor id="9" name="未知用户1" initials="未知用户1" lastIdx="16" clrIdx="8"/>
  <p:cmAuthor id="10" name="贾承璐" initials="贾承璐" lastIdx="3" clrIdx="9">
    <p:extLst>
      <p:ext uri="{19B8F6BF-5375-455C-9EA6-DF929625EA0E}">
        <p15:presenceInfo xmlns:p15="http://schemas.microsoft.com/office/powerpoint/2012/main" userId="S-1-5-21-2660122827-3251746268-3620619969-195847" providerId="AD"/>
      </p:ext>
    </p:extLst>
  </p:cmAuthor>
  <p:cmAuthor id="4" name="Si Ye" initials="SY" lastIdx="1" clrIdx="3"/>
  <p:cmAuthor id="11" name="谢天" initials="谢天" lastIdx="1" clrIdx="10">
    <p:extLst>
      <p:ext uri="{19B8F6BF-5375-455C-9EA6-DF929625EA0E}">
        <p15:presenceInfo xmlns:p15="http://schemas.microsoft.com/office/powerpoint/2012/main" userId="S-1-5-21-2660122827-3251746268-3620619969-224126" providerId="AD"/>
      </p:ext>
    </p:extLst>
  </p:cmAuthor>
  <p:cmAuthor id="5" name="王园园" initials="王园园" lastIdx="5" clrIdx="4"/>
  <p:cmAuthor id="12" name="Hao Wu" initials="HW" lastIdx="1" clrIdx="11">
    <p:extLst>
      <p:ext uri="{19B8F6BF-5375-455C-9EA6-DF929625EA0E}">
        <p15:presenceInfo xmlns:p15="http://schemas.microsoft.com/office/powerpoint/2012/main" userId="S-1-5-21-2660122827-3251746268-3620619969-234450" providerId="AD"/>
      </p:ext>
    </p:extLst>
  </p:cmAuthor>
  <p:cmAuthor id="6" name="司晔" initials="司晔" lastIdx="4"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3B2FF"/>
    <a:srgbClr val="1D43FF"/>
    <a:srgbClr val="00CC00"/>
    <a:srgbClr val="99CCFF"/>
    <a:srgbClr val="5831FF"/>
    <a:srgbClr val="415FFF"/>
    <a:srgbClr val="6699FF"/>
    <a:srgbClr val="3399FF"/>
    <a:srgbClr val="A8EEF8"/>
    <a:srgbClr val="E848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中度样式 3 - 强调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244" autoAdjust="0"/>
    <p:restoredTop sz="93010" autoAdjust="0"/>
  </p:normalViewPr>
  <p:slideViewPr>
    <p:cSldViewPr snapToGrid="0">
      <p:cViewPr varScale="1">
        <p:scale>
          <a:sx n="113" d="100"/>
          <a:sy n="113" d="100"/>
        </p:scale>
        <p:origin x="544" y="1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2025/12/1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1</a:t>
            </a:fld>
            <a:endParaRPr lang="zh-CN" altLang="en-US"/>
          </a:p>
        </p:txBody>
      </p:sp>
    </p:spTree>
    <p:extLst>
      <p:ext uri="{BB962C8B-B14F-4D97-AF65-F5344CB8AC3E}">
        <p14:creationId xmlns:p14="http://schemas.microsoft.com/office/powerpoint/2010/main" val="27562893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a:extLst>
              <a:ext uri="{FF2B5EF4-FFF2-40B4-BE49-F238E27FC236}">
                <a16:creationId xmlns:a16="http://schemas.microsoft.com/office/drawing/2014/main" id="{EFCC28DF-8FFA-43E5-9A2E-51469E8C5A5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rgbClr val="FF0000"/>
                </a:solidFill>
                <a:highlight>
                  <a:srgbClr val="00FF00"/>
                </a:highlight>
                <a:latin typeface="微软雅黑" panose="020B0503020204020204" pitchFamily="34" charset="-122"/>
                <a:ea typeface="微软雅黑" panose="020B0503020204020204" pitchFamily="34" charset="-122"/>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highlight>
                <a:srgbClr val="00FF00"/>
              </a:highlight>
            </a:endParaRPr>
          </a:p>
        </p:txBody>
      </p:sp>
    </p:spTree>
    <p:extLst>
      <p:ext uri="{BB962C8B-B14F-4D97-AF65-F5344CB8AC3E}">
        <p14:creationId xmlns:p14="http://schemas.microsoft.com/office/powerpoint/2010/main" val="25450231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a:extLst>
              <a:ext uri="{FF2B5EF4-FFF2-40B4-BE49-F238E27FC236}">
                <a16:creationId xmlns:a16="http://schemas.microsoft.com/office/drawing/2014/main" id="{EFCC28DF-8FFA-43E5-9A2E-51469E8C5A5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solidFill>
                <a:srgbClr val="FF0000"/>
              </a:solidFill>
              <a:highlight>
                <a:srgbClr val="00FF00"/>
              </a:highligh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676116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4ED471-7473-66B6-0B9A-E186CF6A0DDF}"/>
            </a:ext>
          </a:extLst>
        </p:cNvPr>
        <p:cNvGrpSpPr/>
        <p:nvPr/>
      </p:nvGrpSpPr>
      <p:grpSpPr>
        <a:xfrm>
          <a:off x="0" y="0"/>
          <a:ext cx="0" cy="0"/>
          <a:chOff x="0" y="0"/>
          <a:chExt cx="0" cy="0"/>
        </a:xfrm>
      </p:grpSpPr>
      <p:sp>
        <p:nvSpPr>
          <p:cNvPr id="2" name="备注占位符 1">
            <a:extLst>
              <a:ext uri="{FF2B5EF4-FFF2-40B4-BE49-F238E27FC236}">
                <a16:creationId xmlns:a16="http://schemas.microsoft.com/office/drawing/2014/main" id="{19A9A67E-9400-2A78-953A-FF313CD4AEC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solidFill>
                <a:srgbClr val="FF0000"/>
              </a:solidFill>
              <a:highlight>
                <a:srgbClr val="00FF00"/>
              </a:highligh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2403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E59931-4DA2-955B-6F89-3DB679083618}"/>
            </a:ext>
          </a:extLst>
        </p:cNvPr>
        <p:cNvGrpSpPr/>
        <p:nvPr/>
      </p:nvGrpSpPr>
      <p:grpSpPr>
        <a:xfrm>
          <a:off x="0" y="0"/>
          <a:ext cx="0" cy="0"/>
          <a:chOff x="0" y="0"/>
          <a:chExt cx="0" cy="0"/>
        </a:xfrm>
      </p:grpSpPr>
      <p:sp>
        <p:nvSpPr>
          <p:cNvPr id="2" name="备注占位符 1">
            <a:extLst>
              <a:ext uri="{FF2B5EF4-FFF2-40B4-BE49-F238E27FC236}">
                <a16:creationId xmlns:a16="http://schemas.microsoft.com/office/drawing/2014/main" id="{37F562C0-7B17-3604-C23F-56C6BF0097B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solidFill>
                <a:srgbClr val="FF0000"/>
              </a:solidFill>
              <a:highlight>
                <a:srgbClr val="00FF00"/>
              </a:highligh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34962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1D2033-6C24-E0F2-A557-EA65A9ECE2AC}"/>
            </a:ext>
          </a:extLst>
        </p:cNvPr>
        <p:cNvGrpSpPr/>
        <p:nvPr/>
      </p:nvGrpSpPr>
      <p:grpSpPr>
        <a:xfrm>
          <a:off x="0" y="0"/>
          <a:ext cx="0" cy="0"/>
          <a:chOff x="0" y="0"/>
          <a:chExt cx="0" cy="0"/>
        </a:xfrm>
      </p:grpSpPr>
      <p:sp>
        <p:nvSpPr>
          <p:cNvPr id="2" name="备注占位符 1">
            <a:extLst>
              <a:ext uri="{FF2B5EF4-FFF2-40B4-BE49-F238E27FC236}">
                <a16:creationId xmlns:a16="http://schemas.microsoft.com/office/drawing/2014/main" id="{AFF20286-F9E9-08FC-6E4C-B6D444D7A62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solidFill>
                <a:srgbClr val="FF0000"/>
              </a:solidFill>
              <a:highlight>
                <a:srgbClr val="00FF00"/>
              </a:highligh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202447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a:extLst>
              <a:ext uri="{FF2B5EF4-FFF2-40B4-BE49-F238E27FC236}">
                <a16:creationId xmlns:a16="http://schemas.microsoft.com/office/drawing/2014/main" id="{EFCC28DF-8FFA-43E5-9A2E-51469E8C5A5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solidFill>
                <a:srgbClr val="FF0000"/>
              </a:solidFill>
              <a:highlight>
                <a:srgbClr val="00FF00"/>
              </a:highligh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417340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a:extLst>
              <a:ext uri="{FF2B5EF4-FFF2-40B4-BE49-F238E27FC236}">
                <a16:creationId xmlns:a16="http://schemas.microsoft.com/office/drawing/2014/main" id="{EFCC28DF-8FFA-43E5-9A2E-51469E8C5A5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solidFill>
                <a:srgbClr val="FF0000"/>
              </a:solidFill>
              <a:highlight>
                <a:srgbClr val="00FF00"/>
              </a:highligh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941838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2025/12/1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pic>
        <p:nvPicPr>
          <p:cNvPr id="7" name="图片 6"/>
          <p:cNvPicPr>
            <a:picLocks noChangeAspect="1"/>
          </p:cNvPicPr>
          <p:nvPr userDrawn="1"/>
        </p:nvPicPr>
        <p:blipFill>
          <a:blip r:embed="rId2" cstate="email"/>
          <a:stretch>
            <a:fillRect/>
          </a:stretch>
        </p:blipFill>
        <p:spPr>
          <a:xfrm>
            <a:off x="10625745" y="317694"/>
            <a:ext cx="979635" cy="25770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2025/12/1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2025/12/1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srcRect/>
          <a:stretch>
            <a:fillRect/>
          </a:stretch>
        </p:blipFill>
        <p:spPr>
          <a:xfrm>
            <a:off x="0" y="-1"/>
            <a:ext cx="12195175" cy="6858001"/>
          </a:xfrm>
          <a:prstGeom prst="rect">
            <a:avLst/>
          </a:prstGeom>
        </p:spPr>
      </p:pic>
      <p:sp>
        <p:nvSpPr>
          <p:cNvPr id="78" name="图片占位符 5"/>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5206233"/>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p:cNvPicPr>
            <a:picLocks noChangeAspect="1"/>
          </p:cNvPicPr>
          <p:nvPr userDrawn="1"/>
        </p:nvPicPr>
        <p:blipFill>
          <a:blip r:embed="rId2" cstate="email"/>
          <a:srcRect/>
          <a:stretch>
            <a:fillRect/>
          </a:stretch>
        </p:blipFill>
        <p:spPr>
          <a:xfrm>
            <a:off x="0" y="-1"/>
            <a:ext cx="12195175" cy="6858001"/>
          </a:xfrm>
          <a:prstGeom prst="rect">
            <a:avLst/>
          </a:prstGeom>
        </p:spPr>
      </p:pic>
      <p:sp>
        <p:nvSpPr>
          <p:cNvPr id="68" name="文本框 67"/>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p:cNvGrpSpPr/>
          <p:nvPr userDrawn="1"/>
        </p:nvGrpSpPr>
        <p:grpSpPr>
          <a:xfrm>
            <a:off x="-3386918" y="1009241"/>
            <a:ext cx="2795791" cy="348813"/>
            <a:chOff x="-5043485" y="1324983"/>
            <a:chExt cx="4785749" cy="538842"/>
          </a:xfrm>
        </p:grpSpPr>
        <p:sp>
          <p:nvSpPr>
            <p:cNvPr id="77" name="矩形 7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userDrawn="1"/>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p:cNvGrpSpPr/>
          <p:nvPr userDrawn="1"/>
        </p:nvGrpSpPr>
        <p:grpSpPr>
          <a:xfrm>
            <a:off x="-3398070" y="4458239"/>
            <a:ext cx="2806943" cy="351124"/>
            <a:chOff x="-3429000" y="9944467"/>
            <a:chExt cx="3171264" cy="702248"/>
          </a:xfrm>
        </p:grpSpPr>
        <p:sp>
          <p:nvSpPr>
            <p:cNvPr id="113" name="矩形 11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p:cNvGrpSpPr/>
          <p:nvPr userDrawn="1"/>
        </p:nvGrpSpPr>
        <p:grpSpPr>
          <a:xfrm>
            <a:off x="-3400879" y="2739059"/>
            <a:ext cx="2809752" cy="348813"/>
            <a:chOff x="5058585" y="17714855"/>
            <a:chExt cx="4833751" cy="515167"/>
          </a:xfrm>
        </p:grpSpPr>
        <p:sp>
          <p:nvSpPr>
            <p:cNvPr id="132" name="矩形 13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p:cNvGrpSpPr/>
          <p:nvPr userDrawn="1"/>
        </p:nvGrpSpPr>
        <p:grpSpPr>
          <a:xfrm>
            <a:off x="-3388739" y="3603967"/>
            <a:ext cx="2797612" cy="348813"/>
            <a:chOff x="10651243" y="17726064"/>
            <a:chExt cx="4775839" cy="526796"/>
          </a:xfrm>
        </p:grpSpPr>
        <p:sp>
          <p:nvSpPr>
            <p:cNvPr id="138" name="矩形 13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p:cNvGrpSpPr/>
          <p:nvPr/>
        </p:nvGrpSpPr>
        <p:grpSpPr>
          <a:xfrm>
            <a:off x="-3386918" y="1009241"/>
            <a:ext cx="2795791" cy="348813"/>
            <a:chOff x="-5043485" y="1324983"/>
            <a:chExt cx="4785749" cy="538842"/>
          </a:xfrm>
        </p:grpSpPr>
        <p:sp>
          <p:nvSpPr>
            <p:cNvPr id="74" name="矩形 73"/>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p:cNvGrpSpPr/>
          <p:nvPr/>
        </p:nvGrpSpPr>
        <p:grpSpPr>
          <a:xfrm>
            <a:off x="-3386918" y="1862479"/>
            <a:ext cx="2795791" cy="348813"/>
            <a:chOff x="16164196" y="17668285"/>
            <a:chExt cx="4785749" cy="486635"/>
          </a:xfrm>
        </p:grpSpPr>
        <p:sp>
          <p:nvSpPr>
            <p:cNvPr id="80" name="矩形 7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p:cNvGrpSpPr/>
          <p:nvPr/>
        </p:nvGrpSpPr>
        <p:grpSpPr>
          <a:xfrm>
            <a:off x="-3398070" y="4458239"/>
            <a:ext cx="2806943" cy="351124"/>
            <a:chOff x="-3429000" y="9944467"/>
            <a:chExt cx="3171264" cy="702248"/>
          </a:xfrm>
        </p:grpSpPr>
        <p:sp>
          <p:nvSpPr>
            <p:cNvPr id="111" name="矩形 11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p:cNvGrpSpPr/>
          <p:nvPr/>
        </p:nvGrpSpPr>
        <p:grpSpPr>
          <a:xfrm>
            <a:off x="-3400879" y="2739059"/>
            <a:ext cx="2809752" cy="348813"/>
            <a:chOff x="5058585" y="17714855"/>
            <a:chExt cx="4833751" cy="515167"/>
          </a:xfrm>
        </p:grpSpPr>
        <p:sp>
          <p:nvSpPr>
            <p:cNvPr id="130" name="矩形 12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p:cNvGrpSpPr/>
          <p:nvPr/>
        </p:nvGrpSpPr>
        <p:grpSpPr>
          <a:xfrm>
            <a:off x="-3388739" y="3603967"/>
            <a:ext cx="2797612" cy="348813"/>
            <a:chOff x="10651243" y="17726064"/>
            <a:chExt cx="4775839" cy="526796"/>
          </a:xfrm>
        </p:grpSpPr>
        <p:sp>
          <p:nvSpPr>
            <p:cNvPr id="153" name="矩形 15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p:nvPicPr>
        <p:blipFill>
          <a:blip r:embed="rId2" cstate="email"/>
          <a:stretch>
            <a:fillRect/>
          </a:stretch>
        </p:blipFill>
        <p:spPr>
          <a:xfrm>
            <a:off x="10625744" y="317694"/>
            <a:ext cx="979636" cy="257702"/>
          </a:xfrm>
          <a:prstGeom prst="rect">
            <a:avLst/>
          </a:prstGeom>
        </p:spPr>
      </p:pic>
      <p:sp>
        <p:nvSpPr>
          <p:cNvPr id="62" name="矩形 61"/>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p:cNvGrpSpPr/>
          <p:nvPr userDrawn="1"/>
        </p:nvGrpSpPr>
        <p:grpSpPr>
          <a:xfrm>
            <a:off x="-3386918" y="1009241"/>
            <a:ext cx="2795791" cy="348813"/>
            <a:chOff x="-5043485" y="1324983"/>
            <a:chExt cx="4785749" cy="538842"/>
          </a:xfrm>
        </p:grpSpPr>
        <p:sp>
          <p:nvSpPr>
            <p:cNvPr id="68" name="矩形 6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p:cNvGrpSpPr/>
          <p:nvPr userDrawn="1"/>
        </p:nvGrpSpPr>
        <p:grpSpPr>
          <a:xfrm>
            <a:off x="-3386918" y="1862479"/>
            <a:ext cx="2795791" cy="348813"/>
            <a:chOff x="16164196" y="17668285"/>
            <a:chExt cx="4785749" cy="486635"/>
          </a:xfrm>
        </p:grpSpPr>
        <p:sp>
          <p:nvSpPr>
            <p:cNvPr id="91" name="矩形 90"/>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p:cNvGrpSpPr/>
          <p:nvPr userDrawn="1"/>
        </p:nvGrpSpPr>
        <p:grpSpPr>
          <a:xfrm>
            <a:off x="-3398070" y="4458239"/>
            <a:ext cx="2806943" cy="351124"/>
            <a:chOff x="-3429000" y="9944467"/>
            <a:chExt cx="3171264" cy="702248"/>
          </a:xfrm>
        </p:grpSpPr>
        <p:sp>
          <p:nvSpPr>
            <p:cNvPr id="101" name="矩形 10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userDrawn="1"/>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userDrawn="1"/>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p:cNvPicPr>
            <a:picLocks noChangeAspect="1"/>
          </p:cNvPicPr>
          <p:nvPr userDrawn="1"/>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2025/12/1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2025/12/1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2025/12/1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235DC95-CA93-4412-83B5-44E84C2AB4A2}" type="datetimeFigureOut">
              <a:rPr lang="zh-CN" altLang="en-US" smtClean="0"/>
              <a:t>2025/12/1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235DC95-CA93-4412-83B5-44E84C2AB4A2}" type="datetimeFigureOut">
              <a:rPr lang="zh-CN" altLang="en-US" smtClean="0"/>
              <a:t>2025/12/1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235DC95-CA93-4412-83B5-44E84C2AB4A2}" type="datetimeFigureOut">
              <a:rPr lang="zh-CN" altLang="en-US" smtClean="0"/>
              <a:t>2025/12/1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2025/12/1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2025/12/1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35DC95-CA93-4412-83B5-44E84C2AB4A2}" type="datetimeFigureOut">
              <a:rPr lang="zh-CN" altLang="en-US" smtClean="0"/>
              <a:t>2025/12/1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663981-0834-4737-95F4-37FF14E266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email"/>
          <a:stretch>
            <a:fillRect/>
          </a:stretch>
        </p:blipFill>
        <p:spPr>
          <a:xfrm>
            <a:off x="857647" y="400505"/>
            <a:ext cx="979572" cy="257702"/>
          </a:xfrm>
          <a:prstGeom prst="rect">
            <a:avLst/>
          </a:prstGeom>
        </p:spPr>
      </p:pic>
      <p:sp>
        <p:nvSpPr>
          <p:cNvPr id="6" name="文本占位符 2">
            <a:extLst>
              <a:ext uri="{FF2B5EF4-FFF2-40B4-BE49-F238E27FC236}">
                <a16:creationId xmlns:a16="http://schemas.microsoft.com/office/drawing/2014/main" id="{061DFC03-DE37-45C4-AC8C-DDBB4688A568}"/>
              </a:ext>
            </a:extLst>
          </p:cNvPr>
          <p:cNvSpPr txBox="1"/>
          <p:nvPr/>
        </p:nvSpPr>
        <p:spPr>
          <a:xfrm>
            <a:off x="3248035" y="3298977"/>
            <a:ext cx="3709464" cy="607346"/>
          </a:xfrm>
          <a:prstGeom prst="rect">
            <a:avLst/>
          </a:prstGeom>
          <a:solidFill>
            <a:srgbClr val="415FFF"/>
          </a:solidFill>
          <a:ln>
            <a:solidFill>
              <a:srgbClr val="415FFF"/>
            </a:solidFill>
          </a:ln>
        </p:spPr>
        <p:txBody>
          <a:bodyPr vert="horz" lIns="91440" tIns="45720" rIns="91440" bIns="45720" rtlCol="0"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kern="120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pPr>
            <a:endParaRPr lang="en-US" altLang="zh-CN" b="1" dirty="0"/>
          </a:p>
        </p:txBody>
      </p:sp>
      <p:sp>
        <p:nvSpPr>
          <p:cNvPr id="7" name="内容占位符 6">
            <a:extLst>
              <a:ext uri="{FF2B5EF4-FFF2-40B4-BE49-F238E27FC236}">
                <a16:creationId xmlns:a16="http://schemas.microsoft.com/office/drawing/2014/main" id="{36EF10D8-62A7-4102-8248-F51E071E7F42}"/>
              </a:ext>
            </a:extLst>
          </p:cNvPr>
          <p:cNvSpPr txBox="1">
            <a:spLocks/>
          </p:cNvSpPr>
          <p:nvPr/>
        </p:nvSpPr>
        <p:spPr>
          <a:xfrm>
            <a:off x="171671" y="2509658"/>
            <a:ext cx="11581057" cy="2315817"/>
          </a:xfrm>
          <a:prstGeom prst="rect">
            <a:avLst/>
          </a:prstGeom>
          <a:solidFill>
            <a:srgbClr val="8E9FFE">
              <a:lumMod val="75000"/>
              <a:alpha val="82000"/>
            </a:srgbClr>
          </a:solidFill>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400" b="0" i="0" kern="1200">
                <a:solidFill>
                  <a:schemeClr val="accent1"/>
                </a:solidFill>
                <a:latin typeface="vivo type CNS Light" charset="-122"/>
                <a:ea typeface="vivo type CNS Light" charset="-122"/>
                <a:cs typeface="vivo type CNS Light"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kumimoji="0" lang="zh-CN" altLang="en-US" sz="400" b="0" i="0" u="none" strike="noStrike" kern="1200" cap="none" spc="0" normalizeH="0" baseline="0" noProof="0" dirty="0">
              <a:ln>
                <a:noFill/>
              </a:ln>
              <a:solidFill>
                <a:srgbClr val="375FFF"/>
              </a:solidFill>
              <a:effectLst/>
              <a:uLnTx/>
              <a:uFillTx/>
              <a:ea typeface="vivo type CNS Light" charset="-122"/>
            </a:endParaRPr>
          </a:p>
        </p:txBody>
      </p:sp>
      <p:sp>
        <p:nvSpPr>
          <p:cNvPr id="9" name="文本占位符 4">
            <a:extLst>
              <a:ext uri="{FF2B5EF4-FFF2-40B4-BE49-F238E27FC236}">
                <a16:creationId xmlns:a16="http://schemas.microsoft.com/office/drawing/2014/main" id="{02F1565C-4A65-43A7-BF8A-8F8BD4EBA0C5}"/>
              </a:ext>
            </a:extLst>
          </p:cNvPr>
          <p:cNvSpPr txBox="1">
            <a:spLocks/>
          </p:cNvSpPr>
          <p:nvPr/>
        </p:nvSpPr>
        <p:spPr>
          <a:xfrm>
            <a:off x="200410" y="2658068"/>
            <a:ext cx="11991590" cy="2498270"/>
          </a:xfrm>
          <a:prstGeom prst="rect">
            <a:avLst/>
          </a:prstGeom>
        </p:spPr>
        <p:txBody>
          <a:bodyPr vert="horz" lIns="0" tIns="0" rIns="0" bIns="0" rtlCol="0" anchor="ctr">
            <a:noAutofit/>
          </a:bodyPr>
          <a:lstStyle>
            <a:lvl1pPr marL="0" indent="0" algn="l" defTabSz="914400" rtl="0" eaLnBrk="1" latinLnBrk="0" hangingPunct="1">
              <a:lnSpc>
                <a:spcPct val="150000"/>
              </a:lnSpc>
              <a:spcBef>
                <a:spcPts val="0"/>
              </a:spcBef>
              <a:spcAft>
                <a:spcPts val="0"/>
              </a:spcAft>
              <a:buFont typeface="Arial" panose="020B0604020202020204" pitchFamily="34" charset="0"/>
              <a:buNone/>
              <a:defRPr sz="3600" b="0" i="0" kern="120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600"/>
              </a:spcAft>
            </a:pPr>
            <a:r>
              <a:rPr lang="en-GB" altLang="zh-CN" sz="1600" b="1" dirty="0"/>
              <a:t>3GPP TSG RAN Meeting #110</a:t>
            </a:r>
            <a:r>
              <a:rPr lang="en-GB" altLang="zh-CN" sz="1600" b="1" dirty="0">
                <a:latin typeface="Arial" panose="020B0604020202020204" pitchFamily="34" charset="0"/>
                <a:ea typeface="Times New Roman" panose="02020603050405020304" pitchFamily="18" charset="0"/>
              </a:rPr>
              <a:t>	</a:t>
            </a:r>
            <a:r>
              <a:rPr lang="en-GB" altLang="zh-CN" sz="1600" b="1" dirty="0">
                <a:latin typeface="Arial" panose="020B0604020202020204" pitchFamily="34" charset="0"/>
                <a:ea typeface="MS Mincho" panose="02020609040205080304" pitchFamily="49" charset="-128"/>
              </a:rPr>
              <a:t>		                                    </a:t>
            </a:r>
            <a:r>
              <a:rPr lang="en-US" altLang="zh-CN" sz="1600" b="1" dirty="0">
                <a:latin typeface="Arial" panose="020B0604020202020204" pitchFamily="34" charset="0"/>
              </a:rPr>
              <a:t>RP-253257</a:t>
            </a:r>
            <a:endParaRPr lang="zh-CN" altLang="zh-CN" sz="1600" b="1" dirty="0">
              <a:latin typeface="Arial" panose="020B0604020202020204" pitchFamily="34" charset="0"/>
            </a:endParaRPr>
          </a:p>
          <a:p>
            <a:pPr>
              <a:lnSpc>
                <a:spcPct val="100000"/>
              </a:lnSpc>
              <a:spcAft>
                <a:spcPts val="600"/>
              </a:spcAft>
            </a:pPr>
            <a:r>
              <a:rPr lang="en-GB" altLang="zh-CN" sz="1600" b="1" dirty="0"/>
              <a:t>Baltimore, US, December 8-11, 2025</a:t>
            </a:r>
            <a:endParaRPr lang="zh-CN" altLang="zh-CN" sz="1600" b="1" dirty="0"/>
          </a:p>
          <a:p>
            <a:pPr>
              <a:lnSpc>
                <a:spcPct val="100000"/>
              </a:lnSpc>
              <a:spcAft>
                <a:spcPts val="600"/>
              </a:spcAft>
            </a:pPr>
            <a:r>
              <a:rPr lang="en-US" altLang="zh-CN" sz="1600" b="1" dirty="0">
                <a:latin typeface="Arial" panose="020B0604020202020204" pitchFamily="34" charset="0"/>
              </a:rPr>
              <a:t>Agenda Item:	9.3.1.3</a:t>
            </a:r>
            <a:endParaRPr lang="zh-CN" altLang="zh-CN" sz="1600" b="1" dirty="0">
              <a:latin typeface="Arial" panose="020B0604020202020204" pitchFamily="34" charset="0"/>
            </a:endParaRPr>
          </a:p>
          <a:p>
            <a:pPr>
              <a:lnSpc>
                <a:spcPct val="100000"/>
              </a:lnSpc>
              <a:spcAft>
                <a:spcPts val="600"/>
              </a:spcAft>
            </a:pPr>
            <a:r>
              <a:rPr lang="en-GB" altLang="zh-CN" sz="1600" b="1" dirty="0">
                <a:latin typeface="Arial" panose="020B0604020202020204" pitchFamily="34" charset="0"/>
              </a:rPr>
              <a:t>Source:		vivo</a:t>
            </a:r>
            <a:endParaRPr lang="zh-CN" altLang="zh-CN" sz="1600" b="1" dirty="0">
              <a:latin typeface="Arial" panose="020B0604020202020204" pitchFamily="34" charset="0"/>
            </a:endParaRPr>
          </a:p>
          <a:p>
            <a:r>
              <a:rPr lang="en-GB" altLang="zh-CN" sz="1600" b="1" dirty="0">
                <a:latin typeface="Arial" panose="020B0604020202020204" pitchFamily="34" charset="0"/>
              </a:rPr>
              <a:t>Title:		Discussion on </a:t>
            </a:r>
            <a:r>
              <a:rPr lang="en-GB" altLang="zh-CN" sz="1600" b="1" dirty="0" err="1">
                <a:latin typeface="Arial" panose="020B0604020202020204" pitchFamily="34" charset="0"/>
              </a:rPr>
              <a:t>Rel</a:t>
            </a:r>
            <a:r>
              <a:rPr lang="en-US" altLang="zh-CN" sz="1600" b="1" dirty="0">
                <a:latin typeface="Arial" panose="020B0604020202020204" pitchFamily="34" charset="0"/>
              </a:rPr>
              <a:t>-20</a:t>
            </a:r>
            <a:r>
              <a:rPr lang="zh-CN" altLang="en-US" sz="1600" b="1" dirty="0">
                <a:latin typeface="Arial" panose="020B0604020202020204" pitchFamily="34" charset="0"/>
              </a:rPr>
              <a:t> </a:t>
            </a:r>
            <a:r>
              <a:rPr lang="en-US" altLang="zh-CN" sz="1600" b="1" dirty="0">
                <a:latin typeface="Arial" panose="020B0604020202020204" pitchFamily="34" charset="0"/>
              </a:rPr>
              <a:t>AIML air interface inter-vendor collaboration and UE data collection</a:t>
            </a:r>
          </a:p>
          <a:p>
            <a:r>
              <a:rPr lang="en-GB" altLang="zh-CN" sz="1600" b="1" dirty="0">
                <a:latin typeface="Arial" panose="020B0604020202020204" pitchFamily="34" charset="0"/>
              </a:rPr>
              <a:t>Document for:	Discussion and Decision</a:t>
            </a:r>
            <a:endParaRPr lang="zh-CN" altLang="zh-CN" sz="1600" b="1" dirty="0">
              <a:latin typeface="Arial" panose="020B0604020202020204" pitchFamily="34" charset="0"/>
            </a:endParaRPr>
          </a:p>
          <a:p>
            <a:endParaRPr lang="zh-CN" altLang="en-US"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5" name="标题 5">
            <a:extLst>
              <a:ext uri="{FF2B5EF4-FFF2-40B4-BE49-F238E27FC236}">
                <a16:creationId xmlns:a16="http://schemas.microsoft.com/office/drawing/2014/main" id="{D4BB4D72-4746-4884-8C51-C1B136741367}"/>
              </a:ext>
            </a:extLst>
          </p:cNvPr>
          <p:cNvSpPr txBox="1"/>
          <p:nvPr/>
        </p:nvSpPr>
        <p:spPr>
          <a:xfrm>
            <a:off x="390132" y="360156"/>
            <a:ext cx="9128441"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algn="l"/>
            <a:r>
              <a:rPr lang="en-US" altLang="zh-CN" sz="2400" dirty="0">
                <a:latin typeface="微软雅黑" panose="020B0503020204020204" pitchFamily="34" charset="-122"/>
                <a:ea typeface="微软雅黑" panose="020B0503020204020204" pitchFamily="34" charset="-122"/>
              </a:rPr>
              <a:t>Background</a:t>
            </a:r>
            <a:endParaRPr lang="zh-CN" altLang="en-US" sz="2400" dirty="0">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id="{E9AFB5D7-BBED-4010-B13D-743DA0F9456A}"/>
              </a:ext>
            </a:extLst>
          </p:cNvPr>
          <p:cNvSpPr txBox="1"/>
          <p:nvPr/>
        </p:nvSpPr>
        <p:spPr>
          <a:xfrm>
            <a:off x="390132" y="1499688"/>
            <a:ext cx="11076972" cy="153151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altLang="zh-CN" sz="1600" dirty="0"/>
              <a:t>In Rel-20 AIML air interface WID(RP-252445), there are following check points on inter-vendor collaboration and UE data collection </a:t>
            </a:r>
          </a:p>
          <a:p>
            <a:pPr marL="742950" lvl="1" indent="-285750">
              <a:lnSpc>
                <a:spcPct val="150000"/>
              </a:lnSpc>
              <a:buFont typeface="Arial" panose="020B0604020202020204" pitchFamily="34" charset="0"/>
              <a:buChar char="•"/>
            </a:pPr>
            <a:endParaRPr lang="en-GB" sz="1600" dirty="0"/>
          </a:p>
          <a:p>
            <a:pPr marL="742950" lvl="1" indent="-285750">
              <a:lnSpc>
                <a:spcPct val="150000"/>
              </a:lnSpc>
              <a:buFont typeface="Arial" panose="020B0604020202020204" pitchFamily="34" charset="0"/>
              <a:buChar char="•"/>
            </a:pPr>
            <a:endParaRPr lang="en-GB" sz="1600" dirty="0"/>
          </a:p>
        </p:txBody>
      </p:sp>
      <p:pic>
        <p:nvPicPr>
          <p:cNvPr id="4" name="Picture 3">
            <a:extLst>
              <a:ext uri="{FF2B5EF4-FFF2-40B4-BE49-F238E27FC236}">
                <a16:creationId xmlns:a16="http://schemas.microsoft.com/office/drawing/2014/main" id="{5CAE05C4-4330-CCE6-CE73-5D9E05E2640A}"/>
              </a:ext>
            </a:extLst>
          </p:cNvPr>
          <p:cNvPicPr>
            <a:picLocks noChangeAspect="1"/>
          </p:cNvPicPr>
          <p:nvPr/>
        </p:nvPicPr>
        <p:blipFill>
          <a:blip r:embed="rId4"/>
          <a:stretch>
            <a:fillRect/>
          </a:stretch>
        </p:blipFill>
        <p:spPr>
          <a:xfrm>
            <a:off x="1898810" y="2425847"/>
            <a:ext cx="8059615" cy="2801911"/>
          </a:xfrm>
          <a:prstGeom prst="rect">
            <a:avLst/>
          </a:prstGeom>
        </p:spPr>
      </p:pic>
      <p:sp>
        <p:nvSpPr>
          <p:cNvPr id="7" name="文本框 1">
            <a:extLst>
              <a:ext uri="{FF2B5EF4-FFF2-40B4-BE49-F238E27FC236}">
                <a16:creationId xmlns:a16="http://schemas.microsoft.com/office/drawing/2014/main" id="{4034F718-0863-CEDA-3C16-3CD79026149E}"/>
              </a:ext>
            </a:extLst>
          </p:cNvPr>
          <p:cNvSpPr txBox="1"/>
          <p:nvPr/>
        </p:nvSpPr>
        <p:spPr>
          <a:xfrm>
            <a:off x="390132" y="5649270"/>
            <a:ext cx="11076972" cy="792846"/>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altLang="zh-CN" sz="1600" dirty="0"/>
              <a:t>In this slide we discuss the related discussion in RAN1/RAN2/RAN4 and SA2/SA5 for situation check in RAN #110.</a:t>
            </a:r>
            <a:endParaRPr lang="en-GB" sz="1600" dirty="0"/>
          </a:p>
          <a:p>
            <a:pPr marL="742950" lvl="1" indent="-285750">
              <a:lnSpc>
                <a:spcPct val="150000"/>
              </a:lnSpc>
              <a:buFont typeface="Arial" panose="020B0604020202020204" pitchFamily="34" charset="0"/>
              <a:buChar char="•"/>
            </a:pPr>
            <a:endParaRPr lang="en-GB" sz="1600" dirty="0"/>
          </a:p>
        </p:txBody>
      </p:sp>
    </p:spTree>
    <p:extLst>
      <p:ext uri="{BB962C8B-B14F-4D97-AF65-F5344CB8AC3E}">
        <p14:creationId xmlns:p14="http://schemas.microsoft.com/office/powerpoint/2010/main" val="20467477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5" name="标题 5">
            <a:extLst>
              <a:ext uri="{FF2B5EF4-FFF2-40B4-BE49-F238E27FC236}">
                <a16:creationId xmlns:a16="http://schemas.microsoft.com/office/drawing/2014/main" id="{D4BB4D72-4746-4884-8C51-C1B136741367}"/>
              </a:ext>
            </a:extLst>
          </p:cNvPr>
          <p:cNvSpPr txBox="1"/>
          <p:nvPr/>
        </p:nvSpPr>
        <p:spPr>
          <a:xfrm>
            <a:off x="293887" y="173467"/>
            <a:ext cx="8463776"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algn="l"/>
            <a:r>
              <a:rPr lang="en-US" altLang="zh-CN" sz="2400" dirty="0">
                <a:latin typeface="微软雅黑" panose="020B0503020204020204" pitchFamily="34" charset="-122"/>
                <a:ea typeface="微软雅黑" panose="020B0503020204020204" pitchFamily="34" charset="-122"/>
              </a:rPr>
              <a:t>Discussion in RAN4 for inter-vendor collaboration </a:t>
            </a:r>
          </a:p>
          <a:p>
            <a:pPr algn="l"/>
            <a:r>
              <a:rPr lang="en-US" altLang="zh-CN" sz="2400" dirty="0" err="1">
                <a:latin typeface="微软雅黑" panose="020B0503020204020204" pitchFamily="34" charset="-122"/>
                <a:ea typeface="微软雅黑" panose="020B0503020204020204" pitchFamily="34" charset="-122"/>
              </a:rPr>
              <a:t>DirC</a:t>
            </a:r>
            <a:r>
              <a:rPr lang="en-US" altLang="zh-CN" sz="2400" dirty="0">
                <a:latin typeface="微软雅黑" panose="020B0503020204020204" pitchFamily="34" charset="-122"/>
                <a:ea typeface="微软雅黑" panose="020B0503020204020204" pitchFamily="34" charset="-122"/>
              </a:rPr>
              <a:t> and </a:t>
            </a:r>
            <a:r>
              <a:rPr lang="en-US" altLang="zh-CN" sz="2400" dirty="0" err="1">
                <a:latin typeface="微软雅黑" panose="020B0503020204020204" pitchFamily="34" charset="-122"/>
                <a:ea typeface="微软雅黑" panose="020B0503020204020204" pitchFamily="34" charset="-122"/>
              </a:rPr>
              <a:t>DirA</a:t>
            </a:r>
            <a:r>
              <a:rPr lang="en-US" altLang="zh-CN" sz="2400" dirty="0">
                <a:latin typeface="微软雅黑" panose="020B0503020204020204" pitchFamily="34" charset="-122"/>
                <a:ea typeface="微软雅黑" panose="020B0503020204020204" pitchFamily="34" charset="-122"/>
              </a:rPr>
              <a:t> 3a-1</a:t>
            </a:r>
            <a:endParaRPr lang="zh-CN" altLang="en-US" sz="2400" dirty="0">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id="{FBDB7866-9188-45D0-8D97-64F4DDB043A8}"/>
              </a:ext>
            </a:extLst>
          </p:cNvPr>
          <p:cNvSpPr txBox="1"/>
          <p:nvPr/>
        </p:nvSpPr>
        <p:spPr>
          <a:xfrm>
            <a:off x="293887" y="1069522"/>
            <a:ext cx="11140069" cy="5390963"/>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en-US" altLang="zh-CN" sz="1600" dirty="0"/>
              <a:t>RAN4 started the work in Q4 and concluded the feasibility of standardization of </a:t>
            </a:r>
            <a:r>
              <a:rPr lang="en-US" altLang="zh-CN" sz="1600" dirty="0" err="1"/>
              <a:t>DirC</a:t>
            </a:r>
            <a:r>
              <a:rPr lang="en-US" altLang="zh-CN" sz="1600" dirty="0"/>
              <a:t> and </a:t>
            </a:r>
            <a:r>
              <a:rPr lang="en-US" altLang="zh-CN" sz="1600" dirty="0" err="1"/>
              <a:t>DirA</a:t>
            </a:r>
            <a:r>
              <a:rPr lang="en-US" altLang="zh-CN" sz="1600" dirty="0"/>
              <a:t> 3a-1, as stated in the following LS from RAN4(R4-2522434) to RAN:</a:t>
            </a:r>
          </a:p>
          <a:p>
            <a:pPr marL="285750" indent="-285750">
              <a:lnSpc>
                <a:spcPct val="120000"/>
              </a:lnSpc>
              <a:buFont typeface="Arial" panose="020B0604020202020204" pitchFamily="34" charset="0"/>
              <a:buChar char="•"/>
            </a:pPr>
            <a:endParaRPr lang="en-US" altLang="zh-CN" sz="1600" dirty="0"/>
          </a:p>
          <a:p>
            <a:pPr marL="285750" indent="-285750">
              <a:lnSpc>
                <a:spcPct val="120000"/>
              </a:lnSpc>
              <a:buFont typeface="Arial" panose="020B0604020202020204" pitchFamily="34" charset="0"/>
              <a:buChar char="•"/>
            </a:pPr>
            <a:endParaRPr lang="en-US" altLang="zh-CN" sz="1600" b="1" dirty="0"/>
          </a:p>
          <a:p>
            <a:pPr marL="285750" indent="-285750">
              <a:lnSpc>
                <a:spcPct val="120000"/>
              </a:lnSpc>
              <a:buFont typeface="Arial" panose="020B0604020202020204" pitchFamily="34" charset="0"/>
              <a:buChar char="•"/>
            </a:pPr>
            <a:endParaRPr lang="en-US" altLang="zh-CN" sz="1600" b="1" dirty="0"/>
          </a:p>
          <a:p>
            <a:pPr marL="285750" indent="-285750">
              <a:lnSpc>
                <a:spcPct val="120000"/>
              </a:lnSpc>
              <a:buFont typeface="Arial" panose="020B0604020202020204" pitchFamily="34" charset="0"/>
              <a:buChar char="•"/>
            </a:pPr>
            <a:endParaRPr lang="en-US" altLang="zh-CN" sz="1600" b="1" dirty="0"/>
          </a:p>
          <a:p>
            <a:pPr marL="285750" indent="-285750">
              <a:lnSpc>
                <a:spcPct val="120000"/>
              </a:lnSpc>
              <a:buFont typeface="Arial" panose="020B0604020202020204" pitchFamily="34" charset="0"/>
              <a:buChar char="•"/>
            </a:pPr>
            <a:endParaRPr lang="en-US" altLang="zh-CN" sz="1600" b="1" dirty="0"/>
          </a:p>
          <a:p>
            <a:pPr marL="285750" indent="-285750">
              <a:lnSpc>
                <a:spcPct val="120000"/>
              </a:lnSpc>
              <a:buFont typeface="Arial" panose="020B0604020202020204" pitchFamily="34" charset="0"/>
              <a:buChar char="•"/>
            </a:pPr>
            <a:endParaRPr lang="en-US" altLang="zh-CN" sz="1600" b="1" dirty="0"/>
          </a:p>
          <a:p>
            <a:pPr marL="285750" indent="-285750">
              <a:lnSpc>
                <a:spcPct val="120000"/>
              </a:lnSpc>
              <a:buFont typeface="Arial" panose="020B0604020202020204" pitchFamily="34" charset="0"/>
              <a:buChar char="•"/>
            </a:pPr>
            <a:endParaRPr lang="en-US" altLang="zh-CN" sz="1600" b="1" dirty="0"/>
          </a:p>
          <a:p>
            <a:pPr marL="285750" indent="-285750">
              <a:lnSpc>
                <a:spcPct val="120000"/>
              </a:lnSpc>
              <a:buFont typeface="Arial" panose="020B0604020202020204" pitchFamily="34" charset="0"/>
              <a:buChar char="•"/>
            </a:pPr>
            <a:endParaRPr lang="en-US" altLang="zh-CN" sz="1600" b="1" dirty="0"/>
          </a:p>
          <a:p>
            <a:pPr marL="285750" indent="-285750">
              <a:lnSpc>
                <a:spcPct val="120000"/>
              </a:lnSpc>
              <a:buFont typeface="Arial" panose="020B0604020202020204" pitchFamily="34" charset="0"/>
              <a:buChar char="•"/>
            </a:pPr>
            <a:endParaRPr lang="en-US" altLang="zh-CN" sz="1600" b="1" dirty="0"/>
          </a:p>
          <a:p>
            <a:pPr marL="285750" indent="-285750">
              <a:lnSpc>
                <a:spcPct val="120000"/>
              </a:lnSpc>
              <a:buFont typeface="Arial" panose="020B0604020202020204" pitchFamily="34" charset="0"/>
              <a:buChar char="•"/>
            </a:pPr>
            <a:endParaRPr lang="en-US" altLang="zh-CN" sz="1600" b="1" dirty="0"/>
          </a:p>
          <a:p>
            <a:pPr marL="285750" indent="-285750">
              <a:lnSpc>
                <a:spcPct val="120000"/>
              </a:lnSpc>
              <a:buFont typeface="Arial" panose="020B0604020202020204" pitchFamily="34" charset="0"/>
              <a:buChar char="•"/>
            </a:pPr>
            <a:endParaRPr lang="en-US" altLang="zh-CN" sz="1600" b="1" dirty="0"/>
          </a:p>
          <a:p>
            <a:pPr marL="285750" indent="-285750">
              <a:lnSpc>
                <a:spcPct val="120000"/>
              </a:lnSpc>
              <a:buFont typeface="Arial" panose="020B0604020202020204" pitchFamily="34" charset="0"/>
              <a:buChar char="•"/>
            </a:pPr>
            <a:endParaRPr lang="en-US" altLang="zh-CN" sz="1600" b="1" dirty="0"/>
          </a:p>
          <a:p>
            <a:pPr marL="285750" indent="-285750">
              <a:lnSpc>
                <a:spcPct val="120000"/>
              </a:lnSpc>
              <a:buFont typeface="Arial" panose="020B0604020202020204" pitchFamily="34" charset="0"/>
              <a:buChar char="•"/>
            </a:pPr>
            <a:endParaRPr lang="en-US" altLang="zh-CN" sz="1600" b="1" dirty="0"/>
          </a:p>
          <a:p>
            <a:pPr marL="285750" indent="-285750">
              <a:lnSpc>
                <a:spcPct val="120000"/>
              </a:lnSpc>
              <a:buFont typeface="Arial" panose="020B0604020202020204" pitchFamily="34" charset="0"/>
              <a:buChar char="•"/>
            </a:pPr>
            <a:endParaRPr lang="en-US" altLang="zh-CN" sz="1600" b="1" dirty="0"/>
          </a:p>
          <a:p>
            <a:pPr marL="285750" indent="-285750">
              <a:lnSpc>
                <a:spcPct val="120000"/>
              </a:lnSpc>
              <a:buFont typeface="Arial" panose="020B0604020202020204" pitchFamily="34" charset="0"/>
              <a:buChar char="•"/>
            </a:pPr>
            <a:r>
              <a:rPr lang="en-US" altLang="zh-CN" sz="1600" b="1" dirty="0"/>
              <a:t>Observation 1: RAN4 concludes the feasibility of Direction C and Direction A 3a-1 from model structure standardization perspective.</a:t>
            </a:r>
          </a:p>
        </p:txBody>
      </p:sp>
      <p:pic>
        <p:nvPicPr>
          <p:cNvPr id="4" name="Picture 3">
            <a:extLst>
              <a:ext uri="{FF2B5EF4-FFF2-40B4-BE49-F238E27FC236}">
                <a16:creationId xmlns:a16="http://schemas.microsoft.com/office/drawing/2014/main" id="{763C8684-639A-07B9-52FA-2245D6C90224}"/>
              </a:ext>
            </a:extLst>
          </p:cNvPr>
          <p:cNvPicPr>
            <a:picLocks noChangeAspect="1"/>
          </p:cNvPicPr>
          <p:nvPr/>
        </p:nvPicPr>
        <p:blipFill>
          <a:blip r:embed="rId4"/>
          <a:stretch>
            <a:fillRect/>
          </a:stretch>
        </p:blipFill>
        <p:spPr>
          <a:xfrm>
            <a:off x="1852783" y="1817185"/>
            <a:ext cx="8306266" cy="3847634"/>
          </a:xfrm>
          <a:prstGeom prst="rect">
            <a:avLst/>
          </a:prstGeom>
        </p:spPr>
      </p:pic>
    </p:spTree>
    <p:extLst>
      <p:ext uri="{BB962C8B-B14F-4D97-AF65-F5344CB8AC3E}">
        <p14:creationId xmlns:p14="http://schemas.microsoft.com/office/powerpoint/2010/main" val="22168923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5981F-5802-D31A-DE55-BEB9FAC0C54D}"/>
            </a:ext>
          </a:extLst>
        </p:cNvPr>
        <p:cNvGrpSpPr/>
        <p:nvPr/>
      </p:nvGrpSpPr>
      <p:grpSpPr>
        <a:xfrm>
          <a:off x="0" y="0"/>
          <a:ext cx="0" cy="0"/>
          <a:chOff x="0" y="0"/>
          <a:chExt cx="0" cy="0"/>
        </a:xfrm>
      </p:grpSpPr>
      <p:pic>
        <p:nvPicPr>
          <p:cNvPr id="6" name="图片 5">
            <a:extLst>
              <a:ext uri="{FF2B5EF4-FFF2-40B4-BE49-F238E27FC236}">
                <a16:creationId xmlns:a16="http://schemas.microsoft.com/office/drawing/2014/main" id="{C41E7A9B-F443-4102-F87D-3B4F24EF7A4A}"/>
              </a:ext>
            </a:extLst>
          </p:cNvPr>
          <p:cNvPicPr>
            <a:picLocks noChangeAspect="1"/>
          </p:cNvPicPr>
          <p:nvPr/>
        </p:nvPicPr>
        <p:blipFill>
          <a:blip r:embed="rId3" cstate="email"/>
          <a:stretch>
            <a:fillRect/>
          </a:stretch>
        </p:blipFill>
        <p:spPr>
          <a:xfrm>
            <a:off x="816076" y="299538"/>
            <a:ext cx="1415848" cy="373378"/>
          </a:xfrm>
          <a:prstGeom prst="rect">
            <a:avLst/>
          </a:prstGeom>
        </p:spPr>
      </p:pic>
      <p:sp>
        <p:nvSpPr>
          <p:cNvPr id="5" name="标题 5">
            <a:extLst>
              <a:ext uri="{FF2B5EF4-FFF2-40B4-BE49-F238E27FC236}">
                <a16:creationId xmlns:a16="http://schemas.microsoft.com/office/drawing/2014/main" id="{53D85D0F-61BF-1237-BD97-E9A94851696B}"/>
              </a:ext>
            </a:extLst>
          </p:cNvPr>
          <p:cNvSpPr txBox="1"/>
          <p:nvPr/>
        </p:nvSpPr>
        <p:spPr>
          <a:xfrm>
            <a:off x="293887" y="173467"/>
            <a:ext cx="8608741"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algn="l"/>
            <a:r>
              <a:rPr lang="en-US" altLang="zh-CN" sz="2400" dirty="0">
                <a:latin typeface="微软雅黑" panose="020B0503020204020204" pitchFamily="34" charset="-122"/>
                <a:ea typeface="微软雅黑" panose="020B0503020204020204" pitchFamily="34" charset="-122"/>
              </a:rPr>
              <a:t>Discussion in SA2/SA5 for inter-vendor collaboration </a:t>
            </a:r>
          </a:p>
          <a:p>
            <a:pPr algn="l"/>
            <a:r>
              <a:rPr lang="en-US" altLang="zh-CN" sz="2400" dirty="0" err="1">
                <a:latin typeface="微软雅黑" panose="020B0503020204020204" pitchFamily="34" charset="-122"/>
                <a:ea typeface="微软雅黑" panose="020B0503020204020204" pitchFamily="34" charset="-122"/>
              </a:rPr>
              <a:t>DirA</a:t>
            </a:r>
            <a:r>
              <a:rPr lang="en-US" altLang="zh-CN" sz="2400" dirty="0">
                <a:latin typeface="微软雅黑" panose="020B0503020204020204" pitchFamily="34" charset="-122"/>
                <a:ea typeface="微软雅黑" panose="020B0503020204020204" pitchFamily="34" charset="-122"/>
              </a:rPr>
              <a:t> 3a-1 and 4-1</a:t>
            </a:r>
            <a:endParaRPr lang="zh-CN" altLang="en-US" sz="2400" dirty="0">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id="{18870B74-9D38-F21B-F0E5-B3F5073BF9C8}"/>
              </a:ext>
            </a:extLst>
          </p:cNvPr>
          <p:cNvSpPr txBox="1"/>
          <p:nvPr/>
        </p:nvSpPr>
        <p:spPr>
          <a:xfrm>
            <a:off x="293887" y="1069522"/>
            <a:ext cx="11140069" cy="5095497"/>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en-US" altLang="zh-CN" sz="1600" dirty="0"/>
              <a:t>In RANP #109, RAN sent LS to SA to conduct study on  dataset and model parameter sharing for non-OTA scenarios.</a:t>
            </a:r>
          </a:p>
          <a:p>
            <a:pPr marL="285750" indent="-285750">
              <a:lnSpc>
                <a:spcPct val="120000"/>
              </a:lnSpc>
              <a:buFont typeface="Arial" panose="020B0604020202020204" pitchFamily="34" charset="0"/>
              <a:buChar char="•"/>
            </a:pPr>
            <a:endParaRPr lang="en-US" altLang="zh-CN" sz="1600" dirty="0"/>
          </a:p>
          <a:p>
            <a:pPr marL="285750" indent="-285750">
              <a:lnSpc>
                <a:spcPct val="120000"/>
              </a:lnSpc>
              <a:buFont typeface="Arial" panose="020B0604020202020204" pitchFamily="34" charset="0"/>
              <a:buChar char="•"/>
            </a:pPr>
            <a:endParaRPr lang="en-US" altLang="zh-CN" sz="1600" dirty="0"/>
          </a:p>
          <a:p>
            <a:pPr marL="285750" indent="-285750">
              <a:lnSpc>
                <a:spcPct val="120000"/>
              </a:lnSpc>
              <a:buFont typeface="Arial" panose="020B0604020202020204" pitchFamily="34" charset="0"/>
              <a:buChar char="•"/>
            </a:pPr>
            <a:endParaRPr lang="en-US" altLang="zh-CN" sz="1600" dirty="0"/>
          </a:p>
          <a:p>
            <a:pPr marL="285750" indent="-285750">
              <a:lnSpc>
                <a:spcPct val="120000"/>
              </a:lnSpc>
              <a:buFont typeface="Arial" panose="020B0604020202020204" pitchFamily="34" charset="0"/>
              <a:buChar char="•"/>
            </a:pPr>
            <a:endParaRPr lang="en-US" altLang="zh-CN" sz="1600" dirty="0"/>
          </a:p>
          <a:p>
            <a:pPr marL="285750" indent="-285750">
              <a:lnSpc>
                <a:spcPct val="120000"/>
              </a:lnSpc>
              <a:buFont typeface="Arial" panose="020B0604020202020204" pitchFamily="34" charset="0"/>
              <a:buChar char="•"/>
            </a:pPr>
            <a:endParaRPr lang="en-US" altLang="zh-CN" sz="1600" dirty="0"/>
          </a:p>
          <a:p>
            <a:pPr marL="285750" indent="-285750">
              <a:lnSpc>
                <a:spcPct val="120000"/>
              </a:lnSpc>
              <a:buFont typeface="Arial" panose="020B0604020202020204" pitchFamily="34" charset="0"/>
              <a:buChar char="•"/>
            </a:pPr>
            <a:endParaRPr lang="en-US" altLang="zh-CN" sz="1600" dirty="0"/>
          </a:p>
          <a:p>
            <a:pPr marL="285750" indent="-285750">
              <a:lnSpc>
                <a:spcPct val="120000"/>
              </a:lnSpc>
              <a:buFont typeface="Arial" panose="020B0604020202020204" pitchFamily="34" charset="0"/>
              <a:buChar char="•"/>
            </a:pPr>
            <a:r>
              <a:rPr lang="en-US" altLang="zh-CN" sz="1600" dirty="0"/>
              <a:t>Based on the request from RAN, SA2 and SA5 endorsed the SI objective for two-sided CSI compression in S2-2511314 and S5-255334.</a:t>
            </a:r>
          </a:p>
          <a:p>
            <a:pPr marL="285750" indent="-285750">
              <a:lnSpc>
                <a:spcPct val="120000"/>
              </a:lnSpc>
              <a:buFont typeface="Arial" panose="020B0604020202020204" pitchFamily="34" charset="0"/>
              <a:buChar char="•"/>
            </a:pPr>
            <a:endParaRPr lang="en-US" altLang="zh-CN" sz="1600" b="1" dirty="0"/>
          </a:p>
          <a:p>
            <a:pPr marL="285750" indent="-285750">
              <a:lnSpc>
                <a:spcPct val="120000"/>
              </a:lnSpc>
              <a:buFont typeface="Arial" panose="020B0604020202020204" pitchFamily="34" charset="0"/>
              <a:buChar char="•"/>
            </a:pPr>
            <a:endParaRPr lang="en-US" altLang="zh-CN" sz="1600" b="1" dirty="0"/>
          </a:p>
          <a:p>
            <a:pPr marL="285750" indent="-285750">
              <a:lnSpc>
                <a:spcPct val="120000"/>
              </a:lnSpc>
              <a:buFont typeface="Arial" panose="020B0604020202020204" pitchFamily="34" charset="0"/>
              <a:buChar char="•"/>
            </a:pPr>
            <a:endParaRPr lang="en-US" altLang="zh-CN" sz="1600" b="1" dirty="0"/>
          </a:p>
          <a:p>
            <a:pPr marL="285750" indent="-285750">
              <a:lnSpc>
                <a:spcPct val="120000"/>
              </a:lnSpc>
              <a:buFont typeface="Arial" panose="020B0604020202020204" pitchFamily="34" charset="0"/>
              <a:buChar char="•"/>
            </a:pPr>
            <a:endParaRPr lang="en-US" altLang="zh-CN" sz="1600" b="1" dirty="0"/>
          </a:p>
          <a:p>
            <a:pPr marL="285750" indent="-285750">
              <a:lnSpc>
                <a:spcPct val="120000"/>
              </a:lnSpc>
              <a:buFont typeface="Arial" panose="020B0604020202020204" pitchFamily="34" charset="0"/>
              <a:buChar char="•"/>
            </a:pPr>
            <a:endParaRPr lang="en-US" altLang="zh-CN" sz="1600" b="1" dirty="0"/>
          </a:p>
          <a:p>
            <a:pPr marL="285750" indent="-285750">
              <a:lnSpc>
                <a:spcPct val="120000"/>
              </a:lnSpc>
              <a:buFont typeface="Arial" panose="020B0604020202020204" pitchFamily="34" charset="0"/>
              <a:buChar char="•"/>
            </a:pPr>
            <a:endParaRPr lang="en-US" altLang="zh-CN" sz="1600" b="1" dirty="0"/>
          </a:p>
          <a:p>
            <a:pPr marL="285750" indent="-285750">
              <a:lnSpc>
                <a:spcPct val="120000"/>
              </a:lnSpc>
              <a:buFont typeface="Arial" panose="020B0604020202020204" pitchFamily="34" charset="0"/>
              <a:buChar char="•"/>
            </a:pPr>
            <a:endParaRPr lang="en-US" altLang="zh-CN" sz="1600" b="1" dirty="0"/>
          </a:p>
          <a:p>
            <a:pPr marL="285750" indent="-285750">
              <a:lnSpc>
                <a:spcPct val="120000"/>
              </a:lnSpc>
              <a:buFont typeface="Arial" panose="020B0604020202020204" pitchFamily="34" charset="0"/>
              <a:buChar char="•"/>
            </a:pPr>
            <a:r>
              <a:rPr lang="en-US" altLang="zh-CN" sz="1600" b="1" dirty="0"/>
              <a:t>Observation 2: SA is expected to start the study in SA2 and SA5 and to provide solution based on the study output.</a:t>
            </a:r>
          </a:p>
        </p:txBody>
      </p:sp>
      <p:pic>
        <p:nvPicPr>
          <p:cNvPr id="3" name="Picture 2">
            <a:extLst>
              <a:ext uri="{FF2B5EF4-FFF2-40B4-BE49-F238E27FC236}">
                <a16:creationId xmlns:a16="http://schemas.microsoft.com/office/drawing/2014/main" id="{30D99585-854F-1C51-1032-77AC5C2EA5D1}"/>
              </a:ext>
            </a:extLst>
          </p:cNvPr>
          <p:cNvPicPr>
            <a:picLocks noChangeAspect="1"/>
          </p:cNvPicPr>
          <p:nvPr/>
        </p:nvPicPr>
        <p:blipFill>
          <a:blip r:embed="rId4"/>
          <a:stretch>
            <a:fillRect/>
          </a:stretch>
        </p:blipFill>
        <p:spPr>
          <a:xfrm>
            <a:off x="1524000" y="3765003"/>
            <a:ext cx="8084636" cy="1626991"/>
          </a:xfrm>
          <a:prstGeom prst="rect">
            <a:avLst/>
          </a:prstGeom>
        </p:spPr>
      </p:pic>
      <p:pic>
        <p:nvPicPr>
          <p:cNvPr id="8" name="Picture 7">
            <a:extLst>
              <a:ext uri="{FF2B5EF4-FFF2-40B4-BE49-F238E27FC236}">
                <a16:creationId xmlns:a16="http://schemas.microsoft.com/office/drawing/2014/main" id="{3AB251E7-4F60-EB6A-18F4-D99AB844F84D}"/>
              </a:ext>
            </a:extLst>
          </p:cNvPr>
          <p:cNvPicPr>
            <a:picLocks noChangeAspect="1"/>
          </p:cNvPicPr>
          <p:nvPr/>
        </p:nvPicPr>
        <p:blipFill>
          <a:blip r:embed="rId5"/>
          <a:stretch>
            <a:fillRect/>
          </a:stretch>
        </p:blipFill>
        <p:spPr>
          <a:xfrm>
            <a:off x="1524000" y="1448570"/>
            <a:ext cx="7709210" cy="1511610"/>
          </a:xfrm>
          <a:prstGeom prst="rect">
            <a:avLst/>
          </a:prstGeom>
        </p:spPr>
      </p:pic>
    </p:spTree>
    <p:extLst>
      <p:ext uri="{BB962C8B-B14F-4D97-AF65-F5344CB8AC3E}">
        <p14:creationId xmlns:p14="http://schemas.microsoft.com/office/powerpoint/2010/main" val="1000520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7272A-F019-3E1F-B755-D7E9DD0FA055}"/>
            </a:ext>
          </a:extLst>
        </p:cNvPr>
        <p:cNvGrpSpPr/>
        <p:nvPr/>
      </p:nvGrpSpPr>
      <p:grpSpPr>
        <a:xfrm>
          <a:off x="0" y="0"/>
          <a:ext cx="0" cy="0"/>
          <a:chOff x="0" y="0"/>
          <a:chExt cx="0" cy="0"/>
        </a:xfrm>
      </p:grpSpPr>
      <p:pic>
        <p:nvPicPr>
          <p:cNvPr id="6" name="图片 5">
            <a:extLst>
              <a:ext uri="{FF2B5EF4-FFF2-40B4-BE49-F238E27FC236}">
                <a16:creationId xmlns:a16="http://schemas.microsoft.com/office/drawing/2014/main" id="{A7024154-0351-03A7-4B25-7EC3DB4518E6}"/>
              </a:ext>
            </a:extLst>
          </p:cNvPr>
          <p:cNvPicPr>
            <a:picLocks noChangeAspect="1"/>
          </p:cNvPicPr>
          <p:nvPr/>
        </p:nvPicPr>
        <p:blipFill>
          <a:blip r:embed="rId3" cstate="email"/>
          <a:stretch>
            <a:fillRect/>
          </a:stretch>
        </p:blipFill>
        <p:spPr>
          <a:xfrm>
            <a:off x="816076" y="299538"/>
            <a:ext cx="1415848" cy="373378"/>
          </a:xfrm>
          <a:prstGeom prst="rect">
            <a:avLst/>
          </a:prstGeom>
        </p:spPr>
      </p:pic>
      <p:sp>
        <p:nvSpPr>
          <p:cNvPr id="5" name="标题 5">
            <a:extLst>
              <a:ext uri="{FF2B5EF4-FFF2-40B4-BE49-F238E27FC236}">
                <a16:creationId xmlns:a16="http://schemas.microsoft.com/office/drawing/2014/main" id="{C038D121-ADFD-E348-DE58-50C2EDF64926}"/>
              </a:ext>
            </a:extLst>
          </p:cNvPr>
          <p:cNvSpPr txBox="1"/>
          <p:nvPr/>
        </p:nvSpPr>
        <p:spPr>
          <a:xfrm>
            <a:off x="408562" y="245699"/>
            <a:ext cx="1205909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algn="l"/>
            <a:r>
              <a:rPr lang="en-US" altLang="zh-CN" sz="2400" dirty="0">
                <a:latin typeface="微软雅黑" panose="020B0503020204020204" pitchFamily="34" charset="-122"/>
                <a:ea typeface="微软雅黑" panose="020B0503020204020204" pitchFamily="34" charset="-122"/>
              </a:rPr>
              <a:t>Discussion of UE data collection in SA2/SA5 and RAN2</a:t>
            </a:r>
            <a:endParaRPr lang="zh-CN" altLang="en-US" sz="2400" dirty="0">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id="{679870E2-B7DD-2614-CA17-0BB112001ACD}"/>
              </a:ext>
            </a:extLst>
          </p:cNvPr>
          <p:cNvSpPr txBox="1"/>
          <p:nvPr/>
        </p:nvSpPr>
        <p:spPr>
          <a:xfrm>
            <a:off x="293887" y="1069522"/>
            <a:ext cx="11140069" cy="5390963"/>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en-US" altLang="zh-CN" sz="1600" dirty="0"/>
              <a:t>During Rel-18&amp;19, RAN2 studied candidate solutions for UE data collection to support UE-side model training. </a:t>
            </a:r>
          </a:p>
          <a:p>
            <a:pPr marL="285750" indent="-285750">
              <a:lnSpc>
                <a:spcPct val="120000"/>
              </a:lnSpc>
              <a:buFont typeface="Arial" panose="020B0604020202020204" pitchFamily="34" charset="0"/>
              <a:buChar char="•"/>
            </a:pPr>
            <a:r>
              <a:rPr lang="en-US" altLang="zh-CN" sz="1600" dirty="0"/>
              <a:t>Solution 2 (UE -&gt; CN -&gt; server) and solution 3 (UE-&gt;OAM-&gt;server) are selected as candidates for further down-selection, which include both CP- and UP-based approaches:</a:t>
            </a:r>
          </a:p>
          <a:p>
            <a:pPr marL="742950" indent="-285750">
              <a:lnSpc>
                <a:spcPct val="120000"/>
              </a:lnSpc>
              <a:buFontTx/>
              <a:buChar char="-"/>
            </a:pPr>
            <a:r>
              <a:rPr lang="en-US" altLang="zh-CN" sz="1600" dirty="0"/>
              <a:t>For the CP-based approach, RAN2 has already concluded that transfer of data over the CP can meet the RAN requirements for visibility and controllability, and has identified and captured some challenges of the CP solution in TR 38.843.</a:t>
            </a:r>
          </a:p>
          <a:p>
            <a:pPr marL="742950" indent="-285750">
              <a:lnSpc>
                <a:spcPct val="120000"/>
              </a:lnSpc>
              <a:buFontTx/>
              <a:buChar char="-"/>
            </a:pPr>
            <a:r>
              <a:rPr lang="en-US" altLang="zh-CN" sz="1600" dirty="0"/>
              <a:t>For the UP-based approach, RANP has requested SA2 to study UP-based Solution 2 and SA5 to study UP-based Solution 3 in LS RP-243316. </a:t>
            </a:r>
          </a:p>
          <a:p>
            <a:pPr marL="285750" indent="-285750">
              <a:lnSpc>
                <a:spcPct val="120000"/>
              </a:lnSpc>
              <a:buFont typeface="Arial" panose="020B0604020202020204" pitchFamily="34" charset="0"/>
              <a:buChar char="•"/>
            </a:pPr>
            <a:r>
              <a:rPr lang="en-US" altLang="zh-CN" sz="1600" dirty="0"/>
              <a:t>For UP-based Solution 2, SA2 has made significant progress:</a:t>
            </a:r>
          </a:p>
          <a:p>
            <a:pPr marL="742950" indent="-285750">
              <a:lnSpc>
                <a:spcPct val="120000"/>
              </a:lnSpc>
              <a:buFontTx/>
              <a:buChar char="-"/>
            </a:pPr>
            <a:r>
              <a:rPr lang="en-US" altLang="zh-CN" sz="1600" dirty="0"/>
              <a:t>SA2 sent an LS S2-2508119 to RAN2 to ask for further clarifications and guidance on aspects such as collection continuation and UE selection.  In the reply LS R2-2507928, RAN2 indicated that some issues were not studied in RAN2 in Rel-19, and UE data collection will be further discussed as part of the 5G Advanced AI/ML for PHY in Rel-20.</a:t>
            </a:r>
          </a:p>
          <a:p>
            <a:pPr marL="742950" indent="-285750">
              <a:lnSpc>
                <a:spcPct val="120000"/>
              </a:lnSpc>
              <a:buFontTx/>
              <a:buChar char="-"/>
            </a:pPr>
            <a:r>
              <a:rPr lang="en-US" altLang="zh-CN" sz="1600" dirty="0"/>
              <a:t>As feedback to the request in RP-243316, SA2 has reached interim agreements with some remaining open issues on how to support the transfer of standardized data over UP as described in TR 23.700-04 v1.2.0, and would like to ask for RAN/RAN2 to provide feedback on whether Option 2 UP is selected in LS S2-2510958.</a:t>
            </a:r>
          </a:p>
          <a:p>
            <a:pPr marL="285750" indent="-285750">
              <a:lnSpc>
                <a:spcPct val="120000"/>
              </a:lnSpc>
              <a:buFont typeface="Arial" panose="020B0604020202020204" pitchFamily="34" charset="0"/>
              <a:buChar char="•"/>
            </a:pPr>
            <a:r>
              <a:rPr lang="en-US" altLang="zh-CN" sz="1600" dirty="0"/>
              <a:t>For UP-based Solution 3, SA5 has included the WT of UE data collection in SID S5-255334, but limited progress has been made.</a:t>
            </a:r>
          </a:p>
          <a:p>
            <a:pPr marL="285750" indent="-285750">
              <a:lnSpc>
                <a:spcPct val="120000"/>
              </a:lnSpc>
              <a:buFont typeface="Arial" panose="020B0604020202020204" pitchFamily="34" charset="0"/>
              <a:buChar char="•"/>
            </a:pPr>
            <a:r>
              <a:rPr lang="en-US" altLang="zh-CN" sz="1600" b="1" dirty="0"/>
              <a:t>Observation 3: For UP-based solution 2 (UE -&gt; CN -&gt; server) of UE data collection, SA2 has reached interim agreements with some remaining open issues.</a:t>
            </a:r>
          </a:p>
          <a:p>
            <a:pPr marL="285750" indent="-285750">
              <a:lnSpc>
                <a:spcPct val="120000"/>
              </a:lnSpc>
              <a:buFont typeface="Arial" panose="020B0604020202020204" pitchFamily="34" charset="0"/>
              <a:buChar char="•"/>
            </a:pPr>
            <a:r>
              <a:rPr lang="en-US" altLang="zh-CN" sz="1600" b="1" dirty="0"/>
              <a:t>Observation 4: RAN2 agreed to further study UE data collection as part of the 5G Advanced AI/ML for PHY in Rel-20.</a:t>
            </a:r>
            <a:endParaRPr lang="en-US" altLang="zh-CN" sz="1600" dirty="0"/>
          </a:p>
        </p:txBody>
      </p:sp>
    </p:spTree>
    <p:extLst>
      <p:ext uri="{BB962C8B-B14F-4D97-AF65-F5344CB8AC3E}">
        <p14:creationId xmlns:p14="http://schemas.microsoft.com/office/powerpoint/2010/main" val="41353446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19D14-542F-76DD-FA62-D57DCE543732}"/>
            </a:ext>
          </a:extLst>
        </p:cNvPr>
        <p:cNvGrpSpPr/>
        <p:nvPr/>
      </p:nvGrpSpPr>
      <p:grpSpPr>
        <a:xfrm>
          <a:off x="0" y="0"/>
          <a:ext cx="0" cy="0"/>
          <a:chOff x="0" y="0"/>
          <a:chExt cx="0" cy="0"/>
        </a:xfrm>
      </p:grpSpPr>
      <p:pic>
        <p:nvPicPr>
          <p:cNvPr id="6" name="图片 5">
            <a:extLst>
              <a:ext uri="{FF2B5EF4-FFF2-40B4-BE49-F238E27FC236}">
                <a16:creationId xmlns:a16="http://schemas.microsoft.com/office/drawing/2014/main" id="{3C9E44C9-DDEA-A1FB-387A-6E495E846BAF}"/>
              </a:ext>
            </a:extLst>
          </p:cNvPr>
          <p:cNvPicPr>
            <a:picLocks noChangeAspect="1"/>
          </p:cNvPicPr>
          <p:nvPr/>
        </p:nvPicPr>
        <p:blipFill>
          <a:blip r:embed="rId3" cstate="email"/>
          <a:stretch>
            <a:fillRect/>
          </a:stretch>
        </p:blipFill>
        <p:spPr>
          <a:xfrm>
            <a:off x="816076" y="299538"/>
            <a:ext cx="1415848" cy="373378"/>
          </a:xfrm>
          <a:prstGeom prst="rect">
            <a:avLst/>
          </a:prstGeom>
        </p:spPr>
      </p:pic>
      <p:sp>
        <p:nvSpPr>
          <p:cNvPr id="5" name="标题 5">
            <a:extLst>
              <a:ext uri="{FF2B5EF4-FFF2-40B4-BE49-F238E27FC236}">
                <a16:creationId xmlns:a16="http://schemas.microsoft.com/office/drawing/2014/main" id="{A3217429-5D1E-F069-DE93-3AE5A78EDE11}"/>
              </a:ext>
            </a:extLst>
          </p:cNvPr>
          <p:cNvSpPr txBox="1"/>
          <p:nvPr/>
        </p:nvSpPr>
        <p:spPr>
          <a:xfrm>
            <a:off x="228600" y="245699"/>
            <a:ext cx="8308731"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algn="l"/>
            <a:r>
              <a:rPr lang="en-US" altLang="zh-CN" sz="2400" dirty="0">
                <a:latin typeface="微软雅黑" panose="020B0503020204020204" pitchFamily="34" charset="-122"/>
                <a:ea typeface="微软雅黑" panose="020B0503020204020204" pitchFamily="34" charset="-122"/>
              </a:rPr>
              <a:t>Proposal for next step</a:t>
            </a:r>
            <a:endParaRPr lang="zh-CN" altLang="en-US" sz="2400" dirty="0">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id="{3B0C777A-E0F0-FA1A-9D3B-C641939E904B}"/>
              </a:ext>
            </a:extLst>
          </p:cNvPr>
          <p:cNvSpPr txBox="1"/>
          <p:nvPr/>
        </p:nvSpPr>
        <p:spPr>
          <a:xfrm>
            <a:off x="293887" y="1069522"/>
            <a:ext cx="11426259" cy="4800032"/>
          </a:xfrm>
          <a:prstGeom prst="rect">
            <a:avLst/>
          </a:prstGeom>
          <a:noFill/>
        </p:spPr>
        <p:txBody>
          <a:bodyPr wrap="square" rtlCol="0">
            <a:spAutoFit/>
          </a:bodyPr>
          <a:lstStyle/>
          <a:p>
            <a:pPr marL="285750" indent="-285750">
              <a:lnSpc>
                <a:spcPct val="120000"/>
              </a:lnSpc>
              <a:buFont typeface="Arial" panose="020B0604020202020204" pitchFamily="34" charset="0"/>
              <a:buChar char="•"/>
            </a:pPr>
            <a:endParaRPr lang="en-US" altLang="zh-CN" sz="1600" dirty="0"/>
          </a:p>
          <a:p>
            <a:pPr marL="285750" indent="-285750">
              <a:lnSpc>
                <a:spcPct val="120000"/>
              </a:lnSpc>
              <a:buFont typeface="Arial" panose="020B0604020202020204" pitchFamily="34" charset="0"/>
              <a:buChar char="•"/>
            </a:pPr>
            <a:r>
              <a:rPr lang="en-US" altLang="zh-CN" sz="1600" dirty="0"/>
              <a:t>For two sided model cases, RAN4 and SA2/SA5 respond positively on the checkpoints. The checkpoint on inter-vendor collaboration for two sided model can be removed.</a:t>
            </a:r>
          </a:p>
          <a:p>
            <a:pPr marL="742950" lvl="1" indent="-285750">
              <a:lnSpc>
                <a:spcPct val="120000"/>
              </a:lnSpc>
              <a:buFont typeface="Arial" panose="020B0604020202020204" pitchFamily="34" charset="0"/>
              <a:buChar char="•"/>
            </a:pPr>
            <a:r>
              <a:rPr lang="en-US" altLang="zh-CN" sz="1600" dirty="0"/>
              <a:t>RAN work related to SA2/SA5 can be conducted after SA finish study.</a:t>
            </a:r>
          </a:p>
          <a:p>
            <a:pPr marL="285750" indent="-285750">
              <a:lnSpc>
                <a:spcPct val="120000"/>
              </a:lnSpc>
              <a:buFont typeface="Arial" panose="020B0604020202020204" pitchFamily="34" charset="0"/>
              <a:buChar char="•"/>
            </a:pPr>
            <a:r>
              <a:rPr lang="en-US" altLang="zh-CN" sz="1600" dirty="0"/>
              <a:t>For UE data collection, RAN2 can collaborate with SA2 in the further study of UP-based Solution 2 and specify if deemed necessary. </a:t>
            </a:r>
          </a:p>
          <a:p>
            <a:pPr marL="742950" lvl="1" indent="-285750">
              <a:lnSpc>
                <a:spcPct val="120000"/>
              </a:lnSpc>
              <a:buFont typeface="Arial" panose="020B0604020202020204" pitchFamily="34" charset="0"/>
              <a:buChar char="•"/>
            </a:pPr>
            <a:r>
              <a:rPr lang="en-US" altLang="zh-CN" sz="1600" dirty="0"/>
              <a:t>Besides, RAN2 may further consider solution 3 when SA5 provides feedback. RANP could further request SA5 to provide feedback</a:t>
            </a:r>
            <a:r>
              <a:rPr lang="zh-CN" altLang="en-US" sz="1600" dirty="0"/>
              <a:t> </a:t>
            </a:r>
            <a:r>
              <a:rPr lang="en-US" altLang="zh-CN" sz="1600" dirty="0"/>
              <a:t>and set up further checking point</a:t>
            </a:r>
            <a:r>
              <a:rPr lang="zh-CN" altLang="en-US" sz="1600" dirty="0"/>
              <a:t> </a:t>
            </a:r>
            <a:r>
              <a:rPr lang="en-US" altLang="zh-CN" sz="1600" dirty="0"/>
              <a:t>(e.g., June/2026) for final decision taking both SA2 and SA5 study into account.</a:t>
            </a:r>
          </a:p>
          <a:p>
            <a:pPr marL="742950" lvl="1" indent="-285750">
              <a:lnSpc>
                <a:spcPct val="120000"/>
              </a:lnSpc>
              <a:buFont typeface="Arial" panose="020B0604020202020204" pitchFamily="34" charset="0"/>
              <a:buChar char="•"/>
            </a:pPr>
            <a:endParaRPr lang="en-US" altLang="zh-CN" sz="1600" dirty="0"/>
          </a:p>
          <a:p>
            <a:pPr marL="285750" indent="-285750">
              <a:lnSpc>
                <a:spcPct val="120000"/>
              </a:lnSpc>
              <a:buFont typeface="Arial" panose="020B0604020202020204" pitchFamily="34" charset="0"/>
              <a:buChar char="•"/>
            </a:pPr>
            <a:endParaRPr lang="en-US" altLang="zh-CN" sz="1600" b="1" dirty="0"/>
          </a:p>
          <a:p>
            <a:pPr marL="285750" indent="-285750">
              <a:lnSpc>
                <a:spcPct val="120000"/>
              </a:lnSpc>
              <a:buFont typeface="Arial" panose="020B0604020202020204" pitchFamily="34" charset="0"/>
              <a:buChar char="•"/>
            </a:pPr>
            <a:r>
              <a:rPr lang="en-US" altLang="zh-CN" sz="1600" b="1" dirty="0"/>
              <a:t>Proposal 1: Remove checkpoints for inter-vendor collaboration for two-sided model. RAN WGs continue work correspondingly. Any additional update on the RAN work can be considered after SA finishes the study.</a:t>
            </a:r>
          </a:p>
          <a:p>
            <a:pPr marL="285750" indent="-285750">
              <a:lnSpc>
                <a:spcPct val="120000"/>
              </a:lnSpc>
              <a:buFont typeface="Arial" panose="020B0604020202020204" pitchFamily="34" charset="0"/>
              <a:buChar char="•"/>
            </a:pPr>
            <a:endParaRPr lang="en-US" altLang="zh-CN" sz="1600" b="1" dirty="0"/>
          </a:p>
          <a:p>
            <a:pPr marL="285750" indent="-285750">
              <a:lnSpc>
                <a:spcPct val="120000"/>
              </a:lnSpc>
              <a:buFont typeface="Arial" panose="020B0604020202020204" pitchFamily="34" charset="0"/>
              <a:buChar char="•"/>
            </a:pPr>
            <a:r>
              <a:rPr lang="en-US" altLang="zh-CN" sz="1600" b="1" dirty="0"/>
              <a:t>Proposal 2: Remove the checkpoint for UE data collection. RAN2 should collaborate with SA2 in the study of UP-based solution 2. </a:t>
            </a:r>
          </a:p>
          <a:p>
            <a:pPr marL="742950" lvl="2" indent="-285750">
              <a:lnSpc>
                <a:spcPct val="120000"/>
              </a:lnSpc>
              <a:buFont typeface="Arial" panose="020B0604020202020204" pitchFamily="34" charset="0"/>
              <a:buChar char="•"/>
            </a:pPr>
            <a:r>
              <a:rPr lang="en-US" altLang="zh-CN" sz="1600" b="1" dirty="0"/>
              <a:t>RANP could further request SA5 to provide feedback</a:t>
            </a:r>
            <a:r>
              <a:rPr lang="zh-CN" altLang="en-US" sz="1600" b="1" dirty="0"/>
              <a:t> </a:t>
            </a:r>
            <a:r>
              <a:rPr lang="en-US" altLang="zh-CN" sz="1600" b="1" dirty="0"/>
              <a:t>and set up further checking point</a:t>
            </a:r>
            <a:r>
              <a:rPr lang="zh-CN" altLang="en-US" sz="1600" b="1" dirty="0"/>
              <a:t> </a:t>
            </a:r>
            <a:r>
              <a:rPr lang="en-US" altLang="zh-CN" sz="1600" b="1" dirty="0"/>
              <a:t>(e.g., June/2026) for final decision taking both SA2 and SA5 study into account.</a:t>
            </a:r>
          </a:p>
          <a:p>
            <a:pPr marL="742950" lvl="1" indent="-285750">
              <a:lnSpc>
                <a:spcPct val="120000"/>
              </a:lnSpc>
              <a:buFont typeface="Arial" panose="020B0604020202020204" pitchFamily="34" charset="0"/>
              <a:buChar char="•"/>
            </a:pPr>
            <a:endParaRPr lang="en-US" altLang="zh-CN" sz="1600" b="1" dirty="0"/>
          </a:p>
        </p:txBody>
      </p:sp>
    </p:spTree>
    <p:extLst>
      <p:ext uri="{BB962C8B-B14F-4D97-AF65-F5344CB8AC3E}">
        <p14:creationId xmlns:p14="http://schemas.microsoft.com/office/powerpoint/2010/main" val="33488948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5" name="标题 5">
            <a:extLst>
              <a:ext uri="{FF2B5EF4-FFF2-40B4-BE49-F238E27FC236}">
                <a16:creationId xmlns:a16="http://schemas.microsoft.com/office/drawing/2014/main" id="{D4BB4D72-4746-4884-8C51-C1B136741367}"/>
              </a:ext>
            </a:extLst>
          </p:cNvPr>
          <p:cNvSpPr txBox="1"/>
          <p:nvPr/>
        </p:nvSpPr>
        <p:spPr>
          <a:xfrm>
            <a:off x="301232" y="244453"/>
            <a:ext cx="1205909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algn="l"/>
            <a:r>
              <a:rPr lang="en-US" altLang="zh-CN" sz="2400" dirty="0">
                <a:latin typeface="微软雅黑" panose="020B0503020204020204" pitchFamily="34" charset="-122"/>
                <a:ea typeface="微软雅黑" panose="020B0503020204020204" pitchFamily="34" charset="-122"/>
              </a:rPr>
              <a:t>Summary</a:t>
            </a:r>
            <a:endParaRPr lang="zh-CN" altLang="en-US" sz="2400" dirty="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DDEC211F-5D7C-4459-B713-A2BF368D4792}"/>
              </a:ext>
            </a:extLst>
          </p:cNvPr>
          <p:cNvSpPr txBox="1"/>
          <p:nvPr/>
        </p:nvSpPr>
        <p:spPr>
          <a:xfrm>
            <a:off x="301232" y="1403560"/>
            <a:ext cx="11313406" cy="4209101"/>
          </a:xfrm>
          <a:prstGeom prst="rect">
            <a:avLst/>
          </a:prstGeom>
          <a:noFill/>
        </p:spPr>
        <p:txBody>
          <a:bodyPr wrap="square">
            <a:spAutoFit/>
          </a:bodyPr>
          <a:lstStyle/>
          <a:p>
            <a:pPr marL="285750" indent="-285750">
              <a:lnSpc>
                <a:spcPct val="120000"/>
              </a:lnSpc>
              <a:buFont typeface="Arial" panose="020B0604020202020204" pitchFamily="34" charset="0"/>
              <a:buChar char="•"/>
            </a:pPr>
            <a:r>
              <a:rPr lang="en-US" altLang="zh-CN" sz="1600" b="1" dirty="0"/>
              <a:t>Observation 1: For two-sided model, RAN4 concludes the feasibility of Direction C and Direction A 3a-1 from model structure standardization perspective.</a:t>
            </a:r>
          </a:p>
          <a:p>
            <a:pPr marL="285750" indent="-285750">
              <a:lnSpc>
                <a:spcPct val="120000"/>
              </a:lnSpc>
              <a:buFont typeface="Arial" panose="020B0604020202020204" pitchFamily="34" charset="0"/>
              <a:buChar char="•"/>
            </a:pPr>
            <a:r>
              <a:rPr lang="en-US" altLang="zh-CN" sz="1600" b="1" dirty="0"/>
              <a:t>Observation 2: For two-sided model, SA is expected to start the study in SA2 and SA5 and to provide solution based on the study output.</a:t>
            </a:r>
          </a:p>
          <a:p>
            <a:pPr marL="285750" indent="-285750">
              <a:lnSpc>
                <a:spcPct val="120000"/>
              </a:lnSpc>
              <a:buFont typeface="Arial" panose="020B0604020202020204" pitchFamily="34" charset="0"/>
              <a:buChar char="•"/>
            </a:pPr>
            <a:r>
              <a:rPr lang="en-US" altLang="zh-CN" sz="1600" b="1" dirty="0"/>
              <a:t>Observation 3: For UP-based solution 2 (UE -&gt; CN -&gt; server) of UE data collection, SA2 has reached interim agreements with some remaining open issues.</a:t>
            </a:r>
          </a:p>
          <a:p>
            <a:pPr marL="285750" indent="-285750">
              <a:lnSpc>
                <a:spcPct val="120000"/>
              </a:lnSpc>
              <a:buFont typeface="Arial" panose="020B0604020202020204" pitchFamily="34" charset="0"/>
              <a:buChar char="•"/>
            </a:pPr>
            <a:r>
              <a:rPr lang="en-US" altLang="zh-CN" sz="1600" b="1" dirty="0"/>
              <a:t>Observation 4: RAN2 agreed to further study UE data collection as part of the 5G Advanced AI/ML for PHY in Rel-20.</a:t>
            </a:r>
          </a:p>
          <a:p>
            <a:pPr marL="285750" indent="-285750">
              <a:lnSpc>
                <a:spcPct val="120000"/>
              </a:lnSpc>
              <a:buFont typeface="Arial" panose="020B0604020202020204" pitchFamily="34" charset="0"/>
              <a:buChar char="•"/>
            </a:pPr>
            <a:endParaRPr lang="en-US" altLang="zh-CN" sz="1600" b="1" dirty="0"/>
          </a:p>
          <a:p>
            <a:pPr marL="285750" indent="-285750">
              <a:lnSpc>
                <a:spcPct val="120000"/>
              </a:lnSpc>
              <a:buFont typeface="Arial" panose="020B0604020202020204" pitchFamily="34" charset="0"/>
              <a:buChar char="•"/>
            </a:pPr>
            <a:r>
              <a:rPr lang="en-US" altLang="zh-CN" sz="1600" b="1" dirty="0"/>
              <a:t>Proposal 1: Remove checkpoints for inter-vendor collaboration for two-sided model. RAN WGs continue work correspondingly. Any additional update on the RAN work can be considered after SA finishes the study.</a:t>
            </a:r>
          </a:p>
          <a:p>
            <a:pPr marL="285750" indent="-285750">
              <a:lnSpc>
                <a:spcPct val="120000"/>
              </a:lnSpc>
              <a:buFont typeface="Arial" panose="020B0604020202020204" pitchFamily="34" charset="0"/>
              <a:buChar char="•"/>
            </a:pPr>
            <a:r>
              <a:rPr lang="en-US" altLang="zh-CN" sz="1600" b="1" dirty="0"/>
              <a:t>Proposal 2: Remove the checkpoint for UE data collection. RAN2 should collaborate with SA2 in the study of UP-based solution 2. </a:t>
            </a:r>
          </a:p>
          <a:p>
            <a:pPr marL="742950" lvl="1" indent="-285750">
              <a:lnSpc>
                <a:spcPct val="120000"/>
              </a:lnSpc>
              <a:buFont typeface="Arial" panose="020B0604020202020204" pitchFamily="34" charset="0"/>
              <a:buChar char="•"/>
            </a:pPr>
            <a:r>
              <a:rPr lang="en-US" altLang="zh-CN" sz="1600" b="1" dirty="0"/>
              <a:t>RANP could further request SA5 to provide feedback</a:t>
            </a:r>
            <a:r>
              <a:rPr lang="zh-CN" altLang="en-US" sz="1600" b="1" dirty="0"/>
              <a:t> </a:t>
            </a:r>
            <a:r>
              <a:rPr lang="en-US" altLang="zh-CN" sz="1600" b="1" dirty="0"/>
              <a:t>and set up further checking point</a:t>
            </a:r>
            <a:r>
              <a:rPr lang="zh-CN" altLang="en-US" sz="1600" b="1" dirty="0"/>
              <a:t> </a:t>
            </a:r>
            <a:r>
              <a:rPr lang="en-US" altLang="zh-CN" sz="1600" b="1" dirty="0"/>
              <a:t>(e.g., June/2026) for final decision taking both SA2 and SA5 study into account.</a:t>
            </a:r>
          </a:p>
          <a:p>
            <a:pPr marL="285750" indent="-285750">
              <a:lnSpc>
                <a:spcPct val="120000"/>
              </a:lnSpc>
              <a:buFont typeface="Arial" panose="020B0604020202020204" pitchFamily="34" charset="0"/>
              <a:buChar char="•"/>
            </a:pPr>
            <a:endParaRPr lang="en-US" altLang="zh-CN" sz="1600" b="1" dirty="0"/>
          </a:p>
        </p:txBody>
      </p:sp>
    </p:spTree>
    <p:extLst>
      <p:ext uri="{BB962C8B-B14F-4D97-AF65-F5344CB8AC3E}">
        <p14:creationId xmlns:p14="http://schemas.microsoft.com/office/powerpoint/2010/main" val="39460244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5" name="标题 5">
            <a:extLst>
              <a:ext uri="{FF2B5EF4-FFF2-40B4-BE49-F238E27FC236}">
                <a16:creationId xmlns:a16="http://schemas.microsoft.com/office/drawing/2014/main" id="{D4BB4D72-4746-4884-8C51-C1B136741367}"/>
              </a:ext>
            </a:extLst>
          </p:cNvPr>
          <p:cNvSpPr txBox="1"/>
          <p:nvPr/>
        </p:nvSpPr>
        <p:spPr>
          <a:xfrm>
            <a:off x="301232" y="244453"/>
            <a:ext cx="1205909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algn="l"/>
            <a:r>
              <a:rPr lang="en-US" altLang="zh-CN" sz="2400" dirty="0">
                <a:latin typeface="微软雅黑" panose="020B0503020204020204" pitchFamily="34" charset="-122"/>
                <a:ea typeface="微软雅黑" panose="020B0503020204020204" pitchFamily="34" charset="-122"/>
              </a:rPr>
              <a:t>Proposed update for the WID</a:t>
            </a:r>
            <a:endParaRPr lang="zh-CN" altLang="en-US" sz="2400" dirty="0">
              <a:latin typeface="微软雅黑" panose="020B0503020204020204" pitchFamily="34" charset="-122"/>
              <a:ea typeface="微软雅黑" panose="020B0503020204020204" pitchFamily="34" charset="-122"/>
            </a:endParaRPr>
          </a:p>
        </p:txBody>
      </p:sp>
      <p:pic>
        <p:nvPicPr>
          <p:cNvPr id="3" name="Picture 2">
            <a:extLst>
              <a:ext uri="{FF2B5EF4-FFF2-40B4-BE49-F238E27FC236}">
                <a16:creationId xmlns:a16="http://schemas.microsoft.com/office/drawing/2014/main" id="{240F347E-C5AD-4518-AD5D-9EF9ED802010}"/>
              </a:ext>
            </a:extLst>
          </p:cNvPr>
          <p:cNvPicPr>
            <a:picLocks noChangeAspect="1"/>
          </p:cNvPicPr>
          <p:nvPr/>
        </p:nvPicPr>
        <p:blipFill>
          <a:blip r:embed="rId4"/>
          <a:stretch>
            <a:fillRect/>
          </a:stretch>
        </p:blipFill>
        <p:spPr>
          <a:xfrm>
            <a:off x="1207187" y="1101433"/>
            <a:ext cx="9607570" cy="4739015"/>
          </a:xfrm>
          <a:prstGeom prst="rect">
            <a:avLst/>
          </a:prstGeom>
        </p:spPr>
      </p:pic>
    </p:spTree>
    <p:extLst>
      <p:ext uri="{BB962C8B-B14F-4D97-AF65-F5344CB8AC3E}">
        <p14:creationId xmlns:p14="http://schemas.microsoft.com/office/powerpoint/2010/main" val="21162166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58"/>
          </p:nvPr>
        </p:nvSpPr>
        <p:spPr>
          <a:xfrm>
            <a:off x="735493" y="6096530"/>
            <a:ext cx="9160221" cy="364826"/>
          </a:xfrm>
        </p:spPr>
        <p:txBody>
          <a:bodyPr/>
          <a:lstStyle/>
          <a:p>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2827730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36592</TotalTime>
  <Words>1011</Words>
  <Application>Microsoft Macintosh PowerPoint</Application>
  <PresentationFormat>Widescreen</PresentationFormat>
  <Paragraphs>80</Paragraphs>
  <Slides>9</Slides>
  <Notes>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9</vt:i4>
      </vt:variant>
    </vt:vector>
  </HeadingPairs>
  <TitlesOfParts>
    <vt:vector size="19" baseType="lpstr">
      <vt:lpstr>等线</vt:lpstr>
      <vt:lpstr>微软雅黑</vt:lpstr>
      <vt:lpstr>vivo type CNS Light</vt:lpstr>
      <vt:lpstr>vivo type CN简 Bold</vt:lpstr>
      <vt:lpstr>vivo type CN简 Light</vt:lpstr>
      <vt:lpstr>vivo type CN简 Regular</vt:lpstr>
      <vt:lpstr>Arial</vt:lpstr>
      <vt:lpstr>Calibri</vt:lpstr>
      <vt:lpstr>Calibri Light</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Rongrong Sun</dc:creator>
  <cp:lastModifiedBy>Peng Sun(vivo)</cp:lastModifiedBy>
  <cp:revision>2564</cp:revision>
  <dcterms:created xsi:type="dcterms:W3CDTF">2019-03-21T01:16:00Z</dcterms:created>
  <dcterms:modified xsi:type="dcterms:W3CDTF">2025-12-01T07:33:20Z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KSOProductBuildVer">
    <vt:lpwstr>2052-11.1.0.10495</vt:lpwstr>
  </property>
  <property fmtid="{D5CDD505-2E9C-101B-9397-08002B2CF9AE}" pid="4" name="ICV">
    <vt:lpwstr>8240DD3D14CF42A18204560A78436FAD</vt:lpwstr>
  </property>
</Properties>
</file>