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934" r:id="rId5"/>
    <p:sldId id="928" r:id="rId6"/>
    <p:sldId id="1139" r:id="rId7"/>
    <p:sldId id="1140" r:id="rId8"/>
    <p:sldId id="1197" r:id="rId9"/>
    <p:sldId id="1202" r:id="rId10"/>
    <p:sldId id="1122" r:id="rId11"/>
    <p:sldId id="1191" r:id="rId12"/>
    <p:sldId id="1198" r:id="rId13"/>
    <p:sldId id="1166" r:id="rId14"/>
    <p:sldId id="1167" r:id="rId15"/>
    <p:sldId id="1195" r:id="rId16"/>
    <p:sldId id="1196" r:id="rId17"/>
    <p:sldId id="1170" r:id="rId18"/>
    <p:sldId id="1201" r:id="rId19"/>
    <p:sldId id="1200" r:id="rId20"/>
    <p:sldId id="1194" r:id="rId21"/>
    <p:sldId id="1142" r:id="rId22"/>
    <p:sldId id="1190" r:id="rId2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00CC99"/>
    <a:srgbClr val="9BBB59"/>
    <a:srgbClr val="EFF3EA"/>
    <a:srgbClr val="FFFFFF"/>
    <a:srgbClr val="BEC6B4"/>
    <a:srgbClr val="D0D8E8"/>
    <a:srgbClr val="DEE7D1"/>
    <a:srgbClr val="E9EDF4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1" autoAdjust="0"/>
    <p:restoredTop sz="87053" autoAdjust="0"/>
  </p:normalViewPr>
  <p:slideViewPr>
    <p:cSldViewPr snapToGrid="0">
      <p:cViewPr>
        <p:scale>
          <a:sx n="96" d="100"/>
          <a:sy n="96" d="100"/>
        </p:scale>
        <p:origin x="880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Uploaded Contributions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#106bis-e</c:v>
                </c:pt>
                <c:pt idx="1">
                  <c:v>#107</c:v>
                </c:pt>
                <c:pt idx="2">
                  <c:v>#108</c:v>
                </c:pt>
                <c:pt idx="3">
                  <c:v>#108bis</c:v>
                </c:pt>
                <c:pt idx="4">
                  <c:v>#109</c:v>
                </c:pt>
                <c:pt idx="5">
                  <c:v>#110</c:v>
                </c:pt>
                <c:pt idx="6">
                  <c:v>#110bis</c:v>
                </c:pt>
                <c:pt idx="7">
                  <c:v>#111</c:v>
                </c:pt>
                <c:pt idx="8">
                  <c:v>#112</c:v>
                </c:pt>
                <c:pt idx="9">
                  <c:v>#112bis</c:v>
                </c:pt>
                <c:pt idx="10">
                  <c:v>#113</c:v>
                </c:pt>
                <c:pt idx="11">
                  <c:v>#114</c:v>
                </c:pt>
                <c:pt idx="12">
                  <c:v>#114bis</c:v>
                </c:pt>
                <c:pt idx="13">
                  <c:v>#115</c:v>
                </c:pt>
                <c:pt idx="14">
                  <c:v>#116</c:v>
                </c:pt>
                <c:pt idx="15">
                  <c:v>#116bis</c:v>
                </c:pt>
                <c:pt idx="16">
                  <c:v>#117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2084</c:v>
                </c:pt>
                <c:pt idx="1">
                  <c:v>2816</c:v>
                </c:pt>
                <c:pt idx="2">
                  <c:v>3464</c:v>
                </c:pt>
                <c:pt idx="3">
                  <c:v>2451</c:v>
                </c:pt>
                <c:pt idx="4">
                  <c:v>3533</c:v>
                </c:pt>
                <c:pt idx="5">
                  <c:v>2854</c:v>
                </c:pt>
                <c:pt idx="6">
                  <c:v>2348</c:v>
                </c:pt>
                <c:pt idx="7">
                  <c:v>3368</c:v>
                </c:pt>
                <c:pt idx="8">
                  <c:v>2877</c:v>
                </c:pt>
                <c:pt idx="9">
                  <c:v>1869</c:v>
                </c:pt>
                <c:pt idx="10">
                  <c:v>2603</c:v>
                </c:pt>
                <c:pt idx="11">
                  <c:v>2524</c:v>
                </c:pt>
                <c:pt idx="12">
                  <c:v>1831</c:v>
                </c:pt>
                <c:pt idx="13">
                  <c:v>3034</c:v>
                </c:pt>
                <c:pt idx="14">
                  <c:v>3176</c:v>
                </c:pt>
                <c:pt idx="15">
                  <c:v>1873</c:v>
                </c:pt>
                <c:pt idx="16">
                  <c:v>2896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8652992"/>
        <c:axId val="1718657344"/>
      </c:barChart>
      <c:catAx>
        <c:axId val="17186529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718657344"/>
        <c:crosses val="autoZero"/>
        <c:auto val="1"/>
        <c:lblAlgn val="ctr"/>
        <c:lblOffset val="100"/>
        <c:noMultiLvlLbl val="0"/>
      </c:catAx>
      <c:valAx>
        <c:axId val="17186573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1865299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3768490496668503"/>
          <c:y val="0.11019368562472011"/>
          <c:w val="0.83867879692088576"/>
          <c:h val="0.694063138291481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Attendees</c:v>
                </c:pt>
              </c:strCache>
            </c:strRef>
          </c:tx>
          <c:invertIfNegative val="0"/>
          <c:cat>
            <c:strRef>
              <c:f>Sheet1!$A$2:$A$18</c:f>
              <c:strCache>
                <c:ptCount val="17"/>
                <c:pt idx="0">
                  <c:v>#105</c:v>
                </c:pt>
                <c:pt idx="1">
                  <c:v>#106</c:v>
                </c:pt>
                <c:pt idx="2">
                  <c:v>#108</c:v>
                </c:pt>
                <c:pt idx="3">
                  <c:v>#108bis</c:v>
                </c:pt>
                <c:pt idx="4">
                  <c:v>#109</c:v>
                </c:pt>
                <c:pt idx="5">
                  <c:v>#110</c:v>
                </c:pt>
                <c:pt idx="6">
                  <c:v>#110bis</c:v>
                </c:pt>
                <c:pt idx="7">
                  <c:v>#111</c:v>
                </c:pt>
                <c:pt idx="8">
                  <c:v>#112</c:v>
                </c:pt>
                <c:pt idx="9">
                  <c:v>#112bis</c:v>
                </c:pt>
                <c:pt idx="10">
                  <c:v>#113</c:v>
                </c:pt>
                <c:pt idx="11">
                  <c:v>#114</c:v>
                </c:pt>
                <c:pt idx="12">
                  <c:v>#114bis</c:v>
                </c:pt>
                <c:pt idx="13">
                  <c:v>#115</c:v>
                </c:pt>
                <c:pt idx="14">
                  <c:v>#116</c:v>
                </c:pt>
                <c:pt idx="15">
                  <c:v>#116bis</c:v>
                </c:pt>
                <c:pt idx="16">
                  <c:v>#117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457</c:v>
                </c:pt>
                <c:pt idx="1">
                  <c:v>466</c:v>
                </c:pt>
                <c:pt idx="2">
                  <c:v>574</c:v>
                </c:pt>
                <c:pt idx="3">
                  <c:v>427</c:v>
                </c:pt>
                <c:pt idx="4">
                  <c:v>421</c:v>
                </c:pt>
                <c:pt idx="5">
                  <c:v>383</c:v>
                </c:pt>
                <c:pt idx="6">
                  <c:v>301</c:v>
                </c:pt>
                <c:pt idx="7">
                  <c:v>457</c:v>
                </c:pt>
                <c:pt idx="8">
                  <c:v>443</c:v>
                </c:pt>
                <c:pt idx="9">
                  <c:v>443</c:v>
                </c:pt>
                <c:pt idx="10">
                  <c:v>448</c:v>
                </c:pt>
                <c:pt idx="11">
                  <c:v>537</c:v>
                </c:pt>
                <c:pt idx="12">
                  <c:v>539</c:v>
                </c:pt>
                <c:pt idx="13">
                  <c:v>487</c:v>
                </c:pt>
                <c:pt idx="14">
                  <c:v>306</c:v>
                </c:pt>
                <c:pt idx="15">
                  <c:v>380</c:v>
                </c:pt>
                <c:pt idx="16">
                  <c:v>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8650816"/>
        <c:axId val="1718653536"/>
      </c:barChart>
      <c:catAx>
        <c:axId val="17186508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718653536"/>
        <c:crosses val="autoZero"/>
        <c:auto val="1"/>
        <c:lblAlgn val="ctr"/>
        <c:lblOffset val="100"/>
        <c:noMultiLvlLbl val="0"/>
      </c:catAx>
      <c:valAx>
        <c:axId val="17186535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186508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BF1D1-07C4-AD75-6FF5-ACC7D46FF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61A6423-A6AF-6ABF-95E2-BC1AF2E288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12CCCAF-A04B-6F8C-E7DB-E35E9B902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DC0DFE-9FA5-0D7B-0061-02375C775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393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050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2891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0999C-60A5-BBF5-8D12-611D4EE15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90A03C-9D54-014C-BCF2-6DC9C3B9EF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5FF7FF9-A5EA-FFD6-F374-C5C848725F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3C6E9C0-B084-F631-5949-927E2E647D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371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F29FA-28FE-EE6D-F20B-D30510049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AA643B1-A59A-BB89-2506-1B0C6D515C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838B590-ED21-338C-D13C-8F60D4B9F8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30C07D-88B7-DC24-7A05-D6BE1234C3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863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27559-66F9-E50D-958A-A7013DBC1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3DC50F-02F3-F558-8466-EB7E3070C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9EBD63E-D5E9-3BEE-4CD4-A72565707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E6B43E-25BA-F106-7FA7-C6249FF440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08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5174E-0693-F96E-FFCC-2A3241E93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599C45E-B9E8-AE9D-2C13-06393634DD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98902E1-DD4E-12FA-B538-D70C03CF48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485323-6487-C847-16DA-23CE09A3F3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925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59FDB58-73C4-413E-BB6C-BBE882DFCE1B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charset="0"/>
              </a:rPr>
              <a:pPr marL="0" marR="0" lvl="0" indent="0" algn="r" defTabSz="92925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10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Chair: Yang Tang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b="1" dirty="0"/>
              <a:t>3GPP TSG RAN Meeting #110</a:t>
            </a:r>
          </a:p>
          <a:p>
            <a:pPr fontAlgn="auto" hangingPunct="1"/>
            <a:r>
              <a:rPr lang="en-GB" b="1" dirty="0"/>
              <a:t>Baltimore, USA, December 8-11, 2025</a:t>
            </a:r>
            <a:endParaRPr lang="en-US" dirty="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390614" y="294459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RP-252978</a:t>
            </a: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4F4A3-D842-37FE-089B-1190EB85A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9A84A-E79D-EEAA-5C1E-E8DFBA595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576361" cy="1143001"/>
          </a:xfrm>
        </p:spPr>
        <p:txBody>
          <a:bodyPr/>
          <a:lstStyle/>
          <a:p>
            <a:r>
              <a:rPr lang="en-US" b="1" dirty="0"/>
              <a:t>Status Summary: Rel-19/20 Spectrum WI/SI</a:t>
            </a:r>
            <a:endParaRPr lang="ru-RU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F269AF-28F7-FF83-A1A8-D1A300F005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831497"/>
              </p:ext>
            </p:extLst>
          </p:nvPr>
        </p:nvGraphicFramePr>
        <p:xfrm>
          <a:off x="243069" y="1166813"/>
          <a:ext cx="11725157" cy="56546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5405">
                  <a:extLst>
                    <a:ext uri="{9D8B030D-6E8A-4147-A177-3AD203B41FA5}">
                      <a16:colId xmlns:a16="http://schemas.microsoft.com/office/drawing/2014/main" val="791159359"/>
                    </a:ext>
                  </a:extLst>
                </a:gridCol>
                <a:gridCol w="4135060">
                  <a:extLst>
                    <a:ext uri="{9D8B030D-6E8A-4147-A177-3AD203B41FA5}">
                      <a16:colId xmlns:a16="http://schemas.microsoft.com/office/drawing/2014/main" val="730486213"/>
                    </a:ext>
                  </a:extLst>
                </a:gridCol>
                <a:gridCol w="2189149">
                  <a:extLst>
                    <a:ext uri="{9D8B030D-6E8A-4147-A177-3AD203B41FA5}">
                      <a16:colId xmlns:a16="http://schemas.microsoft.com/office/drawing/2014/main" val="2343088645"/>
                    </a:ext>
                  </a:extLst>
                </a:gridCol>
                <a:gridCol w="700946">
                  <a:extLst>
                    <a:ext uri="{9D8B030D-6E8A-4147-A177-3AD203B41FA5}">
                      <a16:colId xmlns:a16="http://schemas.microsoft.com/office/drawing/2014/main" val="3044515983"/>
                    </a:ext>
                  </a:extLst>
                </a:gridCol>
                <a:gridCol w="816027">
                  <a:extLst>
                    <a:ext uri="{9D8B030D-6E8A-4147-A177-3AD203B41FA5}">
                      <a16:colId xmlns:a16="http://schemas.microsoft.com/office/drawing/2014/main" val="1120970808"/>
                    </a:ext>
                  </a:extLst>
                </a:gridCol>
                <a:gridCol w="721870">
                  <a:extLst>
                    <a:ext uri="{9D8B030D-6E8A-4147-A177-3AD203B41FA5}">
                      <a16:colId xmlns:a16="http://schemas.microsoft.com/office/drawing/2014/main" val="1615575393"/>
                    </a:ext>
                  </a:extLst>
                </a:gridCol>
                <a:gridCol w="826489">
                  <a:extLst>
                    <a:ext uri="{9D8B030D-6E8A-4147-A177-3AD203B41FA5}">
                      <a16:colId xmlns:a16="http://schemas.microsoft.com/office/drawing/2014/main" val="1138315485"/>
                    </a:ext>
                  </a:extLst>
                </a:gridCol>
                <a:gridCol w="745409">
                  <a:extLst>
                    <a:ext uri="{9D8B030D-6E8A-4147-A177-3AD203B41FA5}">
                      <a16:colId xmlns:a16="http://schemas.microsoft.com/office/drawing/2014/main" val="3667245298"/>
                    </a:ext>
                  </a:extLst>
                </a:gridCol>
                <a:gridCol w="1014802">
                  <a:extLst>
                    <a:ext uri="{9D8B030D-6E8A-4147-A177-3AD203B41FA5}">
                      <a16:colId xmlns:a16="http://schemas.microsoft.com/office/drawing/2014/main" val="3329501679"/>
                    </a:ext>
                  </a:extLst>
                </a:gridCol>
              </a:tblGrid>
              <a:tr h="252012"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UID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Name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WI/SI Acronym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Target (dd/mm/yyyy)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Old 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WID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New 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SR Tdoc number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Revised WID/SID if any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903009632"/>
                  </a:ext>
                </a:extLst>
              </a:tr>
              <a:tr h="2092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1040134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Introduction of new NR NTN bands to support the Extended L-band (UL 1668-1675MHz, DL 1518-1525MHz) and the combined MSS L-band and Extended L-band ranges (UL 1626.5-1660.5 MHz and 1668-1675 MHz, DL 1518-1559 MHz)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NR_NTN_combinedLband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RP-241856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3756276495"/>
                  </a:ext>
                </a:extLst>
              </a:tr>
              <a:tr h="27764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1041134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Introduction of new NR NTN bands to support the Extended L-band (UL 1668-1675MHz, DL 1518-1525MHz) and the combined MSS L-band and Extended L-band ranges (UL 1626.5-1660.5 MHz and 1668-1675 MHz, DL 1518-1559 MHz)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NR_NTN_combinedLband-Core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662593442"/>
                  </a:ext>
                </a:extLst>
              </a:tr>
              <a:tr h="27764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1042134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Introduction of new NR NTN bands to support the Extended L-band (UL 1668-1675MHz, DL 1518-1525MHz) and the combined MSS L-band and Extended L-band ranges (UL 1626.5-1660.5 MHz and 1668-1675 MHz, DL 1518-1559 MHz)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NR_NTN_combinedLband-Perf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Jun.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627265674"/>
                  </a:ext>
                </a:extLst>
              </a:tr>
              <a:tr h="8628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Introduction of Ku bands for NR NTN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NR_NTN_Ku_bands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RP-243314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extLst>
                  <a:ext uri="{0D108BD9-81ED-4DB2-BD59-A6C34878D82A}">
                    <a16:rowId xmlns:a16="http://schemas.microsoft.com/office/drawing/2014/main" val="3029126275"/>
                  </a:ext>
                </a:extLst>
              </a:tr>
              <a:tr h="8628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1041135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Introduction of Ku bands for NR NTN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NR_NTN_Ku_bands-Core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271" marR="4271" marT="4271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 anchor="ctr"/>
                </a:tc>
                <a:extLst>
                  <a:ext uri="{0D108BD9-81ED-4DB2-BD59-A6C34878D82A}">
                    <a16:rowId xmlns:a16="http://schemas.microsoft.com/office/drawing/2014/main" val="2218597269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1042135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Introduction of Ku bands for NR NTN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NR_NTN_Ku_bands-Perf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511116575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Additional NR bands for NR features in Rel-19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NR_bands_xFeature_R19-Core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RP-242572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RP-253208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RP-253207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83853144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1050127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Introduction of additional operating NR bands for HAPS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NR_HAPS_bands-Core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RP-242891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3022821128"/>
                  </a:ext>
                </a:extLst>
              </a:tr>
              <a:tr h="28191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Dual connectivity (DC) of x LTE band(s), y NR band(s) (x&lt;=6) and single or two NR Supplementary Uplink (SUL) bands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DC_R19_xBLTE_yBNR-Core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RP-243257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RP-253519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RP-253520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942294523"/>
                  </a:ext>
                </a:extLst>
              </a:tr>
              <a:tr h="2092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NR Carrier Aggregation (CA)/Dual Connectivity (DC) for x bands DL with y bands UL (x&lt;7, y&lt;3) and Supplementary Uplink (SUL) band combinations/CA band combinations with a single SUL or two SUL cells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NR_CADC_SUL_R19-Core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RP-251806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RP-253400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4271" marR="4271" marT="4271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RP-253401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marL="4271" marR="4271" marT="4271" marB="0" anchor="b"/>
                </a:tc>
                <a:extLst>
                  <a:ext uri="{0D108BD9-81ED-4DB2-BD59-A6C34878D82A}">
                    <a16:rowId xmlns:a16="http://schemas.microsoft.com/office/drawing/2014/main" val="3316333008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Simultaneous Rx/Tx band combinations for NR CA/DC, NR SUL and LTE/NR DC in Rel-19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LTE_NR_R19_Simult_RxTx-Core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RP-243015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RP-253507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4061121401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1040118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downlink interruption for NR and EN-DC band combinations at dynamic Tx Switching in Uplink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DL_intrpt_combos_TxSW_R19-Core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RP-241672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624838548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1041122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High power UE (power class 1.5 or 2) for Dual Connectivity (DC) combinations of LTE band(s) and NR band(s)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HPUE_DC_LTE_NR_R19-Core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Dec. 2025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RP-252336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RP-253529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RP-253530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759853612"/>
                  </a:ext>
                </a:extLst>
              </a:tr>
              <a:tr h="2092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High power UE (power class 1.5 or 2) for NR intra-band Carrier Aggregation (CA) or NR inter-band CA/Dual connectivity (DC) band combinations with/without NR SUL (supplementary uplink)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HPUE_NR_CADC_SUL_R19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85.00%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RP-252540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RP-253460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RP-253459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055394958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1040133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NR power class 2 RedCap (Reduced Capability) UE in FR1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NR_PC2_RedCap_UE-Core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Jun. 2025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RP-243267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080910687"/>
                  </a:ext>
                </a:extLst>
              </a:tr>
              <a:tr h="20929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High power UE (power class 1.5 and 2) for NR FR1 TDD/FDD single band, and high power UE operation (power class 1) for fixed-wireless/vehicle-mounted use cases in a single NR band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HPUE_NR_FR1_bands_R19-Core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RP-243321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RP-253480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RP-253479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468380805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1041126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Adding channel bandwidth(s) support to existing NR bands and CA/ENDC combinations in REL-19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NR_bands_CA_ENDC_R19_BWs-Core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RP-242604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785563019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1060083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7MHz Channel Bandwidth for n26 and n5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NR_FR1_7MHz_BW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RP-251453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128916447"/>
                  </a:ext>
                </a:extLst>
              </a:tr>
              <a:tr h="8628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1061083</a:t>
                      </a:r>
                      <a:endParaRPr lang="en-US" sz="700" b="0" i="0" u="none" strike="noStrike">
                        <a:solidFill>
                          <a:srgbClr val="E7E6E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7MHz Channel Bandwidth for n26 and n5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NR_FR1_7MHz_BW-Core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71" marR="4271" marT="4271" marB="0" anchor="b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284241718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1062083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7MHz Channel Bandwidth for n26 and n5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NR_FR1_7MHz_BW-Perf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RP-251453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RP-253462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RP-253461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308849336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High power UE (power class 2) and high power operation (power class 1) for fixed-wireless/vehicle-mounted use cases in a single LTE band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HPUE_LTE_bands_R19-Core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RP-241681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658455859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1040115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Rel-19 LTE-Advanced Carrier Aggregation for x bands (1&lt;=x&lt;= 6) DL with y bands (y=1, 2) UL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LTE_CA_R19_xBDL_yBUL-Core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RP-243014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4098414969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1050123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Introduction of IoT-NTN TDD mode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IoT_NTN_TDD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ongoing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RP-252935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RP-251175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E7E6E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" marR="4271" marT="4271" marB="0" anchor="b"/>
                </a:tc>
                <a:extLst>
                  <a:ext uri="{0D108BD9-81ED-4DB2-BD59-A6C34878D82A}">
                    <a16:rowId xmlns:a16="http://schemas.microsoft.com/office/drawing/2014/main" val="2504801223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1051123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part:Introduction of IoT-NTN TDD mode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IoT_NTN_TDD-Core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3950888252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1052123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part:Introduction of IoT-NTN TDD mode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IoT_NTN_TDD-Perf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67.00%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E7E6E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" marR="4271" marT="4271" marB="0" anchor="b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369894152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1061080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New bands for LTE based 5G terrestrial broadcast for early deployments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LTE_terr_bcast_bands_sub_108-Core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Jun.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RP-250793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341494692"/>
                  </a:ext>
                </a:extLst>
              </a:tr>
              <a:tr h="8542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1080093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NR_4.9GHz_US_operation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NR_TDD_band_4900MHz_US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Dec.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RP-251887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2170055957"/>
                  </a:ext>
                </a:extLst>
              </a:tr>
              <a:tr h="8799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1070064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New LTE band for 5G broadcast for region 3 utilizing a geosynchronous satellite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LTE_band_5G_bcast_GSO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RP-251419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RP-253391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RP-253395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1009786230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1071064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New LTE band for 5G broadcast for region 3 utilizing a geosynchronous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LTE_band_5G_bcast_GSO-Core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extLst>
                  <a:ext uri="{0D108BD9-81ED-4DB2-BD59-A6C34878D82A}">
                    <a16:rowId xmlns:a16="http://schemas.microsoft.com/office/drawing/2014/main" val="3737389124"/>
                  </a:ext>
                </a:extLst>
              </a:tr>
              <a:tr h="14095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1072064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New LTE band for 5G broadcast for region 3 utilizing a geosynchronous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LTE_band_5G_bcast_GSO-Perf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271" marR="4271" marT="4271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E7E6E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" marR="4271" marT="4271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E7E6E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1" marR="4271" marT="4271" marB="0" anchor="b"/>
                </a:tc>
                <a:extLst>
                  <a:ext uri="{0D108BD9-81ED-4DB2-BD59-A6C34878D82A}">
                    <a16:rowId xmlns:a16="http://schemas.microsoft.com/office/drawing/2014/main" val="95617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146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64B80-BE48-6525-26A5-BCB03E87D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2D193-B41B-7FBD-E8C5-82285AE8A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6990" cy="1143001"/>
          </a:xfrm>
        </p:spPr>
        <p:txBody>
          <a:bodyPr/>
          <a:lstStyle/>
          <a:p>
            <a:r>
              <a:rPr lang="en-US" b="1" dirty="0"/>
              <a:t>Status Summary: Rel-19 Non-spectrum WI/SI (1)</a:t>
            </a:r>
            <a:endParaRPr lang="ru-RU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400675F-6FBA-EA69-BCAC-7CF7DF3B2A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603861"/>
              </p:ext>
            </p:extLst>
          </p:nvPr>
        </p:nvGraphicFramePr>
        <p:xfrm>
          <a:off x="891251" y="1150938"/>
          <a:ext cx="10741305" cy="5527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0196">
                  <a:extLst>
                    <a:ext uri="{9D8B030D-6E8A-4147-A177-3AD203B41FA5}">
                      <a16:colId xmlns:a16="http://schemas.microsoft.com/office/drawing/2014/main" val="1736337277"/>
                    </a:ext>
                  </a:extLst>
                </a:gridCol>
                <a:gridCol w="2805224">
                  <a:extLst>
                    <a:ext uri="{9D8B030D-6E8A-4147-A177-3AD203B41FA5}">
                      <a16:colId xmlns:a16="http://schemas.microsoft.com/office/drawing/2014/main" val="2075507219"/>
                    </a:ext>
                  </a:extLst>
                </a:gridCol>
                <a:gridCol w="1686990">
                  <a:extLst>
                    <a:ext uri="{9D8B030D-6E8A-4147-A177-3AD203B41FA5}">
                      <a16:colId xmlns:a16="http://schemas.microsoft.com/office/drawing/2014/main" val="842698217"/>
                    </a:ext>
                  </a:extLst>
                </a:gridCol>
                <a:gridCol w="645875">
                  <a:extLst>
                    <a:ext uri="{9D8B030D-6E8A-4147-A177-3AD203B41FA5}">
                      <a16:colId xmlns:a16="http://schemas.microsoft.com/office/drawing/2014/main" val="3516848867"/>
                    </a:ext>
                  </a:extLst>
                </a:gridCol>
                <a:gridCol w="645875">
                  <a:extLst>
                    <a:ext uri="{9D8B030D-6E8A-4147-A177-3AD203B41FA5}">
                      <a16:colId xmlns:a16="http://schemas.microsoft.com/office/drawing/2014/main" val="4267317059"/>
                    </a:ext>
                  </a:extLst>
                </a:gridCol>
                <a:gridCol w="665156">
                  <a:extLst>
                    <a:ext uri="{9D8B030D-6E8A-4147-A177-3AD203B41FA5}">
                      <a16:colId xmlns:a16="http://schemas.microsoft.com/office/drawing/2014/main" val="2726596551"/>
                    </a:ext>
                  </a:extLst>
                </a:gridCol>
                <a:gridCol w="925434">
                  <a:extLst>
                    <a:ext uri="{9D8B030D-6E8A-4147-A177-3AD203B41FA5}">
                      <a16:colId xmlns:a16="http://schemas.microsoft.com/office/drawing/2014/main" val="399643148"/>
                    </a:ext>
                  </a:extLst>
                </a:gridCol>
                <a:gridCol w="983275">
                  <a:extLst>
                    <a:ext uri="{9D8B030D-6E8A-4147-A177-3AD203B41FA5}">
                      <a16:colId xmlns:a16="http://schemas.microsoft.com/office/drawing/2014/main" val="816592451"/>
                    </a:ext>
                  </a:extLst>
                </a:gridCol>
                <a:gridCol w="1108594">
                  <a:extLst>
                    <a:ext uri="{9D8B030D-6E8A-4147-A177-3AD203B41FA5}">
                      <a16:colId xmlns:a16="http://schemas.microsoft.com/office/drawing/2014/main" val="3731801810"/>
                    </a:ext>
                  </a:extLst>
                </a:gridCol>
                <a:gridCol w="744686">
                  <a:extLst>
                    <a:ext uri="{9D8B030D-6E8A-4147-A177-3AD203B41FA5}">
                      <a16:colId xmlns:a16="http://schemas.microsoft.com/office/drawing/2014/main" val="1167288073"/>
                    </a:ext>
                  </a:extLst>
                </a:gridCol>
              </a:tblGrid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R19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 MIMO Phase 5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NR_MIMO_Ph5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RP-242394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RP-253311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916975541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NR MIMO Phase 5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NR_MIMO_Ph5-Core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734401783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NR MIMO Phase 5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NR_MIMO_Ph5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3855626903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Evolution of NR duplex operation: Sub-band full duplex (SBFD)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NR_duplex_evo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RP-241614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0" marR="4680" marT="4680" marB="0" anchor="b"/>
                </a:tc>
                <a:extLst>
                  <a:ext uri="{0D108BD9-81ED-4DB2-BD59-A6C34878D82A}">
                    <a16:rowId xmlns:a16="http://schemas.microsoft.com/office/drawing/2014/main" val="3787428797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Evolution of NR duplex operation: Sub-band full duplex (SBFD)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NR_duplex_evo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883145793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   Perf. part: Evolution of NR duplex operation: Sub-band full duplex (SBFD)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NR_duplex_evo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70.00%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RP‑253503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3126396608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Artificial Intelligence (AI)/Machine Learning (ML) for NR air interface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NR_AIML_air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RP-250792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60.00%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RP-253361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47660271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Artificial Intelligence (AI)/Machine Learning (ML) for NR air interface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NR_AIML_air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Dec.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297039089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Artificial Intelligence (AI)/Machine Learning (ML) for NR air interface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NR_AIML_air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761747603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Low-power wake-up signal and receiver for NR (LP-WUS/WUR)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NR_LPWUS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RP-241824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90.00%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RP-253258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80" marR="4680" marT="4680" marB="0" anchor="b"/>
                </a:tc>
                <a:extLst>
                  <a:ext uri="{0D108BD9-81ED-4DB2-BD59-A6C34878D82A}">
                    <a16:rowId xmlns:a16="http://schemas.microsoft.com/office/drawing/2014/main" val="3983549982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Low-power wake-up signal and receiver for NR (LP-WUS/WUR)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NR_LPWUS-Core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870445818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Low-power wake-up signal and receiver for NR (LP-WUS/WUR)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NR_LPWUS-Perf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815729087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Enhancements of network energy savings for NR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Netw_Energy_NR_enh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RP-252332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RP-253335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80" marR="4680" marT="4680" marB="0" anchor="b"/>
                </a:tc>
                <a:extLst>
                  <a:ext uri="{0D108BD9-81ED-4DB2-BD59-A6C34878D82A}">
                    <a16:rowId xmlns:a16="http://schemas.microsoft.com/office/drawing/2014/main" val="502475179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Enhancements of Network energy savings for NR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Netw_Energy_NR_enh-Core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420939270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Enhancements of Network energy savings for NR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Netw_Energy_NR_enh-Perf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3873139424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Solutions for Ambient IoT (Internet of Things) in NR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Ambient_IoT_Solutions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RP-252105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11.00%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975967275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Enhancements of Network energy savings for NR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Ambient_IoT_Solutions-Core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705033727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Enhancements of Network energy savings for NR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Ambient_IoT_Solutions-Perf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275519505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 mobility enhancements Phase 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NR_Mob_Ph4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RP-242356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60.00%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RP-253622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3716095221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NR mobility enhancements Phase 4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NR_Mob_Ph4-Core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515088787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NR mobility enhancements Phase 4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NR_Mob_Ph4-Perf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5312753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Rel-19 Non-Terrestrial Networks (NTN) for NR Phase 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RP-251954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043673945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Non-Terrestrial Networks (NTN) for NR Phase 3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NR_NTN_Ph3-Core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4286239017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Non-Terrestrial Networks (NTN) for NR Phase 3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NR_NTN_Ph3-Perf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RP-253156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634707965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XR (eXtended Reality) for NR Phase 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NR_XR_Ph3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RP-243318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60.00%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RP-253365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617302090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XR (eXtended Reality) for NR Phase 3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NR_XR_Ph3-Core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783856084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XR (eXtended Reality) for NR Phase 3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NR_XR_Ph3-Perf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79531835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UE RF enhancements for NR FR1/FR2 and EN-DC, Phase 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NR_ENDC_RF_Ph4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RP-241656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90.00%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4680" marR="4680" marT="468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RP-253504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4680" marR="4680" marT="4680" marB="0" anchor="b"/>
                </a:tc>
                <a:extLst>
                  <a:ext uri="{0D108BD9-81ED-4DB2-BD59-A6C34878D82A}">
                    <a16:rowId xmlns:a16="http://schemas.microsoft.com/office/drawing/2014/main" val="1636036929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UE RF enhancements for NR FR1/FR2 and EN-DC, Phase 4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NR_ENDC_RF_Ph4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176313560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UE RF enhancements for NR FR1/FR2 and EN-DC, Phase 4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NR_ENDC_RF_Ph4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677951554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 base station (BS) RF requirement evolution for FR1/FR2 and testing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NR_BS_RF_req_evo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RP-252578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90.00%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650261985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NR base station (BS) RF requirement evolution for FR1/FR2 and testing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NR_BS_RF_req_evo-Core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518060356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NR base station (BS) RF requirement evolution for FR1/FR2 and testing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NR_BS_RF_req_evo-Perf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723525055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 Radio Resource Management (RRM) Phase 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NR_RRM_Ph5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RP-242380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100.00%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80.00%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RP-253438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399277774"/>
                  </a:ext>
                </a:extLst>
              </a:tr>
              <a:tr h="15445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Core part: NR Radio Resource Management (RRM) Phase 5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NR_RRM_Ph5-Core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2025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3363010321"/>
                  </a:ext>
                </a:extLst>
              </a:tr>
              <a:tr h="93608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R19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 Perf. part: NR Radio Resource Management (RRM) Phase 5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NR_RRM_Ph5-Perf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" marR="4680" marT="4680" marB="0"/>
                </a:tc>
                <a:extLst>
                  <a:ext uri="{0D108BD9-81ED-4DB2-BD59-A6C34878D82A}">
                    <a16:rowId xmlns:a16="http://schemas.microsoft.com/office/drawing/2014/main" val="2363548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302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6E3A2-9B3D-C48A-30CC-2B6240D1C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A3E48-5AD4-F515-9381-380F78DD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6990" cy="1143001"/>
          </a:xfrm>
        </p:spPr>
        <p:txBody>
          <a:bodyPr/>
          <a:lstStyle/>
          <a:p>
            <a:r>
              <a:rPr lang="en-US" b="1" dirty="0"/>
              <a:t>Status Summary: Rel-19 Non-spectrum WI/SI (2)</a:t>
            </a:r>
            <a:endParaRPr lang="ru-RU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8B49F2-FEF0-420B-4277-F8B98CEF9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541308"/>
              </p:ext>
            </p:extLst>
          </p:nvPr>
        </p:nvGraphicFramePr>
        <p:xfrm>
          <a:off x="606071" y="1071471"/>
          <a:ext cx="10285704" cy="5270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7708">
                  <a:extLst>
                    <a:ext uri="{9D8B030D-6E8A-4147-A177-3AD203B41FA5}">
                      <a16:colId xmlns:a16="http://schemas.microsoft.com/office/drawing/2014/main" val="2499362100"/>
                    </a:ext>
                  </a:extLst>
                </a:gridCol>
                <a:gridCol w="2686238">
                  <a:extLst>
                    <a:ext uri="{9D8B030D-6E8A-4147-A177-3AD203B41FA5}">
                      <a16:colId xmlns:a16="http://schemas.microsoft.com/office/drawing/2014/main" val="430035502"/>
                    </a:ext>
                  </a:extLst>
                </a:gridCol>
                <a:gridCol w="1615435">
                  <a:extLst>
                    <a:ext uri="{9D8B030D-6E8A-4147-A177-3AD203B41FA5}">
                      <a16:colId xmlns:a16="http://schemas.microsoft.com/office/drawing/2014/main" val="79032207"/>
                    </a:ext>
                  </a:extLst>
                </a:gridCol>
                <a:gridCol w="618481">
                  <a:extLst>
                    <a:ext uri="{9D8B030D-6E8A-4147-A177-3AD203B41FA5}">
                      <a16:colId xmlns:a16="http://schemas.microsoft.com/office/drawing/2014/main" val="824046482"/>
                    </a:ext>
                  </a:extLst>
                </a:gridCol>
                <a:gridCol w="618481">
                  <a:extLst>
                    <a:ext uri="{9D8B030D-6E8A-4147-A177-3AD203B41FA5}">
                      <a16:colId xmlns:a16="http://schemas.microsoft.com/office/drawing/2014/main" val="3153214265"/>
                    </a:ext>
                  </a:extLst>
                </a:gridCol>
                <a:gridCol w="636942">
                  <a:extLst>
                    <a:ext uri="{9D8B030D-6E8A-4147-A177-3AD203B41FA5}">
                      <a16:colId xmlns:a16="http://schemas.microsoft.com/office/drawing/2014/main" val="3224052870"/>
                    </a:ext>
                  </a:extLst>
                </a:gridCol>
                <a:gridCol w="886181">
                  <a:extLst>
                    <a:ext uri="{9D8B030D-6E8A-4147-A177-3AD203B41FA5}">
                      <a16:colId xmlns:a16="http://schemas.microsoft.com/office/drawing/2014/main" val="2966251119"/>
                    </a:ext>
                  </a:extLst>
                </a:gridCol>
                <a:gridCol w="941568">
                  <a:extLst>
                    <a:ext uri="{9D8B030D-6E8A-4147-A177-3AD203B41FA5}">
                      <a16:colId xmlns:a16="http://schemas.microsoft.com/office/drawing/2014/main" val="641683190"/>
                    </a:ext>
                  </a:extLst>
                </a:gridCol>
                <a:gridCol w="1061571">
                  <a:extLst>
                    <a:ext uri="{9D8B030D-6E8A-4147-A177-3AD203B41FA5}">
                      <a16:colId xmlns:a16="http://schemas.microsoft.com/office/drawing/2014/main" val="1642316692"/>
                    </a:ext>
                  </a:extLst>
                </a:gridCol>
                <a:gridCol w="713099">
                  <a:extLst>
                    <a:ext uri="{9D8B030D-6E8A-4147-A177-3AD203B41FA5}">
                      <a16:colId xmlns:a16="http://schemas.microsoft.com/office/drawing/2014/main" val="423584370"/>
                    </a:ext>
                  </a:extLst>
                </a:gridCol>
              </a:tblGrid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Support of intra-band non-collocated EN-DC/NR-CA deployment Phase2: new receiver type(s)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NonCol_intraB_ENDC_NR_CA_Ph2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RP-242083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723964608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Support of intra-band non-collocated EN-DC/NR-CA deployment Phase2: new receiver type(s)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NonCol_intraB_ENDC_NR_CA_Ph2-Core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832837008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Support of intra-band non-collocated EN-DC/NR-CA deployment Phase2: new receiver type(s)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NonCol_intraB_ENDC_NR_CA_Ph2-Perf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60.00%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RP-253494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133075945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Enhancements for Air-to-ground network for NR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NR_ATG_enh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RP-243285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378070518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Enhancements for Air-to-ground network for NR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NR_ATG_enh-Core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793953392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Enhancements for Air-to-ground network for NR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NR_ATG_enh-Perf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85.00%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RP-253477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071764748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 Sidelink: Intra-band Carrier Aggregation in ITS band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NR_SL_intraB_CA_ITS-Core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RP-240840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247865901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NR Sidelink: Intra-band Carrier Aggregation in ITS band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NR_SL_intraB_CA_ITS-Core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921758576"/>
                  </a:ext>
                </a:extLst>
              </a:tr>
              <a:tr h="30673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WI on TRP (Total Radiated Power), TRS (Total Radiated Sensitivity) and MIMO OTA (Over the Air) testing enhancement Phase 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TRP_TRS_MIMO_OTA_Ph3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RP-252187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95.00%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RP-253259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1109306772"/>
                  </a:ext>
                </a:extLst>
              </a:tr>
              <a:tr h="30673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TRP (Total Radiated Power), TRS (Total Radiated Sensitivity) and MIMO OTA (Over the Air) testing enhancement Phase 3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TRP_TRS_MIMO_OTA_Ph3-Core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546298080"/>
                  </a:ext>
                </a:extLst>
              </a:tr>
              <a:tr h="30673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TRP (Total Radiated Power), TRS (Total Radiated Sensitivity) and MIMO OTA (Over the Air) testing enhancement Phase 3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TRP_TRS_MIMO_OTA_Ph3-Perf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226692565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Enhanced requirements and test methodology for NR NTN and IoT NTN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NR_IoT_NTN_req_test_enh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RP-252076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90.00%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RP-253313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387073929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Enhanced requirements and conductive test methodology for NR NTN and IoT NTN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NR_IoT_NTN_req_test_enh-Core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1597914373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Enhanced requirements and conductive test methodology for NR NTN and IoT NTN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NR_IoT_NTN_req_test_enh-Perf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456888862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 demodulation performance Phase 5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NR_demod_Ph5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RP-252538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N/A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632751941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NR demodulation performance Phase 5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NR_demod_Ph5-Perf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445891743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Low band carrier aggregation via switching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NR_LBCA_Sw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RP-251315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RP-252694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50.00%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RP-253326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1144569895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Low band carrier aggregation via switching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NR_LBCA_Sw-Core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1615684437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Low band carrier aggregation via switching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NR_LBCA_Sw-Perf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256534550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Non-Terrestrial Networks (NTN) for Internet of Things (IoT) Phase 3 (for LTE)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IoT_NTN_Ph3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RP-252504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100.00%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85.00%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RP-253690</a:t>
                      </a:r>
                      <a:endParaRPr lang="en-US" sz="8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46641011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Non-Terrestrial Networks (NTN) for Internet of Things (IoT) Phase 3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IoT_NTN_Ph3-Core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828805684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Non-Terrestrial Networks (NTN) for Internet of Things (IoT) Phase 3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IoT_NTN_Ph3-Perf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Mar. 2026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2210529042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Core part: LTE-based 5G Broadcast Phase 2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LTE_terr_bcast_Ph2-Core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Sep.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331486330"/>
                  </a:ext>
                </a:extLst>
              </a:tr>
              <a:tr h="1252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R19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   Perf. part: LTE-based 5G Broadcast Phase 2 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LTE_terr_bcast_Ph2-Perf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Dec. 2025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>
                          <a:effectLst/>
                        </a:rPr>
                        <a:t> 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800" u="none" strike="noStrike" dirty="0">
                          <a:effectLst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260" marR="6260" marT="6260" marB="0"/>
                </a:tc>
                <a:extLst>
                  <a:ext uri="{0D108BD9-81ED-4DB2-BD59-A6C34878D82A}">
                    <a16:rowId xmlns:a16="http://schemas.microsoft.com/office/drawing/2014/main" val="7046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5719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BE21F-2FB9-C806-CD88-CC8CE030D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EDC2B-BCAA-F14F-9789-5E820173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06990" cy="1143001"/>
          </a:xfrm>
        </p:spPr>
        <p:txBody>
          <a:bodyPr/>
          <a:lstStyle/>
          <a:p>
            <a:r>
              <a:rPr lang="en-US" b="1" dirty="0"/>
              <a:t>Status Summary: Rel-20 Non-spectrum WI/SI (2)</a:t>
            </a:r>
            <a:endParaRPr lang="ru-RU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EEEDA4F-F3A7-3855-8997-D78C1D5CF5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826493"/>
              </p:ext>
            </p:extLst>
          </p:nvPr>
        </p:nvGraphicFramePr>
        <p:xfrm>
          <a:off x="659758" y="1166813"/>
          <a:ext cx="11019099" cy="5369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3909">
                  <a:extLst>
                    <a:ext uri="{9D8B030D-6E8A-4147-A177-3AD203B41FA5}">
                      <a16:colId xmlns:a16="http://schemas.microsoft.com/office/drawing/2014/main" val="1421661711"/>
                    </a:ext>
                  </a:extLst>
                </a:gridCol>
                <a:gridCol w="2877773">
                  <a:extLst>
                    <a:ext uri="{9D8B030D-6E8A-4147-A177-3AD203B41FA5}">
                      <a16:colId xmlns:a16="http://schemas.microsoft.com/office/drawing/2014/main" val="892034841"/>
                    </a:ext>
                  </a:extLst>
                </a:gridCol>
                <a:gridCol w="1730618">
                  <a:extLst>
                    <a:ext uri="{9D8B030D-6E8A-4147-A177-3AD203B41FA5}">
                      <a16:colId xmlns:a16="http://schemas.microsoft.com/office/drawing/2014/main" val="1472159276"/>
                    </a:ext>
                  </a:extLst>
                </a:gridCol>
                <a:gridCol w="662580">
                  <a:extLst>
                    <a:ext uri="{9D8B030D-6E8A-4147-A177-3AD203B41FA5}">
                      <a16:colId xmlns:a16="http://schemas.microsoft.com/office/drawing/2014/main" val="3078896746"/>
                    </a:ext>
                  </a:extLst>
                </a:gridCol>
                <a:gridCol w="662580">
                  <a:extLst>
                    <a:ext uri="{9D8B030D-6E8A-4147-A177-3AD203B41FA5}">
                      <a16:colId xmlns:a16="http://schemas.microsoft.com/office/drawing/2014/main" val="3054360446"/>
                    </a:ext>
                  </a:extLst>
                </a:gridCol>
                <a:gridCol w="682359">
                  <a:extLst>
                    <a:ext uri="{9D8B030D-6E8A-4147-A177-3AD203B41FA5}">
                      <a16:colId xmlns:a16="http://schemas.microsoft.com/office/drawing/2014/main" val="3553424276"/>
                    </a:ext>
                  </a:extLst>
                </a:gridCol>
                <a:gridCol w="949368">
                  <a:extLst>
                    <a:ext uri="{9D8B030D-6E8A-4147-A177-3AD203B41FA5}">
                      <a16:colId xmlns:a16="http://schemas.microsoft.com/office/drawing/2014/main" val="2646955414"/>
                    </a:ext>
                  </a:extLst>
                </a:gridCol>
                <a:gridCol w="1008703">
                  <a:extLst>
                    <a:ext uri="{9D8B030D-6E8A-4147-A177-3AD203B41FA5}">
                      <a16:colId xmlns:a16="http://schemas.microsoft.com/office/drawing/2014/main" val="4180087096"/>
                    </a:ext>
                  </a:extLst>
                </a:gridCol>
                <a:gridCol w="1137264">
                  <a:extLst>
                    <a:ext uri="{9D8B030D-6E8A-4147-A177-3AD203B41FA5}">
                      <a16:colId xmlns:a16="http://schemas.microsoft.com/office/drawing/2014/main" val="3783203698"/>
                    </a:ext>
                  </a:extLst>
                </a:gridCol>
                <a:gridCol w="763945">
                  <a:extLst>
                    <a:ext uri="{9D8B030D-6E8A-4147-A177-3AD203B41FA5}">
                      <a16:colId xmlns:a16="http://schemas.microsoft.com/office/drawing/2014/main" val="237016517"/>
                    </a:ext>
                  </a:extLst>
                </a:gridCol>
              </a:tblGrid>
              <a:tr h="39876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Core part: Introduction of NR TDD 4.9GHz Band for US Operation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NR_TDD_band_4900MHz_US-Core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Jun. 2026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Fujitsu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RP-252929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RP-253440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60.00%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RP-253441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971914051"/>
                  </a:ext>
                </a:extLst>
              </a:tr>
              <a:tr h="39876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  Perf part: Introduction of NR TDD 4.9GHz Band for US Operation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NR_TDD_band_4900MHz_US-Perf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Jun. 2026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Fujitsu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RP-252929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RP-253440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RP-253441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564944178"/>
                  </a:ext>
                </a:extLst>
              </a:tr>
              <a:tr h="46854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Enhancement of UE OTA test method and requirements for NR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NR_UE_OTA_Enh-Core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vivo, CAICT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RP-253265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15.00%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RP-253264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090017579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Enhancement of UE OTA test method and requirements for NR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NR_UE_OTA_Enh-Perf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Sept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vivo, CAICT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RP-252903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828673426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NR base station (BS) RF requriement evolution for FR1 and testing 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NR_BS_RF_req_evo_Ph2-Core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Mar.2027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ZTE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15005456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NR base station (BS) RF requriement evolution for FR1 and testing 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NR_BS_RF_req_evo_Ph2-Perf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Sep.2027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ZTE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RP-252905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128618448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Enhancement of low NR band carrier aggregation via switching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NR_LBCA_Sw_enh-Core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TELUS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RP-253306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680804626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Perf. part: Enhancement of low NR band carrier aggregation via switching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NR_LBCA_Sw_enh-Perf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TELUS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793020202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Enhancement of NR RF and RRM requirements for uncrewed aerial vehicle (UAV)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NR_UAV_req-Core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CMCC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12.50%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RP-253478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77415349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Perf. part: Enhancement of NR RF and RRM requirements for uncrewed aerial vehicle (UAV)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NR_UAV_req-Perf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CMCC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613509067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NR Radio Resource Management (RRM) Phase 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NR_RRM _Ph6-Core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Ericsson, CATT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RP-253279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25.00%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RP-253278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498124994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Perf. part: NR Radio Resource Management (RRM) Phase 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NR_RRM _Ph6-Perf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Ericsson, CATT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132305074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 demodulation performance: Phase 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NR_demod_Ph6-Perf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China Telecom, BT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RP-253458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N/A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22.00%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RP-253457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417135521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Spatial channel model for demodulation performance requirements for NR: 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FS_NR_demod_SCM_Ph2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Nokia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490260631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on Enhanced requirements for NR NTN and IoT NTN 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NR_IoT_NTN_req_Ph2-Core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MediaTek, LGE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RP-252962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RP-253695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15.00%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RP-253694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848935248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on Enhanced requirements for NR NTN and IoT NTN 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NR_IoT_NTN_req_Ph2-Perf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MediaTek, LGE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RP-252962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679113876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UE RF enhancements for NR FR1, Phase 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NR_UE_RF_Ph5-Core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Huawei, T-Mobile USA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RP-253510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20.00%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RP-253509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126592927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UE RF enhancements for NR FR1, Phase 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NR_UE_RF_Ph5-Perf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 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Huawei, T-Mobile USA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RP-252952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852297751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Artificial Intelligence (AI)/Machine Learning (ML) for NR air interface enhancements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NR_AIML_air_Ph2-Core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Qualcomm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RP-252445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RP-253340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20.00%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RP-253339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615286965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Artificial Intelligence (AI)/Machine Learning (ML) for NR air interface enhancements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NR_AIML_air_Ph2-Perf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Qualcomm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RP-252445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249830929"/>
                  </a:ext>
                </a:extLst>
              </a:tr>
              <a:tr h="16449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Study on enhancements for solutions for Ambient IoT (Internet of Things) in NR outdoor for active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FS_Ambient_IoT_Outdoor_Active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LGE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RP-252964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193755523"/>
                  </a:ext>
                </a:extLst>
              </a:tr>
              <a:tr h="996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Core part: NR MIMO Phase 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NR_MIMO_Ph6-Core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MediaTek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40.00%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RP-253693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2495736933"/>
                  </a:ext>
                </a:extLst>
              </a:tr>
              <a:tr h="996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Perf Part: NR MIMO Phase 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NR_MIMO_Ph6-Perf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Sep.27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MediaTek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RP-252936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3663286337"/>
                  </a:ext>
                </a:extLst>
              </a:tr>
              <a:tr h="996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R20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AI/ML for mobility in NR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NR_AIML_Mob-Core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Mar.27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OPPO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RP-252899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NA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7.00%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0.00%</a:t>
                      </a:r>
                      <a:endParaRPr lang="en-US" sz="700" b="0" i="0" u="none" strike="noStrike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tc>
                  <a:txBody>
                    <a:bodyPr/>
                    <a:lstStyle/>
                    <a:p>
                      <a:pPr algn="l" rtl="0" fontAlgn="t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RP-253076</a:t>
                      </a:r>
                      <a:endParaRPr lang="en-US" sz="7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985" marR="4985" marT="4985" marB="0"/>
                </a:tc>
                <a:extLst>
                  <a:ext uri="{0D108BD9-81ED-4DB2-BD59-A6C34878D82A}">
                    <a16:rowId xmlns:a16="http://schemas.microsoft.com/office/drawing/2014/main" val="10546364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574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769C2-9584-A2E2-0412-1A8E26698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879D5-0ECE-38EA-B56F-580045376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 All!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41692-199D-9A3A-12A5-DDA7078B1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790348" cy="509517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b="1" dirty="0">
                <a:solidFill>
                  <a:srgbClr val="FF0000"/>
                </a:solidFill>
              </a:rPr>
              <a:t>Many thanks to</a:t>
            </a:r>
            <a:r>
              <a:rPr lang="zh-CN" altLang="en-US" sz="2400" b="1" dirty="0">
                <a:solidFill>
                  <a:srgbClr val="FF0000"/>
                </a:solidFill>
              </a:rPr>
              <a:t>：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/>
              <a:t>ETSI and ATIS for the hospitality and the efforts to host the meetings.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/>
              <a:t>Vice chair Gene Fong, Shan Yang and AH session chairs for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/>
              <a:t>Jin Lian</a:t>
            </a:r>
            <a:r>
              <a:rPr lang="en-US" altLang="en-US" sz="2400" dirty="0"/>
              <a:t> for excellent MCC supports (Great to Have You Back, </a:t>
            </a:r>
            <a:r>
              <a:rPr lang="en-US" altLang="en-US" sz="2400" dirty="0" err="1"/>
              <a:t>Kyoungseok</a:t>
            </a:r>
            <a:r>
              <a:rPr lang="en-US" altLang="en-US" sz="2400" dirty="0"/>
              <a:t>!)</a:t>
            </a:r>
            <a:endParaRPr lang="en-US" altLang="zh-CN" sz="2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2400" dirty="0"/>
              <a:t>All the 6G feature </a:t>
            </a:r>
            <a:r>
              <a:rPr lang="sv-SE" altLang="en-US" sz="2400" dirty="0" err="1"/>
              <a:t>leads</a:t>
            </a:r>
            <a:r>
              <a:rPr lang="sv-SE" altLang="en-US" sz="2400" dirty="0"/>
              <a:t> and 5G moderators for leading the discussions and providing summaries</a:t>
            </a:r>
            <a:r>
              <a:rPr lang="sv-SE" altLang="en-US" sz="2000" dirty="0"/>
              <a:t>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2400" dirty="0"/>
              <a:t>Delegates for great contributions and </a:t>
            </a:r>
            <a:r>
              <a:rPr lang="sv-SE" altLang="zh-CN" sz="2400" dirty="0" err="1"/>
              <a:t>discussion</a:t>
            </a:r>
            <a:r>
              <a:rPr lang="sv-SE" altLang="zh-CN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599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86D2B-CC71-4221-693C-6B348383B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CC516D-002E-6807-2CE6-5274BBE3A6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15</a:t>
            </a:fld>
            <a:endParaRPr lang="en-GB" altLang="en-US" dirty="0"/>
          </a:p>
        </p:txBody>
      </p:sp>
      <p:pic>
        <p:nvPicPr>
          <p:cNvPr id="5" name="Picture 4" descr="A large screen with a picture of people in the stands&#10;&#10;AI-generated content may be incorrect.">
            <a:extLst>
              <a:ext uri="{FF2B5EF4-FFF2-40B4-BE49-F238E27FC236}">
                <a16:creationId xmlns:a16="http://schemas.microsoft.com/office/drawing/2014/main" id="{4DBA7F48-DA37-7844-DE9E-94719E090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949" y="1652954"/>
            <a:ext cx="3715790" cy="49348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4B21B6-1218-A69C-E838-7A692AB92A4D}"/>
              </a:ext>
            </a:extLst>
          </p:cNvPr>
          <p:cNvSpPr txBox="1"/>
          <p:nvPr/>
        </p:nvSpPr>
        <p:spPr>
          <a:xfrm>
            <a:off x="497711" y="376838"/>
            <a:ext cx="87388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u="none" strike="noStrike" dirty="0">
                <a:solidFill>
                  <a:srgbClr val="FF0000"/>
                </a:solidFill>
                <a:effectLst/>
                <a:latin typeface="-webkit-standard"/>
              </a:rPr>
              <a:t>From Spectrum Basket to NBA Basket, when RAN4 meets NBA</a:t>
            </a:r>
            <a:endParaRPr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A blue sign with white text and numbers&#10;&#10;AI-generated content may be incorrect.">
            <a:extLst>
              <a:ext uri="{FF2B5EF4-FFF2-40B4-BE49-F238E27FC236}">
                <a16:creationId xmlns:a16="http://schemas.microsoft.com/office/drawing/2014/main" id="{A4847B44-922A-146A-E645-1485CB606D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6" y="1664677"/>
            <a:ext cx="5969448" cy="4472558"/>
          </a:xfrm>
          <a:prstGeom prst="rect">
            <a:avLst/>
          </a:prstGeom>
        </p:spPr>
      </p:pic>
      <p:sp>
        <p:nvSpPr>
          <p:cNvPr id="11" name="Bent Arrow 10">
            <a:extLst>
              <a:ext uri="{FF2B5EF4-FFF2-40B4-BE49-F238E27FC236}">
                <a16:creationId xmlns:a16="http://schemas.microsoft.com/office/drawing/2014/main" id="{687919A1-C191-90AB-BF7D-08435DCE238A}"/>
              </a:ext>
            </a:extLst>
          </p:cNvPr>
          <p:cNvSpPr/>
          <p:nvPr/>
        </p:nvSpPr>
        <p:spPr bwMode="auto">
          <a:xfrm>
            <a:off x="7760677" y="1664677"/>
            <a:ext cx="3650283" cy="422031"/>
          </a:xfrm>
          <a:prstGeom prst="ben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id="{55ED5296-B5D2-70A4-EF27-82DB97A785E1}"/>
              </a:ext>
            </a:extLst>
          </p:cNvPr>
          <p:cNvSpPr/>
          <p:nvPr/>
        </p:nvSpPr>
        <p:spPr bwMode="auto">
          <a:xfrm>
            <a:off x="773095" y="3733595"/>
            <a:ext cx="2266495" cy="1377666"/>
          </a:xfrm>
          <a:prstGeom prst="irregularSeal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750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D5B86-3D6B-7F79-DD69-D961C4DD6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323AB9-2148-9A10-51DE-1952B880AA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16</a:t>
            </a:fld>
            <a:endParaRPr lang="en-GB" altLang="en-US" dirty="0"/>
          </a:p>
        </p:txBody>
      </p:sp>
      <p:pic>
        <p:nvPicPr>
          <p:cNvPr id="6" name="Picture 5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142D59BA-14BC-ACDC-FCCF-15C931124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100"/>
            <a:ext cx="12192000" cy="70721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249FC3C-1EEF-68B6-3747-792EC7FDC3EE}"/>
              </a:ext>
            </a:extLst>
          </p:cNvPr>
          <p:cNvSpPr txBox="1"/>
          <p:nvPr/>
        </p:nvSpPr>
        <p:spPr>
          <a:xfrm>
            <a:off x="2452467" y="5407620"/>
            <a:ext cx="113901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i="0" u="none" strike="noStrike" dirty="0">
                <a:solidFill>
                  <a:srgbClr val="FF0000"/>
                </a:solidFill>
                <a:effectLst/>
                <a:latin typeface="-webkit-standard"/>
              </a:rPr>
              <a:t>When RAN4 Take the Court</a:t>
            </a:r>
            <a:endParaRPr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347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8089BA-301B-002E-D673-FCB0F83E95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17</a:t>
            </a:fld>
            <a:endParaRPr lang="en-GB" altLang="en-US" dirty="0"/>
          </a:p>
        </p:txBody>
      </p:sp>
      <p:pic>
        <p:nvPicPr>
          <p:cNvPr id="10" name="Picture 9" descr="A group of men sitting at tables with white cowboy hats&#10;&#10;AI-generated content may be incorrect.">
            <a:extLst>
              <a:ext uri="{FF2B5EF4-FFF2-40B4-BE49-F238E27FC236}">
                <a16:creationId xmlns:a16="http://schemas.microsoft.com/office/drawing/2014/main" id="{C2B6F86F-E8AA-51FE-BD8A-4E869E1D3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79" y="2191888"/>
            <a:ext cx="3825241" cy="2868930"/>
          </a:xfrm>
          <a:prstGeom prst="rect">
            <a:avLst/>
          </a:prstGeom>
        </p:spPr>
      </p:pic>
      <p:pic>
        <p:nvPicPr>
          <p:cNvPr id="4" name="Picture 3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94FFDC85-B9F4-5C9B-669C-E1455964B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611" y="4196708"/>
            <a:ext cx="3548389" cy="2661292"/>
          </a:xfrm>
          <a:prstGeom prst="rect">
            <a:avLst/>
          </a:prstGeom>
        </p:spPr>
      </p:pic>
      <p:pic>
        <p:nvPicPr>
          <p:cNvPr id="8" name="Picture 7" descr="A person standing at a podium with a microphone in front of a group of people&#10;&#10;AI-generated content may be incorrect.">
            <a:extLst>
              <a:ext uri="{FF2B5EF4-FFF2-40B4-BE49-F238E27FC236}">
                <a16:creationId xmlns:a16="http://schemas.microsoft.com/office/drawing/2014/main" id="{0DE96448-60DF-4271-38E7-D2ABD36EE6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4202"/>
            <a:ext cx="7464336" cy="4199148"/>
          </a:xfrm>
          <a:prstGeom prst="rect">
            <a:avLst/>
          </a:prstGeom>
        </p:spPr>
      </p:pic>
      <p:pic>
        <p:nvPicPr>
          <p:cNvPr id="12" name="Picture 11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451665A6-61F3-0254-D858-14C5035B4D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6910" cy="286893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33A212E-AFD2-EEA9-13CA-966DBCDD18CE}"/>
              </a:ext>
            </a:extLst>
          </p:cNvPr>
          <p:cNvSpPr txBox="1"/>
          <p:nvPr/>
        </p:nvSpPr>
        <p:spPr>
          <a:xfrm>
            <a:off x="-58694" y="2399526"/>
            <a:ext cx="12250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u="none" strike="noStrike" dirty="0">
                <a:solidFill>
                  <a:srgbClr val="FF0000"/>
                </a:solidFill>
                <a:effectLst/>
                <a:highlight>
                  <a:srgbClr val="000080"/>
                </a:highlight>
                <a:latin typeface="-webkit-standard"/>
              </a:rPr>
              <a:t>Shaping the spectrum of tomorrow, the next wave starts here—3GPP RAN4</a:t>
            </a:r>
            <a:endParaRPr b="1" dirty="0">
              <a:solidFill>
                <a:srgbClr val="FF0000"/>
              </a:solidFill>
              <a:highlight>
                <a:srgbClr val="000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64536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5EE7DDF7-9678-5465-81B4-ADDC209A2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0" y="2286000"/>
            <a:ext cx="9103784" cy="1143000"/>
          </a:xfrm>
        </p:spPr>
        <p:txBody>
          <a:bodyPr/>
          <a:lstStyle/>
          <a:p>
            <a:r>
              <a:rPr lang="en-US" altLang="en-US" dirty="0"/>
              <a:t>Appendix – TEI identifiers and CRs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F28C2-1298-7780-C388-4FF92F0F1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26" y="0"/>
            <a:ext cx="9112251" cy="1143000"/>
          </a:xfrm>
        </p:spPr>
        <p:txBody>
          <a:bodyPr/>
          <a:lstStyle/>
          <a:p>
            <a:r>
              <a:rPr lang="en-US" b="1" dirty="0"/>
              <a:t>TEI CR (52)	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BBA35A-23C7-76A6-5885-C1FC5F5451F5}"/>
              </a:ext>
            </a:extLst>
          </p:cNvPr>
          <p:cNvSpPr txBox="1">
            <a:spLocks/>
          </p:cNvSpPr>
          <p:nvPr/>
        </p:nvSpPr>
        <p:spPr bwMode="auto">
          <a:xfrm>
            <a:off x="-98084" y="613975"/>
            <a:ext cx="11754051" cy="5171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endParaRPr lang="en-GB" altLang="en-US" sz="2600" b="1" kern="0" dirty="0"/>
          </a:p>
          <a:p>
            <a:pPr>
              <a:lnSpc>
                <a:spcPct val="90000"/>
              </a:lnSpc>
            </a:pPr>
            <a:endParaRPr lang="en-GB" altLang="en-US" sz="2600" b="1" kern="0" dirty="0"/>
          </a:p>
          <a:p>
            <a:pPr>
              <a:lnSpc>
                <a:spcPct val="90000"/>
              </a:lnSpc>
            </a:pPr>
            <a:endParaRPr lang="en-GB" altLang="en-US" sz="2600" b="1" kern="0" dirty="0"/>
          </a:p>
          <a:p>
            <a:pPr>
              <a:lnSpc>
                <a:spcPct val="90000"/>
              </a:lnSpc>
            </a:pPr>
            <a:endParaRPr lang="en-GB" altLang="en-US" sz="2600" b="1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490B8C-A9BC-B577-B9BA-00EE4B94E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75" y="1823819"/>
            <a:ext cx="9893669" cy="452491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11CD7CB-C812-7E80-3DED-DC5FCEE99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403531"/>
              </p:ext>
            </p:extLst>
          </p:nvPr>
        </p:nvGraphicFramePr>
        <p:xfrm>
          <a:off x="218975" y="1338573"/>
          <a:ext cx="10972800" cy="356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1039">
                  <a:extLst>
                    <a:ext uri="{9D8B030D-6E8A-4147-A177-3AD203B41FA5}">
                      <a16:colId xmlns:a16="http://schemas.microsoft.com/office/drawing/2014/main" val="4005328072"/>
                    </a:ext>
                  </a:extLst>
                </a:gridCol>
                <a:gridCol w="7872222">
                  <a:extLst>
                    <a:ext uri="{9D8B030D-6E8A-4147-A177-3AD203B41FA5}">
                      <a16:colId xmlns:a16="http://schemas.microsoft.com/office/drawing/2014/main" val="1676040504"/>
                    </a:ext>
                  </a:extLst>
                </a:gridCol>
                <a:gridCol w="1229539">
                  <a:extLst>
                    <a:ext uri="{9D8B030D-6E8A-4147-A177-3AD203B41FA5}">
                      <a16:colId xmlns:a16="http://schemas.microsoft.com/office/drawing/2014/main" val="2488197121"/>
                    </a:ext>
                  </a:extLst>
                </a:gridCol>
              </a:tblGrid>
              <a:tr h="1188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Tdoc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Title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Source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688130"/>
                  </a:ext>
                </a:extLst>
              </a:tr>
              <a:tr h="1188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RP-253646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RAN4 CRs to TEI19 - Batch 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RAN4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extLst>
                  <a:ext uri="{0D108BD9-81ED-4DB2-BD59-A6C34878D82A}">
                    <a16:rowId xmlns:a16="http://schemas.microsoft.com/office/drawing/2014/main" val="3229833602"/>
                  </a:ext>
                </a:extLst>
              </a:tr>
              <a:tr h="1188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RP-253647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>
                          <a:effectLst/>
                        </a:rPr>
                        <a:t>RAN4 CRs to TEI19 - Batch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700" u="none" strike="noStrike" dirty="0">
                          <a:effectLst/>
                        </a:rPr>
                        <a:t>RAN4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5942" marR="5942" marT="5942" marB="0" anchor="b"/>
                </a:tc>
                <a:extLst>
                  <a:ext uri="{0D108BD9-81ED-4DB2-BD59-A6C34878D82A}">
                    <a16:rowId xmlns:a16="http://schemas.microsoft.com/office/drawing/2014/main" val="2989160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284638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790349" cy="5095171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In Q4 2025, RAN4 had 2 face to face meetings, i.e., RAN4#116bis in Prague and RAN4#117 in Dallas.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Three parallel sessions (Main, RRM/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/OTA, and RF/NTN) + one ad hoc session were scheduled for both meetings.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NWM tool is used to handle the maintenance topics, which improves the meeting efficiency.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2-way GTW is used to accommodate the delegates who cannot travel to the meeting.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RAN4 #116bis Prague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518 registered (457 face-to-face, 61 online) - 380 attended (380 face-to-face)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Around 20 people online for Main Session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1873 </a:t>
            </a:r>
            <a:r>
              <a:rPr lang="en-US" altLang="zh-CN" sz="1600" dirty="0" err="1"/>
              <a:t>Tdocs</a:t>
            </a:r>
            <a:r>
              <a:rPr lang="en-US" altLang="zh-CN" sz="1600" dirty="0"/>
              <a:t> reserved for the meeting, 1820 </a:t>
            </a:r>
            <a:r>
              <a:rPr lang="en-US" altLang="zh-CN" sz="1600" dirty="0" err="1"/>
              <a:t>Tdocs</a:t>
            </a:r>
            <a:r>
              <a:rPr lang="en-US" altLang="zh-CN" sz="1600" dirty="0"/>
              <a:t> treated, 0 formal CR agreed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RAN4 #117 Dallas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545 registered (466 face-to-face, 79 online) - 363 attended (363 face-to-face, 0 online)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Around 30 people online for Main Session, 2~3 delegates made online comments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2896 </a:t>
            </a:r>
            <a:r>
              <a:rPr lang="en-US" altLang="zh-CN" sz="1600" dirty="0" err="1"/>
              <a:t>Tdocs</a:t>
            </a:r>
            <a:r>
              <a:rPr lang="en-US" altLang="zh-CN" sz="1600" dirty="0"/>
              <a:t> reserved for the meeting, 2734 treated, 936 of them are reserved as CR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In total 504 CR agreed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Rel-15/16/17/18 and Rel-19 closed items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In RAN4#117, there were totally 982 contributions (34% )for Rel-15/16/17/18/19 maintenance.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Rel-19 WI/SI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In Q4 2025, RAN4 has shifted the focus to Rel-19 performance part and the discussion on scope of 6G study.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The completed non-spectrum-related items or RAN4 work are listed in slide#3.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The completed spectrum-related items are listed in slide#3.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endParaRPr lang="nn-NO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nn-NO" altLang="zh-CN" sz="8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Summary: Rel-19 Core part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Rel-19 SI and WI core part with RAN4 impacts (total 55 items: </a:t>
            </a:r>
            <a:r>
              <a:rPr lang="en-US" altLang="zh-CN" sz="1400" dirty="0">
                <a:solidFill>
                  <a:srgbClr val="339966"/>
                </a:solidFill>
              </a:rPr>
              <a:t>55 closed</a:t>
            </a:r>
            <a:r>
              <a:rPr lang="en-US" altLang="zh-CN" sz="1400" dirty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Red color: </a:t>
            </a:r>
            <a:r>
              <a:rPr lang="en-US" altLang="zh-CN" sz="1200" dirty="0">
                <a:solidFill>
                  <a:srgbClr val="C00000"/>
                </a:solidFill>
              </a:rPr>
              <a:t>to be extended</a:t>
            </a:r>
            <a:r>
              <a:rPr lang="en-US" altLang="zh-CN" sz="1200" dirty="0"/>
              <a:t>. Green color: </a:t>
            </a:r>
            <a:r>
              <a:rPr lang="en-US" altLang="zh-CN" sz="1200" dirty="0">
                <a:solidFill>
                  <a:srgbClr val="00B050"/>
                </a:solidFill>
              </a:rPr>
              <a:t>to be completed/stopped. </a:t>
            </a:r>
            <a:r>
              <a:rPr lang="en-US" altLang="zh-CN" sz="1200" dirty="0"/>
              <a:t>Black color: on-going.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RAN1~3 led WI/SI (RAN4 core. part)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13/</a:t>
            </a:r>
            <a:r>
              <a:rPr lang="en-US" altLang="zh-CN" sz="1000" b="1" dirty="0">
                <a:solidFill>
                  <a:srgbClr val="3399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8809" y="1936195"/>
            <a:ext cx="31308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non-spectrum WI/SI(core)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16/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33996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16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RAN4 led spectrum WI/SI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（</a:t>
            </a:r>
            <a:r>
              <a:rPr lang="en-US" altLang="zh-CN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/</a:t>
            </a:r>
            <a:r>
              <a:rPr lang="en-US" altLang="zh-CN" sz="1000" b="1" noProof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）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729039"/>
              </p:ext>
            </p:extLst>
          </p:nvPr>
        </p:nvGraphicFramePr>
        <p:xfrm>
          <a:off x="6463999" y="2182415"/>
          <a:ext cx="2494263" cy="373019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94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NR_FDD_1400MHz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NR_bands_n87_n88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NR_band_n68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rgbClr val="339966"/>
                          </a:solidFill>
                          <a:effectLst/>
                        </a:rPr>
                        <a:t>NR_NTN_Sband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rgbClr val="339966"/>
                          </a:solidFill>
                          <a:effectLst/>
                        </a:rPr>
                        <a:t>NR_NTN_combinedLband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rgbClr val="339966"/>
                          </a:solidFill>
                          <a:effectLst/>
                        </a:rPr>
                        <a:t>NR_NTN_Ku_bands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NR_bands_xFeature_R19-Core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NR_HAPS_bands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DC_R19_xBLTE_yBNR-Core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NR_CADC_SUL_R19-Core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LTE_NR_R19_Simult_RxTx-Core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DL_intrpt_combos_TxSW_R19-Core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891969495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HPUE_DC_LTE_NR_R19-Core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46266176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HPUE_NR_CADC_SUL_R19-Core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88185443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NR_PC2_RedCap_UE-Core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374198049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HPUE_NR_FR1_bands_R19-Core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8122502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NR_n28_PC2_40MHz_CBW-Core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5765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NR_bands_CA_ENDC_R19_BWs-Core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39575833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NR_mmWave_protect</a:t>
                      </a: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NR_FR1_7MHz_BW</a:t>
                      </a: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LTE_FDD_1800_1830MHz_CAN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569784976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986643"/>
              </p:ext>
            </p:extLst>
          </p:nvPr>
        </p:nvGraphicFramePr>
        <p:xfrm>
          <a:off x="3314700" y="2182415"/>
          <a:ext cx="3072798" cy="2817436"/>
        </p:xfrm>
        <a:graphic>
          <a:graphicData uri="http://schemas.openxmlformats.org/drawingml/2006/table">
            <a:tbl>
              <a:tblPr/>
              <a:tblGrid>
                <a:gridCol w="30727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FS_NR_demod_SCM</a:t>
                      </a:r>
                      <a:endParaRPr lang="en-US" altLang="zh-CN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66868"/>
                  </a:ext>
                </a:extLst>
              </a:tr>
              <a:tr h="186814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563664"/>
                  </a:ext>
                </a:extLst>
              </a:tr>
              <a:tr h="220717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n-NO" altLang="zh-CN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FS_NR_FR1_DL_Frag_Carrier</a:t>
                      </a:r>
                      <a:endParaRPr lang="en-US" altLang="zh-CN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4001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NR_BS_RF_req_evo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4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NR_ATG_enh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NR_SL_intraB_CA_ITS</a:t>
                      </a:r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TRP_TRS_MIMO_OTA_Ph3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NR_IoT_NTN_req_test_enh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NR_LBCA_Sw</a:t>
                      </a:r>
                      <a:endParaRPr lang="en-US" altLang="zh-CN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940404"/>
                  </a:ext>
                </a:extLst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908766"/>
              </p:ext>
            </p:extLst>
          </p:nvPr>
        </p:nvGraphicFramePr>
        <p:xfrm>
          <a:off x="293687" y="2182415"/>
          <a:ext cx="2628900" cy="2402205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FS_Ambient_IoT_solutions</a:t>
                      </a:r>
                    </a:p>
                  </a:txBody>
                  <a:tcPr marL="4763" marR="4763" marT="4763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FS_NR_AIML_air_Ph2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FS_NR_AIML_Mob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NR_MIMO_Ph5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 err="1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NR_AIML_air</a:t>
                      </a:r>
                      <a:endParaRPr lang="en-US" altLang="zh-CN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 err="1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Ambient_IoT_Solutions</a:t>
                      </a:r>
                      <a:endParaRPr lang="en-US" altLang="zh-CN" sz="1000" b="1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NR_Mob_Ph4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NR_XR_Ph3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24514"/>
              </p:ext>
            </p:extLst>
          </p:nvPr>
        </p:nvGraphicFramePr>
        <p:xfrm>
          <a:off x="9066227" y="2301766"/>
          <a:ext cx="2232026" cy="138162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0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26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 err="1">
                          <a:solidFill>
                            <a:srgbClr val="339966"/>
                          </a:solidFill>
                          <a:effectLst/>
                        </a:rPr>
                        <a:t>IoT_NTN_FDD_S_band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2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HPUE_LTE_bands_R19-Core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264">
                <a:tc>
                  <a:txBody>
                    <a:bodyPr/>
                    <a:lstStyle/>
                    <a:p>
                      <a:pPr algn="l" fontAlgn="t"/>
                      <a:r>
                        <a:rPr lang="pt-BR" sz="1000" b="1" u="none" strike="noStrike" dirty="0">
                          <a:solidFill>
                            <a:srgbClr val="339966"/>
                          </a:solidFill>
                          <a:effectLst/>
                        </a:rPr>
                        <a:t>LTE_CA_R19_xBDL_yBUL-Core</a:t>
                      </a:r>
                      <a:endParaRPr lang="en-US" sz="1000" b="1" i="0" u="none" strike="noStrike" dirty="0">
                        <a:solidFill>
                          <a:srgbClr val="339966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2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IoT_NTN_TDD</a:t>
                      </a: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26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339966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LTE_terr_bcast_bands_sub_108-Core</a:t>
                      </a: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59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180300"/>
              </p:ext>
            </p:extLst>
          </p:nvPr>
        </p:nvGraphicFramePr>
        <p:xfrm>
          <a:off x="687446" y="1599985"/>
          <a:ext cx="10900650" cy="9207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4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2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RAN4#116bis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13-17</a:t>
                      </a: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, </a:t>
                      </a:r>
                      <a:r>
                        <a:rPr kumimoji="0" lang="fr-FR" altLang="zh-CN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Oct</a:t>
                      </a: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 2025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Prague, CZ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ETSI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518/380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1873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23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RAN4#117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17-21, </a:t>
                      </a:r>
                      <a:r>
                        <a:rPr kumimoji="0" lang="fr-FR" altLang="zh-CN" sz="12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Nov</a:t>
                      </a:r>
                      <a:r>
                        <a:rPr kumimoji="0" lang="fr-FR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  <a:cs typeface="Arial" charset="0"/>
                        </a:rPr>
                        <a:t> 2025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Dallas, US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ATIS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545/363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2896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074664"/>
                  </a:ext>
                </a:extLst>
              </a:tr>
            </a:tbl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1186544569"/>
              </p:ext>
            </p:extLst>
          </p:nvPr>
        </p:nvGraphicFramePr>
        <p:xfrm>
          <a:off x="5748419" y="2970051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1838756342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9FFBE687-FE9C-4D00-F224-6606A296F38A}"/>
              </a:ext>
            </a:extLst>
          </p:cNvPr>
          <p:cNvSpPr/>
          <p:nvPr/>
        </p:nvSpPr>
        <p:spPr bwMode="auto">
          <a:xfrm>
            <a:off x="6905297" y="704193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5"/>
              </a:buBlip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DCB74-B158-6E44-5BDF-931A042CD007}"/>
              </a:ext>
            </a:extLst>
          </p:cNvPr>
          <p:cNvSpPr/>
          <p:nvPr/>
        </p:nvSpPr>
        <p:spPr bwMode="auto">
          <a:xfrm>
            <a:off x="2028497" y="2638097"/>
            <a:ext cx="1818289" cy="33195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5"/>
              </a:buBlip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91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44F82-5400-73B4-9C8F-F5B9A4ED8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74DE554-6629-5B4B-2764-C65097752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2263"/>
            <a:ext cx="10972800" cy="500279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en-US" sz="2400" b="1" dirty="0">
                <a:latin typeface="+mn-lt"/>
              </a:rPr>
              <a:t>New </a:t>
            </a:r>
            <a:r>
              <a:rPr lang="en-US" altLang="zh-CN" sz="2400" b="1" dirty="0">
                <a:latin typeface="+mn-lt"/>
              </a:rPr>
              <a:t>topics: </a:t>
            </a:r>
            <a:r>
              <a:rPr lang="en-US" altLang="en-US" sz="2400" b="1" dirty="0">
                <a:latin typeface="+mn-lt"/>
              </a:rPr>
              <a:t>6G study item FS_6G_Radio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System parameters (R4-2522450)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General RF and UE RF (R4-2522451)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BS RF and coexistence (R4-2522454)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Spectrum (R4-2522463)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RRM (R4-2522442)   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Demodulation (R4-2522426)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AI (R4-2522458)       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Spectrum sharing (R4-2522455)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Sensing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Testability and OTA (R4-2522459)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RAN4 operation efficiency (R4-2522460)</a:t>
            </a:r>
          </a:p>
          <a:p>
            <a:pPr>
              <a:lnSpc>
                <a:spcPct val="120000"/>
              </a:lnSpc>
              <a:defRPr/>
            </a:pPr>
            <a:r>
              <a:rPr lang="en-US" altLang="en-US" sz="2400" b="1" dirty="0">
                <a:latin typeface="+mn-lt"/>
              </a:rPr>
              <a:t>RAN4 6G study focus in Q4/25 and Q1/26: 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Scope and priority for each topic</a:t>
            </a:r>
          </a:p>
          <a:p>
            <a:pPr lvl="1">
              <a:lnSpc>
                <a:spcPct val="120000"/>
              </a:lnSpc>
              <a:defRPr/>
            </a:pPr>
            <a:r>
              <a:rPr lang="en-US" altLang="en-US" sz="2000" dirty="0">
                <a:latin typeface="+mn-lt"/>
              </a:rPr>
              <a:t>Interim milestone related topics</a:t>
            </a:r>
            <a:endParaRPr lang="en-US" altLang="en-US" dirty="0">
              <a:latin typeface="+mn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5E09A-37BE-28B4-87FB-330386D335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F34528-B44C-47AE-9B9E-7A86E80C1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Status of RAN4 6G Study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524759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59CA1-4A20-3C58-D85D-EA4080333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037ED2-AFED-ADEF-528B-14A7D53A04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6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89DB19-E387-F9F8-6EE0-3F1332724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407" y="23018"/>
            <a:ext cx="9112251" cy="1143000"/>
          </a:xfrm>
        </p:spPr>
        <p:txBody>
          <a:bodyPr/>
          <a:lstStyle/>
          <a:p>
            <a:r>
              <a:rPr lang="en-US" b="1" dirty="0"/>
              <a:t>Rel-20 Basket WI </a:t>
            </a:r>
            <a:endParaRPr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7C0AA3-46EB-0937-12A1-2ADE46A33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61" y="1166018"/>
            <a:ext cx="10972800" cy="4525963"/>
          </a:xfrm>
        </p:spPr>
        <p:txBody>
          <a:bodyPr/>
          <a:lstStyle/>
          <a:p>
            <a:r>
              <a:rPr lang="en-US" sz="1600" dirty="0"/>
              <a:t>RAN4 WF on Rel-20 basket WI was agreed in R4-2522422</a:t>
            </a:r>
          </a:p>
          <a:p>
            <a:r>
              <a:rPr lang="en-US" sz="1600" dirty="0"/>
              <a:t>Discontinued R19 basket WI</a:t>
            </a:r>
          </a:p>
          <a:p>
            <a:pPr lvl="1"/>
            <a:r>
              <a:rPr lang="en-US" sz="1400" dirty="0"/>
              <a:t>HPUE_LTE_bands_R19 due to limited new proposals</a:t>
            </a:r>
          </a:p>
          <a:p>
            <a:r>
              <a:rPr lang="en-US" sz="1800" dirty="0"/>
              <a:t>R20 basket WI</a:t>
            </a:r>
          </a:p>
          <a:p>
            <a:endParaRPr lang="en-US" sz="1800" dirty="0"/>
          </a:p>
          <a:p>
            <a:endParaRPr sz="1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077654B-35A0-2A67-D328-A40138B7109E}"/>
              </a:ext>
            </a:extLst>
          </p:cNvPr>
          <p:cNvGraphicFramePr>
            <a:graphicFrameLocks noGrp="1"/>
          </p:cNvGraphicFramePr>
          <p:nvPr/>
        </p:nvGraphicFramePr>
        <p:xfrm>
          <a:off x="489994" y="2414079"/>
          <a:ext cx="10540677" cy="4147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9017">
                  <a:extLst>
                    <a:ext uri="{9D8B030D-6E8A-4147-A177-3AD203B41FA5}">
                      <a16:colId xmlns:a16="http://schemas.microsoft.com/office/drawing/2014/main" val="2123109555"/>
                    </a:ext>
                  </a:extLst>
                </a:gridCol>
                <a:gridCol w="1775919">
                  <a:extLst>
                    <a:ext uri="{9D8B030D-6E8A-4147-A177-3AD203B41FA5}">
                      <a16:colId xmlns:a16="http://schemas.microsoft.com/office/drawing/2014/main" val="4087390921"/>
                    </a:ext>
                  </a:extLst>
                </a:gridCol>
                <a:gridCol w="2768697">
                  <a:extLst>
                    <a:ext uri="{9D8B030D-6E8A-4147-A177-3AD203B41FA5}">
                      <a16:colId xmlns:a16="http://schemas.microsoft.com/office/drawing/2014/main" val="1569384721"/>
                    </a:ext>
                  </a:extLst>
                </a:gridCol>
                <a:gridCol w="1003192">
                  <a:extLst>
                    <a:ext uri="{9D8B030D-6E8A-4147-A177-3AD203B41FA5}">
                      <a16:colId xmlns:a16="http://schemas.microsoft.com/office/drawing/2014/main" val="2264678858"/>
                    </a:ext>
                  </a:extLst>
                </a:gridCol>
                <a:gridCol w="2226926">
                  <a:extLst>
                    <a:ext uri="{9D8B030D-6E8A-4147-A177-3AD203B41FA5}">
                      <a16:colId xmlns:a16="http://schemas.microsoft.com/office/drawing/2014/main" val="3073706659"/>
                    </a:ext>
                  </a:extLst>
                </a:gridCol>
                <a:gridCol w="2226926">
                  <a:extLst>
                    <a:ext uri="{9D8B030D-6E8A-4147-A177-3AD203B41FA5}">
                      <a16:colId xmlns:a16="http://schemas.microsoft.com/office/drawing/2014/main" val="953316146"/>
                    </a:ext>
                  </a:extLst>
                </a:gridCol>
              </a:tblGrid>
              <a:tr h="35227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effectLst/>
                        </a:rPr>
                        <a:t>Index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effectLst/>
                        </a:rPr>
                        <a:t>Proposed scopes (high level)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200" b="1">
                          <a:solidFill>
                            <a:schemeClr val="bg1"/>
                          </a:solidFill>
                          <a:effectLst/>
                        </a:rPr>
                        <a:t>Draft WID 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58750" marR="0">
                        <a:spcAft>
                          <a:spcPts val="900"/>
                        </a:spcAft>
                        <a:buNone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</a:rPr>
                        <a:t>Relevant Rel-19  WI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158750" marR="0">
                        <a:spcAft>
                          <a:spcPts val="900"/>
                        </a:spcAft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Note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00239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LTE_CA _xBDL_yBUL_R20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R19 scope as basis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RP-253511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LTE_CA_R19_xBDL_yBUL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27449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NR _Bands_Features_R20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UL MIMO, 4Rx, 6Rx, 8Rx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RP-253606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NR_bands_xFeature_R19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14805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NR_LTE_Combos_Features_R20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Simultaneous Rx/Tx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DL interruption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R19 LB-LB CA via switching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RP-253873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LTE_NR_R19_Simult_RxTx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DL_intrpt_combos_TxSW_R19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Consolidate the features related to switching and interruption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5343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HPUE_NR_FR1_Bands_CA_ENDC _BWs_R20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Single CC HPUE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Additional CBW for existing NR bands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PC2 FDD bands for TN RedCap UE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RP-253521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HPUE_NR_FR1_bands_R19</a:t>
                      </a: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 NR_bands_CA_ENDC_R19_BWs</a:t>
                      </a: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NR_PC2_RedCap_UE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Consolidate HPUE in single basket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65605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DC _xBLTE_yBNR_R20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R19 scope as basis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HPUE EN-DC combos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RP-253531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DC_R19_xBLTE_yBNR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Consolidate ENDC related in a single basket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70725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NR_CADC_SUL_R20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R19 scope as basis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HPUE NR CA/DC/SUL combos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RP-253403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NR_CADC_SUL_R19 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Consolidate NR CA/DC/SUL related in a single basket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31494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>
                          <a:effectLst/>
                        </a:rPr>
                        <a:t>NTN_Bands_Features_R20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HPUE (PC2 and PC1) for NR NTN bands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HPUE (PC2 and PC1) for IoT NTN bands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3MHz CBW for NR NTN bands</a:t>
                      </a:r>
                      <a:endParaRPr lang="en-US" sz="1000">
                        <a:effectLst/>
                      </a:endParaRPr>
                    </a:p>
                    <a:p>
                      <a:pPr marL="342900" marR="0" lvl="0" indent="-34290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000">
                          <a:effectLst/>
                        </a:rPr>
                        <a:t>(e)RedCap UE for NR NTN bands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354" rtl="0" eaLnBrk="1" latinLnBrk="0" hangingPunct="1">
                        <a:spcAft>
                          <a:spcPts val="900"/>
                        </a:spcAft>
                        <a:buNone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RP-253707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GB" sz="1000" dirty="0">
                          <a:effectLst/>
                        </a:rPr>
                        <a:t>N/A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Consolidate all NTN related proposals in single basket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726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683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spectrum WI proposals (Rel-20)</a:t>
            </a:r>
            <a:endParaRPr lang="ru-RU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A442092-274B-718A-D2C9-A051A941D2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91046"/>
              </p:ext>
            </p:extLst>
          </p:nvPr>
        </p:nvGraphicFramePr>
        <p:xfrm>
          <a:off x="373166" y="1747932"/>
          <a:ext cx="11213092" cy="39208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2682">
                  <a:extLst>
                    <a:ext uri="{9D8B030D-6E8A-4147-A177-3AD203B41FA5}">
                      <a16:colId xmlns:a16="http://schemas.microsoft.com/office/drawing/2014/main" val="3630075664"/>
                    </a:ext>
                  </a:extLst>
                </a:gridCol>
                <a:gridCol w="4953134">
                  <a:extLst>
                    <a:ext uri="{9D8B030D-6E8A-4147-A177-3AD203B41FA5}">
                      <a16:colId xmlns:a16="http://schemas.microsoft.com/office/drawing/2014/main" val="3915941271"/>
                    </a:ext>
                  </a:extLst>
                </a:gridCol>
                <a:gridCol w="4537276">
                  <a:extLst>
                    <a:ext uri="{9D8B030D-6E8A-4147-A177-3AD203B41FA5}">
                      <a16:colId xmlns:a16="http://schemas.microsoft.com/office/drawing/2014/main" val="3962050027"/>
                    </a:ext>
                  </a:extLst>
                </a:gridCol>
              </a:tblGrid>
              <a:tr h="347086">
                <a:tc>
                  <a:txBody>
                    <a:bodyPr/>
                    <a:lstStyle/>
                    <a:p>
                      <a:pPr marL="0" algn="l" defTabSz="914354" rtl="0" eaLnBrk="1" fontAlgn="t" latinLnBrk="0" hangingPunct="1"/>
                      <a:r>
                        <a:rPr lang="en-US" sz="16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L BAYAN PLAIN" pitchFamily="2" charset="-78"/>
                        </a:rPr>
                        <a:t>Tdoc</a:t>
                      </a:r>
                      <a:r>
                        <a:rPr lang="en-US" sz="1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AL BAYAN PLAIN" pitchFamily="2" charset="-78"/>
                        </a:rPr>
                        <a:t> Number</a:t>
                      </a: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Title</a:t>
                      </a: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Source Company</a:t>
                      </a: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64919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RP-253405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WID: Ku Band for NR NTN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SES S.A.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7514947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RP-253407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SID on upper C band for NR-NTN and IoT-NTN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SES S.A.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8569772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RP-253496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WID: Introduction of a new band for 1.5GHz Japanese allocation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KDDI, NTT DOCOMO, SoftBank, Apple, Ericsson, Fujitsu,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HiSilicon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, Huawei, Kyocera, Murata, NEC, Nokia, OPPO, Qualcomm, Samsung, Sharp, Skyworks Solutions Inc., Sony, Xiaomi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86586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RP-253609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WID: Introduction of NR-NTN band for Australia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Telstra Limited,T-Mobile USA, KDDI, SpaceX, Apple, Mediatek, Qualcomm, Ericsson, Samsung, BMW, Rogers, Toyota ITC, Sony, Fraunhofer, Cohere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097959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RP-253700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WID: Introduction of NR-NTN PCS band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T-Mobile USA, Rogers, Telstra, Ericsson, Qualcomm, Samsung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6946997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RP-253760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New WID: Introduction of EESS protection and PC1 for 40GHz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l Bayan Plain" pitchFamily="2" charset="-78"/>
                        </a:rPr>
                        <a:t>NTT DOCOMO, INC., KDDI, SoftBank, Rakuten mobile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26560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66C17F-75BD-FCCC-4184-B35D12F63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82262"/>
            <a:ext cx="10972800" cy="4843907"/>
          </a:xfrm>
        </p:spPr>
        <p:txBody>
          <a:bodyPr>
            <a:normAutofit/>
          </a:bodyPr>
          <a:lstStyle/>
          <a:p>
            <a:r>
              <a:rPr lang="en-US" sz="2000" b="1" dirty="0"/>
              <a:t>Principle of release independence related to 6Rx</a:t>
            </a:r>
          </a:p>
          <a:p>
            <a:pPr lvl="1"/>
            <a:r>
              <a:rPr lang="en-US" sz="1800" dirty="0"/>
              <a:t>RAN4 seeks for RAN guidance on the principle to introduce release independent non-spectrum features is needed.</a:t>
            </a:r>
          </a:p>
          <a:p>
            <a:pPr lvl="2"/>
            <a:r>
              <a:rPr lang="en-US" sz="1800" dirty="0"/>
              <a:t>Case 1: legacy feature with new requirement without introducing new signaling</a:t>
            </a:r>
          </a:p>
          <a:p>
            <a:pPr lvl="2"/>
            <a:r>
              <a:rPr lang="en-US" sz="1800" dirty="0"/>
              <a:t>Care 2: new feature with new requirement and new signaling</a:t>
            </a:r>
          </a:p>
          <a:p>
            <a:r>
              <a:rPr lang="en-US" sz="2000" b="1" dirty="0"/>
              <a:t>TEI Proposals</a:t>
            </a:r>
          </a:p>
          <a:p>
            <a:pPr lvl="1"/>
            <a:r>
              <a:rPr lang="en-US" sz="1600" dirty="0"/>
              <a:t>RP-253611	Switching period for 1T-1T band combination switching in Rel-16</a:t>
            </a:r>
          </a:p>
          <a:p>
            <a:pPr lvl="1"/>
            <a:r>
              <a:rPr lang="en-US" sz="1600" dirty="0"/>
              <a:t>RP-253620	On CA with HPUE and 4Tx</a:t>
            </a:r>
          </a:p>
          <a:p>
            <a:pPr lvl="1"/>
            <a:endParaRPr lang="en-US" sz="1200" dirty="0"/>
          </a:p>
          <a:p>
            <a:pPr lvl="1"/>
            <a:endParaRPr sz="16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00057B-B281-1620-C454-F395CB93DD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F0A681-DDDD-CBFB-11A8-0739319DE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Selected RAN4 Issues in RAN#110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5395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936B-5727-5DDF-A552-FB00AB55C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E42CA6-16DF-95D6-80F1-96947E1072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71903A-6F9E-0C3D-256B-E9BF8F16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RAN Task on framework simplification for co-location/co-existence requirement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D71C0A-1B77-939E-665E-6DE1EEE2E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44" y="1560353"/>
            <a:ext cx="8642907" cy="1680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1B4135-0FD0-81FE-3024-1169AB6A9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68362"/>
            <a:ext cx="10801359" cy="320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862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23d77754-4ccc-4c57-9291-cab09e81894a"/>
    <ds:schemaRef ds:uri="a915fe38-2618-47b6-8303-829fb71466d5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402644</TotalTime>
  <Words>5453</Words>
  <Application>Microsoft Macintosh PowerPoint</Application>
  <PresentationFormat>Widescreen</PresentationFormat>
  <Paragraphs>1385</Paragraphs>
  <Slides>19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-webkit-standard</vt:lpstr>
      <vt:lpstr>Microsoft YaHei</vt:lpstr>
      <vt:lpstr>Microsoft YaHei</vt:lpstr>
      <vt:lpstr>Aptos Narrow</vt:lpstr>
      <vt:lpstr>Arial</vt:lpstr>
      <vt:lpstr>Arial Black</vt:lpstr>
      <vt:lpstr>Calibri</vt:lpstr>
      <vt:lpstr>Helvetica</vt:lpstr>
      <vt:lpstr>Times New Roman</vt:lpstr>
      <vt:lpstr>3gpp</vt:lpstr>
      <vt:lpstr>Status Report RAN WG4 </vt:lpstr>
      <vt:lpstr>Summary</vt:lpstr>
      <vt:lpstr>Summary: Rel-19 Core part </vt:lpstr>
      <vt:lpstr>Statistics</vt:lpstr>
      <vt:lpstr>Status of RAN4 6G Study</vt:lpstr>
      <vt:lpstr>Rel-20 Basket WI </vt:lpstr>
      <vt:lpstr>RAN4 new spectrum WI proposals (Rel-20)</vt:lpstr>
      <vt:lpstr>Selected RAN4 Issues in RAN#110</vt:lpstr>
      <vt:lpstr>RAN Task on framework simplification for co-location/co-existence requirement</vt:lpstr>
      <vt:lpstr>Status Summary: Rel-19/20 Spectrum WI/SI</vt:lpstr>
      <vt:lpstr>Status Summary: Rel-19 Non-spectrum WI/SI (1)</vt:lpstr>
      <vt:lpstr>Status Summary: Rel-19 Non-spectrum WI/SI (2)</vt:lpstr>
      <vt:lpstr>Status Summary: Rel-20 Non-spectrum WI/SI (2)</vt:lpstr>
      <vt:lpstr>Thank You All!</vt:lpstr>
      <vt:lpstr>PowerPoint Presentation</vt:lpstr>
      <vt:lpstr>PowerPoint Presentation</vt:lpstr>
      <vt:lpstr>PowerPoint Presentation</vt:lpstr>
      <vt:lpstr>Appendix – TEI identifiers and CRs</vt:lpstr>
      <vt:lpstr>TEI CR (52)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Yang Tang</cp:lastModifiedBy>
  <cp:revision>3741</cp:revision>
  <cp:lastPrinted>2016-09-15T08:31:35Z</cp:lastPrinted>
  <dcterms:created xsi:type="dcterms:W3CDTF">2009-11-27T05:15:11Z</dcterms:created>
  <dcterms:modified xsi:type="dcterms:W3CDTF">2025-12-07T04:32:49Z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(3)us+cdbYkaFThl86PgRBVQd4eFC/6WE7M5OMm64/I2SDK37zruh+9B91PFxA1uWFmZjm5KmOb
PxQNWc8LJMAaiqNiQ+Tu21FB/8VhOGXWbYrvuibmVyzwueBi+ZLtAsRoyMGxXhG+zAKJUe9u
8G0/PcIVBdLMRnV2bjziBp2UWgwpFqP8m502x/C77++i9nO8MkjdO2Y3B38dZtuIwC62HIbX
dhLlpbxLrRd3VHWUh1</vt:lpwstr>
  </property>
  <property fmtid="{D5CDD505-2E9C-101B-9397-08002B2CF9AE}" pid="11" name="_2015_ms_pID_7253431">
    <vt:lpwstr>kadDJ+wrvCH4BAuQ4g1OkrM1SDHxzyRw3rY5IA8KP7SPYzFrjC4aNV
2Yab/KiR9gH8zhTZ/TdYzb4rAJwGBd5jyNRG49UcnTZCKPMMBcIwqHqJacTR+MOQdXNpasED
G1p+eIkcsbJSnfhu/AOijeai8Klhgd56bsB90dDBPxnnJw7rurWaMR/XCStvOBp9TiOIgown
/JMUKG4s0ApIjXOJSnpIrKipcpHmPOVNAEuj</vt:lpwstr>
  </property>
  <property fmtid="{D5CDD505-2E9C-101B-9397-08002B2CF9AE}" pid="12" name="_2015_ms_pID_7253432">
    <vt:lpwstr>QhVfpg3mEFfnLpv7oa6nN8c=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1741715530</vt:lpwstr>
  </property>
</Properties>
</file>