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1"/>
  </p:notesMasterIdLst>
  <p:handoutMasterIdLst>
    <p:handoutMasterId r:id="rId22"/>
  </p:handoutMasterIdLst>
  <p:sldIdLst>
    <p:sldId id="341" r:id="rId5"/>
    <p:sldId id="417" r:id="rId6"/>
    <p:sldId id="408" r:id="rId7"/>
    <p:sldId id="415" r:id="rId8"/>
    <p:sldId id="418" r:id="rId9"/>
    <p:sldId id="378" r:id="rId10"/>
    <p:sldId id="426" r:id="rId11"/>
    <p:sldId id="425" r:id="rId12"/>
    <p:sldId id="427" r:id="rId13"/>
    <p:sldId id="396" r:id="rId14"/>
    <p:sldId id="419" r:id="rId15"/>
    <p:sldId id="380" r:id="rId16"/>
    <p:sldId id="379" r:id="rId17"/>
    <p:sldId id="413" r:id="rId18"/>
    <p:sldId id="414" r:id="rId19"/>
    <p:sldId id="411" r:id="rId20"/>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CC"/>
    <a:srgbClr val="CCFF99"/>
    <a:srgbClr val="FFFFFF"/>
    <a:srgbClr val="FF6600"/>
    <a:srgbClr val="1A4669"/>
    <a:srgbClr val="C6D254"/>
    <a:srgbClr val="B1D254"/>
    <a:srgbClr val="2A6EA8"/>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C3D48D-19FC-4DB8-B74A-A236D857B284}" v="9" dt="2025-10-27T12:29:43.704"/>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27" autoAdjust="0"/>
    <p:restoredTop sz="92238" autoAdjust="0"/>
  </p:normalViewPr>
  <p:slideViewPr>
    <p:cSldViewPr snapToGrid="0">
      <p:cViewPr varScale="1">
        <p:scale>
          <a:sx n="97" d="100"/>
          <a:sy n="97" d="100"/>
        </p:scale>
        <p:origin x="90"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4" d="100"/>
          <a:sy n="74" d="100"/>
        </p:scale>
        <p:origin x="3378" y="54"/>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789072D9-2976-48D6-91CC-F3B81D5BC3D5}"/>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a:extLst>
              <a:ext uri="{FF2B5EF4-FFF2-40B4-BE49-F238E27FC236}">
                <a16:creationId xmlns:a16="http://schemas.microsoft.com/office/drawing/2014/main" id="{5337DD13-51AD-4B02-8A68-D1AEA3BFD1E7}"/>
              </a:ext>
            </a:extLst>
          </p:cNvPr>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a:extLst>
              <a:ext uri="{FF2B5EF4-FFF2-40B4-BE49-F238E27FC236}">
                <a16:creationId xmlns:a16="http://schemas.microsoft.com/office/drawing/2014/main" id="{A3DFC17F-0481-4905-8632-1C02E3E3DC52}"/>
              </a:ext>
            </a:extLst>
          </p:cNvPr>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a:extLst>
              <a:ext uri="{FF2B5EF4-FFF2-40B4-BE49-F238E27FC236}">
                <a16:creationId xmlns:a16="http://schemas.microsoft.com/office/drawing/2014/main" id="{EE81EF3A-A1DE-4C8C-8602-3BA1B0BECDBF}"/>
              </a:ext>
            </a:extLst>
          </p:cNvPr>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A3198B39-BF8D-4494-9821-E6701364FD81}"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072CA75-53D7-445B-9EF5-6CAEF1776D6A}"/>
              </a:ext>
            </a:extLst>
          </p:cNvPr>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a:extLst>
              <a:ext uri="{FF2B5EF4-FFF2-40B4-BE49-F238E27FC236}">
                <a16:creationId xmlns:a16="http://schemas.microsoft.com/office/drawing/2014/main" id="{6A4E70E9-E8A6-4EC8-9A63-B36D42527792}"/>
              </a:ext>
            </a:extLst>
          </p:cNvPr>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3076" name="Rectangle 4">
            <a:extLst>
              <a:ext uri="{FF2B5EF4-FFF2-40B4-BE49-F238E27FC236}">
                <a16:creationId xmlns:a16="http://schemas.microsoft.com/office/drawing/2014/main" id="{B0437FF1-442D-43A2-8C73-F8F083ADF658}"/>
              </a:ext>
            </a:extLst>
          </p:cNvPr>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a:extLst>
              <a:ext uri="{FF2B5EF4-FFF2-40B4-BE49-F238E27FC236}">
                <a16:creationId xmlns:a16="http://schemas.microsoft.com/office/drawing/2014/main" id="{0EA3C5F4-38C2-4B34-837F-12B7982390FF}"/>
              </a:ext>
            </a:extLst>
          </p:cNvPr>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a:extLst>
              <a:ext uri="{FF2B5EF4-FFF2-40B4-BE49-F238E27FC236}">
                <a16:creationId xmlns:a16="http://schemas.microsoft.com/office/drawing/2014/main" id="{FCA29B65-32F6-409B-983D-A505954C0DCE}"/>
              </a:ext>
            </a:extLst>
          </p:cNvPr>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a:extLst>
              <a:ext uri="{FF2B5EF4-FFF2-40B4-BE49-F238E27FC236}">
                <a16:creationId xmlns:a16="http://schemas.microsoft.com/office/drawing/2014/main" id="{C32814BC-4525-4F02-B0DA-914D143EF2AC}"/>
              </a:ext>
            </a:extLst>
          </p:cNvPr>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a:latin typeface="Times New Roman" panose="02020603050405020304" pitchFamily="18" charset="0"/>
              </a:defRPr>
            </a:lvl1pPr>
          </a:lstStyle>
          <a:p>
            <a:pPr>
              <a:defRPr/>
            </a:pPr>
            <a:fld id="{ECB452CC-48C9-4997-9257-C682E2A70ECE}" type="slidenum">
              <a:rPr lang="en-GB" altLang="en-US"/>
              <a:pPr>
                <a:defRPr/>
              </a:pPr>
              <a:t>‹#›</a:t>
            </a:fld>
            <a:endParaRPr lang="en-GB" altLang="en-US"/>
          </a:p>
        </p:txBody>
      </p:sp>
    </p:spTree>
    <p:extLst>
      <p:ext uri="{BB962C8B-B14F-4D97-AF65-F5344CB8AC3E}">
        <p14:creationId xmlns:p14="http://schemas.microsoft.com/office/powerpoint/2010/main" val="31509829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2</a:t>
            </a:fld>
            <a:endParaRPr lang="en-GB" altLang="en-US">
              <a:solidFill>
                <a:srgbClr val="000000"/>
              </a:solidFill>
            </a:endParaRPr>
          </a:p>
        </p:txBody>
      </p:sp>
    </p:spTree>
    <p:extLst>
      <p:ext uri="{BB962C8B-B14F-4D97-AF65-F5344CB8AC3E}">
        <p14:creationId xmlns:p14="http://schemas.microsoft.com/office/powerpoint/2010/main" val="12051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3</a:t>
            </a:fld>
            <a:endParaRPr lang="en-GB" altLang="en-US">
              <a:solidFill>
                <a:srgbClr val="000000"/>
              </a:solidFill>
            </a:endParaRPr>
          </a:p>
        </p:txBody>
      </p:sp>
    </p:spTree>
    <p:extLst>
      <p:ext uri="{BB962C8B-B14F-4D97-AF65-F5344CB8AC3E}">
        <p14:creationId xmlns:p14="http://schemas.microsoft.com/office/powerpoint/2010/main" val="1089724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ECB452CC-48C9-4997-9257-C682E2A70ECE}" type="slidenum">
              <a:rPr lang="en-GB" altLang="en-US" smtClean="0">
                <a:solidFill>
                  <a:srgbClr val="000000"/>
                </a:solidFill>
              </a:rPr>
              <a:pPr>
                <a:defRPr/>
              </a:pPr>
              <a:t>4</a:t>
            </a:fld>
            <a:endParaRPr lang="en-GB" altLang="en-US">
              <a:solidFill>
                <a:srgbClr val="000000"/>
              </a:solidFill>
            </a:endParaRPr>
          </a:p>
        </p:txBody>
      </p:sp>
    </p:spTree>
    <p:extLst>
      <p:ext uri="{BB962C8B-B14F-4D97-AF65-F5344CB8AC3E}">
        <p14:creationId xmlns:p14="http://schemas.microsoft.com/office/powerpoint/2010/main" val="3916017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7640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9935987"/>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6636365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2025</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009756" y="6356351"/>
            <a:ext cx="93256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400" dirty="0">
                <a:latin typeface="Calibri" panose="020F0502020204030204" pitchFamily="34" charset="0"/>
              </a:rPr>
              <a:t> 3GPP</a:t>
            </a:r>
            <a:r>
              <a:rPr lang="en-GB" altLang="en-US" sz="1400" baseline="0" dirty="0">
                <a:latin typeface="Calibri" panose="020F0502020204030204" pitchFamily="34" charset="0"/>
              </a:rPr>
              <a:t> </a:t>
            </a:r>
            <a:r>
              <a:rPr lang="en-GB" altLang="en-US" sz="1400" dirty="0">
                <a:latin typeface="Calibri" panose="020F0502020204030204" pitchFamily="34" charset="0"/>
              </a:rPr>
              <a:t>CT3</a:t>
            </a: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92529" y="16024"/>
            <a:ext cx="44876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panose="020B0604020202020204" pitchFamily="34" charset="0"/>
              </a:rPr>
              <a:t>3GPP TSG</a:t>
            </a:r>
            <a:r>
              <a:rPr lang="sv-SE" altLang="en-US" sz="1200" b="1" baseline="0" dirty="0">
                <a:latin typeface="Arial" panose="020B0604020202020204" pitchFamily="34" charset="0"/>
              </a:rPr>
              <a:t> </a:t>
            </a:r>
            <a:r>
              <a:rPr lang="sv-SE" altLang="en-US" sz="1200" b="1" dirty="0">
                <a:latin typeface="Arial" panose="020B0604020202020204" pitchFamily="34" charset="0"/>
              </a:rPr>
              <a:t>CT WG3 Meeting </a:t>
            </a:r>
            <a:r>
              <a:rPr lang="en-GB" altLang="en-US" sz="1200" b="1" dirty="0">
                <a:latin typeface="Arial" panose="020B0604020202020204" pitchFamily="34" charset="0"/>
              </a:rPr>
              <a:t>#144</a:t>
            </a:r>
            <a:r>
              <a:rPr lang="sv-SE" altLang="en-US" sz="1200" b="1" dirty="0">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defRPr/>
            </a:pPr>
            <a:r>
              <a:rPr lang="en-US" altLang="zh-CN" sz="1200" b="1" i="0" kern="1200" dirty="0">
                <a:solidFill>
                  <a:schemeClr val="tx1"/>
                </a:solidFill>
                <a:effectLst/>
                <a:latin typeface="Arial" panose="020B0604020202020204" pitchFamily="34" charset="0"/>
                <a:ea typeface="+mn-ea"/>
                <a:cs typeface="Arial" panose="020B0604020202020204" pitchFamily="34" charset="0"/>
              </a:rPr>
              <a:t>Dallas US</a:t>
            </a:r>
            <a:r>
              <a:rPr lang="en-GB" altLang="zh-CN" sz="1200" b="1" kern="1200" dirty="0">
                <a:solidFill>
                  <a:schemeClr val="tx1"/>
                </a:solidFill>
                <a:effectLst/>
                <a:latin typeface="Arial" panose="020B0604020202020204" pitchFamily="34" charset="0"/>
                <a:ea typeface="+mn-ea"/>
                <a:cs typeface="Arial" panose="020B0604020202020204" pitchFamily="34" charset="0"/>
              </a:rPr>
              <a:t>, 17 - 21</a:t>
            </a:r>
            <a:r>
              <a:rPr lang="en-GB" altLang="zh-CN" sz="1200" b="1" kern="1200" baseline="0" dirty="0">
                <a:solidFill>
                  <a:schemeClr val="tx1"/>
                </a:solidFill>
                <a:effectLst/>
                <a:latin typeface="Arial" panose="020B0604020202020204" pitchFamily="34" charset="0"/>
                <a:ea typeface="+mn-ea"/>
                <a:cs typeface="Arial" panose="020B0604020202020204" pitchFamily="34" charset="0"/>
              </a:rPr>
              <a:t> </a:t>
            </a:r>
            <a:r>
              <a:rPr lang="en-US" altLang="zh-CN" sz="1200" b="1" kern="1200" baseline="0" dirty="0">
                <a:solidFill>
                  <a:schemeClr val="tx1"/>
                </a:solidFill>
                <a:effectLst/>
                <a:latin typeface="Arial" panose="020B0604020202020204" pitchFamily="34" charset="0"/>
                <a:ea typeface="+mn-ea"/>
                <a:cs typeface="Arial" panose="020B0604020202020204" pitchFamily="34" charset="0"/>
              </a:rPr>
              <a:t>November</a:t>
            </a:r>
            <a:r>
              <a:rPr lang="en-GB" altLang="zh-CN" sz="1200" b="1" kern="1200" baseline="0" dirty="0">
                <a:solidFill>
                  <a:schemeClr val="tx1"/>
                </a:solidFill>
                <a:effectLst/>
                <a:latin typeface="Arial" panose="020B0604020202020204" pitchFamily="34" charset="0"/>
                <a:ea typeface="+mn-ea"/>
                <a:cs typeface="Arial" panose="020B0604020202020204" pitchFamily="34" charset="0"/>
              </a:rPr>
              <a:t>,</a:t>
            </a:r>
            <a:r>
              <a:rPr lang="en-GB" altLang="zh-CN" sz="1200" b="1" kern="1200" dirty="0">
                <a:solidFill>
                  <a:schemeClr val="tx1"/>
                </a:solidFill>
                <a:effectLst/>
                <a:latin typeface="Arial" panose="020B0604020202020204" pitchFamily="34" charset="0"/>
                <a:ea typeface="+mn-ea"/>
                <a:cs typeface="Arial" panose="020B0604020202020204" pitchFamily="34" charset="0"/>
              </a:rPr>
              <a:t> 2025</a:t>
            </a:r>
            <a:endParaRPr lang="zh-CN" altLang="zh-CN" sz="1200" kern="1200" dirty="0">
              <a:solidFill>
                <a:schemeClr val="tx1"/>
              </a:solidFill>
              <a:effectLst/>
              <a:latin typeface="Arial" panose="020B0604020202020204" pitchFamily="34" charset="0"/>
              <a:ea typeface="+mn-ea"/>
              <a:cs typeface="Arial" panose="020B0604020202020204" pitchFamily="34" charset="0"/>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C3-255001	</a:t>
            </a:r>
          </a:p>
        </p:txBody>
      </p:sp>
    </p:spTree>
  </p:cSld>
  <p:clrMap bg1="lt1" tx1="dk1" bg2="lt2" tx2="dk2" accent1="accent1" accent2="accent2" accent3="accent3" accent4="accent4" accent5="accent5" accent6="accent6" hlink="hlink" folHlink="folHlink"/>
  <p:sldLayoutIdLst>
    <p:sldLayoutId id="2147485163" r:id="rId1"/>
    <p:sldLayoutId id="2147485161" r:id="rId2"/>
    <p:sldLayoutId id="2147485162"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portal.3gpp.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eur02.safelinks.protection.outlook.com/?url=https%3A%2F%2Fwww.3gpp.org%2Fftp%2FMeetings_3GPP_SYNC%2FCT%2FInbox%2FCP-252252.zip&amp;data=05%7C02%7Csusana.fernandez%40ERICSSON.COM%7C0ffc56216949415ecfcc08ddf58bda0d%7C92e84cebfbfd47abbe52080c6b87953f%7C0%7C0%7C638936703360727049%7CUnknown%7CTWFpbGZsb3d8eyJFbXB0eU1hcGkiOnRydWUsIlYiOiIwLjAuMDAwMCIsIlAiOiJXaW4zMiIsIkFOIjoiTWFpbCIsIldUIjoyfQ%3D%3D%7C0%7C%7C%7C&amp;sdata=YpJVerpa7UDTdw7QTvJp54V26FDKR9k%2FJN06HoIDJSc%3D&amp;reserved=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3GPP_TSG_CT_WG3@LIST.ETSI.OR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help.3gpp.org/index.php?title=3GPP_voting_tool" TargetMode="External"/><Relationship Id="rId2" Type="http://schemas.openxmlformats.org/officeDocument/2006/relationships/hyperlink" Target="https://www.3gpp.org/ftp/information/working_procedures/3gpp_wp.htm" TargetMode="External"/><Relationship Id="rId1" Type="http://schemas.openxmlformats.org/officeDocument/2006/relationships/slideLayout" Target="../slideLayouts/slideLayout2.xml"/><Relationship Id="rId6" Type="http://schemas.openxmlformats.org/officeDocument/2006/relationships/hyperlink" Target="https://www.3gpp.org/ftp/tsg_ct/WG3_interworking_ex-CN3/TSGC3_143_SophiaAntipolis/Docs/C3-254615.zip" TargetMode="External"/><Relationship Id="rId5" Type="http://schemas.openxmlformats.org/officeDocument/2006/relationships/hyperlink" Target="https://portal.3gpp.org/VotingTool/Vote/DetailList/1197" TargetMode="External"/><Relationship Id="rId4" Type="http://schemas.openxmlformats.org/officeDocument/2006/relationships/hyperlink" Target="https://eur02.safelinks.protection.outlook.com/?url=https%3A%2F%2Fportal.3gpp.org%2FVotingTool%2FVote%2FDetailList%2F1196&amp;data=05%7C02%7Csusana.fernandez%40ericsson.com%7Ce84b3718f86d4291d13208de1534ad46%7C92e84cebfbfd47abbe52080c6b87953f%7C0%7C0%7C638971513136217228%7CUnknown%7CTWFpbGZsb3d8eyJFbXB0eU1hcGkiOnRydWUsIlYiOiIwLjAuMDAwMCIsIlAiOiJXaW4zMiIsIkFOIjoiTWFpbCIsIldUIjoyfQ%3D%3D%7C0%7C%7C%7C&amp;sdata=xJPwi9VjE%2FDrDT1f041QpFQ%2FzBdYKzWF4BUhaXf7XXk%3D&amp;reserved=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title"/>
          </p:nvPr>
        </p:nvSpPr>
        <p:spPr>
          <a:xfrm>
            <a:off x="400236" y="1807055"/>
            <a:ext cx="7886700" cy="1704022"/>
          </a:xfrm>
        </p:spPr>
        <p:txBody>
          <a:bodyPr/>
          <a:lstStyle/>
          <a:p>
            <a:pPr eaLnBrk="1" hangingPunct="1"/>
            <a:r>
              <a:rPr lang="en-GB" altLang="en-US" dirty="0"/>
              <a:t>Meeting guidance for 3GPP CT3#144</a:t>
            </a:r>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body" idx="4294967295"/>
          </p:nvPr>
        </p:nvSpPr>
        <p:spPr>
          <a:xfrm>
            <a:off x="501967" y="4560618"/>
            <a:ext cx="7886700" cy="1500187"/>
          </a:xfrm>
        </p:spPr>
        <p:txBody>
          <a:bodyPr/>
          <a:lstStyle/>
          <a:p>
            <a:pPr marL="0" indent="0" eaLnBrk="1" hangingPunct="1">
              <a:buFontTx/>
              <a:buNone/>
            </a:pPr>
            <a:r>
              <a:rPr lang="en-GB" altLang="en-US" dirty="0"/>
              <a:t>Susana Fernández</a:t>
            </a:r>
          </a:p>
          <a:p>
            <a:pPr marL="0" indent="0" eaLnBrk="1" hangingPunct="1">
              <a:buFontTx/>
              <a:buNone/>
            </a:pPr>
            <a:r>
              <a:rPr lang="en-GB" altLang="en-US" dirty="0"/>
              <a:t>3GPP CT3 Chair</a:t>
            </a:r>
          </a:p>
          <a:p>
            <a:pPr marL="0" indent="0" eaLnBrk="1" hangingPunct="1">
              <a:buFontTx/>
              <a:buNone/>
            </a:pPr>
            <a:r>
              <a:rPr lang="en-GB" altLang="en-US" dirty="0"/>
              <a:t>Ericsson</a:t>
            </a:r>
          </a:p>
          <a:p>
            <a:pPr marL="0" indent="0" eaLnBrk="1" hangingPunct="1">
              <a:buFontTx/>
              <a:buNone/>
            </a:pPr>
            <a:endParaRPr lang="en-GB" altLang="en-US" dirty="0"/>
          </a:p>
        </p:txBody>
      </p:sp>
      <p:pic>
        <p:nvPicPr>
          <p:cNvPr id="2052" name="Picture 4" descr="C:\Users\y00354572\AppData\Roaming\eSpace_Desktop\UserData\y00354572\imagefiles\7B2D5971-DFEB-41CB-8383-E15B0E2A84C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5626" y="1807055"/>
            <a:ext cx="3963693" cy="453294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err="1"/>
              <a:t>Tdoc</a:t>
            </a:r>
            <a:r>
              <a:rPr lang="en-GB" altLang="en-US" dirty="0"/>
              <a:t> reservation &amp; submission</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486171" y="1799848"/>
            <a:ext cx="11219658" cy="4351338"/>
          </a:xfrm>
        </p:spPr>
        <p:txBody>
          <a:bodyPr/>
          <a:lstStyle/>
          <a:p>
            <a:pPr marL="360000" indent="-288000"/>
            <a:r>
              <a:rPr lang="en-GB" altLang="zh-CN" sz="2000" dirty="0" err="1"/>
              <a:t>Tdoc</a:t>
            </a:r>
            <a:r>
              <a:rPr lang="en-GB" altLang="zh-CN" sz="2000" dirty="0"/>
              <a:t> number will be assigned by the Chair (with the help of MCC). </a:t>
            </a:r>
            <a:r>
              <a:rPr lang="en-GB" altLang="zh-CN" sz="2000" dirty="0" err="1"/>
              <a:t>Tdoc</a:t>
            </a:r>
            <a:r>
              <a:rPr lang="en-GB" altLang="zh-CN" sz="2000" dirty="0"/>
              <a:t> number request for new/revised </a:t>
            </a:r>
            <a:r>
              <a:rPr lang="en-GB" altLang="zh-CN" sz="2000" dirty="0" err="1"/>
              <a:t>tdoc</a:t>
            </a:r>
            <a:r>
              <a:rPr lang="en-GB" altLang="zh-CN" sz="2000" dirty="0"/>
              <a:t> can be done during the meeting or can be asked offline if needed. </a:t>
            </a:r>
          </a:p>
          <a:p>
            <a:pPr marL="360000" indent="-288000"/>
            <a:r>
              <a:rPr lang="en-GB" altLang="zh-CN" sz="2000" dirty="0"/>
              <a:t>The delegate will upload the contribution updated with the received comments in the Inbox before the assigned slot for the revision. MCC will provide credentials to allow access to remote participants.</a:t>
            </a:r>
          </a:p>
          <a:p>
            <a:pPr marL="360000" lvl="0" indent="-288000"/>
            <a:r>
              <a:rPr lang="en-GB" altLang="zh-CN" sz="2000" dirty="0"/>
              <a:t>The </a:t>
            </a:r>
            <a:r>
              <a:rPr lang="en-GB" altLang="zh-CN" sz="2000" dirty="0" err="1"/>
              <a:t>Tdoc</a:t>
            </a:r>
            <a:r>
              <a:rPr lang="en-GB" altLang="zh-CN" sz="2000" dirty="0"/>
              <a:t> numbers, if needed, for CRs/DP on OpenAPI version update, new TSs/TR not under change control, presentation sheets for WIs will be allocated by the MCC before the end of the meeting. Those documents will be handled during the email approval procedure.</a:t>
            </a:r>
          </a:p>
          <a:p>
            <a:pPr marL="360000" lvl="0" indent="-288000"/>
            <a:r>
              <a:rPr lang="en-US" altLang="zh-CN" sz="2000" dirty="0"/>
              <a:t>Please do NOT upload the final </a:t>
            </a:r>
            <a:r>
              <a:rPr lang="en-US" altLang="zh-CN" sz="2000" dirty="0" err="1"/>
              <a:t>Tdoc</a:t>
            </a:r>
            <a:r>
              <a:rPr lang="en-US" altLang="zh-CN" sz="2000" dirty="0"/>
              <a:t>(s) in 3GU, the MCC will do that after the meeting.</a:t>
            </a:r>
            <a:endParaRPr lang="zh-CN" altLang="zh-CN" sz="2000" dirty="0"/>
          </a:p>
          <a:p>
            <a:pPr lvl="1"/>
            <a:r>
              <a:rPr lang="en-GB" altLang="zh-CN" sz="1800" dirty="0"/>
              <a:t>For a revised WID, only rm version will be included in the final zip file.</a:t>
            </a:r>
            <a:endParaRPr lang="zh-CN" altLang="zh-CN" sz="1800" dirty="0"/>
          </a:p>
          <a:p>
            <a:pPr lvl="1"/>
            <a:r>
              <a:rPr lang="en-GB" altLang="zh-CN" sz="1800" dirty="0"/>
              <a:t>For a new WID, only cl version will be included in the final zip file.</a:t>
            </a:r>
            <a:endParaRPr lang="zh-CN" altLang="zh-CN" sz="1800" dirty="0"/>
          </a:p>
          <a:p>
            <a:pPr lvl="1"/>
            <a:r>
              <a:rPr lang="en-GB" altLang="zh-CN" sz="1800" dirty="0"/>
              <a:t>For a CR, the “rev” field of the cover sheet should be upgraded whenever the </a:t>
            </a:r>
            <a:r>
              <a:rPr lang="en-GB" altLang="zh-CN" sz="1800" dirty="0" err="1"/>
              <a:t>Tdoc</a:t>
            </a:r>
            <a:r>
              <a:rPr lang="en-GB" altLang="zh-CN" sz="1800" dirty="0"/>
              <a:t> number is changed.</a:t>
            </a:r>
            <a:endParaRPr lang="zh-CN" altLang="zh-CN" sz="1800" dirty="0"/>
          </a:p>
          <a:p>
            <a:pPr marL="360000" lvl="0" indent="-288000"/>
            <a:endParaRPr lang="en-US" altLang="zh-CN" sz="2000" dirty="0"/>
          </a:p>
          <a:p>
            <a:pPr lvl="1"/>
            <a:endParaRPr lang="en-GB" altLang="zh-CN" sz="2000" dirty="0">
              <a:highlight>
                <a:srgbClr val="FFFFFF"/>
              </a:highlight>
            </a:endParaRPr>
          </a:p>
          <a:p>
            <a:pPr lvl="1"/>
            <a:endParaRPr lang="zh-CN" altLang="zh-CN" dirty="0">
              <a:highlight>
                <a:srgbClr val="FFFF00"/>
              </a:highlight>
            </a:endParaRPr>
          </a:p>
        </p:txBody>
      </p:sp>
    </p:spTree>
    <p:extLst>
      <p:ext uri="{BB962C8B-B14F-4D97-AF65-F5344CB8AC3E}">
        <p14:creationId xmlns:p14="http://schemas.microsoft.com/office/powerpoint/2010/main" val="2061877518"/>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Email discussions                            </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64223" y="1750509"/>
            <a:ext cx="11463554" cy="4351338"/>
          </a:xfrm>
        </p:spPr>
        <p:txBody>
          <a:bodyPr/>
          <a:lstStyle/>
          <a:p>
            <a:pPr marL="72000" lvl="0" indent="0">
              <a:buNone/>
            </a:pPr>
            <a:endParaRPr lang="en-GB" altLang="zh-CN" sz="2000" dirty="0"/>
          </a:p>
          <a:p>
            <a:pPr lvl="0">
              <a:lnSpc>
                <a:spcPct val="100000"/>
              </a:lnSpc>
              <a:spcBef>
                <a:spcPts val="0"/>
              </a:spcBef>
            </a:pPr>
            <a:r>
              <a:rPr lang="en-GB" altLang="zh-CN" sz="2000" dirty="0"/>
              <a:t>Naming convention for the subject field in emails will be followed during the </a:t>
            </a:r>
            <a:r>
              <a:rPr lang="en-GB" altLang="zh-CN" sz="2000" u="sng" dirty="0"/>
              <a:t>email approval phase and Plenary preparation</a:t>
            </a:r>
            <a:r>
              <a:rPr lang="en-GB" altLang="zh-CN" sz="2000" dirty="0"/>
              <a:t>, as follows:</a:t>
            </a:r>
          </a:p>
          <a:p>
            <a:pPr marL="0" lvl="0" indent="0">
              <a:lnSpc>
                <a:spcPct val="100000"/>
              </a:lnSpc>
              <a:spcBef>
                <a:spcPts val="0"/>
              </a:spcBef>
              <a:buNone/>
            </a:pPr>
            <a:endParaRPr lang="zh-CN" altLang="zh-CN" sz="2000" dirty="0"/>
          </a:p>
          <a:p>
            <a:pPr marL="0" indent="0">
              <a:lnSpc>
                <a:spcPct val="100000"/>
              </a:lnSpc>
              <a:spcBef>
                <a:spcPts val="0"/>
              </a:spcBef>
              <a:buNone/>
            </a:pPr>
            <a:r>
              <a:rPr lang="en-GB" altLang="zh-CN" sz="2000" b="1" dirty="0"/>
              <a:t>       [WIC] [Agenda item] [</a:t>
            </a:r>
            <a:r>
              <a:rPr lang="en-GB" altLang="zh-CN" sz="2000" b="1" dirty="0" err="1"/>
              <a:t>Tdoc</a:t>
            </a:r>
            <a:r>
              <a:rPr lang="en-GB" altLang="zh-CN" sz="2000" b="1" dirty="0"/>
              <a:t> number] [version] [Title]</a:t>
            </a:r>
          </a:p>
          <a:p>
            <a:pPr lvl="1">
              <a:lnSpc>
                <a:spcPct val="100000"/>
              </a:lnSpc>
              <a:spcBef>
                <a:spcPts val="0"/>
              </a:spcBef>
            </a:pPr>
            <a:r>
              <a:rPr lang="en-US" altLang="zh-CN" sz="1800" b="1" dirty="0"/>
              <a:t>CR example: </a:t>
            </a:r>
            <a:r>
              <a:rPr lang="en-US" altLang="zh-CN" sz="1800" dirty="0"/>
              <a:t>[</a:t>
            </a:r>
            <a:r>
              <a:rPr lang="en-US" altLang="zh-CN" sz="1800" dirty="0" err="1"/>
              <a:t>OpenAPI_Updates</a:t>
            </a:r>
            <a:r>
              <a:rPr lang="en-US" altLang="zh-CN" sz="1800" dirty="0"/>
              <a:t>][6.5][C3-253725][r0][CR 0430 29.222 Rel-19 Update of info and </a:t>
            </a:r>
            <a:r>
              <a:rPr lang="en-US" altLang="zh-CN" sz="1800" dirty="0" err="1"/>
              <a:t>externalDocs</a:t>
            </a:r>
            <a:r>
              <a:rPr lang="en-US" altLang="zh-CN" sz="1800" dirty="0"/>
              <a:t> fields]</a:t>
            </a:r>
          </a:p>
          <a:p>
            <a:pPr lvl="1">
              <a:lnSpc>
                <a:spcPct val="100000"/>
              </a:lnSpc>
              <a:spcBef>
                <a:spcPts val="0"/>
              </a:spcBef>
            </a:pPr>
            <a:r>
              <a:rPr lang="en-US" altLang="zh-CN" sz="1800" b="1" dirty="0"/>
              <a:t>Exception sheet example: </a:t>
            </a:r>
            <a:r>
              <a:rPr lang="en-US" altLang="zh-CN" sz="1800" dirty="0"/>
              <a:t>[</a:t>
            </a:r>
            <a:r>
              <a:rPr lang="en-US" altLang="zh-CN" sz="1800" dirty="0" err="1"/>
              <a:t>Metaverse_App</a:t>
            </a:r>
            <a:r>
              <a:rPr lang="en-US" altLang="zh-CN" sz="1800" dirty="0"/>
              <a:t>][19.42][C3-253712][r0][Exception sheet for </a:t>
            </a:r>
            <a:r>
              <a:rPr lang="en-US" altLang="zh-CN" sz="1800" dirty="0" err="1"/>
              <a:t>Metaverse_App</a:t>
            </a:r>
            <a:r>
              <a:rPr lang="en-US" altLang="zh-CN" sz="1800" dirty="0"/>
              <a:t>]</a:t>
            </a:r>
            <a:endParaRPr lang="en-GB" altLang="zh-CN" sz="1800" dirty="0"/>
          </a:p>
          <a:p>
            <a:pPr lvl="1"/>
            <a:endParaRPr lang="en-US" altLang="zh-CN" sz="2000" u="sng" dirty="0"/>
          </a:p>
        </p:txBody>
      </p:sp>
    </p:spTree>
    <p:extLst>
      <p:ext uri="{BB962C8B-B14F-4D97-AF65-F5344CB8AC3E}">
        <p14:creationId xmlns:p14="http://schemas.microsoft.com/office/powerpoint/2010/main" val="2620753213"/>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End of the meeting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735651" y="1817079"/>
            <a:ext cx="10515600" cy="4351338"/>
          </a:xfrm>
        </p:spPr>
        <p:txBody>
          <a:bodyPr/>
          <a:lstStyle/>
          <a:p>
            <a:pPr marL="360000" indent="-324000"/>
            <a:r>
              <a:rPr lang="en-US" altLang="zh-CN" sz="2400" dirty="0"/>
              <a:t>The CT3#144 meeting will officially end at 15:30 (estimated time) on Friday 21</a:t>
            </a:r>
            <a:r>
              <a:rPr lang="en-US" altLang="zh-CN" sz="2400" baseline="30000" dirty="0"/>
              <a:t>st</a:t>
            </a:r>
            <a:r>
              <a:rPr lang="en-US" altLang="zh-CN" sz="2400" dirty="0"/>
              <a:t> November, 2025.</a:t>
            </a:r>
          </a:p>
          <a:p>
            <a:pPr marL="360000" indent="-324000"/>
            <a:endParaRPr lang="en-US" altLang="zh-CN" sz="2400" b="1" dirty="0"/>
          </a:p>
          <a:p>
            <a:pPr marL="360000" indent="-324000"/>
            <a:endParaRPr lang="en-US" altLang="zh-CN" sz="2400" b="1" dirty="0"/>
          </a:p>
        </p:txBody>
      </p:sp>
    </p:spTree>
    <p:extLst>
      <p:ext uri="{BB962C8B-B14F-4D97-AF65-F5344CB8AC3E}">
        <p14:creationId xmlns:p14="http://schemas.microsoft.com/office/powerpoint/2010/main" val="1729816093"/>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After the meeting</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48343" y="1757258"/>
            <a:ext cx="11216640" cy="4351338"/>
          </a:xfrm>
        </p:spPr>
        <p:txBody>
          <a:bodyPr/>
          <a:lstStyle/>
          <a:p>
            <a:pPr marL="360000" indent="-288000"/>
            <a:r>
              <a:rPr lang="en-US" altLang="zh-CN" sz="2000" dirty="0"/>
              <a:t>Rapporteurs will implement all the </a:t>
            </a:r>
            <a:r>
              <a:rPr lang="en-US" altLang="zh-CN" sz="2000" dirty="0" err="1"/>
              <a:t>pCRs</a:t>
            </a:r>
            <a:r>
              <a:rPr lang="en-US" altLang="zh-CN" sz="2000" dirty="0"/>
              <a:t> agreed in this meeting into the new TSs/TRs that are not under change control, if any.</a:t>
            </a:r>
            <a:endParaRPr lang="en-GB" altLang="zh-CN" sz="2000" dirty="0"/>
          </a:p>
          <a:p>
            <a:pPr marL="360000" indent="-288000"/>
            <a:r>
              <a:rPr lang="en-US" altLang="zh-CN" sz="2000" dirty="0"/>
              <a:t>Rapporteurs will implement the OpenAPI impacts of the CRs agreed in this meeting into the SBI-related TSs under change control.</a:t>
            </a:r>
          </a:p>
          <a:p>
            <a:pPr marL="360000" indent="-288000"/>
            <a:r>
              <a:rPr lang="en-US" altLang="zh-CN" sz="2000" dirty="0"/>
              <a:t>MCC will implement all the CRs agreed in this meeting in the Non-SBI TSs under change control.</a:t>
            </a:r>
          </a:p>
          <a:p>
            <a:pPr marL="360000" indent="-288000"/>
            <a:r>
              <a:rPr lang="en-GB" altLang="zh-CN" sz="2000" dirty="0"/>
              <a:t>Rapporteurs will store the OpenAPI files in 3GPP Forge as per current procedures and will indicate the identified syntax errors and whether some revision of agreed CRs need to be sent to CT3#144 meeting.</a:t>
            </a:r>
          </a:p>
          <a:p>
            <a:pPr marL="360000" indent="-288000"/>
            <a:r>
              <a:rPr lang="en-GB" altLang="zh-CN" sz="2000" dirty="0"/>
              <a:t>For more details about the procedure after the </a:t>
            </a:r>
            <a:r>
              <a:rPr lang="en-US" altLang="zh-CN" sz="2000" dirty="0"/>
              <a:t>CT3#144 meeting </a:t>
            </a:r>
            <a:r>
              <a:rPr lang="en-GB" altLang="zh-CN" sz="2000" dirty="0"/>
              <a:t>, please refer to C3-255002, which will be shared by the Chair to the CT3 reflector when the meeting is officially closed.</a:t>
            </a:r>
            <a:endParaRPr lang="zh-CN" altLang="zh-CN" sz="2000" dirty="0"/>
          </a:p>
        </p:txBody>
      </p:sp>
    </p:spTree>
    <p:extLst>
      <p:ext uri="{BB962C8B-B14F-4D97-AF65-F5344CB8AC3E}">
        <p14:creationId xmlns:p14="http://schemas.microsoft.com/office/powerpoint/2010/main" val="3142983626"/>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587524" y="1928175"/>
            <a:ext cx="10573284" cy="4351338"/>
          </a:xfrm>
        </p:spPr>
        <p:txBody>
          <a:bodyPr/>
          <a:lstStyle/>
          <a:p>
            <a:pPr marL="0" lvl="0" indent="0">
              <a:buNone/>
            </a:pPr>
            <a:r>
              <a:rPr lang="en-US" altLang="zh-CN" sz="5400" dirty="0"/>
              <a:t>Annex</a:t>
            </a:r>
            <a:endParaRPr lang="zh-CN" altLang="zh-CN" sz="5400" dirty="0"/>
          </a:p>
        </p:txBody>
      </p:sp>
    </p:spTree>
    <p:extLst>
      <p:ext uri="{BB962C8B-B14F-4D97-AF65-F5344CB8AC3E}">
        <p14:creationId xmlns:p14="http://schemas.microsoft.com/office/powerpoint/2010/main" val="2497192341"/>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3AFF4909-1900-46CD-87F7-AE296C59418F}"/>
              </a:ext>
            </a:extLst>
          </p:cNvPr>
          <p:cNvSpPr>
            <a:spLocks noGrp="1"/>
          </p:cNvSpPr>
          <p:nvPr>
            <p:ph type="title"/>
          </p:nvPr>
        </p:nvSpPr>
        <p:spPr/>
        <p:txBody>
          <a:bodyPr/>
          <a:lstStyle/>
          <a:p>
            <a:r>
              <a:rPr lang="en-GB" altLang="zh-CN" dirty="0"/>
              <a:t>Preparation of contributions</a:t>
            </a:r>
            <a:endParaRPr lang="en-GB" altLang="en-US" dirty="0"/>
          </a:p>
        </p:txBody>
      </p:sp>
      <p:sp>
        <p:nvSpPr>
          <p:cNvPr id="8195" name="Content Placeholder 2">
            <a:extLst>
              <a:ext uri="{FF2B5EF4-FFF2-40B4-BE49-F238E27FC236}">
                <a16:creationId xmlns:a16="http://schemas.microsoft.com/office/drawing/2014/main" id="{A955EC6E-B2A1-4AA5-9F6A-E317D7FE324C}"/>
              </a:ext>
            </a:extLst>
          </p:cNvPr>
          <p:cNvSpPr>
            <a:spLocks noGrp="1"/>
          </p:cNvSpPr>
          <p:nvPr>
            <p:ph idx="1"/>
          </p:nvPr>
        </p:nvSpPr>
        <p:spPr>
          <a:xfrm>
            <a:off x="587524" y="1928175"/>
            <a:ext cx="10573284" cy="4351338"/>
          </a:xfrm>
        </p:spPr>
        <p:txBody>
          <a:bodyPr/>
          <a:lstStyle/>
          <a:p>
            <a:pPr marL="360000" lvl="0" indent="-288000"/>
            <a:r>
              <a:rPr lang="fr-FR" altLang="zh-CN" sz="2000" dirty="0"/>
              <a:t>For SBI-related TS, the OpenAPI impact in a CR shall be </a:t>
            </a:r>
            <a:r>
              <a:rPr lang="en-GB" altLang="zh-CN" sz="2000" dirty="0"/>
              <a:t>indicated in the “Other comments” section of the cover sheet, as:</a:t>
            </a:r>
          </a:p>
          <a:p>
            <a:pPr marL="457200" lvl="1" indent="0">
              <a:buNone/>
            </a:pPr>
            <a:r>
              <a:rPr lang="en-GB" altLang="zh-CN" sz="2000" dirty="0"/>
              <a:t>The CR introduces a new </a:t>
            </a:r>
            <a:r>
              <a:rPr lang="en-GB" altLang="zh-CN" sz="2000" dirty="0" err="1"/>
              <a:t>OpenAPI</a:t>
            </a:r>
            <a:r>
              <a:rPr lang="en-GB" altLang="zh-CN" sz="2000" dirty="0"/>
              <a:t> file of the </a:t>
            </a:r>
            <a:r>
              <a:rPr lang="en-GB" altLang="zh-CN" sz="2000" i="1" dirty="0" err="1">
                <a:solidFill>
                  <a:srgbClr val="0070C0"/>
                </a:solidFill>
              </a:rPr>
              <a:t>Nxx_yyyy</a:t>
            </a:r>
            <a:r>
              <a:rPr lang="en-GB" altLang="zh-CN" sz="2000" i="1" dirty="0">
                <a:solidFill>
                  <a:srgbClr val="0070C0"/>
                </a:solidFill>
              </a:rPr>
              <a:t> </a:t>
            </a:r>
            <a:r>
              <a:rPr lang="en-GB" altLang="zh-CN" sz="2000" dirty="0"/>
              <a:t>API. </a:t>
            </a:r>
          </a:p>
          <a:p>
            <a:pPr marL="457200" lvl="1" indent="0">
              <a:buNone/>
            </a:pPr>
            <a:r>
              <a:rPr lang="en-GB" altLang="zh-CN" sz="2000" dirty="0"/>
              <a:t>Or</a:t>
            </a:r>
            <a:endParaRPr lang="en-US" altLang="zh-CN" sz="2000" dirty="0"/>
          </a:p>
          <a:p>
            <a:pPr marL="457200" lvl="1" indent="0">
              <a:buNone/>
            </a:pPr>
            <a:r>
              <a:rPr lang="en-GB" altLang="zh-CN" sz="2000" dirty="0"/>
              <a:t>The CR introduces backward </a:t>
            </a:r>
            <a:r>
              <a:rPr lang="en-GB" altLang="zh-CN" sz="2000" i="1" dirty="0">
                <a:solidFill>
                  <a:srgbClr val="0070C0"/>
                </a:solidFill>
              </a:rPr>
              <a:t>[compatible/incompatible][feature/correction] </a:t>
            </a:r>
            <a:r>
              <a:rPr lang="en-GB" altLang="zh-CN" sz="2000" dirty="0"/>
              <a:t>to the following APIs:</a:t>
            </a:r>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US" altLang="zh-CN" sz="2000" dirty="0"/>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US" altLang="zh-CN" sz="2000" dirty="0"/>
          </a:p>
          <a:p>
            <a:pPr marL="457200" lvl="1" indent="0">
              <a:buNone/>
            </a:pPr>
            <a:r>
              <a:rPr lang="en-US" altLang="zh-CN" sz="2000" dirty="0"/>
              <a:t>	…</a:t>
            </a:r>
          </a:p>
          <a:p>
            <a:pPr marL="457200" lvl="1" indent="0">
              <a:buNone/>
            </a:pPr>
            <a:r>
              <a:rPr lang="en-US" altLang="zh-CN" sz="2000" dirty="0"/>
              <a:t>	 TS</a:t>
            </a:r>
            <a:r>
              <a:rPr lang="en-US" altLang="zh-CN" sz="2000" i="1" dirty="0">
                <a:solidFill>
                  <a:srgbClr val="0070C0"/>
                </a:solidFill>
              </a:rPr>
              <a:t>&lt;</a:t>
            </a:r>
            <a:r>
              <a:rPr lang="en-US" altLang="zh-CN" sz="2000" i="1" dirty="0" err="1">
                <a:solidFill>
                  <a:srgbClr val="0070C0"/>
                </a:solidFill>
              </a:rPr>
              <a:t>Spec_Number</a:t>
            </a:r>
            <a:r>
              <a:rPr lang="en-US" altLang="zh-CN" sz="2000" i="1" dirty="0">
                <a:solidFill>
                  <a:srgbClr val="0070C0"/>
                </a:solidFill>
              </a:rPr>
              <a:t>&gt;</a:t>
            </a:r>
            <a:r>
              <a:rPr lang="en-US" altLang="zh-CN" sz="2000" dirty="0"/>
              <a:t>_</a:t>
            </a:r>
            <a:r>
              <a:rPr lang="en-US" altLang="zh-CN" sz="2000" i="1" dirty="0">
                <a:solidFill>
                  <a:srgbClr val="0070C0"/>
                </a:solidFill>
              </a:rPr>
              <a:t>&lt;</a:t>
            </a:r>
            <a:r>
              <a:rPr lang="en-US" altLang="zh-CN" sz="2000" i="1" dirty="0" err="1">
                <a:solidFill>
                  <a:srgbClr val="0070C0"/>
                </a:solidFill>
              </a:rPr>
              <a:t>API_name</a:t>
            </a:r>
            <a:r>
              <a:rPr lang="en-US" altLang="zh-CN" sz="2000" i="1" dirty="0">
                <a:solidFill>
                  <a:srgbClr val="0070C0"/>
                </a:solidFill>
              </a:rPr>
              <a:t>&gt;</a:t>
            </a:r>
            <a:r>
              <a:rPr lang="en-US" altLang="zh-CN" sz="2000" dirty="0"/>
              <a:t>.</a:t>
            </a:r>
            <a:r>
              <a:rPr lang="en-US" altLang="zh-CN" sz="2000" dirty="0" err="1"/>
              <a:t>yaml</a:t>
            </a:r>
            <a:endParaRPr lang="en-GB" altLang="zh-CN" sz="2000" dirty="0"/>
          </a:p>
          <a:p>
            <a:pPr marL="360000" lvl="0" indent="-288000"/>
            <a:r>
              <a:rPr lang="fr-FR" altLang="zh-CN" sz="2000" dirty="0"/>
              <a:t>For </a:t>
            </a:r>
            <a:r>
              <a:rPr lang="en-GB" altLang="zh-CN" sz="2000" dirty="0"/>
              <a:t>a revised WID, only </a:t>
            </a:r>
            <a:r>
              <a:rPr lang="en-GB" altLang="zh-CN" sz="2000" dirty="0" err="1"/>
              <a:t>rm</a:t>
            </a:r>
            <a:r>
              <a:rPr lang="en-GB" altLang="zh-CN" sz="2000" dirty="0"/>
              <a:t> version will be included in the zip file</a:t>
            </a:r>
          </a:p>
          <a:p>
            <a:pPr marL="360000" lvl="0" indent="-288000"/>
            <a:r>
              <a:rPr lang="en-GB" altLang="zh-CN" sz="2000" dirty="0"/>
              <a:t>For a new WID, only cl version will be included in the zip file.</a:t>
            </a:r>
            <a:endParaRPr lang="zh-CN" altLang="zh-CN" sz="2000" dirty="0"/>
          </a:p>
        </p:txBody>
      </p:sp>
    </p:spTree>
    <p:extLst>
      <p:ext uri="{BB962C8B-B14F-4D97-AF65-F5344CB8AC3E}">
        <p14:creationId xmlns:p14="http://schemas.microsoft.com/office/powerpoint/2010/main" val="1821168958"/>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8" descr="webpag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10800000" flipH="1" flipV="1">
            <a:off x="3598286" y="2965595"/>
            <a:ext cx="4291012" cy="3421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11"/>
          <p:cNvSpPr>
            <a:spLocks noChangeArrowheads="1"/>
          </p:cNvSpPr>
          <p:nvPr/>
        </p:nvSpPr>
        <p:spPr bwMode="auto">
          <a:xfrm>
            <a:off x="4360285" y="1881981"/>
            <a:ext cx="3882194"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Blip>
                <a:blip r:embed="rId3"/>
              </a:buBlip>
              <a:defRPr sz="2800">
                <a:solidFill>
                  <a:schemeClr val="tx1"/>
                </a:solidFill>
                <a:latin typeface="Calibri" pitchFamily="34" charset="0"/>
              </a:defRPr>
            </a:lvl1pPr>
            <a:lvl2pPr marL="742950" indent="-285750">
              <a:spcBef>
                <a:spcPct val="20000"/>
              </a:spcBef>
              <a:buClr>
                <a:srgbClr val="C00000"/>
              </a:buClr>
              <a:buFont typeface="Arial" pitchFamily="34" charset="0"/>
              <a:buChar char="•"/>
              <a:defRPr sz="2400">
                <a:solidFill>
                  <a:schemeClr val="tx1"/>
                </a:solidFill>
                <a:latin typeface="Calibri" pitchFamily="34" charset="0"/>
              </a:defRPr>
            </a:lvl2pPr>
            <a:lvl3pPr marL="1143000" indent="-228600">
              <a:spcBef>
                <a:spcPct val="20000"/>
              </a:spcBef>
              <a:buFont typeface="Arial" pitchFamily="34" charset="0"/>
              <a:buChar char="•"/>
              <a:defRPr sz="2000">
                <a:solidFill>
                  <a:schemeClr val="tx1"/>
                </a:solidFill>
                <a:latin typeface="Calibri" pitchFamily="34" charset="0"/>
              </a:defRPr>
            </a:lvl3pPr>
            <a:lvl4pPr marL="1600200" indent="-228600">
              <a:spcBef>
                <a:spcPct val="20000"/>
              </a:spcBef>
              <a:buFont typeface="Arial" pitchFamily="34" charset="0"/>
              <a:buChar char="–"/>
              <a:defRPr>
                <a:solidFill>
                  <a:schemeClr val="tx1"/>
                </a:solidFill>
                <a:latin typeface="Calibri" pitchFamily="34" charset="0"/>
              </a:defRPr>
            </a:lvl4pPr>
            <a:lvl5pPr marL="2057400" indent="-228600">
              <a:spcBef>
                <a:spcPct val="20000"/>
              </a:spcBef>
              <a:buFont typeface="Arial" pitchFamily="34" charset="0"/>
              <a:buChar char="»"/>
              <a:defRPr sz="16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1600">
                <a:solidFill>
                  <a:schemeClr val="tx1"/>
                </a:solidFill>
                <a:latin typeface="Calibri" pitchFamily="34" charset="0"/>
              </a:defRPr>
            </a:lvl9pPr>
          </a:lstStyle>
          <a:p>
            <a:pPr algn="ctr">
              <a:spcBef>
                <a:spcPct val="0"/>
              </a:spcBef>
              <a:buFontTx/>
              <a:buNone/>
            </a:pPr>
            <a:r>
              <a:rPr lang="fi-FI" altLang="en-US" b="1" dirty="0">
                <a:latin typeface="Arial" pitchFamily="34" charset="0"/>
                <a:cs typeface="Arial" pitchFamily="34" charset="0"/>
              </a:rPr>
              <a:t>Susana Fernández</a:t>
            </a:r>
          </a:p>
          <a:p>
            <a:pPr algn="ctr">
              <a:spcBef>
                <a:spcPct val="0"/>
              </a:spcBef>
              <a:buFontTx/>
              <a:buNone/>
            </a:pPr>
            <a:r>
              <a:rPr lang="fi-FI" altLang="en-US" sz="1400" dirty="0">
                <a:latin typeface="Arial" pitchFamily="34" charset="0"/>
                <a:cs typeface="Arial" pitchFamily="34" charset="0"/>
              </a:rPr>
              <a:t>3GPP CT WG3 Chair</a:t>
            </a:r>
          </a:p>
          <a:p>
            <a:pPr algn="ctr">
              <a:spcBef>
                <a:spcPct val="0"/>
              </a:spcBef>
              <a:buFontTx/>
              <a:buNone/>
            </a:pPr>
            <a:r>
              <a:rPr lang="fi-FI" altLang="en-US" sz="1400" dirty="0">
                <a:solidFill>
                  <a:srgbClr val="7F7F7F"/>
                </a:solidFill>
                <a:latin typeface="Arial" pitchFamily="34" charset="0"/>
                <a:cs typeface="Arial" pitchFamily="34" charset="0"/>
              </a:rPr>
              <a:t>susana.fernandez@ericsson.com</a:t>
            </a:r>
            <a:endParaRPr lang="en-US" altLang="en-US" sz="1400" dirty="0">
              <a:solidFill>
                <a:srgbClr val="7F7F7F"/>
              </a:solidFill>
              <a:latin typeface="Arial" pitchFamily="34" charset="0"/>
              <a:cs typeface="Arial" pitchFamily="34" charset="0"/>
            </a:endParaRPr>
          </a:p>
        </p:txBody>
      </p:sp>
      <p:sp>
        <p:nvSpPr>
          <p:cNvPr id="7" name="Titre 6"/>
          <p:cNvSpPr>
            <a:spLocks noGrp="1"/>
          </p:cNvSpPr>
          <p:nvPr>
            <p:ph type="title"/>
          </p:nvPr>
        </p:nvSpPr>
        <p:spPr>
          <a:xfrm>
            <a:off x="485991" y="517015"/>
            <a:ext cx="10515600" cy="1325563"/>
          </a:xfrm>
        </p:spPr>
        <p:txBody>
          <a:bodyPr/>
          <a:lstStyle/>
          <a:p>
            <a:r>
              <a:rPr lang="en-US" dirty="0"/>
              <a:t>Thank You!</a:t>
            </a:r>
          </a:p>
        </p:txBody>
      </p:sp>
    </p:spTree>
    <p:extLst>
      <p:ext uri="{BB962C8B-B14F-4D97-AF65-F5344CB8AC3E}">
        <p14:creationId xmlns:p14="http://schemas.microsoft.com/office/powerpoint/2010/main" val="2218658813"/>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Time plan for CT3#144 </a:t>
            </a:r>
          </a:p>
        </p:txBody>
      </p:sp>
      <p:sp>
        <p:nvSpPr>
          <p:cNvPr id="5" name="Content Placeholder 2">
            <a:extLst>
              <a:ext uri="{FF2B5EF4-FFF2-40B4-BE49-F238E27FC236}">
                <a16:creationId xmlns:a16="http://schemas.microsoft.com/office/drawing/2014/main" id="{8B215120-9330-4C24-86C0-93DB3C460B0D}"/>
              </a:ext>
            </a:extLst>
          </p:cNvPr>
          <p:cNvSpPr>
            <a:spLocks noGrp="1"/>
          </p:cNvSpPr>
          <p:nvPr>
            <p:ph idx="1"/>
          </p:nvPr>
        </p:nvSpPr>
        <p:spPr>
          <a:xfrm>
            <a:off x="401884" y="1925739"/>
            <a:ext cx="11083664" cy="4289425"/>
          </a:xfrm>
        </p:spPr>
        <p:txBody>
          <a:bodyPr/>
          <a:lstStyle/>
          <a:p>
            <a:pPr>
              <a:spcBef>
                <a:spcPts val="1800"/>
              </a:spcBef>
            </a:pPr>
            <a:r>
              <a:rPr lang="en-US" altLang="zh-CN" sz="1600" b="1" dirty="0" err="1">
                <a:latin typeface="Arial" panose="020B0604020202020204" pitchFamily="34" charset="0"/>
                <a:cs typeface="Arial" panose="020B0604020202020204" pitchFamily="34" charset="0"/>
              </a:rPr>
              <a:t>Tdoc</a:t>
            </a:r>
            <a:r>
              <a:rPr lang="en-US" altLang="zh-CN" sz="1600" b="1" dirty="0">
                <a:latin typeface="Arial" panose="020B0604020202020204" pitchFamily="34" charset="0"/>
                <a:cs typeface="Arial" panose="020B0604020202020204" pitchFamily="34" charset="0"/>
              </a:rPr>
              <a:t> allocation &amp; submission deadline: </a:t>
            </a:r>
            <a:r>
              <a:rPr lang="en-US" altLang="zh-CN" sz="1600" u="sng" dirty="0">
                <a:latin typeface="Arial" panose="020B0604020202020204" pitchFamily="34" charset="0"/>
                <a:cs typeface="Arial" panose="020B0604020202020204" pitchFamily="34" charset="0"/>
              </a:rPr>
              <a:t>Monday, 10th November 2025 13:00 UTC</a:t>
            </a:r>
          </a:p>
          <a:p>
            <a:pPr>
              <a:spcBef>
                <a:spcPts val="1800"/>
              </a:spcBef>
            </a:pPr>
            <a:r>
              <a:rPr lang="en-US" altLang="zh-CN" sz="1600" b="1" dirty="0">
                <a:latin typeface="Arial" panose="020B0604020202020204" pitchFamily="34" charset="0"/>
                <a:cs typeface="Arial" panose="020B0604020202020204" pitchFamily="34" charset="0"/>
              </a:rPr>
              <a:t>DAD at submission deadline: </a:t>
            </a:r>
            <a:r>
              <a:rPr lang="en-US" altLang="zh-CN" sz="1600" u="sng" dirty="0">
                <a:latin typeface="Arial" panose="020B0604020202020204" pitchFamily="34" charset="0"/>
                <a:cs typeface="Arial" panose="020B0604020202020204" pitchFamily="34" charset="0"/>
              </a:rPr>
              <a:t>Tuesday, 11th November 2025 9:00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Preliminary proposed Schedule: </a:t>
            </a:r>
            <a:r>
              <a:rPr lang="en-US" altLang="zh-CN" sz="1600" u="sng" dirty="0">
                <a:latin typeface="Arial" panose="020B0604020202020204" pitchFamily="34" charset="0"/>
                <a:cs typeface="Arial" panose="020B0604020202020204" pitchFamily="34" charset="0"/>
              </a:rPr>
              <a:t>Wednesday, 12th November 2025 16:00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Official DAD &amp; proposed Schedule at Start of Day 1: </a:t>
            </a:r>
            <a:r>
              <a:rPr lang="en-US" altLang="zh-CN" sz="1600" u="sng" dirty="0">
                <a:latin typeface="Arial" panose="020B0604020202020204" pitchFamily="34" charset="0"/>
                <a:cs typeface="Arial" panose="020B0604020202020204" pitchFamily="34" charset="0"/>
              </a:rPr>
              <a:t>Friday, 14th November 2025 13:00 UTC</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Start of the meeting: </a:t>
            </a:r>
            <a:r>
              <a:rPr lang="en-US" altLang="zh-CN" sz="1600" u="sng" dirty="0">
                <a:latin typeface="Arial" panose="020B0604020202020204" pitchFamily="34" charset="0"/>
                <a:cs typeface="Arial" panose="020B0604020202020204" pitchFamily="34" charset="0"/>
              </a:rPr>
              <a:t>Monday, 17th November 2025 09:00 Local time</a:t>
            </a:r>
            <a:endParaRPr lang="en-US" altLang="zh-CN" sz="1600" b="1" u="sng"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DAD at Start of Day X: </a:t>
            </a:r>
            <a:r>
              <a:rPr lang="en-US" altLang="zh-CN" sz="1600" dirty="0">
                <a:latin typeface="Arial" panose="020B0604020202020204" pitchFamily="34" charset="0"/>
                <a:cs typeface="Arial" panose="020B0604020202020204" pitchFamily="34" charset="0"/>
              </a:rPr>
              <a:t>End of every Business Day</a:t>
            </a:r>
            <a:endParaRPr lang="en-US" altLang="zh-CN" sz="1600" b="1" dirty="0">
              <a:latin typeface="Arial" panose="020B0604020202020204" pitchFamily="34" charset="0"/>
              <a:cs typeface="Arial" panose="020B0604020202020204" pitchFamily="34" charset="0"/>
            </a:endParaRPr>
          </a:p>
          <a:p>
            <a:pPr>
              <a:spcBef>
                <a:spcPts val="1800"/>
              </a:spcBef>
            </a:pPr>
            <a:r>
              <a:rPr lang="en-US" altLang="zh-CN" sz="1600" b="1" dirty="0">
                <a:latin typeface="Arial" panose="020B0604020202020204" pitchFamily="34" charset="0"/>
                <a:cs typeface="Arial" panose="020B0604020202020204" pitchFamily="34" charset="0"/>
              </a:rPr>
              <a:t>End of the meeting: </a:t>
            </a:r>
            <a:r>
              <a:rPr lang="en-US" altLang="zh-CN" sz="1600" u="sng" dirty="0">
                <a:latin typeface="Arial" panose="020B0604020202020204" pitchFamily="34" charset="0"/>
                <a:cs typeface="Arial" panose="020B0604020202020204" pitchFamily="34" charset="0"/>
              </a:rPr>
              <a:t>Friday, 21st November 2025 15:30 Local time (estimated time)</a:t>
            </a:r>
          </a:p>
        </p:txBody>
      </p:sp>
    </p:spTree>
    <p:extLst>
      <p:ext uri="{BB962C8B-B14F-4D97-AF65-F5344CB8AC3E}">
        <p14:creationId xmlns:p14="http://schemas.microsoft.com/office/powerpoint/2010/main" val="2160649466"/>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Before </a:t>
            </a:r>
            <a:r>
              <a:rPr lang="en-GB" altLang="en-US"/>
              <a:t>the CT3#144 </a:t>
            </a:r>
            <a:r>
              <a:rPr lang="en-GB" altLang="en-US" dirty="0"/>
              <a:t>meeting       (1/2)</a:t>
            </a:r>
          </a:p>
        </p:txBody>
      </p:sp>
      <p:sp>
        <p:nvSpPr>
          <p:cNvPr id="50" name="Content Placeholder 2">
            <a:extLst>
              <a:ext uri="{FF2B5EF4-FFF2-40B4-BE49-F238E27FC236}">
                <a16:creationId xmlns:a16="http://schemas.microsoft.com/office/drawing/2014/main" id="{8B215120-9330-4C24-86C0-93DB3C460B0D}"/>
              </a:ext>
            </a:extLst>
          </p:cNvPr>
          <p:cNvSpPr>
            <a:spLocks noGrp="1"/>
          </p:cNvSpPr>
          <p:nvPr>
            <p:ph idx="1"/>
          </p:nvPr>
        </p:nvSpPr>
        <p:spPr>
          <a:xfrm>
            <a:off x="-9525" y="1830388"/>
            <a:ext cx="11921383" cy="4662487"/>
          </a:xfrm>
        </p:spPr>
        <p:txBody>
          <a:bodyPr/>
          <a:lstStyle/>
          <a:p>
            <a:r>
              <a:rPr lang="en-GB" altLang="zh-CN" sz="2000" dirty="0" err="1"/>
              <a:t>Tdoc</a:t>
            </a:r>
            <a:r>
              <a:rPr lang="en-GB" altLang="zh-CN" sz="2000" dirty="0"/>
              <a:t> reservation and submission will be handled as per the current procedures, i.e. via the 3GU Portal (</a:t>
            </a:r>
            <a:r>
              <a:rPr lang="en-GB" altLang="zh-CN" sz="2000" dirty="0">
                <a:hlinkClick r:id="rId3"/>
              </a:rPr>
              <a:t>https://portal.3gpp.org</a:t>
            </a:r>
            <a:r>
              <a:rPr lang="en-GB" altLang="zh-CN" sz="2000" dirty="0"/>
              <a:t>). The </a:t>
            </a:r>
            <a:r>
              <a:rPr lang="en-GB" altLang="zh-CN" sz="2000" dirty="0" err="1"/>
              <a:t>tdoc</a:t>
            </a:r>
            <a:r>
              <a:rPr lang="en-GB" altLang="zh-CN" sz="2000" dirty="0"/>
              <a:t> number shall be used as the zip file name for each submitted contribution.</a:t>
            </a:r>
          </a:p>
          <a:p>
            <a:pPr lvl="1"/>
            <a:r>
              <a:rPr lang="en-US" altLang="zh-CN" sz="1800" dirty="0"/>
              <a:t>Refer to the draft agenda as C3-255000.</a:t>
            </a:r>
          </a:p>
          <a:p>
            <a:pPr lvl="1"/>
            <a:r>
              <a:rPr lang="en-US" altLang="zh-CN" sz="1800" dirty="0"/>
              <a:t>Delegates will prepare and submit their contributions considering (see </a:t>
            </a:r>
            <a:r>
              <a:rPr lang="en-US" sz="1800" u="sng" dirty="0">
                <a:hlinkClick r:id="rId4"/>
              </a:rPr>
              <a:t>CP-252252</a:t>
            </a:r>
            <a:r>
              <a:rPr lang="en-US" u="sng" dirty="0"/>
              <a:t>)</a:t>
            </a:r>
            <a:r>
              <a:rPr lang="en-US" altLang="zh-CN" sz="1800" dirty="0"/>
              <a:t>:</a:t>
            </a:r>
          </a:p>
          <a:p>
            <a:pPr lvl="2"/>
            <a:r>
              <a:rPr lang="en-US" altLang="zh-CN" sz="1800" dirty="0"/>
              <a:t>All (pre-)Release 19 contributions will be included in the Agenda.</a:t>
            </a:r>
          </a:p>
          <a:p>
            <a:pPr lvl="2"/>
            <a:r>
              <a:rPr lang="en-US" altLang="zh-CN" sz="1800" dirty="0"/>
              <a:t>Release 19 contributions will have maximum priority.</a:t>
            </a:r>
          </a:p>
          <a:p>
            <a:pPr lvl="2"/>
            <a:r>
              <a:rPr lang="en-US" altLang="zh-CN" sz="1800" dirty="0"/>
              <a:t>Any SID/WID, CR or </a:t>
            </a:r>
            <a:r>
              <a:rPr lang="en-US" altLang="zh-CN" sz="1800" dirty="0" err="1"/>
              <a:t>pCR</a:t>
            </a:r>
            <a:r>
              <a:rPr lang="en-US" altLang="zh-CN" sz="1800" dirty="0"/>
              <a:t> related to Rel-20 5G-A will NOT be handled.</a:t>
            </a:r>
          </a:p>
          <a:p>
            <a:pPr lvl="2"/>
            <a:r>
              <a:rPr lang="en-US" altLang="zh-CN" sz="1800" dirty="0"/>
              <a:t>Any WID, CR or </a:t>
            </a:r>
            <a:r>
              <a:rPr lang="en-US" altLang="zh-CN" sz="1800" dirty="0" err="1"/>
              <a:t>pCR</a:t>
            </a:r>
            <a:r>
              <a:rPr lang="en-US" altLang="zh-CN" sz="1800" dirty="0"/>
              <a:t> related to Rel-20 6G will NOT be handled.</a:t>
            </a:r>
          </a:p>
          <a:p>
            <a:pPr lvl="2"/>
            <a:r>
              <a:rPr lang="en-US" altLang="zh-CN" sz="1800" dirty="0"/>
              <a:t>DP(s) and SID(s) related to 6G will be treated.</a:t>
            </a:r>
          </a:p>
          <a:p>
            <a:pPr lvl="2"/>
            <a:r>
              <a:rPr lang="en-GB" altLang="zh-CN" sz="1800" dirty="0"/>
              <a:t>For topics that require to be discussed in more than one WG, the related documents should be submitted to the impacted WGs and the Chairs should be informed for organizing possible joint sessions. </a:t>
            </a:r>
          </a:p>
          <a:p>
            <a:pPr lvl="1"/>
            <a:r>
              <a:rPr lang="en-US" altLang="zh-CN" sz="1800" dirty="0"/>
              <a:t>Maximum number of PCR(s)/CR(s) (considering mirrors) per company is set to 100. </a:t>
            </a:r>
          </a:p>
          <a:p>
            <a:pPr lvl="1"/>
            <a:r>
              <a:rPr lang="en-US" altLang="zh-CN" sz="1800" dirty="0"/>
              <a:t>It is assumed delegates have read the submitted contributions and have the comments ready before the meeting.</a:t>
            </a:r>
          </a:p>
          <a:p>
            <a:pPr marL="457200" lvl="1" indent="0">
              <a:buNone/>
            </a:pPr>
            <a:endParaRPr lang="en-GB" altLang="zh-CN" sz="2000" dirty="0"/>
          </a:p>
          <a:p>
            <a:pPr marL="457200" lvl="1" indent="0">
              <a:buNone/>
            </a:pPr>
            <a:endParaRPr lang="en-US" altLang="zh-CN" sz="1800" dirty="0"/>
          </a:p>
        </p:txBody>
      </p:sp>
    </p:spTree>
    <p:extLst>
      <p:ext uri="{BB962C8B-B14F-4D97-AF65-F5344CB8AC3E}">
        <p14:creationId xmlns:p14="http://schemas.microsoft.com/office/powerpoint/2010/main" val="169936177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Before the CT3#144 meeting       (2/2)</a:t>
            </a:r>
          </a:p>
        </p:txBody>
      </p:sp>
      <p:sp>
        <p:nvSpPr>
          <p:cNvPr id="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382668" y="1946617"/>
            <a:ext cx="11080179" cy="4289425"/>
          </a:xfrm>
        </p:spPr>
        <p:txBody>
          <a:bodyPr/>
          <a:lstStyle/>
          <a:p>
            <a:pPr marL="360000" lvl="0" indent="-288000"/>
            <a:r>
              <a:rPr lang="en-GB" altLang="zh-CN" sz="2000" dirty="0"/>
              <a:t>The Chair will provide the DAD at submission deadline (as C3-255004) </a:t>
            </a:r>
            <a:r>
              <a:rPr lang="en-US" altLang="zh-CN" sz="2000" dirty="0"/>
              <a:t>by </a:t>
            </a:r>
            <a:r>
              <a:rPr lang="en-GB" altLang="zh-CN" sz="2000" dirty="0"/>
              <a:t>Tuesday, </a:t>
            </a:r>
            <a:r>
              <a:rPr lang="en-US" altLang="zh-CN" sz="2000" dirty="0"/>
              <a:t>11th November 2025</a:t>
            </a:r>
            <a:r>
              <a:rPr lang="en-GB" altLang="zh-CN" sz="2000" dirty="0"/>
              <a:t>. The DAD will include the LS related actions proposed by the Chair.</a:t>
            </a:r>
            <a:endParaRPr lang="zh-CN" altLang="zh-CN" sz="2000" dirty="0"/>
          </a:p>
          <a:p>
            <a:pPr marL="360000" indent="-288000"/>
            <a:r>
              <a:rPr lang="en-GB" altLang="zh-CN" sz="2000" dirty="0"/>
              <a:t>The Chair will provide a preliminary proposed schedule</a:t>
            </a:r>
            <a:r>
              <a:rPr lang="en-US" altLang="zh-CN" sz="2000" dirty="0"/>
              <a:t> by </a:t>
            </a:r>
            <a:r>
              <a:rPr lang="en-GB" altLang="zh-CN" sz="2000" dirty="0"/>
              <a:t>Wednesday, 12th</a:t>
            </a:r>
            <a:r>
              <a:rPr lang="en-US" altLang="zh-CN" sz="2000" dirty="0"/>
              <a:t> November 2025</a:t>
            </a:r>
            <a:r>
              <a:rPr lang="en-GB" altLang="zh-CN" sz="2000" dirty="0"/>
              <a:t>. If needed, delegates should inform the Chair about any controversial topics that should be prioritized so that it is considered in the schedule.</a:t>
            </a:r>
            <a:endParaRPr lang="en-US" altLang="zh-CN" sz="2000" dirty="0"/>
          </a:p>
          <a:p>
            <a:pPr marL="360000" indent="-288000"/>
            <a:r>
              <a:rPr lang="en-GB" altLang="zh-CN" sz="2000" dirty="0"/>
              <a:t>The Chair will provide the official DAD at Start of Day 1 </a:t>
            </a:r>
            <a:r>
              <a:rPr lang="en-US" altLang="zh-CN" sz="2000" dirty="0"/>
              <a:t>(as C3-255005) </a:t>
            </a:r>
            <a:r>
              <a:rPr lang="en-GB" altLang="zh-CN" sz="2000" dirty="0"/>
              <a:t>and the official proposed schedule</a:t>
            </a:r>
            <a:r>
              <a:rPr lang="en-US" altLang="zh-CN" sz="2000" dirty="0"/>
              <a:t> (as C3-255003) by Friday 14th November 2025.</a:t>
            </a:r>
            <a:endParaRPr lang="zh-CN" altLang="zh-CN" sz="2000" dirty="0"/>
          </a:p>
          <a:p>
            <a:pPr marL="360000" lvl="0" indent="-288000"/>
            <a:r>
              <a:rPr lang="en-GB" altLang="zh-CN" sz="2000" dirty="0"/>
              <a:t>MCC will reserve conference bridges using Microsoft Teams and share the associated link(s) to remote participants registered for the CT3#144 meeting.</a:t>
            </a:r>
            <a:endParaRPr lang="zh-CN" altLang="zh-CN" sz="2000" dirty="0"/>
          </a:p>
        </p:txBody>
      </p:sp>
    </p:spTree>
    <p:extLst>
      <p:ext uri="{BB962C8B-B14F-4D97-AF65-F5344CB8AC3E}">
        <p14:creationId xmlns:p14="http://schemas.microsoft.com/office/powerpoint/2010/main" val="407240859"/>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During the meeting	(1/4)</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291268" y="1767600"/>
            <a:ext cx="11664298" cy="4351338"/>
          </a:xfrm>
        </p:spPr>
        <p:txBody>
          <a:bodyPr/>
          <a:lstStyle/>
          <a:p>
            <a:r>
              <a:rPr lang="en-US" altLang="zh-CN" sz="2000" dirty="0"/>
              <a:t>CT3#144 meeting will officially </a:t>
            </a:r>
            <a:r>
              <a:rPr lang="en-US" altLang="zh-CN" sz="2000" b="1" dirty="0"/>
              <a:t>start at 09:00 on Monday 17th November 2025, in Dallas, US.</a:t>
            </a:r>
          </a:p>
          <a:p>
            <a:r>
              <a:rPr lang="en-US" altLang="zh-CN" sz="2000" dirty="0"/>
              <a:t>CT3#144 will be a F2F meeting with </a:t>
            </a:r>
            <a:r>
              <a:rPr lang="en-US" altLang="zh-CN" sz="2000" b="1" dirty="0"/>
              <a:t>two-way remote participation</a:t>
            </a:r>
            <a:endParaRPr lang="en-US" altLang="zh-CN" sz="2000" dirty="0"/>
          </a:p>
          <a:p>
            <a:pPr lvl="1"/>
            <a:r>
              <a:rPr lang="en-US" altLang="zh-CN" sz="2000" dirty="0"/>
              <a:t>The documents being processed in the meeting room will be shared to both F2F and remote participants (via Teams).</a:t>
            </a:r>
          </a:p>
          <a:p>
            <a:pPr lvl="1"/>
            <a:r>
              <a:rPr lang="en-US" altLang="zh-CN" sz="2000" dirty="0"/>
              <a:t>F2F participants should raise their hand to speak and use standing microphone in the meeting room to speak when their turn is given. </a:t>
            </a:r>
          </a:p>
          <a:p>
            <a:pPr lvl="1"/>
            <a:r>
              <a:rPr lang="en-US" altLang="zh-CN" sz="2000" dirty="0"/>
              <a:t>Remote participants may access the meeting using Teams and raise their hands in Teams to ask for the floor. </a:t>
            </a:r>
          </a:p>
          <a:p>
            <a:pPr lvl="1"/>
            <a:r>
              <a:rPr lang="en-US" altLang="zh-CN" sz="2000" dirty="0"/>
              <a:t>Comments from both f2f and remote participants provided in the meeting will be equally considered, with the exceptions:</a:t>
            </a:r>
          </a:p>
          <a:p>
            <a:pPr lvl="2"/>
            <a:r>
              <a:rPr lang="en-GB" altLang="zh-CN" sz="1600" dirty="0"/>
              <a:t>Remote participants will not be able to object to any decision made in the F2F meeting. </a:t>
            </a:r>
          </a:p>
          <a:p>
            <a:pPr lvl="2"/>
            <a:r>
              <a:rPr lang="en-GB" altLang="zh-CN" sz="1600" dirty="0"/>
              <a:t>Remote participants are not allowed to vote.</a:t>
            </a:r>
          </a:p>
          <a:p>
            <a:pPr lvl="1"/>
            <a:r>
              <a:rPr lang="en-GB" altLang="zh-CN" sz="2000" dirty="0"/>
              <a:t>Details for remote access (download only) to the ftp server will be provided by MCC.</a:t>
            </a:r>
          </a:p>
        </p:txBody>
      </p:sp>
    </p:spTree>
    <p:extLst>
      <p:ext uri="{BB962C8B-B14F-4D97-AF65-F5344CB8AC3E}">
        <p14:creationId xmlns:p14="http://schemas.microsoft.com/office/powerpoint/2010/main" val="210688669"/>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B3A119A-BFC7-61AA-4085-356E7C4EEF4B}"/>
              </a:ext>
            </a:extLst>
          </p:cNvPr>
          <p:cNvSpPr/>
          <p:nvPr/>
        </p:nvSpPr>
        <p:spPr>
          <a:xfrm>
            <a:off x="300919" y="3273778"/>
            <a:ext cx="10961511" cy="2370666"/>
          </a:xfrm>
          <a:prstGeom prst="rect">
            <a:avLst/>
          </a:prstGeom>
          <a:solidFill>
            <a:srgbClr val="CC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t>During the meeting  (2/4)</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a:xfrm>
            <a:off x="209550" y="1821704"/>
            <a:ext cx="11144250" cy="4351338"/>
          </a:xfrm>
        </p:spPr>
        <p:txBody>
          <a:bodyPr/>
          <a:lstStyle/>
          <a:p>
            <a:pPr marL="360000" indent="-288000"/>
            <a:r>
              <a:rPr lang="en-US" altLang="zh-CN" sz="2000" dirty="0"/>
              <a:t>The time schedule as in C3-255003 will be followed during the meeting.</a:t>
            </a:r>
          </a:p>
          <a:p>
            <a:pPr marL="817200" lvl="1" indent="-288000"/>
            <a:r>
              <a:rPr lang="en-US" altLang="zh-CN" sz="2000" dirty="0"/>
              <a:t>Updated draft versions will be provided daily based on the progress of the meeting.</a:t>
            </a:r>
          </a:p>
          <a:p>
            <a:pPr marL="360000" indent="-288000"/>
            <a:r>
              <a:rPr lang="en-US" altLang="zh-CN" sz="2000" dirty="0"/>
              <a:t>The author may be required to make a quick presentation of the contribution.</a:t>
            </a:r>
          </a:p>
          <a:p>
            <a:pPr marL="72000" indent="0">
              <a:buNone/>
            </a:pPr>
            <a:endParaRPr lang="en-US" altLang="zh-CN" sz="2000" dirty="0"/>
          </a:p>
          <a:p>
            <a:pPr marL="360000" indent="-288000"/>
            <a:r>
              <a:rPr lang="en-GB" altLang="zh-CN" sz="2000" dirty="0"/>
              <a:t>Delegates will provide all comments when the document is opened. Offline or late comments will NOT be considered.</a:t>
            </a:r>
          </a:p>
          <a:p>
            <a:pPr marL="360000" indent="-288000"/>
            <a:r>
              <a:rPr lang="en-US" altLang="zh-CN" sz="2000" dirty="0"/>
              <a:t>The revised contributions will be discussed in the assigned slot for revisions. Only documents available in the Inbox will be opened/discussed/concluded.</a:t>
            </a:r>
            <a:endParaRPr lang="en-US" altLang="zh-CN" sz="1600" dirty="0"/>
          </a:p>
          <a:p>
            <a:pPr lvl="1"/>
            <a:r>
              <a:rPr lang="en-GB" altLang="zh-CN" sz="2000" dirty="0"/>
              <a:t>The author will limit the presentation to the changes. </a:t>
            </a:r>
          </a:p>
          <a:p>
            <a:pPr lvl="1"/>
            <a:r>
              <a:rPr lang="en-GB" altLang="zh-CN" sz="2000" dirty="0"/>
              <a:t>Additional comments may be provided in relation to the changes.</a:t>
            </a:r>
          </a:p>
          <a:p>
            <a:pPr marL="457200" lvl="1" indent="0">
              <a:buNone/>
            </a:pPr>
            <a:endParaRPr lang="en-GB" altLang="zh-CN" sz="2000" dirty="0"/>
          </a:p>
          <a:p>
            <a:pPr lvl="1"/>
            <a:endParaRPr lang="en-GB" altLang="zh-CN" sz="1600" dirty="0"/>
          </a:p>
          <a:p>
            <a:pPr lvl="1"/>
            <a:endParaRPr lang="en-GB" altLang="zh-CN" sz="2000" dirty="0"/>
          </a:p>
        </p:txBody>
      </p:sp>
    </p:spTree>
    <p:extLst>
      <p:ext uri="{BB962C8B-B14F-4D97-AF65-F5344CB8AC3E}">
        <p14:creationId xmlns:p14="http://schemas.microsoft.com/office/powerpoint/2010/main" val="511580027"/>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044A7B-2C6D-FE5E-FD22-56F98A9A6620}"/>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E92B8105-8643-77AD-6920-FFAFEC6C8F6B}"/>
              </a:ext>
            </a:extLst>
          </p:cNvPr>
          <p:cNvSpPr>
            <a:spLocks noGrp="1"/>
          </p:cNvSpPr>
          <p:nvPr>
            <p:ph type="title"/>
          </p:nvPr>
        </p:nvSpPr>
        <p:spPr/>
        <p:txBody>
          <a:bodyPr/>
          <a:lstStyle/>
          <a:p>
            <a:r>
              <a:rPr lang="en-GB" altLang="en-US" dirty="0"/>
              <a:t>During the meeting  (3/4)</a:t>
            </a:r>
          </a:p>
        </p:txBody>
      </p:sp>
      <p:sp>
        <p:nvSpPr>
          <p:cNvPr id="7171" name="Content Placeholder 2">
            <a:extLst>
              <a:ext uri="{FF2B5EF4-FFF2-40B4-BE49-F238E27FC236}">
                <a16:creationId xmlns:a16="http://schemas.microsoft.com/office/drawing/2014/main" id="{24953D26-F1B1-7236-97C7-AEA6A29DF5E1}"/>
              </a:ext>
            </a:extLst>
          </p:cNvPr>
          <p:cNvSpPr>
            <a:spLocks noGrp="1"/>
          </p:cNvSpPr>
          <p:nvPr>
            <p:ph idx="1"/>
          </p:nvPr>
        </p:nvSpPr>
        <p:spPr>
          <a:xfrm>
            <a:off x="1" y="1773374"/>
            <a:ext cx="11144250" cy="4351338"/>
          </a:xfrm>
        </p:spPr>
        <p:txBody>
          <a:bodyPr/>
          <a:lstStyle/>
          <a:p>
            <a:pPr marL="360000" indent="-288000"/>
            <a:r>
              <a:rPr lang="en-US" altLang="zh-CN" sz="2000" dirty="0"/>
              <a:t>The Chair will conduct the sessions in the Main room.</a:t>
            </a:r>
          </a:p>
          <a:p>
            <a:pPr marL="360000" indent="-288000"/>
            <a:r>
              <a:rPr lang="en-US" altLang="zh-CN" sz="2000" dirty="0"/>
              <a:t>Breakout sessions conducted by one of the Vice-Chairs will be handled for the progress of the meeting. As part of the Breakout sessions, it is possible to:</a:t>
            </a:r>
          </a:p>
          <a:p>
            <a:pPr marL="817200" lvl="1" indent="-288000"/>
            <a:r>
              <a:rPr lang="en-US" altLang="zh-CN" sz="1800" dirty="0"/>
              <a:t>Agree CRs &amp; </a:t>
            </a:r>
            <a:r>
              <a:rPr lang="en-US" altLang="zh-CN" sz="1800" dirty="0" err="1"/>
              <a:t>pCRs</a:t>
            </a:r>
            <a:r>
              <a:rPr lang="en-US" altLang="zh-CN" sz="1800" dirty="0"/>
              <a:t> and allocate </a:t>
            </a:r>
            <a:r>
              <a:rPr lang="en-US" altLang="zh-CN" sz="1800" dirty="0" err="1"/>
              <a:t>tdoc</a:t>
            </a:r>
            <a:r>
              <a:rPr lang="en-US" altLang="zh-CN" sz="1800" dirty="0"/>
              <a:t> numbers for the revisions.</a:t>
            </a:r>
          </a:p>
          <a:p>
            <a:pPr marL="817200" lvl="1" indent="-288000"/>
            <a:r>
              <a:rPr lang="en-US" altLang="zh-CN" sz="1800" dirty="0"/>
              <a:t>Pre-agree revisions.</a:t>
            </a:r>
          </a:p>
          <a:p>
            <a:pPr marL="817200" lvl="1" indent="-288000"/>
            <a:r>
              <a:rPr lang="en-US" altLang="zh-CN" sz="1800" dirty="0"/>
              <a:t>Discuss and review SIDs/WIDs.</a:t>
            </a:r>
          </a:p>
          <a:p>
            <a:pPr marL="817200" lvl="1" indent="-288000"/>
            <a:r>
              <a:rPr lang="en-US" altLang="zh-CN" sz="1800" dirty="0"/>
              <a:t>Discuss and review Outgoing LS drafts.</a:t>
            </a:r>
          </a:p>
          <a:p>
            <a:pPr marL="817200" lvl="1" indent="-288000"/>
            <a:r>
              <a:rPr lang="en-US" altLang="zh-CN" sz="1800" dirty="0"/>
              <a:t>Discuss and review Working Plans</a:t>
            </a:r>
            <a:endParaRPr lang="en-US" sz="1800" dirty="0"/>
          </a:p>
          <a:p>
            <a:pPr lvl="0"/>
            <a:r>
              <a:rPr lang="en-US" sz="2000" dirty="0"/>
              <a:t>Final agreement of SIDs/WIDs, Outgoing LSs and Working Agreements will always take place in the Main session. </a:t>
            </a:r>
          </a:p>
          <a:p>
            <a:pPr lvl="0"/>
            <a:r>
              <a:rPr lang="en-US" altLang="zh-CN" sz="2000" dirty="0"/>
              <a:t>The Chair </a:t>
            </a:r>
            <a:r>
              <a:rPr lang="en-GB" altLang="zh-CN" sz="2000" dirty="0"/>
              <a:t>will share the updated official DAD on the CT3 reflector at the end of each day, including the outcome of both Main and Breakout sessions.</a:t>
            </a:r>
            <a:endParaRPr lang="en-US" altLang="zh-CN" sz="1600" dirty="0"/>
          </a:p>
          <a:p>
            <a:pPr marL="0" lvl="0" indent="0">
              <a:buNone/>
            </a:pPr>
            <a:endParaRPr lang="en-US" sz="2000" dirty="0"/>
          </a:p>
          <a:p>
            <a:pPr lvl="1"/>
            <a:endParaRPr lang="en-GB" altLang="zh-CN" sz="2000" dirty="0"/>
          </a:p>
          <a:p>
            <a:pPr lvl="1"/>
            <a:endParaRPr lang="en-GB" altLang="zh-CN" sz="1600" dirty="0"/>
          </a:p>
          <a:p>
            <a:pPr lvl="1"/>
            <a:endParaRPr lang="en-GB" altLang="zh-CN" sz="2000" dirty="0"/>
          </a:p>
        </p:txBody>
      </p:sp>
    </p:spTree>
    <p:extLst>
      <p:ext uri="{BB962C8B-B14F-4D97-AF65-F5344CB8AC3E}">
        <p14:creationId xmlns:p14="http://schemas.microsoft.com/office/powerpoint/2010/main" val="3114219015"/>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E4658-A231-D780-E459-FC08F19AC5BC}"/>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24BCF253-CF6D-D1CB-177D-61270900237C}"/>
              </a:ext>
            </a:extLst>
          </p:cNvPr>
          <p:cNvSpPr>
            <a:spLocks noGrp="1"/>
          </p:cNvSpPr>
          <p:nvPr>
            <p:ph type="title"/>
          </p:nvPr>
        </p:nvSpPr>
        <p:spPr/>
        <p:txBody>
          <a:bodyPr/>
          <a:lstStyle/>
          <a:p>
            <a:r>
              <a:rPr lang="en-GB" altLang="en-US" dirty="0"/>
              <a:t>During the meeting	(4/4)</a:t>
            </a:r>
          </a:p>
        </p:txBody>
      </p:sp>
      <p:sp>
        <p:nvSpPr>
          <p:cNvPr id="7171" name="Content Placeholder 2">
            <a:extLst>
              <a:ext uri="{FF2B5EF4-FFF2-40B4-BE49-F238E27FC236}">
                <a16:creationId xmlns:a16="http://schemas.microsoft.com/office/drawing/2014/main" id="{E4E3A134-6B8D-F0B1-3735-273E60D0B79E}"/>
              </a:ext>
            </a:extLst>
          </p:cNvPr>
          <p:cNvSpPr>
            <a:spLocks noGrp="1"/>
          </p:cNvSpPr>
          <p:nvPr>
            <p:ph idx="1"/>
          </p:nvPr>
        </p:nvSpPr>
        <p:spPr>
          <a:xfrm>
            <a:off x="297882" y="1773374"/>
            <a:ext cx="11187665" cy="4351338"/>
          </a:xfrm>
        </p:spPr>
        <p:txBody>
          <a:bodyPr/>
          <a:lstStyle/>
          <a:p>
            <a:pPr marL="360000" indent="-288000"/>
            <a:r>
              <a:rPr lang="en-US" altLang="zh-CN" sz="2000" dirty="0"/>
              <a:t>Delegates can use the Drafts folder on the local ftp server for offline discussions related to preliminary versions.</a:t>
            </a:r>
          </a:p>
          <a:p>
            <a:pPr marL="817200" lvl="1" indent="-288000"/>
            <a:r>
              <a:rPr lang="en-US" altLang="zh-CN" sz="1800" dirty="0"/>
              <a:t>Sub-folders will be created for the Work Items discussed in the meeting.</a:t>
            </a:r>
          </a:p>
          <a:p>
            <a:pPr marL="360000" indent="-288000"/>
            <a:r>
              <a:rPr lang="en-US" altLang="zh-CN" sz="2000" dirty="0"/>
              <a:t>Email discussions can take place for the progress of the discussion, either using the </a:t>
            </a:r>
            <a:r>
              <a:rPr lang="en-US" altLang="zh-CN" sz="2000" b="1" dirty="0"/>
              <a:t>CT3 reflector </a:t>
            </a:r>
            <a:r>
              <a:rPr lang="en-US" altLang="zh-CN" sz="2000" dirty="0"/>
              <a:t>(</a:t>
            </a:r>
            <a:r>
              <a:rPr lang="en-US" altLang="zh-CN" sz="2000" dirty="0">
                <a:hlinkClick r:id="rId2"/>
              </a:rPr>
              <a:t>3GPP_TSG_CT_WG3@LIST.ETSI.ORG</a:t>
            </a:r>
            <a:r>
              <a:rPr lang="en-US" altLang="zh-CN" sz="2000" dirty="0"/>
              <a:t>) or addressing the relevant delegates directly. </a:t>
            </a:r>
          </a:p>
          <a:p>
            <a:pPr marL="817200" lvl="1" indent="-288000"/>
            <a:r>
              <a:rPr lang="en-US" sz="1800" dirty="0"/>
              <a:t>Participants have no obligation to stay updated with email threads.</a:t>
            </a:r>
            <a:endParaRPr lang="en-US" altLang="zh-CN" sz="1800" dirty="0"/>
          </a:p>
          <a:p>
            <a:pPr marL="817200" lvl="1" indent="-288000"/>
            <a:r>
              <a:rPr lang="en-US" altLang="zh-CN" sz="1800" dirty="0"/>
              <a:t>Comments provided by email are not considered part of the official meeting and thus will not be implemented in the DAD.</a:t>
            </a:r>
          </a:p>
          <a:p>
            <a:pPr marL="817200" lvl="1" indent="-288000"/>
            <a:r>
              <a:rPr lang="en-US" altLang="zh-CN" sz="1800" dirty="0"/>
              <a:t>Comments provided by email cannot prevent the agreement of a contribution.</a:t>
            </a:r>
          </a:p>
          <a:p>
            <a:pPr marL="817200" lvl="1" indent="-288000"/>
            <a:r>
              <a:rPr lang="en-US" altLang="zh-CN" sz="1800" dirty="0"/>
              <a:t>Files should not be shared as attachments when using the CT3 reflector.</a:t>
            </a:r>
          </a:p>
          <a:p>
            <a:pPr marL="360000" lvl="0" indent="-288000"/>
            <a:r>
              <a:rPr lang="en-GB" altLang="zh-CN" sz="2000" dirty="0"/>
              <a:t>Late documents should be avoided with the following exceptions:</a:t>
            </a:r>
            <a:endParaRPr lang="en-GB" altLang="zh-CN" sz="1600" dirty="0"/>
          </a:p>
          <a:p>
            <a:pPr lvl="1"/>
            <a:r>
              <a:rPr lang="en-US" altLang="zh-CN" sz="1800" dirty="0"/>
              <a:t>Incoming LS(s) received during the meeting and required reply/outgoing LS(s).</a:t>
            </a:r>
          </a:p>
          <a:p>
            <a:pPr lvl="1"/>
            <a:r>
              <a:rPr lang="en-GB" altLang="zh-CN" sz="1800" dirty="0"/>
              <a:t>Contributions identified and accepted by the WG as part of a discussion handled in the meeting.</a:t>
            </a:r>
          </a:p>
          <a:p>
            <a:pPr lvl="1"/>
            <a:r>
              <a:rPr lang="en-GB" altLang="zh-CN" sz="1800" dirty="0"/>
              <a:t>Outcome of an action addressed during a joint session.</a:t>
            </a:r>
          </a:p>
          <a:p>
            <a:pPr lvl="1"/>
            <a:endParaRPr lang="en-GB" altLang="zh-CN" sz="2000" dirty="0"/>
          </a:p>
        </p:txBody>
      </p:sp>
    </p:spTree>
    <p:extLst>
      <p:ext uri="{BB962C8B-B14F-4D97-AF65-F5344CB8AC3E}">
        <p14:creationId xmlns:p14="http://schemas.microsoft.com/office/powerpoint/2010/main" val="959550940"/>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CE94B-83E4-E54D-0BAC-E5117824D4FA}"/>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CEAB39ED-3C6F-9D31-1F56-892985231E25}"/>
              </a:ext>
            </a:extLst>
          </p:cNvPr>
          <p:cNvSpPr>
            <a:spLocks noGrp="1"/>
          </p:cNvSpPr>
          <p:nvPr>
            <p:ph type="title"/>
          </p:nvPr>
        </p:nvSpPr>
        <p:spPr/>
        <p:txBody>
          <a:bodyPr/>
          <a:lstStyle/>
          <a:p>
            <a:r>
              <a:rPr lang="en-GB" altLang="en-US" dirty="0"/>
              <a:t>Technical Voting</a:t>
            </a:r>
          </a:p>
        </p:txBody>
      </p:sp>
      <p:sp>
        <p:nvSpPr>
          <p:cNvPr id="7171" name="Content Placeholder 2">
            <a:extLst>
              <a:ext uri="{FF2B5EF4-FFF2-40B4-BE49-F238E27FC236}">
                <a16:creationId xmlns:a16="http://schemas.microsoft.com/office/drawing/2014/main" id="{C7819633-1836-6B89-4BF9-C63558BFBA0F}"/>
              </a:ext>
            </a:extLst>
          </p:cNvPr>
          <p:cNvSpPr>
            <a:spLocks noGrp="1"/>
          </p:cNvSpPr>
          <p:nvPr>
            <p:ph idx="1"/>
          </p:nvPr>
        </p:nvSpPr>
        <p:spPr>
          <a:xfrm>
            <a:off x="297882" y="1773374"/>
            <a:ext cx="11187665" cy="4351338"/>
          </a:xfrm>
        </p:spPr>
        <p:txBody>
          <a:bodyPr/>
          <a:lstStyle/>
          <a:p>
            <a:r>
              <a:rPr lang="en-US" sz="2000" dirty="0"/>
              <a:t>There will be a technical voting for CT3#144, according to article 26 of the Working Procedures.</a:t>
            </a:r>
          </a:p>
          <a:p>
            <a:pPr lvl="1"/>
            <a:r>
              <a:rPr lang="en-US" sz="2000" dirty="0">
                <a:hlinkClick r:id="rId2"/>
              </a:rPr>
              <a:t>https://www.3gpp.org/ftp/information/working_procedures/3gpp_wp.htm</a:t>
            </a:r>
            <a:endParaRPr lang="en-US" sz="2000" dirty="0"/>
          </a:p>
          <a:p>
            <a:r>
              <a:rPr lang="en-US" sz="2000" dirty="0"/>
              <a:t>The vote will be secret.</a:t>
            </a:r>
          </a:p>
          <a:p>
            <a:r>
              <a:rPr lang="en-US" sz="2000" dirty="0"/>
              <a:t>Date of the voting: </a:t>
            </a:r>
            <a:r>
              <a:rPr lang="en-US" sz="2000" u="sng" dirty="0"/>
              <a:t>Thursday, November 20</a:t>
            </a:r>
            <a:r>
              <a:rPr lang="en-US" sz="2000" u="sng" baseline="30000" dirty="0"/>
              <a:t>th</a:t>
            </a:r>
            <a:r>
              <a:rPr lang="en-US" sz="2000" u="sng" dirty="0"/>
              <a:t>, 12:30-13:45</a:t>
            </a:r>
          </a:p>
          <a:p>
            <a:r>
              <a:rPr lang="en-US" sz="2000" dirty="0"/>
              <a:t>3GPP secure voting tool will be used. Check the following link to learn how to use it:</a:t>
            </a:r>
          </a:p>
          <a:p>
            <a:pPr lvl="1"/>
            <a:r>
              <a:rPr lang="en-US" sz="2000" dirty="0">
                <a:hlinkClick r:id="rId3"/>
              </a:rPr>
              <a:t>https://help.3gpp.org/index.php?title=3GPP_voting_tool</a:t>
            </a:r>
            <a:endParaRPr lang="en-US" sz="2000" dirty="0"/>
          </a:p>
          <a:p>
            <a:r>
              <a:rPr lang="en-US" sz="2000" dirty="0"/>
              <a:t>Two questions are being asked, already in the 3GPP portal:</a:t>
            </a:r>
          </a:p>
          <a:p>
            <a:pPr lvl="1"/>
            <a:r>
              <a:rPr lang="en-GB" sz="2000" dirty="0"/>
              <a:t>1</a:t>
            </a:r>
            <a:r>
              <a:rPr lang="en-GB" sz="2000" baseline="30000" dirty="0"/>
              <a:t>st</a:t>
            </a:r>
            <a:r>
              <a:rPr lang="en-GB" sz="2000" dirty="0"/>
              <a:t> Question: </a:t>
            </a:r>
            <a:r>
              <a:rPr lang="en-GB" sz="2000" u="sng" dirty="0">
                <a:hlinkClick r:id="rId4"/>
              </a:rPr>
              <a:t>https://portal.3gpp.org/VotingTool/Vote/DetailList/1196</a:t>
            </a:r>
            <a:endParaRPr lang="en-US" sz="2000" dirty="0"/>
          </a:p>
          <a:p>
            <a:pPr lvl="1"/>
            <a:r>
              <a:rPr lang="en-GB" sz="2000" dirty="0"/>
              <a:t>2</a:t>
            </a:r>
            <a:r>
              <a:rPr lang="en-GB" sz="2000" baseline="30000" dirty="0"/>
              <a:t>nd</a:t>
            </a:r>
            <a:r>
              <a:rPr lang="en-GB" sz="2000" dirty="0"/>
              <a:t> Question: </a:t>
            </a:r>
            <a:r>
              <a:rPr lang="en-GB" sz="2000" u="sng" dirty="0">
                <a:hlinkClick r:id="rId5"/>
              </a:rPr>
              <a:t>https://portal.3gpp.org/VotingTool/Vote/DetailList/1197</a:t>
            </a:r>
            <a:endParaRPr lang="en-GB" sz="2000" u="sng" dirty="0"/>
          </a:p>
          <a:p>
            <a:r>
              <a:rPr lang="en-GB" sz="2000" dirty="0"/>
              <a:t>If CT3 receives the LS Reply related to </a:t>
            </a:r>
            <a:r>
              <a:rPr lang="en-GB" sz="2000" dirty="0">
                <a:hlinkClick r:id="rId6"/>
              </a:rPr>
              <a:t>C3-254615</a:t>
            </a:r>
            <a:r>
              <a:rPr lang="en-GB" sz="2000" dirty="0"/>
              <a:t> before the voting date and the WG decides the response </a:t>
            </a:r>
            <a:r>
              <a:rPr lang="en-US" sz="2000" dirty="0"/>
              <a:t>makes the voting unnecessary, </a:t>
            </a:r>
            <a:r>
              <a:rPr lang="en-US" sz="2000" u="sng" dirty="0"/>
              <a:t>the voting will be cancelled.</a:t>
            </a:r>
          </a:p>
          <a:p>
            <a:r>
              <a:rPr lang="en-US" sz="2000" dirty="0"/>
              <a:t>If the voting outcome does not surpass 71% in any of the questions, the WG is strongly encouraged to support the proposal that got more votes.</a:t>
            </a:r>
            <a:endParaRPr lang="en-US" dirty="0"/>
          </a:p>
          <a:p>
            <a:pPr marL="360000" indent="-288000"/>
            <a:endParaRPr lang="en-GB" altLang="zh-CN" sz="2000" dirty="0"/>
          </a:p>
        </p:txBody>
      </p:sp>
    </p:spTree>
    <p:extLst>
      <p:ext uri="{BB962C8B-B14F-4D97-AF65-F5344CB8AC3E}">
        <p14:creationId xmlns:p14="http://schemas.microsoft.com/office/powerpoint/2010/main" val="817956439"/>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B13BEEBA675044A96DE28BDD893E607" ma:contentTypeVersion="13" ma:contentTypeDescription="Create a new document." ma:contentTypeScope="" ma:versionID="128a8422487fc329a7dc26f28cf6102c">
  <xsd:schema xmlns:xsd="http://www.w3.org/2001/XMLSchema" xmlns:xs="http://www.w3.org/2001/XMLSchema" xmlns:p="http://schemas.microsoft.com/office/2006/metadata/properties" xmlns:ns3="679a257e-872f-4c98-9e8a-0a9c104f72cd" xmlns:ns4="280d8efa-eff2-4910-88d2-79ca146720c4" targetNamespace="http://schemas.microsoft.com/office/2006/metadata/properties" ma:root="true" ma:fieldsID="5ee17176e517ccea8510c39d83da9bad" ns3:_="" ns4:_="">
    <xsd:import namespace="679a257e-872f-4c98-9e8a-0a9c104f72cd"/>
    <xsd:import namespace="280d8efa-eff2-4910-88d2-79ca146720c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9a257e-872f-4c98-9e8a-0a9c104f72c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80d8efa-eff2-4910-88d2-79ca146720c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3A830A-0AC8-45A7-9E99-DF047C23D0D0}">
  <ds:schemaRefs>
    <ds:schemaRef ds:uri="http://schemas.microsoft.com/sharepoint/v3/contenttype/forms"/>
  </ds:schemaRefs>
</ds:datastoreItem>
</file>

<file path=customXml/itemProps2.xml><?xml version="1.0" encoding="utf-8"?>
<ds:datastoreItem xmlns:ds="http://schemas.openxmlformats.org/officeDocument/2006/customXml" ds:itemID="{BD6692E6-AFB4-4AE6-8E62-2D7692F0CE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9a257e-872f-4c98-9e8a-0a9c104f72cd"/>
    <ds:schemaRef ds:uri="280d8efa-eff2-4910-88d2-79ca146720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5CA3727-A4EB-4398-9783-D0148B061093}">
  <ds:schemaRefs>
    <ds:schemaRef ds:uri="http://purl.org/dc/terms/"/>
    <ds:schemaRef ds:uri="http://purl.org/dc/dcmitype/"/>
    <ds:schemaRef ds:uri="http://purl.org/dc/elements/1.1/"/>
    <ds:schemaRef ds:uri="http://schemas.microsoft.com/office/2006/documentManagement/types"/>
    <ds:schemaRef ds:uri="280d8efa-eff2-4910-88d2-79ca146720c4"/>
    <ds:schemaRef ds:uri="http://www.w3.org/XML/1998/namespace"/>
    <ds:schemaRef ds:uri="http://schemas.microsoft.com/office/infopath/2007/PartnerControls"/>
    <ds:schemaRef ds:uri="http://schemas.openxmlformats.org/package/2006/metadata/core-properties"/>
    <ds:schemaRef ds:uri="679a257e-872f-4c98-9e8a-0a9c104f72cd"/>
    <ds:schemaRef ds:uri="http://schemas.microsoft.com/office/2006/metadata/properties"/>
  </ds:schemaRefs>
</ds:datastoreItem>
</file>

<file path=docMetadata/LabelInfo.xml><?xml version="1.0" encoding="utf-8"?>
<clbl:labelList xmlns:clbl="http://schemas.microsoft.com/office/2020/mipLabelMetadata">
  <clbl:label id="{92e84ceb-fbfd-47ab-be52-080c6b87953f}" enabled="0" method="" siteId="{92e84ceb-fbfd-47ab-be52-080c6b87953f}" removed="1"/>
</clbl:labelList>
</file>

<file path=docProps/app.xml><?xml version="1.0" encoding="utf-8"?>
<Properties xmlns="http://schemas.openxmlformats.org/officeDocument/2006/extended-properties" xmlns:vt="http://schemas.openxmlformats.org/officeDocument/2006/docPropsVTypes">
  <Template>Office Theme</Template>
  <TotalTime>42226</TotalTime>
  <Words>1879</Words>
  <Application>Microsoft Office PowerPoint</Application>
  <PresentationFormat>Widescreen</PresentationFormat>
  <Paragraphs>128</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vt:lpstr>
      <vt:lpstr>Calibri</vt:lpstr>
      <vt:lpstr>Calibri Light</vt:lpstr>
      <vt:lpstr>Times New Roman</vt:lpstr>
      <vt:lpstr>Office Theme</vt:lpstr>
      <vt:lpstr>Meeting guidance for 3GPP CT3#144</vt:lpstr>
      <vt:lpstr>Time plan for CT3#144 </vt:lpstr>
      <vt:lpstr>Before the CT3#144 meeting       (1/2)</vt:lpstr>
      <vt:lpstr>Before the CT3#144 meeting       (2/2)</vt:lpstr>
      <vt:lpstr>During the meeting (1/4)</vt:lpstr>
      <vt:lpstr>During the meeting  (2/4)</vt:lpstr>
      <vt:lpstr>During the meeting  (3/4)</vt:lpstr>
      <vt:lpstr>During the meeting (4/4)</vt:lpstr>
      <vt:lpstr>Technical Voting</vt:lpstr>
      <vt:lpstr>Tdoc reservation &amp; submission</vt:lpstr>
      <vt:lpstr>Email discussions                            </vt:lpstr>
      <vt:lpstr>End of the meeting</vt:lpstr>
      <vt:lpstr>After the meeting</vt:lpstr>
      <vt:lpstr>PowerPoint Presentation</vt:lpstr>
      <vt:lpstr>Preparation of contributions</vt:lpstr>
      <vt:lpstr>Thank You!</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Ericsson User 2</cp:lastModifiedBy>
  <cp:revision>2093</cp:revision>
  <dcterms:created xsi:type="dcterms:W3CDTF">2010-02-05T13:52:04Z</dcterms:created>
  <dcterms:modified xsi:type="dcterms:W3CDTF">2025-10-27T14:21:25Z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0x010100BB13BEEBA675044A96DE28BDD893E607</vt:lpwstr>
  </property>
  <property fmtid="{D5CDD505-2E9C-101B-9397-08002B2CF9AE}" pid="3" name="_2015_ms_pID_725343">
    <vt:lpwstr>(3)I1Nr5cOmupEwecjznVgtLiSJ7vjaAbewOMVBqan0wyh+FtFoNLzPKbYFKhFFR8tDqqkmee7m
mvix4813XIjbxZvqJO1egU5TRKX8UgCDMrwXVCz+SOXBMlggvQbASS9pIarCRNVQta9D28RZ
WX93KSNIrUkJ8t+j7uA8zaLhMYd7KoJKpi2e8tWlIJND+kJvfA/xrTsxXeofTIaYoEM4ZvcQ
EHZPpDjE+hLLV43f+P</vt:lpwstr>
  </property>
  <property fmtid="{D5CDD505-2E9C-101B-9397-08002B2CF9AE}" pid="4" name="_2015_ms_pID_7253431">
    <vt:lpwstr>brHS2U69R/MLzUmmD7YQ3LpDLz06l2m71Rzk5FI9px8Mj+pHNK1ai0
bkmoDlfRRnSoIlIWO3prwcOhCTZOm+750F5MO/9BBrx3JHzALAjaH16SjC8g9HBNhlK3UdWD
WOqqzJwe/9gnDrrKWTfm6DrhFQ+4mnUYcq75hkSOUtc1HSSNDgQdVgBNhNu3hbzvH7SDAtB4
dWwbcaq2pDP2B9dRzJMQIYhpGHJa5bXjXCU5</vt:lpwstr>
  </property>
  <property fmtid="{D5CDD505-2E9C-101B-9397-08002B2CF9AE}" pid="5" name="_2015_ms_pID_7253432">
    <vt:lpwstr>/w==</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1699231907</vt:lpwstr>
  </property>
</Properties>
</file>