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1"/>
  </p:notesMasterIdLst>
  <p:handoutMasterIdLst>
    <p:handoutMasterId r:id="rId42"/>
  </p:handoutMasterIdLst>
  <p:sldIdLst>
    <p:sldId id="341" r:id="rId2"/>
    <p:sldId id="296" r:id="rId3"/>
    <p:sldId id="447" r:id="rId4"/>
    <p:sldId id="1131" r:id="rId5"/>
    <p:sldId id="1132" r:id="rId6"/>
    <p:sldId id="275" r:id="rId7"/>
    <p:sldId id="2147481000" r:id="rId8"/>
    <p:sldId id="2147480996" r:id="rId9"/>
    <p:sldId id="2147480995" r:id="rId10"/>
    <p:sldId id="459" r:id="rId11"/>
    <p:sldId id="1145" r:id="rId12"/>
    <p:sldId id="438" r:id="rId13"/>
    <p:sldId id="1134" r:id="rId14"/>
    <p:sldId id="455" r:id="rId15"/>
    <p:sldId id="411" r:id="rId16"/>
    <p:sldId id="1153" r:id="rId17"/>
    <p:sldId id="2147480999" r:id="rId18"/>
    <p:sldId id="450" r:id="rId19"/>
    <p:sldId id="398" r:id="rId20"/>
    <p:sldId id="437" r:id="rId21"/>
    <p:sldId id="1187" r:id="rId22"/>
    <p:sldId id="405" r:id="rId23"/>
    <p:sldId id="1179" r:id="rId24"/>
    <p:sldId id="407" r:id="rId25"/>
    <p:sldId id="443" r:id="rId26"/>
    <p:sldId id="1170" r:id="rId27"/>
    <p:sldId id="1186" r:id="rId28"/>
    <p:sldId id="1184" r:id="rId29"/>
    <p:sldId id="1185" r:id="rId30"/>
    <p:sldId id="1168" r:id="rId31"/>
    <p:sldId id="441" r:id="rId32"/>
    <p:sldId id="1173" r:id="rId33"/>
    <p:sldId id="451" r:id="rId34"/>
    <p:sldId id="1180" r:id="rId35"/>
    <p:sldId id="379" r:id="rId36"/>
    <p:sldId id="1174" r:id="rId37"/>
    <p:sldId id="1175" r:id="rId38"/>
    <p:sldId id="1176" r:id="rId39"/>
    <p:sldId id="1177" r:id="rId4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35" autoAdjust="0"/>
    <p:restoredTop sz="96327" autoAdjust="0"/>
  </p:normalViewPr>
  <p:slideViewPr>
    <p:cSldViewPr snapToGrid="0">
      <p:cViewPr varScale="1">
        <p:scale>
          <a:sx n="120" d="100"/>
          <a:sy n="120" d="100"/>
        </p:scale>
        <p:origin x="1877" y="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8</a:t>
            </a:fld>
            <a:endParaRPr lang="en-GB" altLang="en-US" dirty="0"/>
          </a:p>
        </p:txBody>
      </p:sp>
    </p:spTree>
    <p:extLst>
      <p:ext uri="{BB962C8B-B14F-4D97-AF65-F5344CB8AC3E}">
        <p14:creationId xmlns:p14="http://schemas.microsoft.com/office/powerpoint/2010/main" val="3552921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CT/SA#109</a:t>
            </a:r>
          </a:p>
          <a:p>
            <a:pPr eaLnBrk="1" hangingPunct="1">
              <a:defRPr/>
            </a:pPr>
            <a:r>
              <a:rPr lang="en-GB" altLang="en-US" sz="1200" b="1" dirty="0">
                <a:latin typeface="Arial "/>
              </a:rPr>
              <a:t>Beijing</a:t>
            </a:r>
            <a:r>
              <a:rPr lang="sv-SE" altLang="en-US" sz="1200" b="1" dirty="0">
                <a:latin typeface="Arial "/>
              </a:rPr>
              <a:t>, </a:t>
            </a:r>
            <a:r>
              <a:rPr lang="en-US" altLang="en-US" sz="1200" b="1" dirty="0">
                <a:latin typeface="Arial "/>
              </a:rPr>
              <a:t>China</a:t>
            </a:r>
            <a:r>
              <a:rPr lang="sv-SE" altLang="en-US" sz="1200" b="1" dirty="0">
                <a:latin typeface="Arial "/>
              </a:rPr>
              <a:t>; </a:t>
            </a:r>
            <a:r>
              <a:rPr lang="en-US" altLang="en-US" sz="1200" b="1" dirty="0">
                <a:latin typeface="Arial "/>
              </a:rPr>
              <a:t>15-16/16</a:t>
            </a:r>
            <a:r>
              <a:rPr lang="sv-SE" altLang="en-US" sz="1200" b="1" dirty="0">
                <a:latin typeface="Arial "/>
              </a:rPr>
              <a:t>– </a:t>
            </a:r>
            <a:r>
              <a:rPr lang="en-US" altLang="en-US" sz="1200" b="1" dirty="0">
                <a:latin typeface="Arial "/>
              </a:rPr>
              <a:t>19</a:t>
            </a:r>
            <a:r>
              <a:rPr lang="sv-SE" altLang="en-US" sz="1200" b="1" dirty="0">
                <a:latin typeface="Arial "/>
              </a:rPr>
              <a:t> </a:t>
            </a:r>
            <a:r>
              <a:rPr lang="en-US" altLang="en-US" sz="1200" b="1" dirty="0">
                <a:latin typeface="Arial "/>
              </a:rPr>
              <a:t>September</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SP-25xxxx, CP-252008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7" Type="http://schemas.openxmlformats.org/officeDocument/2006/relationships/hyperlink" Target="https://datatracker.ietf.org/liaison/2005/"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datatracker.ietf.org/doc/draft-tuexen-tsvwg-dtls-chunk-key-management/" TargetMode="External"/><Relationship Id="rId3" Type="http://schemas.openxmlformats.org/officeDocument/2006/relationships/hyperlink" Target="https://datatracker.ietf.org/liaison/1858/" TargetMode="External"/><Relationship Id="rId7" Type="http://schemas.openxmlformats.org/officeDocument/2006/relationships/hyperlink" Target="https://datatracker.ietf.org/doc/draft-ietf-tsvwg-sctp-dtls-chunk/"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6" Type="http://schemas.openxmlformats.org/officeDocument/2006/relationships/hyperlink" Target="https://datatracker.ietf.org/doc/draft-westerlund-tsvwg-sctp-dtls-chunk/" TargetMode="External"/><Relationship Id="rId5" Type="http://schemas.openxmlformats.org/officeDocument/2006/relationships/hyperlink" Target="https://datatracker.ietf.org/meeting/123/materials/slides-123-tsvwg-design-team-report-on-dtls-for-sctp-00" TargetMode="External"/><Relationship Id="rId4" Type="http://schemas.openxmlformats.org/officeDocument/2006/relationships/hyperlink" Target="https://datatracker.ietf.org/liaison/1851/" TargetMode="External"/><Relationship Id="rId9" Type="http://schemas.openxmlformats.org/officeDocument/2006/relationships/hyperlink" Target="https://datatracker.ietf.org/doc/draft-ietf-tsvwg-dtls-chunk-key-managemen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opsawg-pcap"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s://www.rfc-editor.org/rfc/rfc9562" TargetMode="External"/><Relationship Id="rId3" Type="http://schemas.openxmlformats.org/officeDocument/2006/relationships/hyperlink" Target="https://www.rfc-editor.org/rfc/rfc9810.html" TargetMode="External"/><Relationship Id="rId7" Type="http://schemas.openxmlformats.org/officeDocument/2006/relationships/hyperlink" Target="https://www.rfc-editor.org/rfc/rfc9700.html" TargetMode="External"/><Relationship Id="rId12" Type="http://schemas.openxmlformats.org/officeDocument/2006/relationships/hyperlink" Target="https://www.rfc-editor.org/rfc/rfc7542" TargetMode="External"/><Relationship Id="rId2" Type="http://schemas.openxmlformats.org/officeDocument/2006/relationships/hyperlink" Target="https://www.rfc-editor.org/rfc/rfc9811.html" TargetMode="External"/><Relationship Id="rId1" Type="http://schemas.openxmlformats.org/officeDocument/2006/relationships/slideLayout" Target="../slideLayouts/slideLayout2.xml"/><Relationship Id="rId6" Type="http://schemas.openxmlformats.org/officeDocument/2006/relationships/hyperlink" Target="https://www.rfc-editor.org/rfc/rfc8200.html" TargetMode="External"/><Relationship Id="rId11" Type="http://schemas.openxmlformats.org/officeDocument/2006/relationships/hyperlink" Target="https://www.rfc-editor.org/rfc/rfc8415.html" TargetMode="External"/><Relationship Id="rId5" Type="http://schemas.openxmlformats.org/officeDocument/2006/relationships/hyperlink" Target="https://www.rfc-editor.org/rfc/rfc9776.html" TargetMode="External"/><Relationship Id="rId10" Type="http://schemas.openxmlformats.org/officeDocument/2006/relationships/hyperlink" Target="https://www.rfc-editor.org/rfc/rfc9112" TargetMode="External"/><Relationship Id="rId4" Type="http://schemas.openxmlformats.org/officeDocument/2006/relationships/hyperlink" Target="https://www.rfc-editor.org/rfc/rfc9777.html" TargetMode="External"/><Relationship Id="rId9" Type="http://schemas.openxmlformats.org/officeDocument/2006/relationships/hyperlink" Target="https://www.rfc-editor.org/rfc/rfc9110"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4" Type="http://schemas.openxmlformats.org/officeDocument/2006/relationships/hyperlink" Target="https://datatracker.ietf.org/doc/html/draft-ietf-teas-5g-network-slice-applicatio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996/"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CT/SA#109</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825624"/>
            <a:ext cx="10515600" cy="4545195"/>
          </a:xfrm>
        </p:spPr>
        <p:txBody>
          <a:bodyPr/>
          <a:lstStyle/>
          <a:p>
            <a:r>
              <a:rPr lang="en-US" sz="2400" dirty="0">
                <a:hlinkClick r:id="rId2"/>
              </a:rPr>
              <a:t>LS on need for modeling isInvariant and SystemCreated in YANG</a:t>
            </a:r>
            <a:r>
              <a:rPr lang="en-US" sz="2400" dirty="0"/>
              <a:t> (2023/03/09)</a:t>
            </a:r>
          </a:p>
          <a:p>
            <a:r>
              <a:rPr lang="en-US" sz="2400" dirty="0"/>
              <a:t>3GPP Requirements</a:t>
            </a:r>
          </a:p>
          <a:p>
            <a:pPr lvl="1"/>
            <a:r>
              <a:rPr lang="en-US" sz="2000" dirty="0"/>
              <a:t>Solution to represent </a:t>
            </a:r>
            <a:r>
              <a:rPr lang="en-US" sz="2000" dirty="0" err="1"/>
              <a:t>isInvariant</a:t>
            </a:r>
            <a:r>
              <a:rPr lang="en-US" sz="2000" dirty="0"/>
              <a:t> and </a:t>
            </a:r>
            <a:r>
              <a:rPr lang="en-US" sz="2000" dirty="0" err="1"/>
              <a:t>SystemCreated</a:t>
            </a:r>
            <a:r>
              <a:rPr lang="en-US" sz="2000" dirty="0"/>
              <a:t> properties in YANG statements</a:t>
            </a:r>
          </a:p>
          <a:p>
            <a:pPr lvl="1"/>
            <a:r>
              <a:rPr lang="en-US" sz="2000" dirty="0"/>
              <a:t>View </a:t>
            </a:r>
            <a:r>
              <a:rPr lang="en-US" sz="2000" dirty="0">
                <a:hlinkClick r:id="rId3"/>
              </a:rPr>
              <a:t>draft-ma-netmod-immutable-flag</a:t>
            </a:r>
            <a:r>
              <a:rPr lang="en-US" sz="2000" dirty="0"/>
              <a:t> as a potential solution</a:t>
            </a:r>
          </a:p>
          <a:p>
            <a:r>
              <a:rPr lang="en-US" sz="2400" dirty="0"/>
              <a:t>Discussed in NETMOD at IETF 117 – IETF 122</a:t>
            </a:r>
          </a:p>
          <a:p>
            <a:pPr lvl="1"/>
            <a:r>
              <a:rPr lang="en-US" sz="2000" dirty="0"/>
              <a:t>WG adoption poll for </a:t>
            </a:r>
            <a:r>
              <a:rPr lang="en-US" sz="2000" dirty="0">
                <a:hlinkClick r:id="rId4"/>
              </a:rPr>
              <a:t>draft-ma-netmod-immutable-flag-08</a:t>
            </a:r>
            <a:r>
              <a:rPr lang="en-US" sz="2000" dirty="0"/>
              <a:t> completed with mixed opinions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Hence the "immutable-flag" draft [3] defines a metadata attribute called "immutable" that can be used by a system to declare which configuration nodes it deems immutable</a:t>
            </a:r>
            <a:endParaRPr lang="en-US" sz="2000" dirty="0">
              <a:hlinkClick r:id="rId5"/>
            </a:endParaRPr>
          </a:p>
          <a:p>
            <a:pPr lvl="1"/>
            <a:r>
              <a:rPr lang="en-US" sz="2000" dirty="0">
                <a:hlinkClick r:id="rId5"/>
              </a:rPr>
              <a:t>draft-ietf-netmod-immutable-flag</a:t>
            </a:r>
            <a:r>
              <a:rPr lang="en-US" sz="2000" dirty="0"/>
              <a:t>, -0</a:t>
            </a:r>
            <a:r>
              <a:rPr lang="en-SE" sz="2000" dirty="0">
                <a:solidFill>
                  <a:srgbClr val="FF0000"/>
                </a:solidFill>
              </a:rPr>
              <a:t>4</a:t>
            </a:r>
            <a:r>
              <a:rPr lang="en-SE" sz="2000" dirty="0"/>
              <a:t> </a:t>
            </a:r>
            <a:r>
              <a:rPr lang="en-US" sz="2000" dirty="0"/>
              <a:t>posted 2025-0</a:t>
            </a:r>
            <a:r>
              <a:rPr lang="en-SE" sz="2000" dirty="0">
                <a:solidFill>
                  <a:srgbClr val="FF0000"/>
                </a:solidFill>
              </a:rPr>
              <a:t>5</a:t>
            </a:r>
            <a:r>
              <a:rPr lang="en-US" sz="2000" dirty="0"/>
              <a:t>, addressing WGLC comments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The system datastore defined in [2] provides a similar, but slightly different solution to the problem described by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SystemCreated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Classes in SA5 LS.</a:t>
            </a:r>
            <a:endParaRPr lang="en-SE" sz="2000" dirty="0"/>
          </a:p>
          <a:p>
            <a:pPr lvl="1"/>
            <a:r>
              <a:rPr lang="en-US" sz="2000" b="0" i="0" dirty="0">
                <a:solidFill>
                  <a:srgbClr val="212529"/>
                </a:solidFill>
                <a:effectLst/>
                <a:latin typeface="Inter"/>
                <a:hlinkClick r:id="rId6"/>
              </a:rPr>
              <a:t>System-defined Configuration</a:t>
            </a:r>
            <a:r>
              <a:rPr lang="en-SE" sz="2000" b="0" i="0" dirty="0">
                <a:solidFill>
                  <a:srgbClr val="212529"/>
                </a:solidFill>
                <a:effectLst/>
                <a:latin typeface="Inter"/>
              </a:rPr>
              <a:t>, </a:t>
            </a:r>
            <a:r>
              <a:rPr lang="en-US" sz="2000" dirty="0"/>
              <a:t>-</a:t>
            </a:r>
            <a:r>
              <a:rPr lang="en-SE" sz="2000" dirty="0">
                <a:solidFill>
                  <a:srgbClr val="FF0000"/>
                </a:solidFill>
              </a:rPr>
              <a:t>12</a:t>
            </a:r>
            <a:r>
              <a:rPr lang="en-SE" sz="2000" dirty="0"/>
              <a:t> </a:t>
            </a:r>
            <a:r>
              <a:rPr lang="en-US" sz="2000" dirty="0"/>
              <a:t>posted 2025-0</a:t>
            </a:r>
            <a:r>
              <a:rPr lang="en-SE" sz="2000" dirty="0">
                <a:solidFill>
                  <a:srgbClr val="FF0000"/>
                </a:solidFill>
              </a:rPr>
              <a:t>2</a:t>
            </a:r>
            <a:endParaRPr lang="en-US" sz="2000" b="0" i="0" dirty="0">
              <a:solidFill>
                <a:srgbClr val="212529"/>
              </a:solidFill>
              <a:effectLst/>
              <a:latin typeface="Inter"/>
            </a:endParaRPr>
          </a:p>
          <a:p>
            <a:pPr>
              <a:buFont typeface="Arial" panose="020B0604020202020204" pitchFamily="34" charset="0"/>
              <a:buChar char="•"/>
            </a:pPr>
            <a:r>
              <a:rPr lang="en-US" sz="2000" dirty="0">
                <a:hlinkClick r:id="rId7"/>
              </a:rPr>
              <a:t>Reply LS on need for modeling isInvariant and SystemCreated in YANG</a:t>
            </a:r>
            <a:r>
              <a:rPr lang="en-US" sz="2000" dirty="0"/>
              <a:t> (2025/06/06)</a:t>
            </a:r>
          </a:p>
          <a:p>
            <a:pPr lvl="1"/>
            <a:r>
              <a:rPr lang="en-US" sz="1800" dirty="0">
                <a:solidFill>
                  <a:srgbClr val="FF0000"/>
                </a:solidFill>
              </a:rPr>
              <a:t>To be on agenda for SA5 meeting in October</a:t>
            </a:r>
          </a:p>
          <a:p>
            <a:pPr lvl="1"/>
            <a:endParaRPr lang="fr-FR" dirty="0"/>
          </a:p>
        </p:txBody>
      </p:sp>
    </p:spTree>
    <p:extLst>
      <p:ext uri="{BB962C8B-B14F-4D97-AF65-F5344CB8AC3E}">
        <p14:creationId xmlns:p14="http://schemas.microsoft.com/office/powerpoint/2010/main" val="54267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Reply LS on DTLS for SCTP</a:t>
            </a:r>
            <a:r>
              <a:rPr lang="en-US" sz="2400" dirty="0"/>
              <a:t> (2023/08/21) from SA3 </a:t>
            </a:r>
          </a:p>
          <a:p>
            <a:pPr>
              <a:buFont typeface="Arial" panose="020B0604020202020204" pitchFamily="34" charset="0"/>
              <a:buChar char="•"/>
            </a:pPr>
            <a:r>
              <a:rPr lang="en-US" sz="2400" dirty="0">
                <a:hlinkClick r:id="rId3"/>
              </a:rPr>
              <a:t>Reply LS on DTLS for SCTP next steps and request for input</a:t>
            </a:r>
            <a:r>
              <a:rPr lang="en-US" sz="2400" dirty="0"/>
              <a:t> (2023/08/30) 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pPr>
              <a:buFont typeface="Arial" panose="020B0604020202020204" pitchFamily="34" charset="0"/>
              <a:buChar char="•"/>
            </a:pPr>
            <a:r>
              <a:rPr lang="en-GB" sz="2400" dirty="0"/>
              <a:t>Previously, TSVWG design team reached agreement on design goals and security requirements but could not reach consensus on a solution</a:t>
            </a:r>
          </a:p>
          <a:p>
            <a:pPr>
              <a:buFont typeface="Arial" panose="020B0604020202020204" pitchFamily="34" charset="0"/>
              <a:buChar char="•"/>
            </a:pPr>
            <a:r>
              <a:rPr lang="en-GB" sz="2400" dirty="0"/>
              <a:t>At IETF 123</a:t>
            </a:r>
          </a:p>
          <a:p>
            <a:pPr lvl="1"/>
            <a:r>
              <a:rPr lang="en-GB" sz="2000" dirty="0"/>
              <a:t>Design team,</a:t>
            </a:r>
            <a:r>
              <a:rPr lang="en-US" sz="2000" dirty="0">
                <a:hlinkClick r:id="rId5"/>
              </a:rPr>
              <a:t> slides-123-tsvwg-design-team-report-on-dtls-for-sctp-00</a:t>
            </a:r>
            <a:endParaRPr lang="en-US" sz="2000" dirty="0"/>
          </a:p>
          <a:p>
            <a:pPr lvl="1"/>
            <a:r>
              <a:rPr lang="en-GB" sz="2000" dirty="0"/>
              <a:t>Two drafts were adopted by the WG to provide a solution:</a:t>
            </a:r>
          </a:p>
          <a:p>
            <a:pPr lvl="2"/>
            <a:r>
              <a:rPr lang="en-US" sz="1200" dirty="0">
                <a:hlinkClick r:id="rId6"/>
              </a:rPr>
              <a:t>https://datatracker.ietf.org/doc/draft-westerlund-tsvwg-sctp-dtls-chunk/</a:t>
            </a:r>
            <a:r>
              <a:rPr lang="en-US" sz="1200" dirty="0"/>
              <a:t> adopted as </a:t>
            </a:r>
            <a:r>
              <a:rPr lang="en-US" sz="1200" dirty="0">
                <a:hlinkClick r:id="rId7"/>
              </a:rPr>
              <a:t>https://datatracker.ietf.org/doc/draft-ietf-tsvwg-sctp-dtls-chunk/</a:t>
            </a:r>
            <a:endParaRPr lang="en-US" sz="1200" dirty="0"/>
          </a:p>
          <a:p>
            <a:pPr lvl="2"/>
            <a:r>
              <a:rPr lang="en-GB" sz="1200" dirty="0">
                <a:hlinkClick r:id="rId8"/>
              </a:rPr>
              <a:t>https://datatracker.ietf.org/doc/draft-tuexen-tsvwg-dtls-chunk-key-management/</a:t>
            </a:r>
            <a:r>
              <a:rPr lang="en-GB" sz="1200" dirty="0"/>
              <a:t> adopted as </a:t>
            </a:r>
            <a:r>
              <a:rPr lang="en-GB" sz="1200" dirty="0">
                <a:hlinkClick r:id="rId9"/>
              </a:rPr>
              <a:t>https://datatracker.ietf.org/doc/draft-ietf-tsvwg-dtls-chunk-key-management/</a:t>
            </a:r>
            <a:r>
              <a:rPr lang="en-GB" sz="1200" dirty="0"/>
              <a:t> </a:t>
            </a:r>
            <a:endParaRPr lang="en-SE" sz="1200" dirty="0"/>
          </a:p>
          <a:p>
            <a:pPr lvl="1"/>
            <a:r>
              <a:rPr lang="en-GB" sz="2000" dirty="0"/>
              <a:t>An LS is expected to be sent to communicate this result</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a:t>
            </a:r>
            <a:r>
              <a:rPr lang="en-US" sz="1200" dirty="0">
                <a:highlight>
                  <a:srgbClr val="FFFFFF"/>
                </a:highlight>
              </a:rPr>
              <a:t>was </a:t>
            </a:r>
            <a:r>
              <a:rPr lang="en-US" sz="1200" dirty="0">
                <a:highlight>
                  <a:srgbClr val="FFFFFF"/>
                </a:highlight>
                <a:hlinkClick r:id="rId2"/>
              </a:rPr>
              <a:t>draft-ietf-stir-passport-rcd-26</a:t>
            </a:r>
            <a:endParaRPr lang="en-US" sz="1200" dirty="0">
              <a:highlight>
                <a:srgbClr val="FFFFFF"/>
              </a:highlight>
            </a:endParaRPr>
          </a:p>
          <a:p>
            <a:pPr lvl="1">
              <a:defRPr/>
            </a:pPr>
            <a:r>
              <a:rPr lang="en-US" dirty="0"/>
              <a:t>Next step:</a:t>
            </a:r>
          </a:p>
          <a:p>
            <a:pPr lvl="2">
              <a:defRPr/>
            </a:pPr>
            <a:r>
              <a:rPr lang="en-US" dirty="0">
                <a:highlight>
                  <a:srgbClr val="FFFFFF"/>
                </a:highlight>
              </a:rPr>
              <a:t>SA2 CR to 23.228, SA3 CRs to 33.127, 33.128 and </a:t>
            </a:r>
            <a:r>
              <a:rPr lang="en-US" dirty="0">
                <a:solidFill>
                  <a:srgbClr val="FF0000"/>
                </a:solidFill>
                <a:highlight>
                  <a:srgbClr val="FFFFFF"/>
                </a:highlight>
              </a:rPr>
              <a:t>33.203 , CT1 CR to 24.229</a:t>
            </a:r>
            <a:endParaRPr lang="en-GB" dirty="0">
              <a:solidFill>
                <a:srgbClr val="FF0000"/>
              </a:solidFill>
            </a:endParaRPr>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hlinkClick r:id="rId3"/>
              </a:rPr>
              <a:t> </a:t>
            </a:r>
            <a:r>
              <a:rPr lang="en-US" altLang="en-US" dirty="0">
                <a:solidFill>
                  <a:srgbClr val="212529"/>
                </a:solidFill>
                <a:latin typeface="var(--bs-font-monospace)"/>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a:t>
            </a:r>
            <a:r>
              <a:rPr lang="en-US" sz="1200" dirty="0">
                <a:highlight>
                  <a:srgbClr val="FFFFFF"/>
                </a:highlight>
              </a:rPr>
              <a:t>was</a:t>
            </a:r>
            <a:r>
              <a:rPr lang="en-US" sz="800" dirty="0">
                <a:highlight>
                  <a:srgbClr val="FFFFFF"/>
                </a:highlight>
              </a:rPr>
              <a:t> </a:t>
            </a:r>
            <a:r>
              <a:rPr lang="en-US" altLang="en-US" sz="1200" dirty="0">
                <a:solidFill>
                  <a:srgbClr val="212529"/>
                </a:solidFill>
                <a:latin typeface="Inter"/>
                <a:hlinkClick r:id="rId3"/>
              </a:rPr>
              <a:t>draft-</a:t>
            </a:r>
            <a:r>
              <a:rPr lang="en-US" altLang="en-US" sz="1200" dirty="0" err="1">
                <a:solidFill>
                  <a:srgbClr val="212529"/>
                </a:solidFill>
                <a:latin typeface="Inter"/>
                <a:hlinkClick r:id="rId3"/>
              </a:rPr>
              <a:t>ietf</a:t>
            </a:r>
            <a:r>
              <a:rPr lang="en-US" altLang="en-US" sz="1200" dirty="0">
                <a:solidFill>
                  <a:srgbClr val="212529"/>
                </a:solidFill>
                <a:latin typeface="Inter"/>
                <a:hlinkClick r:id="rId3"/>
              </a:rPr>
              <a:t>-</a:t>
            </a:r>
            <a:r>
              <a:rPr lang="en-US" altLang="en-US" sz="1200" dirty="0" err="1">
                <a:solidFill>
                  <a:srgbClr val="212529"/>
                </a:solidFill>
                <a:latin typeface="Inter"/>
                <a:hlinkClick r:id="rId3"/>
              </a:rPr>
              <a:t>sipcore-callinfo-rcd</a:t>
            </a:r>
            <a:endParaRPr lang="en-US" altLang="en-US" sz="1200" dirty="0">
              <a:solidFill>
                <a:srgbClr val="212529"/>
              </a:solidFill>
              <a:latin typeface="Inter"/>
            </a:endParaRPr>
          </a:p>
          <a:p>
            <a:pPr lvl="1">
              <a:defRPr/>
            </a:pPr>
            <a:r>
              <a:rPr lang="en-US" dirty="0">
                <a:highlight>
                  <a:srgbClr val="FFFFFF"/>
                </a:highlight>
              </a:rPr>
              <a:t>Next steps: SA2 CR to 23.228, </a:t>
            </a:r>
            <a:r>
              <a:rPr lang="en-US" dirty="0">
                <a:solidFill>
                  <a:srgbClr val="FF0000"/>
                </a:solidFill>
                <a:highlight>
                  <a:srgbClr val="FFFFFF"/>
                </a:highlight>
              </a:rPr>
              <a:t>CT1 CR to 24.229, CT4 CR to 29.571</a:t>
            </a:r>
            <a:endParaRPr lang="en-DE" dirty="0">
              <a:solidFill>
                <a:srgbClr val="FF0000"/>
              </a:solidFill>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a:solidFill>
                  <a:srgbClr val="FF0000"/>
                </a:solidFill>
                <a:highlight>
                  <a:srgbClr val="FFFFFF"/>
                </a:highlight>
              </a:rPr>
              <a:t>/2</a:t>
            </a:r>
            <a:r>
              <a:rPr lang="en-US" dirty="0">
                <a:solidFill>
                  <a:srgbClr val="FF0000"/>
                </a:solidFill>
                <a:highlight>
                  <a:srgbClr val="FFFFFF"/>
                </a:highlight>
              </a:rPr>
              <a:t>5, awaiting final approval from authors.</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a:t>
            </a:r>
            <a:r>
              <a:rPr lang="en-US" altLang="en-US" dirty="0">
                <a:solidFill>
                  <a:srgbClr val="FF0000"/>
                </a:solidFill>
                <a:latin typeface="var(--bs-font-monospace)"/>
              </a:rPr>
              <a:t>45</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03</a:t>
            </a:r>
            <a:r>
              <a:rPr lang="en-DE" dirty="0">
                <a:solidFill>
                  <a:srgbClr val="FF0000"/>
                </a:solidFill>
                <a:highlight>
                  <a:srgbClr val="FFFFFF"/>
                </a:highlight>
              </a:rPr>
              <a:t>/2</a:t>
            </a:r>
            <a:r>
              <a:rPr lang="en-US" dirty="0">
                <a:solidFill>
                  <a:srgbClr val="FF0000"/>
                </a:solidFill>
                <a:highlight>
                  <a:srgbClr val="FFFFFF"/>
                </a:highlight>
              </a:rPr>
              <a:t>5</a:t>
            </a:r>
            <a:r>
              <a:rPr lang="en-US" dirty="0">
                <a:highlight>
                  <a:srgbClr val="FFFFFF"/>
                </a:highlight>
              </a:rPr>
              <a:t>.</a:t>
            </a:r>
          </a:p>
          <a:p>
            <a:pPr lvl="1">
              <a:defRPr/>
            </a:pPr>
            <a:r>
              <a:rPr lang="en-US" dirty="0">
                <a:highlight>
                  <a:srgbClr val="FFFFFF"/>
                </a:highlight>
              </a:rPr>
              <a:t>Next steps: RFC publication, 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a:t>
            </a:r>
            <a:r>
              <a:rPr lang="en-US" sz="2000" dirty="0">
                <a:solidFill>
                  <a:srgbClr val="FF0000"/>
                </a:solidFill>
                <a:highlight>
                  <a:srgbClr val="FFFFFF"/>
                </a:highlight>
              </a:rPr>
              <a:t>0</a:t>
            </a:r>
            <a:r>
              <a:rPr lang="en-SE" sz="2000" dirty="0">
                <a:solidFill>
                  <a:srgbClr val="FF0000"/>
                </a:solidFill>
                <a:highlight>
                  <a:srgbClr val="FFFFFF"/>
                </a:highlight>
              </a:rPr>
              <a:t>4</a:t>
            </a:r>
            <a:r>
              <a:rPr lang="en-US" sz="2000" dirty="0">
                <a:highlight>
                  <a:srgbClr val="FFFFFF"/>
                </a:highlight>
              </a:rPr>
              <a:t>, posted </a:t>
            </a:r>
            <a:r>
              <a:rPr lang="en-US" sz="2000" dirty="0">
                <a:solidFill>
                  <a:srgbClr val="FF0000"/>
                </a:solidFill>
                <a:highlight>
                  <a:srgbClr val="FFFFFF"/>
                </a:highlight>
              </a:rPr>
              <a:t>0</a:t>
            </a:r>
            <a:r>
              <a:rPr lang="en-SE" sz="2000" dirty="0">
                <a:solidFill>
                  <a:srgbClr val="FF0000"/>
                </a:solidFill>
                <a:highlight>
                  <a:srgbClr val="FFFFFF"/>
                </a:highlight>
              </a:rPr>
              <a:t>8</a:t>
            </a:r>
            <a:r>
              <a:rPr lang="en-US" sz="2000" dirty="0">
                <a:highlight>
                  <a:srgbClr val="FFFFFF"/>
                </a:highlight>
              </a:rPr>
              <a:t>/2025</a:t>
            </a:r>
          </a:p>
          <a:p>
            <a:pPr lvl="1">
              <a:defRPr/>
            </a:pPr>
            <a:r>
              <a:rPr lang="en-US" sz="2000" dirty="0">
                <a:highlight>
                  <a:srgbClr val="FFFFFF"/>
                </a:highlight>
              </a:rPr>
              <a:t>Next steps: RFC publication, CT1 CR to 24.229</a:t>
            </a: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rPr>
              <a:t> None</a:t>
            </a: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draft-ietf-quic-multipath-</a:t>
            </a:r>
            <a:r>
              <a:rPr lang="en-US" dirty="0">
                <a:solidFill>
                  <a:srgbClr val="FF0000"/>
                </a:solidFill>
                <a:highlight>
                  <a:srgbClr val="FFFFFF"/>
                </a:highlight>
              </a:rPr>
              <a:t>16 </a:t>
            </a:r>
            <a:r>
              <a:rPr lang="en-US" dirty="0">
                <a:highlight>
                  <a:srgbClr val="FFFFFF"/>
                </a:highlight>
              </a:rPr>
              <a:t>posted </a:t>
            </a:r>
            <a:r>
              <a:rPr lang="en-US" dirty="0">
                <a:solidFill>
                  <a:srgbClr val="FF0000"/>
                </a:solidFill>
                <a:highlight>
                  <a:srgbClr val="FFFFFF"/>
                </a:highlight>
              </a:rPr>
              <a:t>08/2025</a:t>
            </a:r>
            <a:r>
              <a:rPr lang="en-DE">
                <a:solidFill>
                  <a:srgbClr val="FF0000"/>
                </a:solidFill>
                <a:highlight>
                  <a:srgbClr val="FFFFFF"/>
                </a:highlight>
              </a:rPr>
              <a:t> </a:t>
            </a:r>
            <a:r>
              <a:rPr lang="en-US" dirty="0">
                <a:highlight>
                  <a:srgbClr val="FFFFFF"/>
                </a:highlight>
              </a:rPr>
              <a:t>addressing comments from WG last call</a:t>
            </a:r>
            <a:br>
              <a:rPr lang="en-DE" dirty="0">
                <a:solidFill>
                  <a:srgbClr val="FF0000"/>
                </a:solidFill>
                <a:highlight>
                  <a:srgbClr val="FFFFFF"/>
                </a:highlight>
              </a:rPr>
            </a:br>
            <a:r>
              <a:rPr lang="en-US" dirty="0">
                <a:highlight>
                  <a:srgbClr val="FFFFFF"/>
                </a:highlight>
              </a:rPr>
              <a:t>Next step: IESG</a:t>
            </a:r>
            <a:r>
              <a:rPr lang="en-DE">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 </a:t>
            </a:r>
            <a:r>
              <a:rPr lang="en-US" dirty="0">
                <a:solidFill>
                  <a:srgbClr val="FF0000"/>
                </a:solidFill>
                <a:highlight>
                  <a:srgbClr val="FFFFFF"/>
                </a:highlight>
              </a:rPr>
              <a:t>SA4 CR to 26.501</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7</a:t>
            </a:r>
            <a:r>
              <a:rPr lang="en-US" dirty="0">
                <a:highlight>
                  <a:srgbClr val="FFFFFF"/>
                </a:highlight>
              </a:rPr>
              <a:t> posted </a:t>
            </a:r>
            <a:r>
              <a:rPr lang="en-US" dirty="0">
                <a:solidFill>
                  <a:srgbClr val="FF0000"/>
                </a:solidFill>
                <a:highlight>
                  <a:srgbClr val="FFFFFF"/>
                </a:highlight>
              </a:rPr>
              <a:t>07/2025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WG last call, </a:t>
            </a:r>
            <a:r>
              <a:rPr lang="en-US" dirty="0">
                <a:solidFill>
                  <a:srgbClr val="000000"/>
                </a:solidFill>
                <a:highlight>
                  <a:srgbClr val="FFFFFF"/>
                </a:highlight>
              </a:rPr>
              <a:t>draft-ietf-masque-connect-ethernet-</a:t>
            </a:r>
            <a:r>
              <a:rPr lang="en-US" dirty="0">
                <a:solidFill>
                  <a:srgbClr val="FF0000"/>
                </a:solidFill>
                <a:highlight>
                  <a:srgbClr val="FFFFFF"/>
                </a:highlight>
              </a:rPr>
              <a:t>07</a:t>
            </a:r>
            <a:r>
              <a:rPr lang="en-US" dirty="0">
                <a:solidFill>
                  <a:srgbClr val="000000"/>
                </a:solidFill>
                <a:highlight>
                  <a:srgbClr val="FFFFFF"/>
                </a:highlight>
              </a:rPr>
              <a:t> posted </a:t>
            </a:r>
            <a:r>
              <a:rPr lang="en-US" dirty="0">
                <a:solidFill>
                  <a:srgbClr val="FF0000"/>
                </a:solidFill>
                <a:highlight>
                  <a:srgbClr val="FFFFFF"/>
                </a:highlight>
              </a:rPr>
              <a:t>07/2025</a:t>
            </a:r>
          </a:p>
          <a:p>
            <a:pPr lvl="1"/>
            <a:r>
              <a:rPr lang="en-US" dirty="0">
                <a:highlight>
                  <a:srgbClr val="FFFFFF"/>
                </a:highlight>
              </a:rPr>
              <a:t>Next steps: IESG review, RFC publication, SA2 CR to 23.501, CT1 CR to 24.193</a:t>
            </a:r>
            <a:r>
              <a:rPr lang="en-SE" dirty="0">
                <a:highlight>
                  <a:srgbClr val="FFFFFF"/>
                </a:highlight>
              </a:rPr>
              <a:t>, CT4 CR to 23.003</a:t>
            </a:r>
            <a:endParaRPr lang="en-US" dirty="0">
              <a:highlight>
                <a:srgbClr val="FFFFFF"/>
              </a:highlight>
            </a:endParaRP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opsawg-pcap</a:t>
            </a:r>
            <a:r>
              <a:rPr lang="en-US" dirty="0">
                <a:highlight>
                  <a:srgbClr val="FFFFFF"/>
                </a:highlight>
              </a:rPr>
              <a:t>	</a:t>
            </a:r>
          </a:p>
          <a:p>
            <a:pPr lvl="1"/>
            <a:r>
              <a:rPr lang="en-US" dirty="0">
                <a:highlight>
                  <a:srgbClr val="FFFFFF"/>
                </a:highlight>
              </a:rPr>
              <a:t>Title: </a:t>
            </a:r>
            <a:r>
              <a:rPr lang="en-US" b="0" i="0" dirty="0">
                <a:solidFill>
                  <a:srgbClr val="212529"/>
                </a:solidFill>
                <a:effectLst/>
                <a:latin typeface="Inter"/>
              </a:rPr>
              <a:t>PCAP Capture File Format</a:t>
            </a:r>
          </a:p>
          <a:p>
            <a:pPr lvl="1"/>
            <a:r>
              <a:rPr lang="en-US" dirty="0">
                <a:highlight>
                  <a:srgbClr val="FFFFFF"/>
                </a:highlight>
              </a:rPr>
              <a:t>Status: WG last call, </a:t>
            </a:r>
            <a:r>
              <a:rPr lang="en-US" altLang="en-US" dirty="0">
                <a:solidFill>
                  <a:srgbClr val="212529"/>
                </a:solidFill>
                <a:latin typeface="Inter"/>
              </a:rPr>
              <a:t>draft-ietf-opsawg-pcap-0</a:t>
            </a:r>
            <a:r>
              <a:rPr lang="en-US" altLang="en-US" dirty="0">
                <a:solidFill>
                  <a:srgbClr val="FF0000"/>
                </a:solidFill>
                <a:latin typeface="Inter"/>
              </a:rPr>
              <a:t>6</a:t>
            </a:r>
            <a:r>
              <a:rPr lang="en-US" dirty="0">
                <a:solidFill>
                  <a:srgbClr val="000000"/>
                </a:solidFill>
                <a:highlight>
                  <a:srgbClr val="FFFFFF"/>
                </a:highlight>
              </a:rPr>
              <a:t> posted </a:t>
            </a:r>
            <a:r>
              <a:rPr lang="en-US" dirty="0">
                <a:solidFill>
                  <a:srgbClr val="FF0000"/>
                </a:solidFill>
                <a:highlight>
                  <a:srgbClr val="FFFFFF"/>
                </a:highlight>
              </a:rPr>
              <a:t>09/2025</a:t>
            </a:r>
          </a:p>
          <a:p>
            <a:pPr lvl="1"/>
            <a:r>
              <a:rPr lang="en-US" dirty="0">
                <a:highlight>
                  <a:srgbClr val="FFFFFF"/>
                </a:highlight>
              </a:rPr>
              <a:t>Next steps: IESG review, RFC publication, SA5 CR to 28.560</a:t>
            </a:r>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ea typeface="Calibri" panose="020F0502020204030204" pitchFamily="34" charset="0"/>
                <a:cs typeface="Arial" panose="020B0604020202020204" pitchFamily="34" charset="0"/>
              </a:rPr>
              <a:t>RFC 6712: </a:t>
            </a:r>
            <a:r>
              <a:rPr lang="en-US" sz="1600" dirty="0">
                <a:effectLst/>
                <a:ea typeface="Calibri" panose="020F0502020204030204" pitchFamily="34" charset="0"/>
                <a:cs typeface="Times New Roman" panose="02020603050405020304" pitchFamily="18" charset="0"/>
              </a:rPr>
              <a:t>Internet X.509 Public Key Infrastructure - HTTP Transfer for the Certificate Management Protocol (CMP) obsoleted  by  </a:t>
            </a:r>
            <a:r>
              <a:rPr lang="en-US" sz="1600" dirty="0">
                <a:effectLst/>
                <a:ea typeface="Calibri" panose="020F0502020204030204" pitchFamily="34" charset="0"/>
                <a:cs typeface="Times New Roman" panose="02020603050405020304" pitchFamily="18" charset="0"/>
                <a:hlinkClick r:id="rId2"/>
              </a:rPr>
              <a:t>RFC 9811</a:t>
            </a:r>
            <a:r>
              <a:rPr lang="en-US" sz="1600" dirty="0">
                <a:effectLst/>
                <a:ea typeface="Calibri" panose="020F0502020204030204" pitchFamily="34" charset="0"/>
                <a:cs typeface="Times New Roman" panose="02020603050405020304" pitchFamily="18" charset="0"/>
              </a:rPr>
              <a:t> </a:t>
            </a:r>
            <a:r>
              <a:rPr lang="en-US" sz="1600" dirty="0">
                <a:solidFill>
                  <a:srgbClr val="00B0F0"/>
                </a:solidFill>
                <a:ea typeface="Calibri" panose="020F0502020204030204" pitchFamily="34" charset="0"/>
                <a:cs typeface="Arial" panose="020B0604020202020204" pitchFamily="34" charset="0"/>
              </a:rPr>
              <a:t>referenced by TS 33.310</a:t>
            </a:r>
            <a:endParaRPr lang="en-US" sz="1600" dirty="0">
              <a:effectLst/>
              <a:ea typeface="Calibri" panose="020F0502020204030204" pitchFamily="34" charset="0"/>
              <a:cs typeface="Times New Roman" panose="02020603050405020304" pitchFamily="18" charset="0"/>
            </a:endParaRPr>
          </a:p>
          <a:p>
            <a:r>
              <a:rPr lang="en-US" sz="1600" dirty="0">
                <a:ea typeface="Calibri" panose="020F0502020204030204" pitchFamily="34" charset="0"/>
                <a:cs typeface="Arial" panose="020B0604020202020204" pitchFamily="34" charset="0"/>
              </a:rPr>
              <a:t> RFC 4210: </a:t>
            </a:r>
            <a:r>
              <a:rPr lang="en-US" sz="1600" dirty="0">
                <a:effectLst/>
                <a:ea typeface="Calibri" panose="020F0502020204030204" pitchFamily="34" charset="0"/>
                <a:cs typeface="Times New Roman" panose="02020603050405020304" pitchFamily="18" charset="0"/>
              </a:rPr>
              <a:t>Internet X.509 Public Key Infrastructure - Certificate Management Protocol (CMP) obsoleted  by  </a:t>
            </a:r>
            <a:r>
              <a:rPr lang="en-US" sz="1600" dirty="0">
                <a:effectLst/>
                <a:ea typeface="Calibri" panose="020F0502020204030204" pitchFamily="34" charset="0"/>
                <a:cs typeface="Times New Roman" panose="02020603050405020304" pitchFamily="18" charset="0"/>
                <a:hlinkClick r:id="rId3"/>
              </a:rPr>
              <a:t>RFC 9810 </a:t>
            </a:r>
            <a:r>
              <a:rPr lang="en-US" sz="1600" dirty="0">
                <a:solidFill>
                  <a:srgbClr val="00B0F0"/>
                </a:solidFill>
                <a:ea typeface="Calibri" panose="020F0502020204030204" pitchFamily="34" charset="0"/>
                <a:cs typeface="Arial" panose="020B0604020202020204" pitchFamily="34" charset="0"/>
              </a:rPr>
              <a:t>referenced by TS 33.310, 28.314</a:t>
            </a:r>
            <a:endParaRPr lang="en-US" sz="1600" dirty="0">
              <a:effectLst/>
              <a:ea typeface="Calibri" panose="020F0502020204030204" pitchFamily="34" charset="0"/>
              <a:cs typeface="Times New Roman" panose="02020603050405020304" pitchFamily="18" charset="0"/>
            </a:endParaRPr>
          </a:p>
          <a:p>
            <a:pPr marL="176213" indent="-176213">
              <a:spcAft>
                <a:spcPts val="900"/>
              </a:spcAft>
              <a:tabLst>
                <a:tab pos="176213" algn="l"/>
              </a:tabLst>
            </a:pP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“Multicast Listener Discovery Version 2 (MLDv2) for IPv6”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RFC 9777</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  “Internet Group Management Protocol, Version 3”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 29.244</a:t>
            </a:r>
            <a:endParaRPr lang="en-US" sz="12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latin typeface="Arial" panose="020B0604020202020204" pitchFamily="34" charset="0"/>
                <a:ea typeface="Calibri" panose="020F0502020204030204" pitchFamily="34" charset="0"/>
                <a:cs typeface="Arial" panose="020B0604020202020204" pitchFamily="34" charset="0"/>
              </a:rPr>
              <a:t>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"Internet Protocol, Version 6 (IPv6) Specification“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8200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29.274, 33.128, 29.244, 29.281</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6750  “The OAuth 2.0 Authorization Framework”   obsoleted by RFC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9700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29.500, 33.380</a:t>
            </a:r>
            <a:endParaRPr lang="en-US" sz="12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2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9562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7230: "Hypertext Transfer Protocol (HTTP/1.1): Message Syntax and Routing“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9110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9112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RF</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3315 and RFC 3736 both are obsoleted by RFC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8415</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pPr marL="176213" indent="-176213">
              <a:spcAft>
                <a:spcPts val="900"/>
              </a:spcAft>
              <a:tabLst>
                <a:tab pos="176213" algn="l"/>
              </a:tabLst>
            </a:pPr>
            <a:r>
              <a:rPr lang="en-US" sz="1200" dirty="0">
                <a:effectLst/>
                <a:latin typeface="Arial" panose="020B0604020202020204" pitchFamily="34" charset="0"/>
                <a:ea typeface="Calibri" panose="020F0502020204030204" pitchFamily="34" charset="0"/>
                <a:cs typeface="Arial" panose="020B0604020202020204" pitchFamily="34" charset="0"/>
              </a:rPr>
              <a:t>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4282: "The Network Access Identifier“ Obsoleted by: RFC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7542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29.244, 33.128, 23.228</a:t>
            </a:r>
            <a:endParaRPr lang="en-GB" sz="1200" dirty="0">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@IETF#1</a:t>
            </a:r>
            <a:r>
              <a:rPr lang="en-DE" altLang="en-US" sz="2400" dirty="0">
                <a:highlight>
                  <a:srgbClr val="FFFFFF"/>
                </a:highlight>
              </a:rPr>
              <a:t>2</a:t>
            </a:r>
            <a:r>
              <a:rPr lang="en-US" altLang="en-US" sz="2400" dirty="0">
                <a:highlight>
                  <a:srgbClr val="FFFFFF"/>
                </a:highlight>
              </a:rPr>
              <a:t>3 (</a:t>
            </a:r>
            <a:r>
              <a:rPr lang="en-US" altLang="en-US" sz="2400" dirty="0"/>
              <a:t>Madrid, Spain</a:t>
            </a:r>
            <a:r>
              <a:rPr lang="en-US" altLang="en-US" sz="2400" dirty="0">
                <a:highlight>
                  <a:srgbClr val="FFFFFF"/>
                </a:highlight>
              </a:rPr>
              <a:t>)</a:t>
            </a:r>
          </a:p>
          <a:p>
            <a:pPr lvl="1"/>
            <a:r>
              <a:rPr lang="en-US" altLang="en-US" sz="2000" dirty="0">
                <a:highlight>
                  <a:srgbClr val="FFFFFF"/>
                </a:highlight>
              </a:rPr>
              <a:t>2025, July 21</a:t>
            </a:r>
          </a:p>
          <a:p>
            <a:pPr lvl="1"/>
            <a:r>
              <a:rPr lang="en-US" altLang="en-US" sz="2000" dirty="0">
                <a:highlight>
                  <a:srgbClr val="FFFFFF"/>
                </a:highlight>
              </a:rPr>
              <a:t>Remote access was provided</a:t>
            </a:r>
            <a:endParaRPr lang="en-US" altLang="en-US" sz="2000" dirty="0"/>
          </a:p>
          <a:p>
            <a:r>
              <a:rPr lang="en-US" altLang="en-US" sz="2400" dirty="0"/>
              <a:t>@IETF#1</a:t>
            </a:r>
            <a:r>
              <a:rPr lang="en-DE" altLang="en-US" sz="2400" dirty="0"/>
              <a:t>2</a:t>
            </a:r>
            <a:r>
              <a:rPr lang="en-US" altLang="en-US" sz="2400" dirty="0"/>
              <a:t>4 (Montreal, Canada)</a:t>
            </a:r>
          </a:p>
          <a:p>
            <a:pPr lvl="1"/>
            <a:r>
              <a:rPr lang="en-GB" altLang="en-US" sz="2000" dirty="0"/>
              <a:t>P</a:t>
            </a:r>
            <a:r>
              <a:rPr lang="en-DE" altLang="en-US" sz="2000" dirty="0"/>
              <a:t>l</a:t>
            </a:r>
            <a:r>
              <a:rPr lang="en-GB" altLang="en-US" sz="2000" dirty="0"/>
              <a:t>an</a:t>
            </a:r>
            <a:r>
              <a:rPr lang="en-DE" altLang="en-US" sz="2000">
                <a:highlight>
                  <a:srgbClr val="FFFFFF"/>
                </a:highlight>
              </a:rPr>
              <a:t>n</a:t>
            </a:r>
            <a:r>
              <a:rPr lang="en-US" altLang="en-US" sz="2000" dirty="0">
                <a:highlight>
                  <a:srgbClr val="FFFFFF"/>
                </a:highlight>
              </a:rPr>
              <a:t>e</a:t>
            </a:r>
            <a:r>
              <a:rPr lang="en-DE" altLang="en-US" sz="2000">
                <a:highlight>
                  <a:srgbClr val="FFFFFF"/>
                </a:highlight>
              </a:rPr>
              <a:t>d </a:t>
            </a:r>
            <a:r>
              <a:rPr lang="en-US" altLang="en-US" sz="2000" dirty="0">
                <a:highlight>
                  <a:srgbClr val="FFFFFF"/>
                </a:highlight>
              </a:rPr>
              <a:t>for 2025, November 03</a:t>
            </a:r>
          </a:p>
          <a:p>
            <a:pPr lvl="1"/>
            <a:r>
              <a:rPr lang="en-US" altLang="en-US" sz="2000" dirty="0">
                <a:highlight>
                  <a:srgbClr val="FFFFFF"/>
                </a:highlight>
              </a:rPr>
              <a:t>Remote access will be provided</a:t>
            </a:r>
          </a:p>
          <a:p>
            <a:r>
              <a:rPr lang="en-SE" altLang="en-US" sz="2400"/>
              <a:t>@IETF#123 there were 7 side meetings on AI-specific topics, including AI agent protocols, networking for AI, and AI agent applications in 6G network.</a:t>
            </a:r>
          </a:p>
          <a:p>
            <a:pPr lvl="1"/>
            <a:r>
              <a:rPr lang="en-SE" altLang="en-US" sz="2000"/>
              <a:t>An IETF side meeting is an unofficial gathering held during an IETF meeting where participants gather to discuss topics relevant to IETF but outside the official agenda.</a:t>
            </a:r>
            <a:endParaRPr lang="fr-FR" altLang="en-US" sz="20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Action Points:</a:t>
            </a:r>
          </a:p>
          <a:p>
            <a:pPr lvl="1"/>
            <a:r>
              <a:rPr lang="en-US" altLang="en-US" sz="2000" dirty="0">
                <a:highlight>
                  <a:srgbClr val="FFFFFF"/>
                </a:highlight>
              </a:rPr>
              <a:t>Tutorial and technical deep dive (TDD) on 3GPP held at IETF 121</a:t>
            </a:r>
          </a:p>
          <a:p>
            <a:pPr lvl="1"/>
            <a:r>
              <a:rPr lang="en-US" altLang="en-US" sz="2000" dirty="0"/>
              <a:t>Update the dependency list tool or create a new one (with IETF support)</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endParaRPr lang="en-US" altLang="en-US" dirty="0"/>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GB" sz="2400" dirty="0"/>
              <a:t>LS on “</a:t>
            </a:r>
            <a:r>
              <a:rPr lang="en-GB" sz="2400" dirty="0">
                <a:hlinkClick r:id="rId2" action="ppaction://hlinkfile"/>
              </a:rPr>
              <a:t>IETF Network Slice Application in 3GPP 5G End-to-End Network Slice</a:t>
            </a:r>
            <a:r>
              <a:rPr lang="en-GB" sz="2400" dirty="0"/>
              <a:t>”</a:t>
            </a:r>
            <a:r>
              <a:rPr lang="en-US" sz="2400" dirty="0"/>
              <a:t>(2025/09/12)</a:t>
            </a:r>
          </a:p>
          <a:p>
            <a:pPr lvl="1"/>
            <a:r>
              <a:rPr lang="en-US" sz="2000" dirty="0"/>
              <a:t>For Action</a:t>
            </a:r>
          </a:p>
          <a:p>
            <a:pPr lvl="1"/>
            <a:r>
              <a:rPr lang="en-GB" sz="1800" dirty="0">
                <a:effectLst/>
                <a:latin typeface="Times New Roman" panose="02020603050405020304" pitchFamily="18" charset="0"/>
                <a:ea typeface="Times New Roman" panose="02020603050405020304" pitchFamily="18" charset="0"/>
              </a:rPr>
              <a:t>the </a:t>
            </a:r>
            <a:r>
              <a:rPr lang="en-GB" sz="1800" dirty="0">
                <a:effectLst/>
                <a:latin typeface="Times New Roman" panose="02020603050405020304" pitchFamily="18" charset="0"/>
                <a:ea typeface="Times New Roman" panose="02020603050405020304" pitchFamily="18" charset="0"/>
                <a:hlinkClick r:id="rId3"/>
              </a:rPr>
              <a:t>IETF TEAS WG </a:t>
            </a:r>
            <a:r>
              <a:rPr lang="en-GB" sz="1800" dirty="0">
                <a:effectLst/>
                <a:latin typeface="Times New Roman" panose="02020603050405020304" pitchFamily="18" charset="0"/>
                <a:ea typeface="Times New Roman" panose="02020603050405020304" pitchFamily="18" charset="0"/>
              </a:rPr>
              <a:t>would like to inform 3GPP about the progress of "</a:t>
            </a:r>
            <a:r>
              <a:rPr lang="en-GB" sz="18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8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8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2000" dirty="0"/>
          </a:p>
          <a:p>
            <a:pPr>
              <a:buFont typeface="Arial" panose="020B0604020202020204" pitchFamily="34" charset="0"/>
              <a:buChar char="•"/>
            </a:pPr>
            <a:r>
              <a:rPr lang="en-GB" sz="2400" dirty="0"/>
              <a:t>LS to be scheduled at next SA2, SA3, SA5, RAN3 Meeting</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2914540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4708C-8FA8-9BC1-39E9-85E97E7EE5B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2008C7E-F840-8544-98DC-8A87ECEE3085}"/>
              </a:ext>
            </a:extLst>
          </p:cNvPr>
          <p:cNvSpPr>
            <a:spLocks noGrp="1"/>
          </p:cNvSpPr>
          <p:nvPr>
            <p:ph type="title"/>
          </p:nvPr>
        </p:nvSpPr>
        <p:spPr>
          <a:xfrm>
            <a:off x="838200" y="365125"/>
            <a:ext cx="9145772" cy="1325563"/>
          </a:xfrm>
        </p:spPr>
        <p:txBody>
          <a:bodyPr>
            <a:noAutofit/>
          </a:bodyPr>
          <a:lstStyle/>
          <a:p>
            <a:r>
              <a:rPr lang="en-US" sz="4000" dirty="0"/>
              <a:t>GREEN&gt; RAN1, RAN4, SA2, SA3, SA4, SA5, CT1, CT4</a:t>
            </a:r>
          </a:p>
        </p:txBody>
      </p:sp>
      <p:sp>
        <p:nvSpPr>
          <p:cNvPr id="3" name="Espace réservé du contenu 2">
            <a:extLst>
              <a:ext uri="{FF2B5EF4-FFF2-40B4-BE49-F238E27FC236}">
                <a16:creationId xmlns:a16="http://schemas.microsoft.com/office/drawing/2014/main" id="{355FE354-8643-F1AA-B324-63926504EB85}"/>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3"/>
              </a:rPr>
              <a:t>LS on the creation of the Getting Ready for Energy-Efficient Networking Working Group in the IETF</a:t>
            </a:r>
            <a:r>
              <a:rPr lang="en-US" sz="2400" dirty="0"/>
              <a:t> (2025/04/28)</a:t>
            </a:r>
          </a:p>
          <a:p>
            <a:pPr lvl="1"/>
            <a:r>
              <a:rPr lang="en-US" sz="2000" dirty="0"/>
              <a:t>For Information</a:t>
            </a:r>
          </a:p>
          <a:p>
            <a:pPr lvl="1"/>
            <a:r>
              <a:rPr lang="en-US" sz="2000" dirty="0"/>
              <a:t>We are glad to inform you that a new Working Group (WG) Getting Ready for Energy-Efficient Networking (GREEN), is created by the IETF. The WG held its first meeting in November 2024, in Dublin, during IETF 121. The GREEN WG is chartered to explore use cases, derive requirements, and provide solutions for identifying and characterizing energy efficiency metrics, methods related to energy consumption of network devices, and optimizing energy efficiency across the network.</a:t>
            </a:r>
          </a:p>
          <a:p>
            <a:pPr>
              <a:buFont typeface="Arial" panose="020B0604020202020204" pitchFamily="34" charset="0"/>
              <a:buChar char="•"/>
            </a:pPr>
            <a:r>
              <a:rPr lang="en-GB" sz="2400" dirty="0"/>
              <a:t>LS is on the agenda for the RAN1, </a:t>
            </a:r>
            <a:r>
              <a:rPr lang="en-GB" sz="2400" dirty="0">
                <a:solidFill>
                  <a:srgbClr val="FF0000"/>
                </a:solidFill>
              </a:rPr>
              <a:t>RAN4</a:t>
            </a:r>
            <a:r>
              <a:rPr lang="en-GB" sz="2400" dirty="0"/>
              <a:t>, SA2, SA3, SA4, SA5, CT1, CT4 in May</a:t>
            </a:r>
          </a:p>
          <a:p>
            <a:pPr lvl="1"/>
            <a:r>
              <a:rPr lang="en-GB" sz="2000" dirty="0">
                <a:solidFill>
                  <a:srgbClr val="FF0000"/>
                </a:solidFill>
              </a:rPr>
              <a:t>Noted in RAN4 in August</a:t>
            </a:r>
            <a:endParaRPr lang="en-GB" sz="2000" dirty="0"/>
          </a:p>
          <a:p>
            <a:pPr lvl="1"/>
            <a:r>
              <a:rPr lang="en-GB" sz="2000" dirty="0"/>
              <a:t>Noted in SA3. Interested in metrics and energy usage of various crypto algorithms.</a:t>
            </a:r>
          </a:p>
          <a:p>
            <a:pPr lvl="1"/>
            <a:r>
              <a:rPr lang="en-GB" sz="2000" dirty="0"/>
              <a:t>Noted in RAN1, SA2, SA4, SA5, CT1, CT4</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824028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pPr>
              <a:buFont typeface="Arial" panose="020B0604020202020204" pitchFamily="34" charset="0"/>
              <a:buChar char="•"/>
            </a:pPr>
            <a:r>
              <a:rPr lang="en-GB" sz="2400" dirty="0"/>
              <a:t>LS is on the agenda for the RAN2, SA2, CT1, CT3, CT4 in May</a:t>
            </a:r>
          </a:p>
          <a:p>
            <a:pPr lvl="1"/>
            <a:r>
              <a:rPr lang="en-GB" sz="2000" dirty="0"/>
              <a:t>Noted in SA2, CT1, CT3, CT4</a:t>
            </a:r>
          </a:p>
          <a:p>
            <a:pPr lvl="1"/>
            <a:r>
              <a:rPr lang="en-GB" sz="2000" dirty="0">
                <a:solidFill>
                  <a:srgbClr val="FF0000"/>
                </a:solidFill>
              </a:rPr>
              <a:t>Show</a:t>
            </a:r>
            <a:r>
              <a:rPr lang="en-SE" sz="2000" dirty="0">
                <a:solidFill>
                  <a:srgbClr val="FF0000"/>
                </a:solidFill>
              </a:rPr>
              <a:t>n</a:t>
            </a:r>
            <a:r>
              <a:rPr lang="en-GB" sz="2000" dirty="0">
                <a:solidFill>
                  <a:srgbClr val="FF0000"/>
                </a:solidFill>
              </a:rPr>
              <a:t> as ”Available” in RAN2</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61001</TotalTime>
  <Words>2598</Words>
  <Application>Microsoft Office PowerPoint</Application>
  <PresentationFormat>Widescreen</PresentationFormat>
  <Paragraphs>230</Paragraphs>
  <Slides>39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Arial </vt:lpstr>
      <vt:lpstr>Calibri</vt:lpstr>
      <vt:lpstr>Calibri Light</vt:lpstr>
      <vt:lpstr>Inter</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TEAS-&gt; SA2, SA3, SA5, RAN3</vt:lpstr>
      <vt:lpstr>GREEN&gt; RAN1, RAN4, SA2, SA3, SA4, SA5, CT1, CT4</vt:lpstr>
      <vt:lpstr>6MAN-&gt; RAN2, SA2, CT1, CT3, CT4</vt:lpstr>
      <vt:lpstr>SA5 -&gt; NETMOD</vt:lpstr>
      <vt:lpstr>SA3 and RAN3 -&gt; TSVWG</vt:lpstr>
      <vt:lpstr>Tracking requests to IANA</vt:lpstr>
      <vt:lpstr>IANA assignment request handling</vt:lpstr>
      <vt:lpstr>IETF Dependencies   </vt:lpstr>
      <vt:lpstr>New Published RFCs</vt:lpstr>
      <vt:lpstr>Published RFCs</vt:lpstr>
      <vt:lpstr>Published RFCs</vt:lpstr>
      <vt:lpstr>IETF reference updates</vt:lpstr>
      <vt:lpstr>Drafts in RFC Editor queue</vt:lpstr>
      <vt:lpstr>Drafts in RFC Editor queue</vt:lpstr>
      <vt:lpstr>Drafts in RFC Editor queue</vt:lpstr>
      <vt:lpstr>Drafts under IESG review</vt:lpstr>
      <vt:lpstr>Drafts under IESG review</vt:lpstr>
      <vt:lpstr>Active WG documents</vt:lpstr>
      <vt:lpstr>Active WG document</vt:lpstr>
      <vt:lpstr>Active WG documents</vt:lpstr>
      <vt:lpstr>Expired drafts</vt:lpstr>
      <vt:lpstr>Expired drafts</vt:lpstr>
      <vt:lpstr>Obsoleted RFCs</vt:lpstr>
      <vt:lpstr>Obsoleted RFCs</vt:lpstr>
      <vt:lpstr>Individual submissions</vt:lpstr>
      <vt:lpstr>Individual submissions</vt:lpstr>
      <vt:lpstr>Any Other Business</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1103</cp:revision>
  <dcterms:created xsi:type="dcterms:W3CDTF">2010-02-05T13:52:04Z</dcterms:created>
  <dcterms:modified xsi:type="dcterms:W3CDTF">2025-09-12T14:26:41Z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