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57"/>
  </p:notesMasterIdLst>
  <p:handoutMasterIdLst>
    <p:handoutMasterId r:id="rId58"/>
  </p:handoutMasterIdLst>
  <p:sldIdLst>
    <p:sldId id="341" r:id="rId5"/>
    <p:sldId id="364" r:id="rId6"/>
    <p:sldId id="371" r:id="rId7"/>
    <p:sldId id="370" r:id="rId8"/>
    <p:sldId id="379" r:id="rId9"/>
    <p:sldId id="377" r:id="rId10"/>
    <p:sldId id="403" r:id="rId11"/>
    <p:sldId id="393" r:id="rId12"/>
    <p:sldId id="397" r:id="rId13"/>
    <p:sldId id="396" r:id="rId14"/>
    <p:sldId id="413" r:id="rId15"/>
    <p:sldId id="376" r:id="rId16"/>
    <p:sldId id="410" r:id="rId17"/>
    <p:sldId id="395" r:id="rId18"/>
    <p:sldId id="405" r:id="rId19"/>
    <p:sldId id="407" r:id="rId20"/>
    <p:sldId id="409" r:id="rId21"/>
    <p:sldId id="417" r:id="rId22"/>
    <p:sldId id="408" r:id="rId23"/>
    <p:sldId id="390" r:id="rId24"/>
    <p:sldId id="411" r:id="rId25"/>
    <p:sldId id="415" r:id="rId26"/>
    <p:sldId id="372" r:id="rId27"/>
    <p:sldId id="374" r:id="rId28"/>
    <p:sldId id="375" r:id="rId29"/>
    <p:sldId id="373" r:id="rId30"/>
    <p:sldId id="399" r:id="rId31"/>
    <p:sldId id="400" r:id="rId32"/>
    <p:sldId id="401" r:id="rId33"/>
    <p:sldId id="365" r:id="rId34"/>
    <p:sldId id="383" r:id="rId35"/>
    <p:sldId id="402" r:id="rId36"/>
    <p:sldId id="394" r:id="rId37"/>
    <p:sldId id="382" r:id="rId38"/>
    <p:sldId id="386" r:id="rId39"/>
    <p:sldId id="404" r:id="rId40"/>
    <p:sldId id="385" r:id="rId41"/>
    <p:sldId id="387" r:id="rId42"/>
    <p:sldId id="388" r:id="rId43"/>
    <p:sldId id="389" r:id="rId44"/>
    <p:sldId id="406" r:id="rId45"/>
    <p:sldId id="384" r:id="rId46"/>
    <p:sldId id="414" r:id="rId47"/>
    <p:sldId id="368" r:id="rId48"/>
    <p:sldId id="391" r:id="rId49"/>
    <p:sldId id="369" r:id="rId50"/>
    <p:sldId id="367" r:id="rId51"/>
    <p:sldId id="366" r:id="rId52"/>
    <p:sldId id="412" r:id="rId53"/>
    <p:sldId id="398" r:id="rId54"/>
    <p:sldId id="381" r:id="rId55"/>
    <p:sldId id="392" r:id="rId56"/>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27" autoAdjust="0"/>
    <p:restoredTop sz="94679" autoAdjust="0"/>
  </p:normalViewPr>
  <p:slideViewPr>
    <p:cSldViewPr snapToGrid="0">
      <p:cViewPr varScale="1">
        <p:scale>
          <a:sx n="79" d="100"/>
          <a:sy n="79" d="100"/>
        </p:scale>
        <p:origin x="96" y="72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portal.3gpp.org/"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3gpp.org/specifications/change-requests/85-change-requests-step-by-step"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3gpp.org/DynaReport/21801.ht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hyperlink" Target="mailto:edithelp@etsi.org"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mailto:frederic.firmin@etsi.org"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www.3gpp.org/DynaReport/21900.htm" TargetMode="External"/><Relationship Id="rId2" Type="http://schemas.openxmlformats.org/officeDocument/2006/relationships/hyperlink" Target="https://www.3gpp.org/DynaReport/21801.htm" TargetMode="External"/><Relationship Id="rId1" Type="http://schemas.openxmlformats.org/officeDocument/2006/relationships/slideLayout" Target="../slideLayouts/slideLayout2.xml"/><Relationship Id="rId4" Type="http://schemas.openxmlformats.org/officeDocument/2006/relationships/hyperlink" Target="https://www.3gpp.org/ftp/Information/All_Templates"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www.3gpp.org/ftp/Information/All_Templat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3gpp.org/specifications-groups/delegates-corner/writing-a-new-spe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2147888" y="1709738"/>
            <a:ext cx="7886700" cy="2852737"/>
          </a:xfrm>
        </p:spPr>
        <p:txBody>
          <a:bodyPr/>
          <a:lstStyle/>
          <a:p>
            <a:pPr eaLnBrk="1" hangingPunct="1"/>
            <a:r>
              <a:rPr lang="en-GB" altLang="en-US" dirty="0"/>
              <a:t>Workshop on </a:t>
            </a:r>
            <a:br>
              <a:rPr lang="en-GB" altLang="en-US" dirty="0"/>
            </a:br>
            <a:r>
              <a:rPr lang="en-GB" altLang="en-US" dirty="0"/>
              <a:t>3GPP Drafting rules</a:t>
            </a:r>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FontTx/>
              <a:buNone/>
            </a:pPr>
            <a:r>
              <a:rPr lang="en-GB" altLang="en-US" dirty="0"/>
              <a:t>Frédéric Firmin</a:t>
            </a:r>
          </a:p>
          <a:p>
            <a:pPr marL="0" indent="0" eaLnBrk="1" hangingPunct="1">
              <a:buFontTx/>
              <a:buNone/>
            </a:pPr>
            <a:r>
              <a:rPr lang="en-GB" altLang="en-US" dirty="0"/>
              <a:t>Specifications manager, MCC</a:t>
            </a:r>
          </a:p>
          <a:p>
            <a:pPr marL="0" indent="0" eaLnBrk="1" hangingPunct="1">
              <a:buFontTx/>
              <a:buNone/>
            </a:pPr>
            <a:endParaRPr lang="en-GB" altLang="en-US" dirty="0"/>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1B52A-F93D-4AB3-8B8D-3533E3039090}"/>
              </a:ext>
            </a:extLst>
          </p:cNvPr>
          <p:cNvSpPr>
            <a:spLocks noGrp="1"/>
          </p:cNvSpPr>
          <p:nvPr>
            <p:ph type="title"/>
          </p:nvPr>
        </p:nvSpPr>
        <p:spPr/>
        <p:txBody>
          <a:bodyPr/>
          <a:lstStyle/>
          <a:p>
            <a:r>
              <a:rPr lang="fr-FR" dirty="0" err="1"/>
              <a:t>Requirements</a:t>
            </a:r>
            <a:r>
              <a:rPr lang="fr-FR" dirty="0"/>
              <a:t> (</a:t>
            </a:r>
            <a:r>
              <a:rPr lang="fr-FR" dirty="0" err="1"/>
              <a:t>continued</a:t>
            </a:r>
            <a:r>
              <a:rPr lang="fr-FR" dirty="0"/>
              <a:t>)</a:t>
            </a:r>
            <a:endParaRPr lang="en-GB" dirty="0"/>
          </a:p>
        </p:txBody>
      </p:sp>
      <p:sp>
        <p:nvSpPr>
          <p:cNvPr id="3" name="Content Placeholder 2">
            <a:extLst>
              <a:ext uri="{FF2B5EF4-FFF2-40B4-BE49-F238E27FC236}">
                <a16:creationId xmlns:a16="http://schemas.microsoft.com/office/drawing/2014/main" id="{D8BECF28-C089-43FA-897C-95C3A7E58344}"/>
              </a:ext>
            </a:extLst>
          </p:cNvPr>
          <p:cNvSpPr>
            <a:spLocks noGrp="1"/>
          </p:cNvSpPr>
          <p:nvPr>
            <p:ph idx="1"/>
          </p:nvPr>
        </p:nvSpPr>
        <p:spPr/>
        <p:txBody>
          <a:bodyPr/>
          <a:lstStyle/>
          <a:p>
            <a:r>
              <a:rPr lang="fr-FR" sz="2400" dirty="0">
                <a:sym typeface="Wingdings" panose="05000000000000000000" pitchFamily="2" charset="2"/>
              </a:rPr>
              <a:t> </a:t>
            </a:r>
            <a:r>
              <a:rPr lang="fr-FR" sz="2400" dirty="0" err="1">
                <a:sym typeface="Wingdings" panose="05000000000000000000" pitchFamily="2" charset="2"/>
              </a:rPr>
              <a:t>Keep</a:t>
            </a:r>
            <a:r>
              <a:rPr lang="fr-FR" sz="2400" dirty="0">
                <a:sym typeface="Wingdings" panose="05000000000000000000" pitchFamily="2" charset="2"/>
              </a:rPr>
              <a:t> </a:t>
            </a:r>
            <a:r>
              <a:rPr lang="fr-FR" sz="2400" dirty="0" err="1">
                <a:sym typeface="Wingdings" panose="05000000000000000000" pitchFamily="2" charset="2"/>
              </a:rPr>
              <a:t>it</a:t>
            </a:r>
            <a:r>
              <a:rPr lang="fr-FR" sz="2400" dirty="0">
                <a:sym typeface="Wingdings" panose="05000000000000000000" pitchFamily="2" charset="2"/>
              </a:rPr>
              <a:t> simple. </a:t>
            </a:r>
          </a:p>
          <a:p>
            <a:r>
              <a:rPr lang="fr-FR" sz="2400" dirty="0">
                <a:sym typeface="Wingdings" panose="05000000000000000000" pitchFamily="2" charset="2"/>
              </a:rPr>
              <a:t> Follow a consistent </a:t>
            </a:r>
            <a:r>
              <a:rPr lang="fr-FR" sz="2400" dirty="0" err="1">
                <a:sym typeface="Wingdings" panose="05000000000000000000" pitchFamily="2" charset="2"/>
              </a:rPr>
              <a:t>approach</a:t>
            </a:r>
            <a:r>
              <a:rPr lang="fr-FR" sz="2400" dirty="0">
                <a:sym typeface="Wingdings" panose="05000000000000000000" pitchFamily="2" charset="2"/>
              </a:rPr>
              <a:t> in the </a:t>
            </a:r>
            <a:r>
              <a:rPr lang="fr-FR" sz="2400" dirty="0" err="1">
                <a:sym typeface="Wingdings" panose="05000000000000000000" pitchFamily="2" charset="2"/>
              </a:rPr>
              <a:t>way</a:t>
            </a:r>
            <a:r>
              <a:rPr lang="fr-FR" sz="2400" dirty="0">
                <a:sym typeface="Wingdings" panose="05000000000000000000" pitchFamily="2" charset="2"/>
              </a:rPr>
              <a:t> </a:t>
            </a:r>
            <a:r>
              <a:rPr lang="fr-FR" sz="2400" dirty="0" err="1">
                <a:sym typeface="Wingdings" panose="05000000000000000000" pitchFamily="2" charset="2"/>
              </a:rPr>
              <a:t>requirements</a:t>
            </a:r>
            <a:r>
              <a:rPr lang="fr-FR" sz="2400" dirty="0">
                <a:sym typeface="Wingdings" panose="05000000000000000000" pitchFamily="2" charset="2"/>
              </a:rPr>
              <a:t> are </a:t>
            </a:r>
            <a:r>
              <a:rPr lang="fr-FR" sz="2400" dirty="0" err="1">
                <a:sym typeface="Wingdings" panose="05000000000000000000" pitchFamily="2" charset="2"/>
              </a:rPr>
              <a:t>written</a:t>
            </a:r>
            <a:r>
              <a:rPr lang="fr-FR" sz="2400" dirty="0">
                <a:sym typeface="Wingdings" panose="05000000000000000000" pitchFamily="2" charset="2"/>
              </a:rPr>
              <a:t> </a:t>
            </a:r>
            <a:r>
              <a:rPr lang="fr-FR" sz="2400" dirty="0" err="1">
                <a:sym typeface="Wingdings" panose="05000000000000000000" pitchFamily="2" charset="2"/>
              </a:rPr>
              <a:t>throughout</a:t>
            </a:r>
            <a:r>
              <a:rPr lang="fr-FR" sz="2400" dirty="0">
                <a:sym typeface="Wingdings" panose="05000000000000000000" pitchFamily="2" charset="2"/>
              </a:rPr>
              <a:t> the </a:t>
            </a:r>
            <a:r>
              <a:rPr lang="fr-FR" sz="2400" dirty="0" err="1">
                <a:sym typeface="Wingdings" panose="05000000000000000000" pitchFamily="2" charset="2"/>
              </a:rPr>
              <a:t>specification</a:t>
            </a:r>
            <a:r>
              <a:rPr lang="fr-FR" sz="2400" dirty="0">
                <a:sym typeface="Wingdings" panose="05000000000000000000" pitchFamily="2" charset="2"/>
              </a:rPr>
              <a:t>. </a:t>
            </a:r>
          </a:p>
          <a:p>
            <a:r>
              <a:rPr lang="fr-FR" sz="2400" dirty="0">
                <a:sym typeface="Wingdings" panose="05000000000000000000" pitchFamily="2" charset="2"/>
              </a:rPr>
              <a:t> Use the active </a:t>
            </a:r>
            <a:r>
              <a:rPr lang="fr-FR" sz="2400" dirty="0" err="1">
                <a:sym typeface="Wingdings" panose="05000000000000000000" pitchFamily="2" charset="2"/>
              </a:rPr>
              <a:t>rather</a:t>
            </a:r>
            <a:r>
              <a:rPr lang="fr-FR" sz="2400" dirty="0">
                <a:sym typeface="Wingdings" panose="05000000000000000000" pitchFamily="2" charset="2"/>
              </a:rPr>
              <a:t> </a:t>
            </a:r>
            <a:r>
              <a:rPr lang="fr-FR" sz="2400" dirty="0" err="1">
                <a:sym typeface="Wingdings" panose="05000000000000000000" pitchFamily="2" charset="2"/>
              </a:rPr>
              <a:t>than</a:t>
            </a:r>
            <a:r>
              <a:rPr lang="fr-FR" sz="2400" dirty="0">
                <a:sym typeface="Wingdings" panose="05000000000000000000" pitchFamily="2" charset="2"/>
              </a:rPr>
              <a:t> the passive: e.g. </a:t>
            </a:r>
            <a:r>
              <a:rPr lang="en-GB" sz="2400" dirty="0">
                <a:sym typeface="Wingdings" panose="05000000000000000000" pitchFamily="2" charset="2"/>
              </a:rPr>
              <a:t>“The UE shall perform xxx” rather than “xxx shall be performed by the UE”.</a:t>
            </a:r>
            <a:endParaRPr lang="fr-FR" sz="2400" dirty="0">
              <a:sym typeface="Wingdings" panose="05000000000000000000" pitchFamily="2" charset="2"/>
            </a:endParaRPr>
          </a:p>
          <a:p>
            <a:r>
              <a:rPr lang="fr-FR" sz="2400" dirty="0">
                <a:sym typeface="Wingdings" panose="05000000000000000000" pitchFamily="2" charset="2"/>
              </a:rPr>
              <a:t> </a:t>
            </a:r>
            <a:r>
              <a:rPr lang="en-GB" sz="2400" dirty="0">
                <a:sym typeface="Wingdings" panose="05000000000000000000" pitchFamily="2" charset="2"/>
              </a:rPr>
              <a:t>Make sure the actor is always clearly identified. Good </a:t>
            </a:r>
            <a:r>
              <a:rPr lang="en-GB" sz="2400" dirty="0" err="1">
                <a:sym typeface="Wingdings" panose="05000000000000000000" pitchFamily="2" charset="2"/>
              </a:rPr>
              <a:t>practive</a:t>
            </a:r>
            <a:r>
              <a:rPr lang="en-GB" sz="2400" dirty="0">
                <a:sym typeface="Wingdings" panose="05000000000000000000" pitchFamily="2" charset="2"/>
              </a:rPr>
              <a:t> to make sure always name the actor in the main clause rather than use “it”, e.g. “If the UE </a:t>
            </a:r>
            <a:r>
              <a:rPr lang="en-GB" sz="2400" dirty="0" err="1">
                <a:sym typeface="Wingdings" panose="05000000000000000000" pitchFamily="2" charset="2"/>
              </a:rPr>
              <a:t>xxxx</a:t>
            </a:r>
            <a:r>
              <a:rPr lang="en-GB" sz="2400" dirty="0">
                <a:sym typeface="Wingdings" panose="05000000000000000000" pitchFamily="2" charset="2"/>
              </a:rPr>
              <a:t>, then the UE shall </a:t>
            </a:r>
            <a:r>
              <a:rPr lang="en-GB" sz="2400" dirty="0" err="1">
                <a:sym typeface="Wingdings" panose="05000000000000000000" pitchFamily="2" charset="2"/>
              </a:rPr>
              <a:t>yyyy</a:t>
            </a:r>
            <a:r>
              <a:rPr lang="en-GB" sz="2400" dirty="0">
                <a:sym typeface="Wingdings" panose="05000000000000000000" pitchFamily="2" charset="2"/>
              </a:rPr>
              <a:t>” rather than “If the UE </a:t>
            </a:r>
            <a:r>
              <a:rPr lang="en-GB" sz="2400" dirty="0" err="1">
                <a:sym typeface="Wingdings" panose="05000000000000000000" pitchFamily="2" charset="2"/>
              </a:rPr>
              <a:t>xxxx</a:t>
            </a:r>
            <a:r>
              <a:rPr lang="en-GB" sz="2400" dirty="0">
                <a:sym typeface="Wingdings" panose="05000000000000000000" pitchFamily="2" charset="2"/>
              </a:rPr>
              <a:t>, then it shall </a:t>
            </a:r>
            <a:r>
              <a:rPr lang="en-GB" sz="2400" dirty="0" err="1">
                <a:sym typeface="Wingdings" panose="05000000000000000000" pitchFamily="2" charset="2"/>
              </a:rPr>
              <a:t>yyyy</a:t>
            </a:r>
            <a:r>
              <a:rPr lang="en-GB" sz="2400" dirty="0">
                <a:sym typeface="Wingdings" panose="05000000000000000000" pitchFamily="2" charset="2"/>
              </a:rPr>
              <a:t>”.</a:t>
            </a:r>
          </a:p>
          <a:p>
            <a:r>
              <a:rPr lang="en-GB" sz="2400" dirty="0">
                <a:sym typeface="Wingdings" panose="05000000000000000000" pitchFamily="2" charset="2"/>
              </a:rPr>
              <a:t>Don’t worry too much if your text ends up repeating the same term over and over again, as in the example above. Don’t seek to paraphrase technical terms which have a well understood (and maybe formally defined) meaning.</a:t>
            </a:r>
            <a:endParaRPr lang="fr-FR" sz="2400" dirty="0">
              <a:sym typeface="Wingdings" panose="05000000000000000000" pitchFamily="2" charset="2"/>
            </a:endParaRPr>
          </a:p>
        </p:txBody>
      </p:sp>
    </p:spTree>
    <p:extLst>
      <p:ext uri="{BB962C8B-B14F-4D97-AF65-F5344CB8AC3E}">
        <p14:creationId xmlns:p14="http://schemas.microsoft.com/office/powerpoint/2010/main" val="3618627274"/>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2BB5E-B409-4F5C-9006-A580A3E8D742}"/>
              </a:ext>
            </a:extLst>
          </p:cNvPr>
          <p:cNvSpPr>
            <a:spLocks noGrp="1"/>
          </p:cNvSpPr>
          <p:nvPr>
            <p:ph type="title"/>
          </p:nvPr>
        </p:nvSpPr>
        <p:spPr/>
        <p:txBody>
          <a:bodyPr/>
          <a:lstStyle/>
          <a:p>
            <a:r>
              <a:rPr lang="en-US" dirty="0"/>
              <a:t>Requirements (continued)</a:t>
            </a:r>
          </a:p>
        </p:txBody>
      </p:sp>
      <p:sp>
        <p:nvSpPr>
          <p:cNvPr id="3" name="Content Placeholder 2">
            <a:extLst>
              <a:ext uri="{FF2B5EF4-FFF2-40B4-BE49-F238E27FC236}">
                <a16:creationId xmlns:a16="http://schemas.microsoft.com/office/drawing/2014/main" id="{6672301C-DD08-43CB-AD7A-F3A8FD9D9E62}"/>
              </a:ext>
            </a:extLst>
          </p:cNvPr>
          <p:cNvSpPr>
            <a:spLocks noGrp="1"/>
          </p:cNvSpPr>
          <p:nvPr>
            <p:ph idx="1"/>
          </p:nvPr>
        </p:nvSpPr>
        <p:spPr/>
        <p:txBody>
          <a:bodyPr/>
          <a:lstStyle/>
          <a:p>
            <a:r>
              <a:rPr lang="fr-FR" dirty="0">
                <a:sym typeface="Wingdings" panose="05000000000000000000" pitchFamily="2" charset="2"/>
              </a:rPr>
              <a:t> A </a:t>
            </a:r>
            <a:r>
              <a:rPr lang="fr-FR" dirty="0" err="1">
                <a:sym typeface="Wingdings" panose="05000000000000000000" pitchFamily="2" charset="2"/>
              </a:rPr>
              <a:t>specification</a:t>
            </a:r>
            <a:r>
              <a:rPr lang="fr-FR" dirty="0">
                <a:sym typeface="Wingdings" panose="05000000000000000000" pitchFamily="2" charset="2"/>
              </a:rPr>
              <a:t> </a:t>
            </a:r>
            <a:r>
              <a:rPr lang="fr-FR" dirty="0" err="1">
                <a:sym typeface="Wingdings" panose="05000000000000000000" pitchFamily="2" charset="2"/>
              </a:rPr>
              <a:t>shall</a:t>
            </a:r>
            <a:r>
              <a:rPr lang="fr-FR" dirty="0">
                <a:sym typeface="Wingdings" panose="05000000000000000000" pitchFamily="2" charset="2"/>
              </a:rPr>
              <a:t> not </a:t>
            </a:r>
            <a:r>
              <a:rPr lang="fr-FR" dirty="0" err="1">
                <a:sym typeface="Wingdings" panose="05000000000000000000" pitchFamily="2" charset="2"/>
              </a:rPr>
              <a:t>contain</a:t>
            </a:r>
            <a:r>
              <a:rPr lang="fr-FR" dirty="0">
                <a:sym typeface="Wingdings" panose="05000000000000000000" pitchFamily="2" charset="2"/>
              </a:rPr>
              <a:t> </a:t>
            </a:r>
            <a:r>
              <a:rPr lang="fr-FR" dirty="0" err="1">
                <a:sym typeface="Wingdings" panose="05000000000000000000" pitchFamily="2" charset="2"/>
              </a:rPr>
              <a:t>requirements</a:t>
            </a:r>
            <a:r>
              <a:rPr lang="fr-FR" dirty="0">
                <a:sym typeface="Wingdings" panose="05000000000000000000" pitchFamily="2" charset="2"/>
              </a:rPr>
              <a:t> on </a:t>
            </a:r>
            <a:r>
              <a:rPr lang="fr-FR" dirty="0" err="1">
                <a:sym typeface="Wingdings" panose="05000000000000000000" pitchFamily="2" charset="2"/>
              </a:rPr>
              <a:t>entities</a:t>
            </a:r>
            <a:r>
              <a:rPr lang="fr-FR" dirty="0">
                <a:sym typeface="Wingdings" panose="05000000000000000000" pitchFamily="2" charset="2"/>
              </a:rPr>
              <a:t> </a:t>
            </a:r>
            <a:r>
              <a:rPr lang="fr-FR" dirty="0" err="1">
                <a:sym typeface="Wingdings" panose="05000000000000000000" pitchFamily="2" charset="2"/>
              </a:rPr>
              <a:t>which</a:t>
            </a:r>
            <a:r>
              <a:rPr lang="fr-FR" dirty="0">
                <a:sym typeface="Wingdings" panose="05000000000000000000" pitchFamily="2" charset="2"/>
              </a:rPr>
              <a:t> are </a:t>
            </a:r>
            <a:r>
              <a:rPr lang="fr-FR" dirty="0" err="1">
                <a:sym typeface="Wingdings" panose="05000000000000000000" pitchFamily="2" charset="2"/>
              </a:rPr>
              <a:t>outside</a:t>
            </a:r>
            <a:r>
              <a:rPr lang="fr-FR" dirty="0">
                <a:sym typeface="Wingdings" panose="05000000000000000000" pitchFamily="2" charset="2"/>
              </a:rPr>
              <a:t> of </a:t>
            </a:r>
            <a:r>
              <a:rPr lang="fr-FR" dirty="0" err="1">
                <a:sym typeface="Wingdings" panose="05000000000000000000" pitchFamily="2" charset="2"/>
              </a:rPr>
              <a:t>its</a:t>
            </a:r>
            <a:r>
              <a:rPr lang="fr-FR" dirty="0">
                <a:sym typeface="Wingdings" panose="05000000000000000000" pitchFamily="2" charset="2"/>
              </a:rPr>
              <a:t> scope.</a:t>
            </a:r>
          </a:p>
          <a:p>
            <a:pPr marL="0" indent="0">
              <a:buNone/>
            </a:pPr>
            <a:endParaRPr lang="fr-FR" dirty="0">
              <a:sym typeface="Wingdings" panose="05000000000000000000" pitchFamily="2" charset="2"/>
            </a:endParaRPr>
          </a:p>
          <a:p>
            <a:r>
              <a:rPr lang="fr-FR" dirty="0">
                <a:sym typeface="Wingdings" panose="05000000000000000000" pitchFamily="2" charset="2"/>
              </a:rPr>
              <a:t> There </a:t>
            </a:r>
            <a:r>
              <a:rPr lang="fr-FR" dirty="0" err="1">
                <a:sym typeface="Wingdings" panose="05000000000000000000" pitchFamily="2" charset="2"/>
              </a:rPr>
              <a:t>shall</a:t>
            </a:r>
            <a:r>
              <a:rPr lang="fr-FR" dirty="0">
                <a:sym typeface="Wingdings" panose="05000000000000000000" pitchFamily="2" charset="2"/>
              </a:rPr>
              <a:t> </a:t>
            </a:r>
            <a:r>
              <a:rPr lang="fr-FR" dirty="0" err="1">
                <a:sym typeface="Wingdings" panose="05000000000000000000" pitchFamily="2" charset="2"/>
              </a:rPr>
              <a:t>be</a:t>
            </a:r>
            <a:r>
              <a:rPr lang="fr-FR" dirty="0">
                <a:sym typeface="Wingdings" panose="05000000000000000000" pitchFamily="2" charset="2"/>
              </a:rPr>
              <a:t> no </a:t>
            </a:r>
            <a:r>
              <a:rPr lang="fr-FR" dirty="0" err="1">
                <a:sym typeface="Wingdings" panose="05000000000000000000" pitchFamily="2" charset="2"/>
              </a:rPr>
              <a:t>requirements</a:t>
            </a:r>
            <a:r>
              <a:rPr lang="fr-FR" dirty="0">
                <a:sym typeface="Wingdings" panose="05000000000000000000" pitchFamily="2" charset="2"/>
              </a:rPr>
              <a:t> in </a:t>
            </a:r>
            <a:r>
              <a:rPr lang="fr-FR" dirty="0" err="1">
                <a:sym typeface="Wingdings" panose="05000000000000000000" pitchFamily="2" charset="2"/>
              </a:rPr>
              <a:t>TRs</a:t>
            </a:r>
            <a:r>
              <a:rPr lang="fr-FR" dirty="0">
                <a:sym typeface="Wingdings" panose="05000000000000000000" pitchFamily="2" charset="2"/>
              </a:rPr>
              <a:t> or informative content, i.e.:</a:t>
            </a:r>
          </a:p>
          <a:p>
            <a:pPr lvl="1"/>
            <a:r>
              <a:rPr lang="fr-FR" dirty="0">
                <a:sym typeface="Wingdings" panose="05000000000000000000" pitchFamily="2" charset="2"/>
              </a:rPr>
              <a:t>no ‘</a:t>
            </a:r>
            <a:r>
              <a:rPr lang="fr-FR" dirty="0" err="1">
                <a:sym typeface="Wingdings" panose="05000000000000000000" pitchFamily="2" charset="2"/>
              </a:rPr>
              <a:t>shall</a:t>
            </a:r>
            <a:r>
              <a:rPr lang="fr-FR" dirty="0">
                <a:sym typeface="Wingdings" panose="05000000000000000000" pitchFamily="2" charset="2"/>
              </a:rPr>
              <a:t>’ in notes in the body of the </a:t>
            </a:r>
            <a:r>
              <a:rPr lang="fr-FR" dirty="0" err="1">
                <a:sym typeface="Wingdings" panose="05000000000000000000" pitchFamily="2" charset="2"/>
              </a:rPr>
              <a:t>specification</a:t>
            </a:r>
            <a:r>
              <a:rPr lang="fr-FR" dirty="0">
                <a:sym typeface="Wingdings" panose="05000000000000000000" pitchFamily="2" charset="2"/>
              </a:rPr>
              <a:t>, but </a:t>
            </a:r>
            <a:r>
              <a:rPr lang="fr-FR" dirty="0" err="1">
                <a:sym typeface="Wingdings" panose="05000000000000000000" pitchFamily="2" charset="2"/>
              </a:rPr>
              <a:t>also</a:t>
            </a:r>
            <a:r>
              <a:rPr lang="fr-FR" dirty="0">
                <a:sym typeface="Wingdings" panose="05000000000000000000" pitchFamily="2" charset="2"/>
              </a:rPr>
              <a:t> </a:t>
            </a:r>
          </a:p>
          <a:p>
            <a:pPr lvl="1"/>
            <a:r>
              <a:rPr lang="fr-FR" dirty="0">
                <a:sym typeface="Wingdings" panose="05000000000000000000" pitchFamily="2" charset="2"/>
              </a:rPr>
              <a:t>no </a:t>
            </a:r>
            <a:r>
              <a:rPr lang="fr-FR" dirty="0" err="1">
                <a:sym typeface="Wingdings" panose="05000000000000000000" pitchFamily="2" charset="2"/>
              </a:rPr>
              <a:t>terms</a:t>
            </a:r>
            <a:r>
              <a:rPr lang="fr-FR" dirty="0">
                <a:sym typeface="Wingdings" panose="05000000000000000000" pitchFamily="2" charset="2"/>
              </a:rPr>
              <a:t> </a:t>
            </a:r>
            <a:r>
              <a:rPr lang="fr-FR" dirty="0" err="1">
                <a:sym typeface="Wingdings" panose="05000000000000000000" pitchFamily="2" charset="2"/>
              </a:rPr>
              <a:t>that</a:t>
            </a:r>
            <a:r>
              <a:rPr lang="fr-FR" dirty="0">
                <a:sym typeface="Wingdings" panose="05000000000000000000" pitchFamily="2" charset="2"/>
              </a:rPr>
              <a:t> </a:t>
            </a:r>
            <a:r>
              <a:rPr lang="fr-FR" dirty="0" err="1">
                <a:sym typeface="Wingdings" panose="05000000000000000000" pitchFamily="2" charset="2"/>
              </a:rPr>
              <a:t>imply</a:t>
            </a:r>
            <a:r>
              <a:rPr lang="fr-FR" dirty="0">
                <a:sym typeface="Wingdings" panose="05000000000000000000" pitchFamily="2" charset="2"/>
              </a:rPr>
              <a:t> </a:t>
            </a:r>
            <a:r>
              <a:rPr lang="fr-FR" dirty="0" err="1">
                <a:sym typeface="Wingdings" panose="05000000000000000000" pitchFamily="2" charset="2"/>
              </a:rPr>
              <a:t>requirements</a:t>
            </a:r>
            <a:r>
              <a:rPr lang="fr-FR" dirty="0">
                <a:sym typeface="Wingdings" panose="05000000000000000000" pitchFamily="2" charset="2"/>
              </a:rPr>
              <a:t>: no ‘</a:t>
            </a:r>
            <a:r>
              <a:rPr lang="fr-FR" dirty="0" err="1">
                <a:sym typeface="Wingdings" panose="05000000000000000000" pitchFamily="2" charset="2"/>
              </a:rPr>
              <a:t>required</a:t>
            </a:r>
            <a:r>
              <a:rPr lang="fr-FR" dirty="0">
                <a:sym typeface="Wingdings" panose="05000000000000000000" pitchFamily="2" charset="2"/>
              </a:rPr>
              <a:t> to’, ‘have to’, etc.</a:t>
            </a:r>
          </a:p>
          <a:p>
            <a:pPr marL="457200" lvl="1" indent="0">
              <a:buNone/>
            </a:pPr>
            <a:r>
              <a:rPr lang="fr-FR" dirty="0">
                <a:sym typeface="Wingdings" panose="05000000000000000000" pitchFamily="2" charset="2"/>
              </a:rPr>
              <a:t>Note: Notes in the body of the </a:t>
            </a:r>
            <a:r>
              <a:rPr lang="fr-FR" dirty="0" err="1">
                <a:sym typeface="Wingdings" panose="05000000000000000000" pitchFamily="2" charset="2"/>
              </a:rPr>
              <a:t>specification</a:t>
            </a:r>
            <a:r>
              <a:rPr lang="fr-FR" dirty="0">
                <a:sym typeface="Wingdings" panose="05000000000000000000" pitchFamily="2" charset="2"/>
              </a:rPr>
              <a:t> are of </a:t>
            </a:r>
            <a:r>
              <a:rPr lang="fr-FR" dirty="0">
                <a:solidFill>
                  <a:srgbClr val="FF0000"/>
                </a:solidFill>
                <a:sym typeface="Wingdings" panose="05000000000000000000" pitchFamily="2" charset="2"/>
              </a:rPr>
              <a:t>informative</a:t>
            </a:r>
            <a:r>
              <a:rPr lang="fr-FR" dirty="0">
                <a:sym typeface="Wingdings" panose="05000000000000000000" pitchFamily="2" charset="2"/>
              </a:rPr>
              <a:t> nature, but notes to tables </a:t>
            </a:r>
            <a:r>
              <a:rPr lang="fr-FR" u="sng" dirty="0" err="1">
                <a:sym typeface="Wingdings" panose="05000000000000000000" pitchFamily="2" charset="2"/>
              </a:rPr>
              <a:t>may</a:t>
            </a:r>
            <a:r>
              <a:rPr lang="fr-FR" dirty="0">
                <a:sym typeface="Wingdings" panose="05000000000000000000" pitchFamily="2" charset="2"/>
              </a:rPr>
              <a:t> </a:t>
            </a:r>
            <a:r>
              <a:rPr lang="fr-FR" dirty="0" err="1">
                <a:sym typeface="Wingdings" panose="05000000000000000000" pitchFamily="2" charset="2"/>
              </a:rPr>
              <a:t>contain</a:t>
            </a:r>
            <a:r>
              <a:rPr lang="fr-FR" dirty="0">
                <a:sym typeface="Wingdings" panose="05000000000000000000" pitchFamily="2" charset="2"/>
              </a:rPr>
              <a:t> </a:t>
            </a:r>
            <a:r>
              <a:rPr lang="fr-FR" dirty="0" err="1">
                <a:sym typeface="Wingdings" panose="05000000000000000000" pitchFamily="2" charset="2"/>
              </a:rPr>
              <a:t>requirements</a:t>
            </a:r>
            <a:r>
              <a:rPr lang="fr-FR" dirty="0">
                <a:sym typeface="Wingdings" panose="05000000000000000000" pitchFamily="2" charset="2"/>
              </a:rPr>
              <a:t> and </a:t>
            </a:r>
            <a:r>
              <a:rPr lang="fr-FR" dirty="0" err="1">
                <a:sym typeface="Wingdings" panose="05000000000000000000" pitchFamily="2" charset="2"/>
              </a:rPr>
              <a:t>hence</a:t>
            </a:r>
            <a:r>
              <a:rPr lang="fr-FR" dirty="0">
                <a:sym typeface="Wingdings" panose="05000000000000000000" pitchFamily="2" charset="2"/>
              </a:rPr>
              <a:t> </a:t>
            </a:r>
            <a:r>
              <a:rPr lang="fr-FR" dirty="0" err="1">
                <a:sym typeface="Wingdings" panose="05000000000000000000" pitchFamily="2" charset="2"/>
              </a:rPr>
              <a:t>be</a:t>
            </a:r>
            <a:r>
              <a:rPr lang="fr-FR" dirty="0">
                <a:sym typeface="Wingdings" panose="05000000000000000000" pitchFamily="2" charset="2"/>
              </a:rPr>
              <a:t> </a:t>
            </a:r>
            <a:r>
              <a:rPr lang="fr-FR" dirty="0">
                <a:solidFill>
                  <a:srgbClr val="FF0000"/>
                </a:solidFill>
                <a:sym typeface="Wingdings" panose="05000000000000000000" pitchFamily="2" charset="2"/>
              </a:rPr>
              <a:t>normative</a:t>
            </a:r>
            <a:r>
              <a:rPr lang="fr-FR" dirty="0">
                <a:sym typeface="Wingdings" panose="05000000000000000000" pitchFamily="2" charset="2"/>
              </a:rPr>
              <a:t>.</a:t>
            </a:r>
          </a:p>
          <a:p>
            <a:pPr marL="0" indent="0">
              <a:buNone/>
            </a:pPr>
            <a:endParaRPr lang="en-US" dirty="0"/>
          </a:p>
        </p:txBody>
      </p:sp>
    </p:spTree>
    <p:extLst>
      <p:ext uri="{BB962C8B-B14F-4D97-AF65-F5344CB8AC3E}">
        <p14:creationId xmlns:p14="http://schemas.microsoft.com/office/powerpoint/2010/main" val="3771668522"/>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809EE-A428-437A-9160-E03166B598C7}"/>
              </a:ext>
            </a:extLst>
          </p:cNvPr>
          <p:cNvSpPr>
            <a:spLocks noGrp="1"/>
          </p:cNvSpPr>
          <p:nvPr>
            <p:ph type="title"/>
          </p:nvPr>
        </p:nvSpPr>
        <p:spPr/>
        <p:txBody>
          <a:bodyPr/>
          <a:lstStyle/>
          <a:p>
            <a:r>
              <a:rPr lang="fr-FR" dirty="0"/>
              <a:t>Modal </a:t>
            </a:r>
            <a:r>
              <a:rPr lang="fr-FR" dirty="0" err="1"/>
              <a:t>verbs</a:t>
            </a:r>
            <a:endParaRPr lang="en-GB" dirty="0"/>
          </a:p>
        </p:txBody>
      </p:sp>
      <p:sp>
        <p:nvSpPr>
          <p:cNvPr id="3" name="Content Placeholder 2">
            <a:extLst>
              <a:ext uri="{FF2B5EF4-FFF2-40B4-BE49-F238E27FC236}">
                <a16:creationId xmlns:a16="http://schemas.microsoft.com/office/drawing/2014/main" id="{476B6A1F-6968-4D2E-8C21-61CB2CD36FD9}"/>
              </a:ext>
            </a:extLst>
          </p:cNvPr>
          <p:cNvSpPr>
            <a:spLocks noGrp="1"/>
          </p:cNvSpPr>
          <p:nvPr>
            <p:ph idx="1"/>
          </p:nvPr>
        </p:nvSpPr>
        <p:spPr/>
        <p:txBody>
          <a:bodyPr/>
          <a:lstStyle/>
          <a:p>
            <a:r>
              <a:rPr lang="fr-FR" dirty="0"/>
              <a:t> Use </a:t>
            </a:r>
            <a:r>
              <a:rPr lang="fr-FR" dirty="0" err="1"/>
              <a:t>these</a:t>
            </a:r>
            <a:r>
              <a:rPr lang="fr-FR" dirty="0"/>
              <a:t> modal </a:t>
            </a:r>
            <a:r>
              <a:rPr lang="fr-FR" dirty="0" err="1"/>
              <a:t>verbs</a:t>
            </a:r>
            <a:r>
              <a:rPr lang="fr-FR" dirty="0"/>
              <a:t>:  </a:t>
            </a:r>
          </a:p>
          <a:p>
            <a:pPr lvl="1"/>
            <a:r>
              <a:rPr lang="fr-FR" b="1" dirty="0" err="1"/>
              <a:t>Requirements</a:t>
            </a:r>
            <a:r>
              <a:rPr lang="fr-FR" b="1" dirty="0"/>
              <a:t>:</a:t>
            </a:r>
            <a:r>
              <a:rPr lang="fr-FR" dirty="0"/>
              <a:t> </a:t>
            </a:r>
            <a:r>
              <a:rPr lang="fr-FR" dirty="0" err="1"/>
              <a:t>shall</a:t>
            </a:r>
            <a:r>
              <a:rPr lang="fr-FR" dirty="0"/>
              <a:t> / </a:t>
            </a:r>
            <a:r>
              <a:rPr lang="fr-FR" dirty="0" err="1"/>
              <a:t>shall</a:t>
            </a:r>
            <a:r>
              <a:rPr lang="fr-FR" dirty="0"/>
              <a:t> not</a:t>
            </a:r>
          </a:p>
          <a:p>
            <a:pPr lvl="1"/>
            <a:r>
              <a:rPr lang="fr-FR" b="1" dirty="0" err="1"/>
              <a:t>Recommendations</a:t>
            </a:r>
            <a:r>
              <a:rPr lang="fr-FR" b="1" dirty="0"/>
              <a:t>:</a:t>
            </a:r>
            <a:r>
              <a:rPr lang="fr-FR" dirty="0"/>
              <a:t> </a:t>
            </a:r>
            <a:r>
              <a:rPr lang="fr-FR" dirty="0" err="1"/>
              <a:t>should</a:t>
            </a:r>
            <a:r>
              <a:rPr lang="fr-FR" dirty="0"/>
              <a:t> / </a:t>
            </a:r>
            <a:r>
              <a:rPr lang="fr-FR" dirty="0" err="1"/>
              <a:t>should</a:t>
            </a:r>
            <a:r>
              <a:rPr lang="fr-FR" dirty="0"/>
              <a:t> not</a:t>
            </a:r>
          </a:p>
          <a:p>
            <a:pPr lvl="1"/>
            <a:r>
              <a:rPr lang="fr-FR" b="1" dirty="0"/>
              <a:t>Permissions: </a:t>
            </a:r>
            <a:r>
              <a:rPr lang="fr-FR" dirty="0" err="1"/>
              <a:t>may</a:t>
            </a:r>
            <a:r>
              <a:rPr lang="fr-FR" dirty="0"/>
              <a:t> / </a:t>
            </a:r>
            <a:r>
              <a:rPr lang="fr-FR" dirty="0" err="1"/>
              <a:t>need</a:t>
            </a:r>
            <a:r>
              <a:rPr lang="fr-FR" dirty="0"/>
              <a:t> not</a:t>
            </a:r>
          </a:p>
          <a:p>
            <a:pPr lvl="1"/>
            <a:r>
              <a:rPr lang="fr-FR" b="1" dirty="0" err="1"/>
              <a:t>Possibility</a:t>
            </a:r>
            <a:r>
              <a:rPr lang="fr-FR" b="1" dirty="0"/>
              <a:t>, </a:t>
            </a:r>
            <a:r>
              <a:rPr lang="fr-FR" b="1" dirty="0" err="1"/>
              <a:t>capability</a:t>
            </a:r>
            <a:r>
              <a:rPr lang="fr-FR" b="1" dirty="0"/>
              <a:t>: </a:t>
            </a:r>
            <a:r>
              <a:rPr lang="fr-FR" dirty="0"/>
              <a:t>can / </a:t>
            </a:r>
            <a:r>
              <a:rPr lang="fr-FR" dirty="0" err="1"/>
              <a:t>cannot</a:t>
            </a:r>
            <a:endParaRPr lang="fr-FR" dirty="0"/>
          </a:p>
          <a:p>
            <a:pPr lvl="1"/>
            <a:r>
              <a:rPr lang="fr-FR" b="1" dirty="0" err="1"/>
              <a:t>Inevitability</a:t>
            </a:r>
            <a:r>
              <a:rPr lang="fr-FR" b="1" dirty="0"/>
              <a:t>: </a:t>
            </a:r>
            <a:r>
              <a:rPr lang="fr-FR" dirty="0" err="1"/>
              <a:t>will</a:t>
            </a:r>
            <a:r>
              <a:rPr lang="fr-FR" dirty="0"/>
              <a:t> / </a:t>
            </a:r>
            <a:r>
              <a:rPr lang="fr-FR" dirty="0" err="1"/>
              <a:t>will</a:t>
            </a:r>
            <a:r>
              <a:rPr lang="fr-FR" dirty="0"/>
              <a:t> not</a:t>
            </a:r>
          </a:p>
          <a:p>
            <a:pPr lvl="1"/>
            <a:r>
              <a:rPr lang="fr-FR" b="1" dirty="0" err="1"/>
              <a:t>Facts</a:t>
            </a:r>
            <a:r>
              <a:rPr lang="fr-FR" b="1" dirty="0"/>
              <a:t>: </a:t>
            </a:r>
            <a:r>
              <a:rPr lang="fr-FR" dirty="0" err="1"/>
              <a:t>is</a:t>
            </a:r>
            <a:r>
              <a:rPr lang="fr-FR" dirty="0"/>
              <a:t> / </a:t>
            </a:r>
            <a:r>
              <a:rPr lang="fr-FR" dirty="0" err="1"/>
              <a:t>is</a:t>
            </a:r>
            <a:r>
              <a:rPr lang="fr-FR" dirty="0"/>
              <a:t> not </a:t>
            </a:r>
          </a:p>
          <a:p>
            <a:pPr marL="0" indent="0">
              <a:buNone/>
            </a:pPr>
            <a:r>
              <a:rPr lang="fr-FR" dirty="0"/>
              <a:t>	</a:t>
            </a:r>
            <a:br>
              <a:rPr lang="fr-FR" dirty="0">
                <a:sym typeface="Wingdings" panose="05000000000000000000" pitchFamily="2" charset="2"/>
              </a:rPr>
            </a:br>
            <a:r>
              <a:rPr lang="fr-FR" dirty="0">
                <a:sym typeface="Wingdings" panose="05000000000000000000" pitchFamily="2" charset="2"/>
              </a:rPr>
              <a:t> </a:t>
            </a:r>
            <a:r>
              <a:rPr lang="fr-FR" dirty="0" err="1"/>
              <a:t>See</a:t>
            </a:r>
            <a:r>
              <a:rPr lang="fr-FR" dirty="0"/>
              <a:t> </a:t>
            </a:r>
            <a:r>
              <a:rPr lang="fr-FR" dirty="0" err="1"/>
              <a:t>annex</a:t>
            </a:r>
            <a:r>
              <a:rPr lang="fr-FR" dirty="0"/>
              <a:t> E of 21.801 for more </a:t>
            </a:r>
            <a:r>
              <a:rPr lang="fr-FR" dirty="0" err="1"/>
              <a:t>details</a:t>
            </a:r>
            <a:endParaRPr lang="en-GB" dirty="0"/>
          </a:p>
        </p:txBody>
      </p:sp>
    </p:spTree>
    <p:extLst>
      <p:ext uri="{BB962C8B-B14F-4D97-AF65-F5344CB8AC3E}">
        <p14:creationId xmlns:p14="http://schemas.microsoft.com/office/powerpoint/2010/main" val="957414281"/>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84D7B-00DE-4F02-9525-76A9AB95C470}"/>
              </a:ext>
            </a:extLst>
          </p:cNvPr>
          <p:cNvSpPr>
            <a:spLocks noGrp="1"/>
          </p:cNvSpPr>
          <p:nvPr>
            <p:ph type="title"/>
          </p:nvPr>
        </p:nvSpPr>
        <p:spPr/>
        <p:txBody>
          <a:bodyPr/>
          <a:lstStyle/>
          <a:p>
            <a:r>
              <a:rPr lang="en-US" dirty="0"/>
              <a:t>Inclusive language</a:t>
            </a:r>
          </a:p>
        </p:txBody>
      </p:sp>
      <p:sp>
        <p:nvSpPr>
          <p:cNvPr id="3" name="Content Placeholder 2">
            <a:extLst>
              <a:ext uri="{FF2B5EF4-FFF2-40B4-BE49-F238E27FC236}">
                <a16:creationId xmlns:a16="http://schemas.microsoft.com/office/drawing/2014/main" id="{774E3BCC-6D30-4A68-B0A0-51C27A8EE92A}"/>
              </a:ext>
            </a:extLst>
          </p:cNvPr>
          <p:cNvSpPr>
            <a:spLocks noGrp="1"/>
          </p:cNvSpPr>
          <p:nvPr>
            <p:ph idx="1"/>
          </p:nvPr>
        </p:nvSpPr>
        <p:spPr/>
        <p:txBody>
          <a:bodyPr/>
          <a:lstStyle/>
          <a:p>
            <a:r>
              <a:rPr lang="en-US" dirty="0"/>
              <a:t> </a:t>
            </a:r>
            <a:r>
              <a:rPr lang="en-GB" dirty="0"/>
              <a:t>3GPP TSs and TRs should not contain non-inclusive terminology.</a:t>
            </a:r>
          </a:p>
          <a:p>
            <a:r>
              <a:rPr lang="en-GB" dirty="0"/>
              <a:t> Annex K of 21.801 lists terms that are deemed non-inclusive and provides with suggested alternatives:</a:t>
            </a:r>
          </a:p>
          <a:p>
            <a:endParaRPr lang="en-GB" dirty="0"/>
          </a:p>
          <a:p>
            <a:endParaRPr lang="en-GB" dirty="0"/>
          </a:p>
          <a:p>
            <a:endParaRPr lang="en-GB" dirty="0"/>
          </a:p>
          <a:p>
            <a:r>
              <a:rPr lang="en-GB" dirty="0"/>
              <a:t> When a change in terminology would introduce backwards incompatibilities or interoperability issues, a deliverable may contain such terminology.</a:t>
            </a:r>
          </a:p>
          <a:p>
            <a:endParaRPr lang="en-US" dirty="0"/>
          </a:p>
        </p:txBody>
      </p:sp>
      <p:graphicFrame>
        <p:nvGraphicFramePr>
          <p:cNvPr id="4" name="Table 3">
            <a:extLst>
              <a:ext uri="{FF2B5EF4-FFF2-40B4-BE49-F238E27FC236}">
                <a16:creationId xmlns:a16="http://schemas.microsoft.com/office/drawing/2014/main" id="{84468B10-4455-419C-BBCC-275E454B7C21}"/>
              </a:ext>
            </a:extLst>
          </p:cNvPr>
          <p:cNvGraphicFramePr>
            <a:graphicFrameLocks noGrp="1"/>
          </p:cNvGraphicFramePr>
          <p:nvPr>
            <p:extLst>
              <p:ext uri="{D42A27DB-BD31-4B8C-83A1-F6EECF244321}">
                <p14:modId xmlns:p14="http://schemas.microsoft.com/office/powerpoint/2010/main" val="798015959"/>
              </p:ext>
            </p:extLst>
          </p:nvPr>
        </p:nvGraphicFramePr>
        <p:xfrm>
          <a:off x="2027583" y="3180522"/>
          <a:ext cx="8020877" cy="1369415"/>
        </p:xfrm>
        <a:graphic>
          <a:graphicData uri="http://schemas.openxmlformats.org/drawingml/2006/table">
            <a:tbl>
              <a:tblPr firstRow="1" firstCol="1" bandRow="1">
                <a:tableStyleId>{5C22544A-7EE6-4342-B048-85BDC9FD1C3A}</a:tableStyleId>
              </a:tblPr>
              <a:tblGrid>
                <a:gridCol w="4010032">
                  <a:extLst>
                    <a:ext uri="{9D8B030D-6E8A-4147-A177-3AD203B41FA5}">
                      <a16:colId xmlns:a16="http://schemas.microsoft.com/office/drawing/2014/main" val="3155030306"/>
                    </a:ext>
                  </a:extLst>
                </a:gridCol>
                <a:gridCol w="4010845">
                  <a:extLst>
                    <a:ext uri="{9D8B030D-6E8A-4147-A177-3AD203B41FA5}">
                      <a16:colId xmlns:a16="http://schemas.microsoft.com/office/drawing/2014/main" val="1073982468"/>
                    </a:ext>
                  </a:extLst>
                </a:gridCol>
              </a:tblGrid>
              <a:tr h="171177">
                <a:tc>
                  <a:txBody>
                    <a:bodyPr/>
                    <a:lstStyle/>
                    <a:p>
                      <a:pPr algn="ctr"/>
                      <a:r>
                        <a:rPr lang="en-GB" sz="900" dirty="0">
                          <a:effectLst/>
                        </a:rPr>
                        <a:t>Non-inclusive term</a:t>
                      </a:r>
                      <a:endParaRPr lang="en-GB" sz="9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en-GB" sz="900">
                          <a:effectLst/>
                        </a:rPr>
                        <a:t>Examples of alternative terms</a:t>
                      </a:r>
                      <a:endParaRPr lang="en-GB"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97275667"/>
                  </a:ext>
                </a:extLst>
              </a:tr>
              <a:tr h="171177">
                <a:tc>
                  <a:txBody>
                    <a:bodyPr/>
                    <a:lstStyle/>
                    <a:p>
                      <a:r>
                        <a:rPr lang="en-GB" sz="900">
                          <a:effectLst/>
                        </a:rPr>
                        <a:t>master (when used in "master / slave" context)</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a:effectLst/>
                        </a:rPr>
                        <a:t>primary, controller, main</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72165344"/>
                  </a:ext>
                </a:extLst>
              </a:tr>
              <a:tr h="171177">
                <a:tc>
                  <a:txBody>
                    <a:bodyPr/>
                    <a:lstStyle/>
                    <a:p>
                      <a:r>
                        <a:rPr lang="en-GB" sz="900">
                          <a:effectLst/>
                        </a:rPr>
                        <a:t>slave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a:effectLst/>
                        </a:rPr>
                        <a:t>secondary, standby</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23751024"/>
                  </a:ext>
                </a:extLst>
              </a:tr>
              <a:tr h="171177">
                <a:tc>
                  <a:txBody>
                    <a:bodyPr/>
                    <a:lstStyle/>
                    <a:p>
                      <a:r>
                        <a:rPr lang="en-GB" sz="900">
                          <a:effectLst/>
                        </a:rPr>
                        <a:t>white list (NOTE)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a:effectLst/>
                        </a:rPr>
                        <a:t>allow list, accept list</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5877881"/>
                  </a:ext>
                </a:extLst>
              </a:tr>
              <a:tr h="171177">
                <a:tc>
                  <a:txBody>
                    <a:bodyPr/>
                    <a:lstStyle/>
                    <a:p>
                      <a:r>
                        <a:rPr lang="en-GB" sz="900">
                          <a:effectLst/>
                        </a:rPr>
                        <a:t>black list (NOTE)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GB" sz="900">
                          <a:effectLst/>
                        </a:rPr>
                        <a:t>block list, drop list, forbidden list</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21221022"/>
                  </a:ext>
                </a:extLst>
              </a:tr>
              <a:tr h="342353">
                <a:tc gridSpan="2">
                  <a:txBody>
                    <a:bodyPr/>
                    <a:lstStyle/>
                    <a:p>
                      <a:r>
                        <a:rPr lang="en-GB" sz="900">
                          <a:effectLst/>
                        </a:rPr>
                        <a:t>grey list (a term which has been used in conjunction with white list and black list) should be replaced with e.g. track list, inspect list (NOTE).</a:t>
                      </a:r>
                      <a:endParaRPr lang="en-GB"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126839733"/>
                  </a:ext>
                </a:extLst>
              </a:tr>
              <a:tr h="171177">
                <a:tc gridSpan="2">
                  <a:txBody>
                    <a:bodyPr/>
                    <a:lstStyle/>
                    <a:p>
                      <a:pPr marL="540385" indent="-540385"/>
                      <a:r>
                        <a:rPr lang="en-GB" sz="900" dirty="0">
                          <a:effectLst/>
                        </a:rPr>
                        <a:t>NOTE:	including single word and hyphenated versions.</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515250872"/>
                  </a:ext>
                </a:extLst>
              </a:tr>
            </a:tbl>
          </a:graphicData>
        </a:graphic>
      </p:graphicFrame>
    </p:spTree>
    <p:extLst>
      <p:ext uri="{BB962C8B-B14F-4D97-AF65-F5344CB8AC3E}">
        <p14:creationId xmlns:p14="http://schemas.microsoft.com/office/powerpoint/2010/main" val="3982180939"/>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37806-2FB5-4011-A2D1-BB08D6098B2B}"/>
              </a:ext>
            </a:extLst>
          </p:cNvPr>
          <p:cNvSpPr>
            <a:spLocks noGrp="1"/>
          </p:cNvSpPr>
          <p:nvPr>
            <p:ph type="title"/>
          </p:nvPr>
        </p:nvSpPr>
        <p:spPr/>
        <p:txBody>
          <a:bodyPr/>
          <a:lstStyle/>
          <a:p>
            <a:r>
              <a:rPr lang="fr-FR" dirty="0" err="1"/>
              <a:t>References</a:t>
            </a:r>
            <a:endParaRPr lang="en-GB" dirty="0"/>
          </a:p>
        </p:txBody>
      </p:sp>
      <p:sp>
        <p:nvSpPr>
          <p:cNvPr id="3" name="Content Placeholder 2">
            <a:extLst>
              <a:ext uri="{FF2B5EF4-FFF2-40B4-BE49-F238E27FC236}">
                <a16:creationId xmlns:a16="http://schemas.microsoft.com/office/drawing/2014/main" id="{DD36702E-CDE0-4EA0-8CAE-96CF75F974AC}"/>
              </a:ext>
            </a:extLst>
          </p:cNvPr>
          <p:cNvSpPr>
            <a:spLocks noGrp="1"/>
          </p:cNvSpPr>
          <p:nvPr>
            <p:ph idx="1"/>
          </p:nvPr>
        </p:nvSpPr>
        <p:spPr/>
        <p:txBody>
          <a:bodyPr/>
          <a:lstStyle/>
          <a:p>
            <a:r>
              <a:rPr lang="fr-FR" dirty="0"/>
              <a:t> </a:t>
            </a:r>
            <a:r>
              <a:rPr lang="fr-FR" dirty="0" err="1"/>
              <a:t>Referenced</a:t>
            </a:r>
            <a:r>
              <a:rPr lang="fr-FR" dirty="0"/>
              <a:t> documents </a:t>
            </a:r>
            <a:r>
              <a:rPr lang="fr-FR" dirty="0" err="1"/>
              <a:t>shall</a:t>
            </a:r>
            <a:r>
              <a:rPr lang="fr-FR" dirty="0"/>
              <a:t> </a:t>
            </a:r>
            <a:r>
              <a:rPr lang="fr-FR" dirty="0" err="1"/>
              <a:t>be</a:t>
            </a:r>
            <a:r>
              <a:rPr lang="fr-FR" dirty="0"/>
              <a:t> </a:t>
            </a:r>
            <a:r>
              <a:rPr lang="fr-FR" dirty="0" err="1"/>
              <a:t>listed</a:t>
            </a:r>
            <a:r>
              <a:rPr lang="fr-FR" dirty="0"/>
              <a:t> in clause 2. Do not </a:t>
            </a:r>
            <a:r>
              <a:rPr lang="fr-FR" dirty="0" err="1"/>
              <a:t>list</a:t>
            </a:r>
            <a:r>
              <a:rPr lang="fr-FR" dirty="0"/>
              <a:t> documents </a:t>
            </a:r>
            <a:r>
              <a:rPr lang="fr-FR" dirty="0" err="1"/>
              <a:t>that</a:t>
            </a:r>
            <a:r>
              <a:rPr lang="fr-FR" dirty="0"/>
              <a:t> are not </a:t>
            </a:r>
            <a:r>
              <a:rPr lang="fr-FR" dirty="0" err="1"/>
              <a:t>referred</a:t>
            </a:r>
            <a:r>
              <a:rPr lang="fr-FR" dirty="0"/>
              <a:t> to </a:t>
            </a:r>
            <a:r>
              <a:rPr lang="fr-FR" dirty="0" err="1"/>
              <a:t>from</a:t>
            </a:r>
            <a:r>
              <a:rPr lang="fr-FR" dirty="0"/>
              <a:t> the </a:t>
            </a:r>
            <a:r>
              <a:rPr lang="fr-FR" dirty="0" err="1"/>
              <a:t>text</a:t>
            </a:r>
            <a:r>
              <a:rPr lang="fr-FR" dirty="0"/>
              <a:t>.</a:t>
            </a:r>
          </a:p>
          <a:p>
            <a:r>
              <a:rPr lang="fr-FR" dirty="0"/>
              <a:t> </a:t>
            </a:r>
            <a:r>
              <a:rPr lang="en-GB" dirty="0"/>
              <a:t>References should be given to Standards and Recommendations issued by recognized standardization bodies.</a:t>
            </a:r>
            <a:endParaRPr lang="fr-FR" dirty="0"/>
          </a:p>
          <a:p>
            <a:r>
              <a:rPr lang="fr-FR" dirty="0"/>
              <a:t> </a:t>
            </a:r>
            <a:r>
              <a:rPr lang="fr-FR" dirty="0" err="1"/>
              <a:t>Other</a:t>
            </a:r>
            <a:r>
              <a:rPr lang="fr-FR" dirty="0"/>
              <a:t> </a:t>
            </a:r>
            <a:r>
              <a:rPr lang="fr-FR" dirty="0" err="1"/>
              <a:t>referenced</a:t>
            </a:r>
            <a:r>
              <a:rPr lang="fr-FR" dirty="0"/>
              <a:t> documents </a:t>
            </a:r>
            <a:r>
              <a:rPr lang="fr-FR" dirty="0" err="1"/>
              <a:t>shall</a:t>
            </a:r>
            <a:r>
              <a:rPr lang="fr-FR" dirty="0"/>
              <a:t> </a:t>
            </a:r>
            <a:r>
              <a:rPr lang="fr-FR" dirty="0" err="1"/>
              <a:t>be</a:t>
            </a:r>
            <a:r>
              <a:rPr lang="fr-FR" dirty="0"/>
              <a:t> </a:t>
            </a:r>
            <a:r>
              <a:rPr lang="fr-FR" b="1" dirty="0" err="1"/>
              <a:t>publicly</a:t>
            </a:r>
            <a:r>
              <a:rPr lang="fr-FR" b="1" dirty="0"/>
              <a:t> </a:t>
            </a:r>
            <a:r>
              <a:rPr lang="fr-FR" b="1" dirty="0" err="1"/>
              <a:t>available</a:t>
            </a:r>
            <a:r>
              <a:rPr lang="fr-FR" b="1" dirty="0"/>
              <a:t> </a:t>
            </a:r>
            <a:r>
              <a:rPr lang="en-GB" dirty="0"/>
              <a:t>in the English language during the approval phases and for the expected lifetime of the 3GPP TS or 3GPP TR.</a:t>
            </a:r>
          </a:p>
          <a:p>
            <a:pPr lvl="1">
              <a:buFont typeface="Wingdings" panose="05000000000000000000" pitchFamily="2" charset="2"/>
              <a:buChar char="à"/>
            </a:pPr>
            <a:r>
              <a:rPr lang="en-GB" sz="2000" dirty="0"/>
              <a:t> ‘publicly available’ means that access to the document is available to anyone (with payment of a fee, possibly), i.e. not restricted to members of the publishing organization. </a:t>
            </a:r>
          </a:p>
          <a:p>
            <a:pPr lvl="1">
              <a:buFont typeface="Wingdings" panose="05000000000000000000" pitchFamily="2" charset="2"/>
              <a:buChar char="à"/>
            </a:pPr>
            <a:r>
              <a:rPr lang="en-GB" sz="2000" dirty="0"/>
              <a:t> If availability cannot be guaranteed, MCC will endeavour to secure the rights from the copyright holder.</a:t>
            </a:r>
          </a:p>
        </p:txBody>
      </p:sp>
    </p:spTree>
    <p:extLst>
      <p:ext uri="{BB962C8B-B14F-4D97-AF65-F5344CB8AC3E}">
        <p14:creationId xmlns:p14="http://schemas.microsoft.com/office/powerpoint/2010/main" val="3957066032"/>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30BA3-9C4E-4EEA-80D4-8E25C58CBD47}"/>
              </a:ext>
            </a:extLst>
          </p:cNvPr>
          <p:cNvSpPr>
            <a:spLocks noGrp="1"/>
          </p:cNvSpPr>
          <p:nvPr>
            <p:ph type="title"/>
          </p:nvPr>
        </p:nvSpPr>
        <p:spPr/>
        <p:txBody>
          <a:bodyPr/>
          <a:lstStyle/>
          <a:p>
            <a:r>
              <a:rPr lang="en-US" dirty="0"/>
              <a:t>References (continued)</a:t>
            </a:r>
          </a:p>
        </p:txBody>
      </p:sp>
      <p:sp>
        <p:nvSpPr>
          <p:cNvPr id="3" name="Content Placeholder 2">
            <a:extLst>
              <a:ext uri="{FF2B5EF4-FFF2-40B4-BE49-F238E27FC236}">
                <a16:creationId xmlns:a16="http://schemas.microsoft.com/office/drawing/2014/main" id="{D9E08C4E-AD8E-4917-8549-0E9CA4D62ACB}"/>
              </a:ext>
            </a:extLst>
          </p:cNvPr>
          <p:cNvSpPr>
            <a:spLocks noGrp="1"/>
          </p:cNvSpPr>
          <p:nvPr>
            <p:ph idx="1"/>
          </p:nvPr>
        </p:nvSpPr>
        <p:spPr/>
        <p:txBody>
          <a:bodyPr/>
          <a:lstStyle/>
          <a:p>
            <a:r>
              <a:rPr lang="en-US" dirty="0"/>
              <a:t> References to other documents may be either:</a:t>
            </a:r>
          </a:p>
          <a:p>
            <a:pPr lvl="1"/>
            <a:r>
              <a:rPr lang="en-US" b="1" dirty="0"/>
              <a:t>Specific: </a:t>
            </a:r>
            <a:r>
              <a:rPr lang="en-US" dirty="0"/>
              <a:t>i.e. identified by version, date of publication, etc. </a:t>
            </a:r>
          </a:p>
          <a:p>
            <a:pPr marL="457200" lvl="1" indent="0">
              <a:buNone/>
            </a:pPr>
            <a:r>
              <a:rPr lang="en-US" dirty="0"/>
              <a:t>Example: ETSI TS 1xx </a:t>
            </a:r>
            <a:r>
              <a:rPr lang="en-US" dirty="0" err="1"/>
              <a:t>yyy</a:t>
            </a:r>
            <a:r>
              <a:rPr lang="en-US" dirty="0"/>
              <a:t> v1.2.3 (September 2021)</a:t>
            </a:r>
          </a:p>
          <a:p>
            <a:pPr marL="457200" lvl="1" indent="0">
              <a:buNone/>
            </a:pPr>
            <a:r>
              <a:rPr lang="en-US" dirty="0">
                <a:sym typeface="Wingdings" panose="05000000000000000000" pitchFamily="2" charset="2"/>
              </a:rPr>
              <a:t> In the body of the specification, the document is referred to using the short form, e.g. ETSI TS 1xx </a:t>
            </a:r>
            <a:r>
              <a:rPr lang="en-US" dirty="0" err="1">
                <a:sym typeface="Wingdings" panose="05000000000000000000" pitchFamily="2" charset="2"/>
              </a:rPr>
              <a:t>yyy</a:t>
            </a:r>
            <a:r>
              <a:rPr lang="en-US" dirty="0">
                <a:sym typeface="Wingdings" panose="05000000000000000000" pitchFamily="2" charset="2"/>
              </a:rPr>
              <a:t> (do not include identifiers)</a:t>
            </a:r>
            <a:endParaRPr lang="en-US" dirty="0"/>
          </a:p>
          <a:p>
            <a:pPr marL="457200" lvl="1" indent="0">
              <a:buNone/>
            </a:pPr>
            <a:r>
              <a:rPr lang="en-US" dirty="0"/>
              <a:t>Or</a:t>
            </a:r>
          </a:p>
          <a:p>
            <a:pPr lvl="1"/>
            <a:r>
              <a:rPr lang="en-US" b="1" dirty="0"/>
              <a:t>Non-Specific:</a:t>
            </a:r>
            <a:r>
              <a:rPr lang="en-US" dirty="0"/>
              <a:t> i.e. not identified by version, date of publication, etc.</a:t>
            </a:r>
          </a:p>
          <a:p>
            <a:pPr marL="457200" lvl="1" indent="0">
              <a:buNone/>
            </a:pPr>
            <a:r>
              <a:rPr lang="en-US" dirty="0"/>
              <a:t>Example: 3GPP TR 21.9xx</a:t>
            </a:r>
          </a:p>
          <a:p>
            <a:pPr marL="457200" lvl="1" indent="0">
              <a:buNone/>
            </a:pPr>
            <a:r>
              <a:rPr lang="en-US" dirty="0">
                <a:sym typeface="Wingdings" panose="05000000000000000000" pitchFamily="2" charset="2"/>
              </a:rPr>
              <a:t> </a:t>
            </a:r>
            <a:r>
              <a:rPr lang="en-US" dirty="0"/>
              <a:t>Non-specific references to another 3GPP specification refer to the latest version of that specification in the same release.</a:t>
            </a:r>
          </a:p>
        </p:txBody>
      </p:sp>
    </p:spTree>
    <p:extLst>
      <p:ext uri="{BB962C8B-B14F-4D97-AF65-F5344CB8AC3E}">
        <p14:creationId xmlns:p14="http://schemas.microsoft.com/office/powerpoint/2010/main" val="3455783336"/>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A2720-81F4-410B-8768-C7F48378F56D}"/>
              </a:ext>
            </a:extLst>
          </p:cNvPr>
          <p:cNvSpPr>
            <a:spLocks noGrp="1"/>
          </p:cNvSpPr>
          <p:nvPr>
            <p:ph type="title"/>
          </p:nvPr>
        </p:nvSpPr>
        <p:spPr/>
        <p:txBody>
          <a:bodyPr/>
          <a:lstStyle/>
          <a:p>
            <a:r>
              <a:rPr lang="en-US" dirty="0"/>
              <a:t>References (continued)</a:t>
            </a:r>
          </a:p>
        </p:txBody>
      </p:sp>
      <p:sp>
        <p:nvSpPr>
          <p:cNvPr id="3" name="Content Placeholder 2">
            <a:extLst>
              <a:ext uri="{FF2B5EF4-FFF2-40B4-BE49-F238E27FC236}">
                <a16:creationId xmlns:a16="http://schemas.microsoft.com/office/drawing/2014/main" id="{FEAD91D8-C4DA-48E9-AB71-938179F0CD3D}"/>
              </a:ext>
            </a:extLst>
          </p:cNvPr>
          <p:cNvSpPr>
            <a:spLocks noGrp="1"/>
          </p:cNvSpPr>
          <p:nvPr>
            <p:ph idx="1"/>
          </p:nvPr>
        </p:nvSpPr>
        <p:spPr/>
        <p:txBody>
          <a:bodyPr/>
          <a:lstStyle/>
          <a:p>
            <a:r>
              <a:rPr lang="en-US" dirty="0"/>
              <a:t> References may also be made to other elements such as clauses, figures or tables.</a:t>
            </a:r>
          </a:p>
          <a:p>
            <a:r>
              <a:rPr lang="en-US" dirty="0"/>
              <a:t> </a:t>
            </a:r>
            <a:r>
              <a:rPr lang="en-GB" dirty="0"/>
              <a:t>For non-specific references, it is not permissible to cite particular clauses, figures or tables, since it cannot be guaranteed that the numbering will be unchanged in later versions of the referenced document.</a:t>
            </a:r>
          </a:p>
          <a:p>
            <a:r>
              <a:rPr lang="en-GB" dirty="0"/>
              <a:t> For specific references, it is permissible to refer to a specific clause, figure or table of the referenced document.</a:t>
            </a:r>
          </a:p>
          <a:p>
            <a:r>
              <a:rPr lang="en-GB" dirty="0"/>
              <a:t> It is not permissible to refer to specific pages.</a:t>
            </a:r>
            <a:endParaRPr lang="en-US" dirty="0"/>
          </a:p>
        </p:txBody>
      </p:sp>
    </p:spTree>
    <p:extLst>
      <p:ext uri="{BB962C8B-B14F-4D97-AF65-F5344CB8AC3E}">
        <p14:creationId xmlns:p14="http://schemas.microsoft.com/office/powerpoint/2010/main" val="2237062825"/>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1D489-2678-41B5-9C80-05D9B3F3DFA1}"/>
              </a:ext>
            </a:extLst>
          </p:cNvPr>
          <p:cNvSpPr>
            <a:spLocks noGrp="1"/>
          </p:cNvSpPr>
          <p:nvPr>
            <p:ph type="title"/>
          </p:nvPr>
        </p:nvSpPr>
        <p:spPr/>
        <p:txBody>
          <a:bodyPr/>
          <a:lstStyle/>
          <a:p>
            <a:r>
              <a:rPr lang="en-US" dirty="0"/>
              <a:t>References (continued)</a:t>
            </a:r>
          </a:p>
        </p:txBody>
      </p:sp>
      <p:sp>
        <p:nvSpPr>
          <p:cNvPr id="3" name="Content Placeholder 2">
            <a:extLst>
              <a:ext uri="{FF2B5EF4-FFF2-40B4-BE49-F238E27FC236}">
                <a16:creationId xmlns:a16="http://schemas.microsoft.com/office/drawing/2014/main" id="{27A8C8FD-7777-47D4-884F-D5D2E69A71A2}"/>
              </a:ext>
            </a:extLst>
          </p:cNvPr>
          <p:cNvSpPr>
            <a:spLocks noGrp="1"/>
          </p:cNvSpPr>
          <p:nvPr>
            <p:ph idx="1"/>
          </p:nvPr>
        </p:nvSpPr>
        <p:spPr/>
        <p:txBody>
          <a:bodyPr/>
          <a:lstStyle/>
          <a:p>
            <a:r>
              <a:rPr lang="en-US" dirty="0"/>
              <a:t> The term “subclause” appears in many specifications. Its usage has been deprecated. Use “clause”.</a:t>
            </a:r>
          </a:p>
          <a:p>
            <a:pPr marL="0" indent="0">
              <a:buNone/>
            </a:pPr>
            <a:endParaRPr lang="en-US" dirty="0"/>
          </a:p>
          <a:p>
            <a:r>
              <a:rPr lang="en-US" dirty="0"/>
              <a:t> References to annexes:</a:t>
            </a:r>
          </a:p>
          <a:p>
            <a:pPr lvl="1"/>
            <a:r>
              <a:rPr lang="en-US" dirty="0"/>
              <a:t>If the reference is to the entire annex, refer to e.g. “annex A”,. </a:t>
            </a:r>
          </a:p>
          <a:p>
            <a:pPr lvl="1"/>
            <a:r>
              <a:rPr lang="en-US" dirty="0"/>
              <a:t>If the reference is to a clause under an annex, the reference should be to e.g. “clause A.1”, not “annex A.1”.</a:t>
            </a:r>
          </a:p>
        </p:txBody>
      </p:sp>
    </p:spTree>
    <p:extLst>
      <p:ext uri="{BB962C8B-B14F-4D97-AF65-F5344CB8AC3E}">
        <p14:creationId xmlns:p14="http://schemas.microsoft.com/office/powerpoint/2010/main" val="2862924854"/>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0B2C0-55F6-465F-883D-5FB3EC9859CD}"/>
              </a:ext>
            </a:extLst>
          </p:cNvPr>
          <p:cNvSpPr>
            <a:spLocks noGrp="1"/>
          </p:cNvSpPr>
          <p:nvPr>
            <p:ph type="title"/>
          </p:nvPr>
        </p:nvSpPr>
        <p:spPr/>
        <p:txBody>
          <a:bodyPr/>
          <a:lstStyle/>
          <a:p>
            <a:r>
              <a:rPr lang="en-US" dirty="0"/>
              <a:t>Definitions of terms, symbols and abbreviations</a:t>
            </a:r>
          </a:p>
        </p:txBody>
      </p:sp>
      <p:sp>
        <p:nvSpPr>
          <p:cNvPr id="3" name="Content Placeholder 2">
            <a:extLst>
              <a:ext uri="{FF2B5EF4-FFF2-40B4-BE49-F238E27FC236}">
                <a16:creationId xmlns:a16="http://schemas.microsoft.com/office/drawing/2014/main" id="{05F4EC04-9CA9-4AB1-813D-CE14C26AAB39}"/>
              </a:ext>
            </a:extLst>
          </p:cNvPr>
          <p:cNvSpPr>
            <a:spLocks noGrp="1"/>
          </p:cNvSpPr>
          <p:nvPr>
            <p:ph idx="1"/>
          </p:nvPr>
        </p:nvSpPr>
        <p:spPr/>
        <p:txBody>
          <a:bodyPr/>
          <a:lstStyle/>
          <a:p>
            <a:r>
              <a:rPr lang="en-US" dirty="0"/>
              <a:t> Definitions of terms need to be listed in clause 3,1.</a:t>
            </a:r>
          </a:p>
          <a:p>
            <a:r>
              <a:rPr lang="en-US" dirty="0"/>
              <a:t> When considering adding a new definition, check if it already appears in TR 21.905 (‘Vocabulary for 3GPP Specifications’) or in another spec. -&gt; Avoid duplication.</a:t>
            </a:r>
          </a:p>
          <a:p>
            <a:r>
              <a:rPr lang="en-US" dirty="0"/>
              <a:t> Check if a term or definition already exists for the concept you want to define. -&gt; Avoid introduction of synonyms.</a:t>
            </a:r>
          </a:p>
          <a:p>
            <a:endParaRPr lang="en-US" dirty="0"/>
          </a:p>
          <a:p>
            <a:r>
              <a:rPr lang="en-US" dirty="0"/>
              <a:t> Symbols and abbreviations need to be listed in clauses 3.2 and 3.3.</a:t>
            </a:r>
          </a:p>
        </p:txBody>
      </p:sp>
    </p:spTree>
    <p:extLst>
      <p:ext uri="{BB962C8B-B14F-4D97-AF65-F5344CB8AC3E}">
        <p14:creationId xmlns:p14="http://schemas.microsoft.com/office/powerpoint/2010/main" val="1806408466"/>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0877E-D9B4-4DD6-AE99-EEFB44FB646D}"/>
              </a:ext>
            </a:extLst>
          </p:cNvPr>
          <p:cNvSpPr>
            <a:spLocks noGrp="1"/>
          </p:cNvSpPr>
          <p:nvPr>
            <p:ph type="title"/>
          </p:nvPr>
        </p:nvSpPr>
        <p:spPr/>
        <p:txBody>
          <a:bodyPr/>
          <a:lstStyle/>
          <a:p>
            <a:r>
              <a:rPr lang="en-US" dirty="0"/>
              <a:t>Annexes</a:t>
            </a:r>
          </a:p>
        </p:txBody>
      </p:sp>
      <p:sp>
        <p:nvSpPr>
          <p:cNvPr id="3" name="Content Placeholder 2">
            <a:extLst>
              <a:ext uri="{FF2B5EF4-FFF2-40B4-BE49-F238E27FC236}">
                <a16:creationId xmlns:a16="http://schemas.microsoft.com/office/drawing/2014/main" id="{5DF7F976-206B-4593-AF56-E48741D8FA04}"/>
              </a:ext>
            </a:extLst>
          </p:cNvPr>
          <p:cNvSpPr>
            <a:spLocks noGrp="1"/>
          </p:cNvSpPr>
          <p:nvPr>
            <p:ph idx="1"/>
          </p:nvPr>
        </p:nvSpPr>
        <p:spPr/>
        <p:txBody>
          <a:bodyPr/>
          <a:lstStyle/>
          <a:p>
            <a:r>
              <a:rPr lang="en-US" dirty="0"/>
              <a:t> Each annex shall start on a new page.</a:t>
            </a:r>
          </a:p>
          <a:p>
            <a:r>
              <a:rPr lang="en-US" dirty="0"/>
              <a:t> In TSs, it needs to be specified if an annex is informative or normative.</a:t>
            </a:r>
          </a:p>
          <a:p>
            <a:pPr marL="0" indent="0">
              <a:buNone/>
            </a:pPr>
            <a:r>
              <a:rPr lang="en-GB" sz="1800" dirty="0">
                <a:effectLst/>
                <a:latin typeface="Times New Roman" panose="02020603050405020304" pitchFamily="18" charset="0"/>
                <a:ea typeface="Times New Roman" panose="02020603050405020304" pitchFamily="18" charset="0"/>
              </a:rPr>
              <a:t>EXAMPLE:	Annex A (normative):</a:t>
            </a:r>
            <a:br>
              <a:rPr lang="en-GB" sz="1800" dirty="0">
                <a:effectLst/>
                <a:latin typeface="Times New Roman" panose="02020603050405020304" pitchFamily="18" charset="0"/>
                <a:ea typeface="Times New Roman" panose="02020603050405020304" pitchFamily="18" charset="0"/>
              </a:rPr>
            </a:br>
            <a:r>
              <a:rPr lang="en-GB" sz="1800" dirty="0">
                <a:effectLst/>
                <a:latin typeface="Times New Roman" panose="02020603050405020304" pitchFamily="18" charset="0"/>
                <a:ea typeface="Times New Roman" panose="02020603050405020304" pitchFamily="18" charset="0"/>
              </a:rPr>
              <a:t>		Title of annex A</a:t>
            </a:r>
          </a:p>
          <a:p>
            <a:r>
              <a:rPr lang="en-US" dirty="0"/>
              <a:t> Informative annexes in TSs or annexes in TRs shall not contain requirements.</a:t>
            </a:r>
          </a:p>
          <a:p>
            <a:r>
              <a:rPr lang="en-US" dirty="0"/>
              <a:t> Change history shall not be deleted. Also, it shall:</a:t>
            </a:r>
          </a:p>
          <a:p>
            <a:pPr lvl="1"/>
            <a:r>
              <a:rPr lang="en-US" dirty="0"/>
              <a:t>be the last annex of the document. It is permissible to renumber it, if new annexes have been added.</a:t>
            </a:r>
          </a:p>
          <a:p>
            <a:pPr lvl="1"/>
            <a:r>
              <a:rPr lang="en-US" dirty="0"/>
              <a:t>be updated at each new version.</a:t>
            </a:r>
          </a:p>
        </p:txBody>
      </p:sp>
    </p:spTree>
    <p:extLst>
      <p:ext uri="{BB962C8B-B14F-4D97-AF65-F5344CB8AC3E}">
        <p14:creationId xmlns:p14="http://schemas.microsoft.com/office/powerpoint/2010/main" val="994189519"/>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a:t>Content</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endParaRPr lang="en-US" altLang="en-US" dirty="0"/>
          </a:p>
          <a:p>
            <a:r>
              <a:rPr lang="en-US" altLang="en-US" dirty="0"/>
              <a:t> Introduction</a:t>
            </a:r>
          </a:p>
          <a:p>
            <a:r>
              <a:rPr lang="en-US" altLang="en-US" dirty="0"/>
              <a:t> Specifications</a:t>
            </a:r>
          </a:p>
          <a:p>
            <a:r>
              <a:rPr lang="en-US" altLang="en-US" dirty="0"/>
              <a:t> Change requests – specific aspects</a:t>
            </a:r>
          </a:p>
          <a:p>
            <a:r>
              <a:rPr lang="en-US" altLang="en-US" dirty="0"/>
              <a:t> Styles</a:t>
            </a:r>
          </a:p>
          <a:p>
            <a:r>
              <a:rPr lang="en-US" altLang="en-US" dirty="0"/>
              <a:t> Configuration of Microsoft Word</a:t>
            </a:r>
          </a:p>
          <a:p>
            <a:r>
              <a:rPr lang="en-US" altLang="en-US" dirty="0"/>
              <a:t> Q&amp;A</a:t>
            </a: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9096F-CC38-4E38-B028-B24A50CBEB62}"/>
              </a:ext>
            </a:extLst>
          </p:cNvPr>
          <p:cNvSpPr>
            <a:spLocks noGrp="1"/>
          </p:cNvSpPr>
          <p:nvPr>
            <p:ph type="title"/>
          </p:nvPr>
        </p:nvSpPr>
        <p:spPr/>
        <p:txBody>
          <a:bodyPr/>
          <a:lstStyle/>
          <a:p>
            <a:r>
              <a:rPr lang="fr-FR" dirty="0" err="1"/>
              <a:t>Numbering</a:t>
            </a:r>
            <a:endParaRPr lang="en-GB" dirty="0"/>
          </a:p>
        </p:txBody>
      </p:sp>
      <p:sp>
        <p:nvSpPr>
          <p:cNvPr id="3" name="Content Placeholder 2">
            <a:extLst>
              <a:ext uri="{FF2B5EF4-FFF2-40B4-BE49-F238E27FC236}">
                <a16:creationId xmlns:a16="http://schemas.microsoft.com/office/drawing/2014/main" id="{90A98616-FC7E-4B46-BB83-33ECA1BD3D5E}"/>
              </a:ext>
            </a:extLst>
          </p:cNvPr>
          <p:cNvSpPr>
            <a:spLocks noGrp="1"/>
          </p:cNvSpPr>
          <p:nvPr>
            <p:ph idx="1"/>
          </p:nvPr>
        </p:nvSpPr>
        <p:spPr/>
        <p:txBody>
          <a:bodyPr/>
          <a:lstStyle/>
          <a:p>
            <a:r>
              <a:rPr lang="fr-FR" dirty="0"/>
              <a:t> </a:t>
            </a:r>
            <a:r>
              <a:rPr lang="fr-FR" dirty="0" err="1"/>
              <a:t>Renumbering</a:t>
            </a:r>
            <a:r>
              <a:rPr lang="fr-FR" dirty="0"/>
              <a:t> of </a:t>
            </a:r>
            <a:r>
              <a:rPr lang="fr-FR" dirty="0" err="1"/>
              <a:t>elements</a:t>
            </a:r>
            <a:r>
              <a:rPr lang="fr-FR" dirty="0"/>
              <a:t> </a:t>
            </a:r>
            <a:r>
              <a:rPr lang="en-US" dirty="0"/>
              <a:t>such as </a:t>
            </a:r>
            <a:r>
              <a:rPr lang="fr-FR" dirty="0"/>
              <a:t>clauses, figures or tables </a:t>
            </a:r>
            <a:r>
              <a:rPr lang="fr-FR" dirty="0" err="1"/>
              <a:t>is</a:t>
            </a:r>
            <a:r>
              <a:rPr lang="fr-FR" dirty="0"/>
              <a:t> </a:t>
            </a:r>
            <a:r>
              <a:rPr lang="fr-FR" dirty="0" err="1"/>
              <a:t>allowed</a:t>
            </a:r>
            <a:r>
              <a:rPr lang="fr-FR" dirty="0"/>
              <a:t> for </a:t>
            </a:r>
            <a:r>
              <a:rPr lang="fr-FR" dirty="0" err="1"/>
              <a:t>specifications</a:t>
            </a:r>
            <a:r>
              <a:rPr lang="fr-FR" dirty="0"/>
              <a:t> </a:t>
            </a:r>
            <a:r>
              <a:rPr lang="fr-FR" dirty="0" err="1"/>
              <a:t>that</a:t>
            </a:r>
            <a:r>
              <a:rPr lang="fr-FR" dirty="0"/>
              <a:t> are not </a:t>
            </a:r>
            <a:r>
              <a:rPr lang="fr-FR" dirty="0" err="1"/>
              <a:t>under</a:t>
            </a:r>
            <a:r>
              <a:rPr lang="fr-FR" dirty="0"/>
              <a:t> change control </a:t>
            </a:r>
            <a:r>
              <a:rPr lang="fr-FR" dirty="0" err="1"/>
              <a:t>yet</a:t>
            </a:r>
            <a:r>
              <a:rPr lang="fr-FR" dirty="0"/>
              <a:t>.</a:t>
            </a:r>
          </a:p>
          <a:p>
            <a:r>
              <a:rPr lang="fr-FR" dirty="0"/>
              <a:t> For </a:t>
            </a:r>
            <a:r>
              <a:rPr lang="fr-FR" dirty="0" err="1"/>
              <a:t>specifications</a:t>
            </a:r>
            <a:r>
              <a:rPr lang="fr-FR" dirty="0"/>
              <a:t> </a:t>
            </a:r>
            <a:r>
              <a:rPr lang="fr-FR" dirty="0" err="1"/>
              <a:t>under</a:t>
            </a:r>
            <a:r>
              <a:rPr lang="fr-FR" dirty="0"/>
              <a:t> change control, </a:t>
            </a:r>
            <a:r>
              <a:rPr lang="fr-FR" dirty="0" err="1"/>
              <a:t>renumbering</a:t>
            </a:r>
            <a:r>
              <a:rPr lang="fr-FR" dirty="0"/>
              <a:t> </a:t>
            </a:r>
            <a:r>
              <a:rPr lang="fr-FR" dirty="0" err="1"/>
              <a:t>is</a:t>
            </a:r>
            <a:r>
              <a:rPr lang="fr-FR" dirty="0"/>
              <a:t> </a:t>
            </a:r>
            <a:r>
              <a:rPr lang="fr-FR" dirty="0" err="1"/>
              <a:t>strongly</a:t>
            </a:r>
            <a:r>
              <a:rPr lang="fr-FR" dirty="0"/>
              <a:t> </a:t>
            </a:r>
            <a:r>
              <a:rPr lang="fr-FR" dirty="0" err="1"/>
              <a:t>discouraged</a:t>
            </a:r>
            <a:r>
              <a:rPr lang="fr-FR" dirty="0"/>
              <a:t>. As an alternative:</a:t>
            </a:r>
          </a:p>
          <a:p>
            <a:pPr lvl="1"/>
            <a:r>
              <a:rPr lang="fr-FR" dirty="0" err="1"/>
              <a:t>Deletion</a:t>
            </a:r>
            <a:r>
              <a:rPr lang="fr-FR" dirty="0"/>
              <a:t> of </a:t>
            </a:r>
            <a:r>
              <a:rPr lang="fr-FR" dirty="0" err="1"/>
              <a:t>element</a:t>
            </a:r>
            <a:r>
              <a:rPr lang="fr-FR" dirty="0"/>
              <a:t>: mark as ‘</a:t>
            </a:r>
            <a:r>
              <a:rPr lang="fr-FR" b="1" dirty="0" err="1"/>
              <a:t>void</a:t>
            </a:r>
            <a:r>
              <a:rPr lang="fr-FR" dirty="0"/>
              <a:t>’ and </a:t>
            </a:r>
            <a:r>
              <a:rPr lang="fr-FR" dirty="0" err="1"/>
              <a:t>keep</a:t>
            </a:r>
            <a:r>
              <a:rPr lang="fr-FR" dirty="0"/>
              <a:t> </a:t>
            </a:r>
            <a:r>
              <a:rPr lang="fr-FR" dirty="0" err="1"/>
              <a:t>numbering</a:t>
            </a:r>
            <a:r>
              <a:rPr lang="fr-FR" dirty="0"/>
              <a:t>, e.g. ‘8.1 (</a:t>
            </a:r>
            <a:r>
              <a:rPr lang="fr-FR" dirty="0" err="1"/>
              <a:t>Void</a:t>
            </a:r>
            <a:r>
              <a:rPr lang="fr-FR" dirty="0"/>
              <a:t>)’.</a:t>
            </a:r>
          </a:p>
          <a:p>
            <a:pPr lvl="1"/>
            <a:r>
              <a:rPr lang="fr-FR" dirty="0"/>
              <a:t>Addition of </a:t>
            </a:r>
            <a:r>
              <a:rPr lang="fr-FR" dirty="0" err="1"/>
              <a:t>element</a:t>
            </a:r>
            <a:r>
              <a:rPr lang="fr-FR" dirty="0"/>
              <a:t>: </a:t>
            </a:r>
            <a:r>
              <a:rPr lang="fr-FR" dirty="0" err="1"/>
              <a:t>add</a:t>
            </a:r>
            <a:r>
              <a:rPr lang="fr-FR" dirty="0"/>
              <a:t> a </a:t>
            </a:r>
            <a:r>
              <a:rPr lang="fr-FR" dirty="0" err="1"/>
              <a:t>suffix</a:t>
            </a:r>
            <a:r>
              <a:rPr lang="fr-FR" dirty="0"/>
              <a:t> to the </a:t>
            </a:r>
            <a:r>
              <a:rPr lang="fr-FR" dirty="0" err="1"/>
              <a:t>element</a:t>
            </a:r>
            <a:r>
              <a:rPr lang="fr-FR" dirty="0"/>
              <a:t> </a:t>
            </a:r>
            <a:r>
              <a:rPr lang="fr-FR" dirty="0" err="1"/>
              <a:t>number</a:t>
            </a:r>
            <a:r>
              <a:rPr lang="fr-FR" dirty="0"/>
              <a:t>, e.g. ‘Figure 6.3</a:t>
            </a:r>
            <a:r>
              <a:rPr lang="fr-FR" b="1" dirty="0"/>
              <a:t>A</a:t>
            </a:r>
            <a:r>
              <a:rPr lang="fr-FR" dirty="0"/>
              <a:t>’ </a:t>
            </a:r>
            <a:r>
              <a:rPr lang="fr-FR" dirty="0" err="1"/>
              <a:t>inserted</a:t>
            </a:r>
            <a:r>
              <a:rPr lang="fr-FR" dirty="0"/>
              <a:t> </a:t>
            </a:r>
            <a:r>
              <a:rPr lang="fr-FR" dirty="0" err="1"/>
              <a:t>between</a:t>
            </a:r>
            <a:r>
              <a:rPr lang="fr-FR" dirty="0"/>
              <a:t> figures 6.3 and 6.4.</a:t>
            </a:r>
          </a:p>
          <a:p>
            <a:pPr lvl="1"/>
            <a:endParaRPr lang="fr-FR" dirty="0"/>
          </a:p>
          <a:p>
            <a:pPr marL="0" indent="0">
              <a:buNone/>
            </a:pPr>
            <a:r>
              <a:rPr lang="fr-FR" dirty="0">
                <a:sym typeface="Wingdings" panose="05000000000000000000" pitchFamily="2" charset="2"/>
              </a:rPr>
              <a:t> </a:t>
            </a:r>
            <a:r>
              <a:rPr lang="fr-FR" dirty="0" err="1">
                <a:sym typeface="Wingdings" panose="05000000000000000000" pitchFamily="2" charset="2"/>
              </a:rPr>
              <a:t>See</a:t>
            </a:r>
            <a:r>
              <a:rPr lang="fr-FR" dirty="0">
                <a:sym typeface="Wingdings" panose="05000000000000000000" pitchFamily="2" charset="2"/>
              </a:rPr>
              <a:t> clause 5.2 of 21.801 for more information</a:t>
            </a:r>
            <a:endParaRPr lang="fr-FR" dirty="0"/>
          </a:p>
        </p:txBody>
      </p:sp>
    </p:spTree>
    <p:extLst>
      <p:ext uri="{BB962C8B-B14F-4D97-AF65-F5344CB8AC3E}">
        <p14:creationId xmlns:p14="http://schemas.microsoft.com/office/powerpoint/2010/main" val="1232039047"/>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E0458-473E-408F-90A8-CEA159C6853A}"/>
              </a:ext>
            </a:extLst>
          </p:cNvPr>
          <p:cNvSpPr>
            <a:spLocks noGrp="1"/>
          </p:cNvSpPr>
          <p:nvPr>
            <p:ph type="title"/>
          </p:nvPr>
        </p:nvSpPr>
        <p:spPr/>
        <p:txBody>
          <a:bodyPr/>
          <a:lstStyle/>
          <a:p>
            <a:r>
              <a:rPr lang="en-US" dirty="0" err="1"/>
              <a:t>Capitalisation</a:t>
            </a:r>
            <a:endParaRPr lang="en-US" dirty="0"/>
          </a:p>
        </p:txBody>
      </p:sp>
      <p:sp>
        <p:nvSpPr>
          <p:cNvPr id="3" name="Content Placeholder 2">
            <a:extLst>
              <a:ext uri="{FF2B5EF4-FFF2-40B4-BE49-F238E27FC236}">
                <a16:creationId xmlns:a16="http://schemas.microsoft.com/office/drawing/2014/main" id="{498927F0-73CD-49B1-8AD5-3ED588019898}"/>
              </a:ext>
            </a:extLst>
          </p:cNvPr>
          <p:cNvSpPr>
            <a:spLocks noGrp="1"/>
          </p:cNvSpPr>
          <p:nvPr>
            <p:ph idx="1"/>
          </p:nvPr>
        </p:nvSpPr>
        <p:spPr/>
        <p:txBody>
          <a:bodyPr/>
          <a:lstStyle/>
          <a:p>
            <a:r>
              <a:rPr lang="en-US" dirty="0"/>
              <a:t> Do not unnecessarily use capital letters.</a:t>
            </a:r>
          </a:p>
          <a:p>
            <a:r>
              <a:rPr lang="en-US" dirty="0"/>
              <a:t> Restrict use to:</a:t>
            </a:r>
          </a:p>
          <a:p>
            <a:pPr lvl="1"/>
            <a:r>
              <a:rPr lang="en-GB" dirty="0"/>
              <a:t>Beginning of new sentences.</a:t>
            </a:r>
          </a:p>
          <a:p>
            <a:pPr lvl="1"/>
            <a:r>
              <a:rPr lang="en-GB" dirty="0"/>
              <a:t>Titles (and in standards it is first letter of first word only).</a:t>
            </a:r>
          </a:p>
          <a:p>
            <a:pPr lvl="1"/>
            <a:r>
              <a:rPr lang="en-GB" dirty="0"/>
              <a:t>Proper names, e.g. names of people or names of cities. “Mobile equipment” is not a proper name.</a:t>
            </a:r>
          </a:p>
          <a:p>
            <a:pPr lvl="1"/>
            <a:r>
              <a:rPr lang="en-GB" dirty="0"/>
              <a:t>Abbreviations. Make sure also that abbreviations are used consistently throughout the document. They should only appear in expanded form on first usage.</a:t>
            </a:r>
            <a:endParaRPr lang="en-US" dirty="0"/>
          </a:p>
        </p:txBody>
      </p:sp>
    </p:spTree>
    <p:extLst>
      <p:ext uri="{BB962C8B-B14F-4D97-AF65-F5344CB8AC3E}">
        <p14:creationId xmlns:p14="http://schemas.microsoft.com/office/powerpoint/2010/main" val="761813467"/>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229FF-626E-43F3-9ECC-5CBBA3ACF51E}"/>
              </a:ext>
            </a:extLst>
          </p:cNvPr>
          <p:cNvSpPr>
            <a:spLocks noGrp="1"/>
          </p:cNvSpPr>
          <p:nvPr>
            <p:ph type="title"/>
          </p:nvPr>
        </p:nvSpPr>
        <p:spPr/>
        <p:txBody>
          <a:bodyPr/>
          <a:lstStyle/>
          <a:p>
            <a:r>
              <a:rPr lang="en-US" dirty="0"/>
              <a:t>Trade names	</a:t>
            </a:r>
          </a:p>
        </p:txBody>
      </p:sp>
      <p:sp>
        <p:nvSpPr>
          <p:cNvPr id="3" name="Content Placeholder 2">
            <a:extLst>
              <a:ext uri="{FF2B5EF4-FFF2-40B4-BE49-F238E27FC236}">
                <a16:creationId xmlns:a16="http://schemas.microsoft.com/office/drawing/2014/main" id="{CB37F9F0-7EE6-4ECF-8ACA-8EFA9BF21716}"/>
              </a:ext>
            </a:extLst>
          </p:cNvPr>
          <p:cNvSpPr>
            <a:spLocks noGrp="1"/>
          </p:cNvSpPr>
          <p:nvPr>
            <p:ph idx="1"/>
          </p:nvPr>
        </p:nvSpPr>
        <p:spPr/>
        <p:txBody>
          <a:bodyPr/>
          <a:lstStyle/>
          <a:p>
            <a:r>
              <a:rPr lang="en-US" dirty="0"/>
              <a:t>Avoid using trade names whenever possible, use generic term instead.</a:t>
            </a:r>
          </a:p>
          <a:p>
            <a:r>
              <a:rPr lang="en-US" dirty="0"/>
              <a:t>When not possible:</a:t>
            </a:r>
          </a:p>
          <a:p>
            <a:pPr lvl="1"/>
            <a:r>
              <a:rPr lang="en-US" dirty="0"/>
              <a:t>indicate that there is a trademark by putting the appropriate symbol (e.g. cdma2000®), and </a:t>
            </a:r>
          </a:p>
          <a:p>
            <a:pPr lvl="1"/>
            <a:r>
              <a:rPr lang="en-US" dirty="0"/>
              <a:t>add a note as described in clause 6.6.3 of 21.801</a:t>
            </a:r>
          </a:p>
          <a:p>
            <a:pPr marL="457200" lvl="1" indent="0">
              <a:buNone/>
            </a:pPr>
            <a:r>
              <a:rPr lang="en-GB" dirty="0"/>
              <a:t>NOTE: exact wording of that note may vary. </a:t>
            </a:r>
            <a:endParaRPr lang="en-US" dirty="0"/>
          </a:p>
          <a:p>
            <a:r>
              <a:rPr lang="en-US" dirty="0"/>
              <a:t>It is recommended to contact MCC on that matter before submitting change requests.</a:t>
            </a:r>
          </a:p>
        </p:txBody>
      </p:sp>
    </p:spTree>
    <p:extLst>
      <p:ext uri="{BB962C8B-B14F-4D97-AF65-F5344CB8AC3E}">
        <p14:creationId xmlns:p14="http://schemas.microsoft.com/office/powerpoint/2010/main" val="231007658"/>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94686-0DFC-4A4E-9B02-6CE93F056E5A}"/>
              </a:ext>
            </a:extLst>
          </p:cNvPr>
          <p:cNvSpPr>
            <a:spLocks noGrp="1"/>
          </p:cNvSpPr>
          <p:nvPr>
            <p:ph type="title"/>
          </p:nvPr>
        </p:nvSpPr>
        <p:spPr/>
        <p:txBody>
          <a:bodyPr/>
          <a:lstStyle/>
          <a:p>
            <a:pPr algn="ctr"/>
            <a:r>
              <a:rPr lang="fr-FR" b="1" dirty="0"/>
              <a:t>Change </a:t>
            </a:r>
            <a:r>
              <a:rPr lang="fr-FR" b="1" dirty="0" err="1"/>
              <a:t>requests</a:t>
            </a:r>
            <a:r>
              <a:rPr lang="fr-FR" b="1" dirty="0"/>
              <a:t> </a:t>
            </a:r>
            <a:br>
              <a:rPr lang="fr-FR" b="1" dirty="0"/>
            </a:br>
            <a:r>
              <a:rPr lang="fr-FR" b="1" dirty="0"/>
              <a:t>– </a:t>
            </a:r>
            <a:br>
              <a:rPr lang="fr-FR" b="1" dirty="0"/>
            </a:br>
            <a:r>
              <a:rPr lang="fr-FR" b="1" dirty="0" err="1"/>
              <a:t>specific</a:t>
            </a:r>
            <a:r>
              <a:rPr lang="fr-FR" b="1" dirty="0"/>
              <a:t> aspects</a:t>
            </a:r>
            <a:endParaRPr lang="en-GB" b="1" dirty="0"/>
          </a:p>
        </p:txBody>
      </p:sp>
    </p:spTree>
    <p:extLst>
      <p:ext uri="{BB962C8B-B14F-4D97-AF65-F5344CB8AC3E}">
        <p14:creationId xmlns:p14="http://schemas.microsoft.com/office/powerpoint/2010/main" val="1032031742"/>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857AF-AF52-43D7-82E5-D13DAD69149A}"/>
              </a:ext>
            </a:extLst>
          </p:cNvPr>
          <p:cNvSpPr>
            <a:spLocks noGrp="1"/>
          </p:cNvSpPr>
          <p:nvPr>
            <p:ph type="title"/>
          </p:nvPr>
        </p:nvSpPr>
        <p:spPr/>
        <p:txBody>
          <a:bodyPr/>
          <a:lstStyle/>
          <a:p>
            <a:r>
              <a:rPr lang="fr-FR" dirty="0"/>
              <a:t>How to </a:t>
            </a:r>
            <a:r>
              <a:rPr lang="fr-FR" dirty="0" err="1"/>
              <a:t>request</a:t>
            </a:r>
            <a:r>
              <a:rPr lang="fr-FR" dirty="0"/>
              <a:t> </a:t>
            </a:r>
            <a:r>
              <a:rPr lang="fr-FR" dirty="0" err="1"/>
              <a:t>numbers</a:t>
            </a:r>
            <a:r>
              <a:rPr lang="fr-FR" dirty="0"/>
              <a:t> for CR? </a:t>
            </a:r>
            <a:endParaRPr lang="en-GB" dirty="0"/>
          </a:p>
        </p:txBody>
      </p:sp>
      <p:sp>
        <p:nvSpPr>
          <p:cNvPr id="3" name="Content Placeholder 2">
            <a:extLst>
              <a:ext uri="{FF2B5EF4-FFF2-40B4-BE49-F238E27FC236}">
                <a16:creationId xmlns:a16="http://schemas.microsoft.com/office/drawing/2014/main" id="{F2BFDCCC-3072-4EE9-839B-EA2CF4E504E5}"/>
              </a:ext>
            </a:extLst>
          </p:cNvPr>
          <p:cNvSpPr>
            <a:spLocks noGrp="1"/>
          </p:cNvSpPr>
          <p:nvPr>
            <p:ph idx="1"/>
          </p:nvPr>
        </p:nvSpPr>
        <p:spPr/>
        <p:txBody>
          <a:bodyPr/>
          <a:lstStyle/>
          <a:p>
            <a:r>
              <a:rPr lang="fr-FR" dirty="0"/>
              <a:t> Go to </a:t>
            </a:r>
            <a:r>
              <a:rPr lang="fr-FR" dirty="0">
                <a:hlinkClick r:id="rId2"/>
              </a:rPr>
              <a:t>https://portal.3gpp.org/</a:t>
            </a:r>
            <a:r>
              <a:rPr lang="fr-FR" dirty="0"/>
              <a:t> and login</a:t>
            </a:r>
          </a:p>
          <a:p>
            <a:r>
              <a:rPr lang="fr-FR" dirty="0"/>
              <a:t> In the ‘Meetings’ tab, </a:t>
            </a:r>
            <a:r>
              <a:rPr lang="fr-FR" dirty="0" err="1"/>
              <a:t>find</a:t>
            </a:r>
            <a:r>
              <a:rPr lang="fr-FR" dirty="0"/>
              <a:t> the meeting to </a:t>
            </a:r>
            <a:r>
              <a:rPr lang="fr-FR" dirty="0" err="1"/>
              <a:t>which</a:t>
            </a:r>
            <a:r>
              <a:rPr lang="fr-FR" dirty="0"/>
              <a:t> </a:t>
            </a:r>
            <a:r>
              <a:rPr lang="fr-FR" dirty="0" err="1"/>
              <a:t>you</a:t>
            </a:r>
            <a:r>
              <a:rPr lang="fr-FR" dirty="0"/>
              <a:t> </a:t>
            </a:r>
            <a:r>
              <a:rPr lang="fr-FR" dirty="0" err="1"/>
              <a:t>want</a:t>
            </a:r>
            <a:r>
              <a:rPr lang="fr-FR" dirty="0"/>
              <a:t> to </a:t>
            </a:r>
            <a:r>
              <a:rPr lang="fr-FR" dirty="0" err="1"/>
              <a:t>contribute</a:t>
            </a:r>
            <a:endParaRPr lang="fr-FR" dirty="0"/>
          </a:p>
          <a:p>
            <a:r>
              <a:rPr lang="fr-FR" dirty="0"/>
              <a:t> Click on the       </a:t>
            </a:r>
            <a:r>
              <a:rPr lang="fr-FR" dirty="0" err="1"/>
              <a:t>button</a:t>
            </a:r>
            <a:r>
              <a:rPr lang="fr-FR" dirty="0"/>
              <a:t> on the right hand </a:t>
            </a:r>
            <a:r>
              <a:rPr lang="fr-FR" dirty="0" err="1"/>
              <a:t>side</a:t>
            </a:r>
            <a:r>
              <a:rPr lang="fr-FR" dirty="0"/>
              <a:t> of the </a:t>
            </a:r>
            <a:r>
              <a:rPr lang="fr-FR" dirty="0" err="1"/>
              <a:t>window</a:t>
            </a:r>
            <a:endParaRPr lang="fr-FR" dirty="0"/>
          </a:p>
          <a:p>
            <a:endParaRPr lang="fr-FR" dirty="0"/>
          </a:p>
          <a:p>
            <a:endParaRPr lang="fr-FR" dirty="0"/>
          </a:p>
          <a:p>
            <a:pPr marL="0" indent="0">
              <a:buNone/>
            </a:pPr>
            <a:r>
              <a:rPr lang="fr-FR" dirty="0"/>
              <a:t>Note: </a:t>
            </a:r>
            <a:r>
              <a:rPr lang="fr-FR" dirty="0" err="1"/>
              <a:t>depending</a:t>
            </a:r>
            <a:r>
              <a:rPr lang="fr-FR" dirty="0"/>
              <a:t> on the </a:t>
            </a:r>
            <a:r>
              <a:rPr lang="fr-FR" dirty="0" err="1"/>
              <a:t>resolution</a:t>
            </a:r>
            <a:r>
              <a:rPr lang="fr-FR" dirty="0"/>
              <a:t> of </a:t>
            </a:r>
            <a:r>
              <a:rPr lang="fr-FR" dirty="0" err="1"/>
              <a:t>your</a:t>
            </a:r>
            <a:r>
              <a:rPr lang="fr-FR" dirty="0"/>
              <a:t> screen, </a:t>
            </a:r>
            <a:r>
              <a:rPr lang="fr-FR" dirty="0" err="1"/>
              <a:t>that</a:t>
            </a:r>
            <a:r>
              <a:rPr lang="fr-FR" dirty="0"/>
              <a:t> </a:t>
            </a:r>
            <a:r>
              <a:rPr lang="fr-FR" dirty="0" err="1"/>
              <a:t>button</a:t>
            </a:r>
            <a:r>
              <a:rPr lang="fr-FR" dirty="0"/>
              <a:t> </a:t>
            </a:r>
            <a:r>
              <a:rPr lang="fr-FR" dirty="0" err="1"/>
              <a:t>may</a:t>
            </a:r>
            <a:r>
              <a:rPr lang="fr-FR" dirty="0"/>
              <a:t> not </a:t>
            </a:r>
            <a:r>
              <a:rPr lang="fr-FR" dirty="0" err="1"/>
              <a:t>be</a:t>
            </a:r>
            <a:r>
              <a:rPr lang="fr-FR" dirty="0"/>
              <a:t> visible. Click on the      </a:t>
            </a:r>
            <a:r>
              <a:rPr lang="fr-FR" dirty="0" err="1"/>
              <a:t>button</a:t>
            </a:r>
            <a:r>
              <a:rPr lang="fr-FR" dirty="0"/>
              <a:t> to expand the menu.</a:t>
            </a:r>
          </a:p>
          <a:p>
            <a:pPr marL="0" indent="0">
              <a:buNone/>
            </a:pPr>
            <a:endParaRPr lang="fr-FR" dirty="0"/>
          </a:p>
          <a:p>
            <a:pPr marL="0" indent="0">
              <a:buNone/>
            </a:pPr>
            <a:endParaRPr lang="fr-FR" dirty="0"/>
          </a:p>
          <a:p>
            <a:endParaRPr lang="fr-FR" dirty="0"/>
          </a:p>
          <a:p>
            <a:pPr marL="0" indent="0">
              <a:buNone/>
            </a:pPr>
            <a:endParaRPr lang="en-GB" dirty="0"/>
          </a:p>
        </p:txBody>
      </p:sp>
      <p:pic>
        <p:nvPicPr>
          <p:cNvPr id="5" name="Picture 4">
            <a:extLst>
              <a:ext uri="{FF2B5EF4-FFF2-40B4-BE49-F238E27FC236}">
                <a16:creationId xmlns:a16="http://schemas.microsoft.com/office/drawing/2014/main" id="{6F61D868-CEF2-46CA-8758-63E27D15A109}"/>
              </a:ext>
            </a:extLst>
          </p:cNvPr>
          <p:cNvPicPr>
            <a:picLocks noChangeAspect="1"/>
          </p:cNvPicPr>
          <p:nvPr/>
        </p:nvPicPr>
        <p:blipFill>
          <a:blip r:embed="rId3"/>
          <a:stretch>
            <a:fillRect/>
          </a:stretch>
        </p:blipFill>
        <p:spPr>
          <a:xfrm>
            <a:off x="3166776" y="3236786"/>
            <a:ext cx="347224" cy="384427"/>
          </a:xfrm>
          <a:prstGeom prst="rect">
            <a:avLst/>
          </a:prstGeom>
        </p:spPr>
      </p:pic>
      <p:pic>
        <p:nvPicPr>
          <p:cNvPr id="7" name="Picture 6">
            <a:extLst>
              <a:ext uri="{FF2B5EF4-FFF2-40B4-BE49-F238E27FC236}">
                <a16:creationId xmlns:a16="http://schemas.microsoft.com/office/drawing/2014/main" id="{4ECD881B-50D3-4609-BA4F-EB11A8EFA79D}"/>
              </a:ext>
            </a:extLst>
          </p:cNvPr>
          <p:cNvPicPr>
            <a:picLocks noChangeAspect="1"/>
          </p:cNvPicPr>
          <p:nvPr/>
        </p:nvPicPr>
        <p:blipFill>
          <a:blip r:embed="rId4"/>
          <a:stretch>
            <a:fillRect/>
          </a:stretch>
        </p:blipFill>
        <p:spPr>
          <a:xfrm>
            <a:off x="3950667" y="3904447"/>
            <a:ext cx="3266880" cy="588039"/>
          </a:xfrm>
          <a:prstGeom prst="rect">
            <a:avLst/>
          </a:prstGeom>
        </p:spPr>
      </p:pic>
      <p:pic>
        <p:nvPicPr>
          <p:cNvPr id="9" name="Picture 8">
            <a:extLst>
              <a:ext uri="{FF2B5EF4-FFF2-40B4-BE49-F238E27FC236}">
                <a16:creationId xmlns:a16="http://schemas.microsoft.com/office/drawing/2014/main" id="{7F37B112-2A69-40DF-9AB2-05357953295C}"/>
              </a:ext>
            </a:extLst>
          </p:cNvPr>
          <p:cNvPicPr>
            <a:picLocks noChangeAspect="1"/>
          </p:cNvPicPr>
          <p:nvPr/>
        </p:nvPicPr>
        <p:blipFill>
          <a:blip r:embed="rId5"/>
          <a:stretch>
            <a:fillRect/>
          </a:stretch>
        </p:blipFill>
        <p:spPr>
          <a:xfrm>
            <a:off x="4246313" y="5235656"/>
            <a:ext cx="320068" cy="198137"/>
          </a:xfrm>
          <a:prstGeom prst="rect">
            <a:avLst/>
          </a:prstGeom>
        </p:spPr>
      </p:pic>
    </p:spTree>
    <p:extLst>
      <p:ext uri="{BB962C8B-B14F-4D97-AF65-F5344CB8AC3E}">
        <p14:creationId xmlns:p14="http://schemas.microsoft.com/office/powerpoint/2010/main" val="2360913590"/>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F778C-368B-4BCF-9688-129337CB8E39}"/>
              </a:ext>
            </a:extLst>
          </p:cNvPr>
          <p:cNvSpPr>
            <a:spLocks noGrp="1"/>
          </p:cNvSpPr>
          <p:nvPr>
            <p:ph type="title"/>
          </p:nvPr>
        </p:nvSpPr>
        <p:spPr/>
        <p:txBody>
          <a:bodyPr/>
          <a:lstStyle/>
          <a:p>
            <a:r>
              <a:rPr lang="fr-FR" dirty="0"/>
              <a:t>How to </a:t>
            </a:r>
            <a:r>
              <a:rPr lang="fr-FR" dirty="0" err="1"/>
              <a:t>request</a:t>
            </a:r>
            <a:r>
              <a:rPr lang="fr-FR" dirty="0"/>
              <a:t> </a:t>
            </a:r>
            <a:r>
              <a:rPr lang="fr-FR" dirty="0" err="1"/>
              <a:t>numbers</a:t>
            </a:r>
            <a:r>
              <a:rPr lang="fr-FR" dirty="0"/>
              <a:t> for CR? (</a:t>
            </a:r>
            <a:r>
              <a:rPr lang="fr-FR" dirty="0" err="1"/>
              <a:t>ct’d</a:t>
            </a:r>
            <a:r>
              <a:rPr lang="fr-FR" dirty="0"/>
              <a:t>)</a:t>
            </a:r>
            <a:endParaRPr lang="en-GB" dirty="0"/>
          </a:p>
        </p:txBody>
      </p:sp>
      <p:sp>
        <p:nvSpPr>
          <p:cNvPr id="3" name="Content Placeholder 2">
            <a:extLst>
              <a:ext uri="{FF2B5EF4-FFF2-40B4-BE49-F238E27FC236}">
                <a16:creationId xmlns:a16="http://schemas.microsoft.com/office/drawing/2014/main" id="{D5922569-64C9-4487-ADDB-DEE5240B3EE4}"/>
              </a:ext>
            </a:extLst>
          </p:cNvPr>
          <p:cNvSpPr>
            <a:spLocks noGrp="1"/>
          </p:cNvSpPr>
          <p:nvPr>
            <p:ph idx="1"/>
          </p:nvPr>
        </p:nvSpPr>
        <p:spPr>
          <a:xfrm>
            <a:off x="838200" y="1825625"/>
            <a:ext cx="7466814" cy="4351338"/>
          </a:xfrm>
        </p:spPr>
        <p:txBody>
          <a:bodyPr/>
          <a:lstStyle/>
          <a:p>
            <a:r>
              <a:rPr lang="fr-FR" dirty="0"/>
              <a:t> Select </a:t>
            </a:r>
            <a:r>
              <a:rPr lang="fr-FR" i="1" dirty="0"/>
              <a:t>CR</a:t>
            </a:r>
            <a:r>
              <a:rPr lang="fr-FR" dirty="0"/>
              <a:t> in the Type menu, </a:t>
            </a:r>
            <a:r>
              <a:rPr lang="fr-FR" dirty="0" err="1"/>
              <a:t>additional</a:t>
            </a:r>
            <a:r>
              <a:rPr lang="fr-FR" dirty="0"/>
              <a:t> </a:t>
            </a:r>
            <a:r>
              <a:rPr lang="fr-FR" dirty="0" err="1"/>
              <a:t>fields</a:t>
            </a:r>
            <a:r>
              <a:rPr lang="fr-FR" dirty="0"/>
              <a:t> </a:t>
            </a:r>
            <a:r>
              <a:rPr lang="fr-FR" dirty="0" err="1"/>
              <a:t>will</a:t>
            </a:r>
            <a:r>
              <a:rPr lang="fr-FR" dirty="0"/>
              <a:t> </a:t>
            </a:r>
            <a:r>
              <a:rPr lang="fr-FR" dirty="0" err="1"/>
              <a:t>appear</a:t>
            </a:r>
            <a:endParaRPr lang="fr-FR" dirty="0"/>
          </a:p>
          <a:p>
            <a:r>
              <a:rPr lang="fr-FR" dirty="0"/>
              <a:t> Fill in all </a:t>
            </a:r>
            <a:r>
              <a:rPr lang="fr-FR" dirty="0" err="1"/>
              <a:t>mandatory</a:t>
            </a:r>
            <a:r>
              <a:rPr lang="fr-FR" dirty="0"/>
              <a:t> </a:t>
            </a:r>
            <a:r>
              <a:rPr lang="fr-FR" dirty="0" err="1"/>
              <a:t>fields</a:t>
            </a:r>
            <a:r>
              <a:rPr lang="fr-FR" dirty="0"/>
              <a:t> (</a:t>
            </a:r>
            <a:r>
              <a:rPr lang="fr-FR" dirty="0" err="1"/>
              <a:t>marked</a:t>
            </a:r>
            <a:r>
              <a:rPr lang="fr-FR" dirty="0"/>
              <a:t> </a:t>
            </a:r>
            <a:r>
              <a:rPr lang="fr-FR" dirty="0" err="1"/>
              <a:t>with</a:t>
            </a:r>
            <a:r>
              <a:rPr lang="fr-FR" dirty="0"/>
              <a:t> </a:t>
            </a:r>
            <a:r>
              <a:rPr lang="fr-FR" b="1" dirty="0">
                <a:solidFill>
                  <a:srgbClr val="FF0000"/>
                </a:solidFill>
              </a:rPr>
              <a:t>*</a:t>
            </a:r>
            <a:r>
              <a:rPr lang="fr-FR" dirty="0"/>
              <a:t>): </a:t>
            </a:r>
            <a:br>
              <a:rPr lang="fr-FR" dirty="0"/>
            </a:br>
            <a:r>
              <a:rPr lang="fr-FR" dirty="0" err="1"/>
              <a:t>Title</a:t>
            </a:r>
            <a:r>
              <a:rPr lang="fr-FR" dirty="0"/>
              <a:t>, Contact (auto-</a:t>
            </a:r>
            <a:r>
              <a:rPr lang="fr-FR" dirty="0" err="1"/>
              <a:t>filled</a:t>
            </a:r>
            <a:r>
              <a:rPr lang="fr-FR" dirty="0"/>
              <a:t> </a:t>
            </a:r>
            <a:r>
              <a:rPr lang="fr-FR" dirty="0" err="1"/>
              <a:t>with</a:t>
            </a:r>
            <a:r>
              <a:rPr lang="fr-FR" dirty="0"/>
              <a:t> </a:t>
            </a:r>
            <a:r>
              <a:rPr lang="fr-FR" dirty="0" err="1"/>
              <a:t>your</a:t>
            </a:r>
            <a:r>
              <a:rPr lang="fr-FR" dirty="0"/>
              <a:t> EOL </a:t>
            </a:r>
            <a:r>
              <a:rPr lang="fr-FR" dirty="0" err="1"/>
              <a:t>account</a:t>
            </a:r>
            <a:r>
              <a:rPr lang="fr-FR" dirty="0"/>
              <a:t> by default), Source, Agenda item, Release and </a:t>
            </a:r>
            <a:r>
              <a:rPr lang="fr-FR" dirty="0" err="1"/>
              <a:t>Specification</a:t>
            </a:r>
            <a:r>
              <a:rPr lang="fr-FR" dirty="0"/>
              <a:t>  (Version </a:t>
            </a:r>
            <a:r>
              <a:rPr lang="fr-FR" dirty="0" err="1"/>
              <a:t>is</a:t>
            </a:r>
            <a:r>
              <a:rPr lang="fr-FR" dirty="0"/>
              <a:t> auto-</a:t>
            </a:r>
            <a:r>
              <a:rPr lang="fr-FR" dirty="0" err="1"/>
              <a:t>filled</a:t>
            </a:r>
            <a:r>
              <a:rPr lang="fr-FR" dirty="0"/>
              <a:t>)</a:t>
            </a:r>
          </a:p>
          <a:p>
            <a:r>
              <a:rPr lang="fr-FR" dirty="0"/>
              <a:t> Click on </a:t>
            </a:r>
            <a:r>
              <a:rPr lang="fr-FR" i="1" dirty="0" err="1"/>
              <a:t>Add</a:t>
            </a:r>
            <a:r>
              <a:rPr lang="fr-FR" i="1" dirty="0"/>
              <a:t>/</a:t>
            </a:r>
            <a:r>
              <a:rPr lang="fr-FR" i="1" dirty="0" err="1"/>
              <a:t>Remove</a:t>
            </a:r>
            <a:r>
              <a:rPr lang="fr-FR" dirty="0"/>
              <a:t> to select one or more </a:t>
            </a:r>
            <a:r>
              <a:rPr lang="fr-FR" dirty="0" err="1"/>
              <a:t>work</a:t>
            </a:r>
            <a:r>
              <a:rPr lang="fr-FR" dirty="0"/>
              <a:t> items </a:t>
            </a:r>
          </a:p>
          <a:p>
            <a:r>
              <a:rPr lang="fr-FR" dirty="0"/>
              <a:t> Click on </a:t>
            </a:r>
            <a:r>
              <a:rPr lang="fr-FR" i="1" dirty="0"/>
              <a:t>Reserve</a:t>
            </a:r>
          </a:p>
          <a:p>
            <a:pPr marL="0" indent="0">
              <a:buNone/>
            </a:pPr>
            <a:r>
              <a:rPr lang="fr-FR" dirty="0">
                <a:sym typeface="Wingdings" panose="05000000000000000000" pitchFamily="2" charset="2"/>
              </a:rPr>
              <a:t> </a:t>
            </a:r>
            <a:r>
              <a:rPr lang="fr-FR" dirty="0" err="1">
                <a:sym typeface="Wingdings" panose="05000000000000000000" pitchFamily="2" charset="2"/>
              </a:rPr>
              <a:t>don’t</a:t>
            </a:r>
            <a:r>
              <a:rPr lang="fr-FR" dirty="0">
                <a:sym typeface="Wingdings" panose="05000000000000000000" pitchFamily="2" charset="2"/>
              </a:rPr>
              <a:t> </a:t>
            </a:r>
            <a:r>
              <a:rPr lang="fr-FR" dirty="0" err="1">
                <a:sym typeface="Wingdings" panose="05000000000000000000" pitchFamily="2" charset="2"/>
              </a:rPr>
              <a:t>forget</a:t>
            </a:r>
            <a:r>
              <a:rPr lang="fr-FR" dirty="0">
                <a:sym typeface="Wingdings" panose="05000000000000000000" pitchFamily="2" charset="2"/>
              </a:rPr>
              <a:t> to </a:t>
            </a:r>
            <a:r>
              <a:rPr lang="fr-FR" dirty="0" err="1">
                <a:sym typeface="Wingdings" panose="05000000000000000000" pitchFamily="2" charset="2"/>
              </a:rPr>
              <a:t>reserve</a:t>
            </a:r>
            <a:r>
              <a:rPr lang="fr-FR" dirty="0">
                <a:sym typeface="Wingdings" panose="05000000000000000000" pitchFamily="2" charset="2"/>
              </a:rPr>
              <a:t> </a:t>
            </a:r>
            <a:r>
              <a:rPr lang="fr-FR" dirty="0" err="1">
                <a:sym typeface="Wingdings" panose="05000000000000000000" pitchFamily="2" charset="2"/>
              </a:rPr>
              <a:t>numbers</a:t>
            </a:r>
            <a:r>
              <a:rPr lang="fr-FR" dirty="0">
                <a:sym typeface="Wingdings" panose="05000000000000000000" pitchFamily="2" charset="2"/>
              </a:rPr>
              <a:t> for </a:t>
            </a:r>
            <a:r>
              <a:rPr lang="fr-FR" dirty="0" err="1">
                <a:sym typeface="Wingdings" panose="05000000000000000000" pitchFamily="2" charset="2"/>
              </a:rPr>
              <a:t>mirror</a:t>
            </a:r>
            <a:r>
              <a:rPr lang="fr-FR" dirty="0">
                <a:sym typeface="Wingdings" panose="05000000000000000000" pitchFamily="2" charset="2"/>
              </a:rPr>
              <a:t> </a:t>
            </a:r>
            <a:r>
              <a:rPr lang="fr-FR" dirty="0" err="1">
                <a:sym typeface="Wingdings" panose="05000000000000000000" pitchFamily="2" charset="2"/>
              </a:rPr>
              <a:t>CRs</a:t>
            </a:r>
            <a:endParaRPr lang="fr-FR" dirty="0"/>
          </a:p>
        </p:txBody>
      </p:sp>
      <p:pic>
        <p:nvPicPr>
          <p:cNvPr id="5" name="Picture 4">
            <a:extLst>
              <a:ext uri="{FF2B5EF4-FFF2-40B4-BE49-F238E27FC236}">
                <a16:creationId xmlns:a16="http://schemas.microsoft.com/office/drawing/2014/main" id="{4EDC22BA-EAB2-4814-8F38-D99BC310CE7C}"/>
              </a:ext>
            </a:extLst>
          </p:cNvPr>
          <p:cNvPicPr>
            <a:picLocks noChangeAspect="1"/>
          </p:cNvPicPr>
          <p:nvPr/>
        </p:nvPicPr>
        <p:blipFill>
          <a:blip r:embed="rId2"/>
          <a:stretch>
            <a:fillRect/>
          </a:stretch>
        </p:blipFill>
        <p:spPr>
          <a:xfrm>
            <a:off x="8167576" y="1255338"/>
            <a:ext cx="3946249" cy="5491911"/>
          </a:xfrm>
          <a:prstGeom prst="rect">
            <a:avLst/>
          </a:prstGeom>
        </p:spPr>
      </p:pic>
    </p:spTree>
    <p:extLst>
      <p:ext uri="{BB962C8B-B14F-4D97-AF65-F5344CB8AC3E}">
        <p14:creationId xmlns:p14="http://schemas.microsoft.com/office/powerpoint/2010/main" val="1423827193"/>
      </p:ext>
    </p:extLst>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B8C21-98EB-4866-B712-0F3FBB15F64C}"/>
              </a:ext>
            </a:extLst>
          </p:cNvPr>
          <p:cNvSpPr>
            <a:spLocks noGrp="1"/>
          </p:cNvSpPr>
          <p:nvPr>
            <p:ph type="title"/>
          </p:nvPr>
        </p:nvSpPr>
        <p:spPr/>
        <p:txBody>
          <a:bodyPr/>
          <a:lstStyle/>
          <a:p>
            <a:r>
              <a:rPr lang="fr-FR" dirty="0" err="1"/>
              <a:t>Filling</a:t>
            </a:r>
            <a:r>
              <a:rPr lang="fr-FR" dirty="0"/>
              <a:t> in a CR cover </a:t>
            </a:r>
            <a:r>
              <a:rPr lang="fr-FR" dirty="0" err="1"/>
              <a:t>sheet</a:t>
            </a:r>
            <a:endParaRPr lang="en-GB" dirty="0"/>
          </a:p>
        </p:txBody>
      </p:sp>
      <p:sp>
        <p:nvSpPr>
          <p:cNvPr id="3" name="Content Placeholder 2">
            <a:extLst>
              <a:ext uri="{FF2B5EF4-FFF2-40B4-BE49-F238E27FC236}">
                <a16:creationId xmlns:a16="http://schemas.microsoft.com/office/drawing/2014/main" id="{86512390-C296-4927-865C-F1A67D1C4673}"/>
              </a:ext>
            </a:extLst>
          </p:cNvPr>
          <p:cNvSpPr>
            <a:spLocks noGrp="1"/>
          </p:cNvSpPr>
          <p:nvPr>
            <p:ph idx="1"/>
          </p:nvPr>
        </p:nvSpPr>
        <p:spPr/>
        <p:txBody>
          <a:bodyPr/>
          <a:lstStyle/>
          <a:p>
            <a:r>
              <a:rPr lang="fr-FR" dirty="0"/>
              <a:t> The CR cover </a:t>
            </a:r>
            <a:r>
              <a:rPr lang="fr-FR" dirty="0" err="1"/>
              <a:t>sheet</a:t>
            </a:r>
            <a:r>
              <a:rPr lang="fr-FR" dirty="0"/>
              <a:t> can </a:t>
            </a:r>
            <a:r>
              <a:rPr lang="fr-FR" dirty="0" err="1"/>
              <a:t>be</a:t>
            </a:r>
            <a:r>
              <a:rPr lang="fr-FR" dirty="0"/>
              <a:t> </a:t>
            </a:r>
            <a:r>
              <a:rPr lang="fr-FR" dirty="0" err="1"/>
              <a:t>either</a:t>
            </a:r>
            <a:r>
              <a:rPr lang="fr-FR" dirty="0"/>
              <a:t>:	</a:t>
            </a:r>
          </a:p>
          <a:p>
            <a:pPr lvl="1"/>
            <a:r>
              <a:rPr lang="fr-FR" dirty="0" err="1"/>
              <a:t>Downloaded</a:t>
            </a:r>
            <a:r>
              <a:rPr lang="fr-FR" dirty="0"/>
              <a:t> </a:t>
            </a:r>
            <a:r>
              <a:rPr lang="fr-FR" dirty="0" err="1"/>
              <a:t>from</a:t>
            </a:r>
            <a:r>
              <a:rPr lang="fr-FR" dirty="0"/>
              <a:t> the 3GPP portal (click on the </a:t>
            </a:r>
            <a:r>
              <a:rPr lang="fr-FR" dirty="0" err="1"/>
              <a:t>button</a:t>
            </a:r>
            <a:r>
              <a:rPr lang="fr-FR" dirty="0"/>
              <a:t> </a:t>
            </a:r>
            <a:r>
              <a:rPr lang="fr-FR" dirty="0" err="1"/>
              <a:t>upon</a:t>
            </a:r>
            <a:r>
              <a:rPr lang="fr-FR" dirty="0"/>
              <a:t> </a:t>
            </a:r>
            <a:r>
              <a:rPr lang="fr-FR" dirty="0" err="1"/>
              <a:t>reservation</a:t>
            </a:r>
            <a:r>
              <a:rPr lang="fr-FR" dirty="0"/>
              <a:t> of tdoc/CR </a:t>
            </a:r>
            <a:r>
              <a:rPr lang="fr-FR" dirty="0" err="1"/>
              <a:t>numbers</a:t>
            </a:r>
            <a:r>
              <a:rPr lang="fr-FR" dirty="0"/>
              <a:t>) </a:t>
            </a:r>
            <a:r>
              <a:rPr lang="fr-FR" dirty="0">
                <a:solidFill>
                  <a:srgbClr val="FF0000"/>
                </a:solidFill>
                <a:sym typeface="Wingdings" panose="05000000000000000000" pitchFamily="2" charset="2"/>
              </a:rPr>
              <a:t></a:t>
            </a:r>
            <a:r>
              <a:rPr lang="fr-FR" dirty="0">
                <a:solidFill>
                  <a:srgbClr val="FF0000"/>
                </a:solidFill>
              </a:rPr>
              <a:t>RECOMMENDED</a:t>
            </a:r>
            <a:r>
              <a:rPr lang="fr-FR" dirty="0"/>
              <a:t> </a:t>
            </a:r>
          </a:p>
          <a:p>
            <a:pPr marL="457200" lvl="1" indent="0">
              <a:buNone/>
            </a:pPr>
            <a:r>
              <a:rPr lang="fr-FR" dirty="0"/>
              <a:t>or</a:t>
            </a:r>
          </a:p>
          <a:p>
            <a:pPr lvl="1"/>
            <a:r>
              <a:rPr lang="fr-FR" dirty="0" err="1"/>
              <a:t>Filled</a:t>
            </a:r>
            <a:r>
              <a:rPr lang="fr-FR" dirty="0"/>
              <a:t> in </a:t>
            </a:r>
            <a:r>
              <a:rPr lang="fr-FR" dirty="0" err="1"/>
              <a:t>manually</a:t>
            </a:r>
            <a:endParaRPr lang="fr-FR" dirty="0"/>
          </a:p>
          <a:p>
            <a:pPr lvl="1"/>
            <a:endParaRPr lang="fr-FR" dirty="0"/>
          </a:p>
          <a:p>
            <a:r>
              <a:rPr lang="fr-FR" dirty="0"/>
              <a:t> Guidance can </a:t>
            </a:r>
            <a:r>
              <a:rPr lang="fr-FR" dirty="0" err="1"/>
              <a:t>be</a:t>
            </a:r>
            <a:r>
              <a:rPr lang="fr-FR" dirty="0"/>
              <a:t> </a:t>
            </a:r>
            <a:r>
              <a:rPr lang="fr-FR" dirty="0" err="1"/>
              <a:t>found</a:t>
            </a:r>
            <a:r>
              <a:rPr lang="fr-FR" dirty="0"/>
              <a:t> at </a:t>
            </a:r>
            <a:r>
              <a:rPr lang="fr-FR" dirty="0">
                <a:hlinkClick r:id="rId2"/>
              </a:rPr>
              <a:t>https://www.3gpp.org/specifications/change-requests/85-change-requests-step-by-step</a:t>
            </a:r>
            <a:r>
              <a:rPr lang="fr-FR" dirty="0"/>
              <a:t> and TR 21.900</a:t>
            </a:r>
          </a:p>
        </p:txBody>
      </p:sp>
      <p:pic>
        <p:nvPicPr>
          <p:cNvPr id="5" name="Picture 4">
            <a:extLst>
              <a:ext uri="{FF2B5EF4-FFF2-40B4-BE49-F238E27FC236}">
                <a16:creationId xmlns:a16="http://schemas.microsoft.com/office/drawing/2014/main" id="{FC914C6F-2B68-4227-8B61-3CEFE8FC38D8}"/>
              </a:ext>
            </a:extLst>
          </p:cNvPr>
          <p:cNvPicPr>
            <a:picLocks noChangeAspect="1"/>
          </p:cNvPicPr>
          <p:nvPr/>
        </p:nvPicPr>
        <p:blipFill>
          <a:blip r:embed="rId3"/>
          <a:stretch>
            <a:fillRect/>
          </a:stretch>
        </p:blipFill>
        <p:spPr>
          <a:xfrm>
            <a:off x="6326976" y="2996850"/>
            <a:ext cx="5382154" cy="550805"/>
          </a:xfrm>
          <a:prstGeom prst="rect">
            <a:avLst/>
          </a:prstGeom>
        </p:spPr>
      </p:pic>
    </p:spTree>
    <p:extLst>
      <p:ext uri="{BB962C8B-B14F-4D97-AF65-F5344CB8AC3E}">
        <p14:creationId xmlns:p14="http://schemas.microsoft.com/office/powerpoint/2010/main" val="863696676"/>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2A364-9514-4BA3-8510-32F4062EA8E1}"/>
              </a:ext>
            </a:extLst>
          </p:cNvPr>
          <p:cNvSpPr>
            <a:spLocks noGrp="1"/>
          </p:cNvSpPr>
          <p:nvPr>
            <p:ph type="title"/>
          </p:nvPr>
        </p:nvSpPr>
        <p:spPr/>
        <p:txBody>
          <a:bodyPr/>
          <a:lstStyle/>
          <a:p>
            <a:r>
              <a:rPr lang="fr-FR" dirty="0" err="1"/>
              <a:t>Filling</a:t>
            </a:r>
            <a:r>
              <a:rPr lang="fr-FR" dirty="0"/>
              <a:t> in a CR cover </a:t>
            </a:r>
            <a:r>
              <a:rPr lang="fr-FR" dirty="0" err="1"/>
              <a:t>sheet</a:t>
            </a:r>
            <a:r>
              <a:rPr lang="fr-FR" dirty="0"/>
              <a:t> (</a:t>
            </a:r>
            <a:r>
              <a:rPr lang="fr-FR" dirty="0" err="1"/>
              <a:t>continued</a:t>
            </a:r>
            <a:r>
              <a:rPr lang="fr-FR" dirty="0"/>
              <a:t>)</a:t>
            </a:r>
            <a:endParaRPr lang="en-GB" dirty="0"/>
          </a:p>
        </p:txBody>
      </p:sp>
      <p:sp>
        <p:nvSpPr>
          <p:cNvPr id="3" name="Content Placeholder 2">
            <a:extLst>
              <a:ext uri="{FF2B5EF4-FFF2-40B4-BE49-F238E27FC236}">
                <a16:creationId xmlns:a16="http://schemas.microsoft.com/office/drawing/2014/main" id="{4A2D97AF-F81C-414B-9B68-1ADD9461B6CA}"/>
              </a:ext>
            </a:extLst>
          </p:cNvPr>
          <p:cNvSpPr>
            <a:spLocks noGrp="1"/>
          </p:cNvSpPr>
          <p:nvPr>
            <p:ph idx="1"/>
          </p:nvPr>
        </p:nvSpPr>
        <p:spPr/>
        <p:txBody>
          <a:bodyPr/>
          <a:lstStyle/>
          <a:p>
            <a:r>
              <a:rPr lang="en-US" dirty="0"/>
              <a:t> </a:t>
            </a:r>
            <a:r>
              <a:rPr lang="en-US" b="1" dirty="0"/>
              <a:t>Spec number: </a:t>
            </a:r>
            <a:r>
              <a:rPr lang="en-US" dirty="0"/>
              <a:t>do not include “TS” or “TR”.</a:t>
            </a:r>
          </a:p>
          <a:p>
            <a:r>
              <a:rPr lang="en-US" dirty="0"/>
              <a:t> </a:t>
            </a:r>
            <a:r>
              <a:rPr lang="en-US" b="1" dirty="0"/>
              <a:t>CR number:</a:t>
            </a:r>
            <a:r>
              <a:rPr lang="en-US" dirty="0"/>
              <a:t> 4-digits, prefix with a 0 if needed. (number provided by 3GU)</a:t>
            </a:r>
          </a:p>
          <a:p>
            <a:r>
              <a:rPr lang="en-US" dirty="0"/>
              <a:t> </a:t>
            </a:r>
            <a:r>
              <a:rPr lang="en-US" b="1" dirty="0"/>
              <a:t>Revision:</a:t>
            </a:r>
            <a:r>
              <a:rPr lang="en-US" dirty="0"/>
              <a:t> use ‘-’ for the first version (number provided by 3GU)</a:t>
            </a:r>
          </a:p>
          <a:p>
            <a:r>
              <a:rPr lang="en-US" b="1" dirty="0"/>
              <a:t> Title:</a:t>
            </a:r>
          </a:p>
          <a:p>
            <a:pPr lvl="1"/>
            <a:r>
              <a:rPr lang="en-US" dirty="0"/>
              <a:t>Use a descriptive title, which gives a good overview of its topic.</a:t>
            </a:r>
          </a:p>
          <a:p>
            <a:pPr lvl="1"/>
            <a:r>
              <a:rPr lang="en-US" dirty="0"/>
              <a:t>Do not include </a:t>
            </a:r>
            <a:r>
              <a:rPr lang="en-GB" dirty="0"/>
              <a:t>redundant wording such as "Change Request to 3GPP TS 21.456 Release 4 version 4.19.0 on XXX“.</a:t>
            </a:r>
          </a:p>
          <a:p>
            <a:pPr lvl="1"/>
            <a:r>
              <a:rPr lang="en-US" dirty="0"/>
              <a:t>Use the same title on all mirror CRs,</a:t>
            </a:r>
            <a:r>
              <a:rPr lang="en-GB" dirty="0"/>
              <a:t> even if the text being changed is not quite identical in all cases.</a:t>
            </a:r>
          </a:p>
        </p:txBody>
      </p:sp>
    </p:spTree>
    <p:extLst>
      <p:ext uri="{BB962C8B-B14F-4D97-AF65-F5344CB8AC3E}">
        <p14:creationId xmlns:p14="http://schemas.microsoft.com/office/powerpoint/2010/main" val="420223147"/>
      </p:ext>
    </p:extLst>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BAACB-6594-4161-BD8F-9DAD0027BE29}"/>
              </a:ext>
            </a:extLst>
          </p:cNvPr>
          <p:cNvSpPr>
            <a:spLocks noGrp="1"/>
          </p:cNvSpPr>
          <p:nvPr>
            <p:ph type="title"/>
          </p:nvPr>
        </p:nvSpPr>
        <p:spPr/>
        <p:txBody>
          <a:bodyPr/>
          <a:lstStyle/>
          <a:p>
            <a:r>
              <a:rPr lang="fr-FR" dirty="0" err="1"/>
              <a:t>Filling</a:t>
            </a:r>
            <a:r>
              <a:rPr lang="fr-FR" dirty="0"/>
              <a:t> in a CR cover </a:t>
            </a:r>
            <a:r>
              <a:rPr lang="fr-FR" dirty="0" err="1"/>
              <a:t>sheet</a:t>
            </a:r>
            <a:r>
              <a:rPr lang="fr-FR" dirty="0"/>
              <a:t> (</a:t>
            </a:r>
            <a:r>
              <a:rPr lang="fr-FR" dirty="0" err="1"/>
              <a:t>continued</a:t>
            </a:r>
            <a:r>
              <a:rPr lang="fr-FR" dirty="0"/>
              <a:t>)</a:t>
            </a:r>
            <a:endParaRPr lang="en-GB" dirty="0"/>
          </a:p>
        </p:txBody>
      </p:sp>
      <p:sp>
        <p:nvSpPr>
          <p:cNvPr id="3" name="Content Placeholder 2">
            <a:extLst>
              <a:ext uri="{FF2B5EF4-FFF2-40B4-BE49-F238E27FC236}">
                <a16:creationId xmlns:a16="http://schemas.microsoft.com/office/drawing/2014/main" id="{66BAFF18-9116-4BCE-94B7-B21D2F2DD1F2}"/>
              </a:ext>
            </a:extLst>
          </p:cNvPr>
          <p:cNvSpPr>
            <a:spLocks noGrp="1"/>
          </p:cNvSpPr>
          <p:nvPr>
            <p:ph idx="1"/>
          </p:nvPr>
        </p:nvSpPr>
        <p:spPr/>
        <p:txBody>
          <a:bodyPr/>
          <a:lstStyle/>
          <a:p>
            <a:r>
              <a:rPr lang="en-US" dirty="0"/>
              <a:t> </a:t>
            </a:r>
            <a:r>
              <a:rPr lang="en-US" b="1" dirty="0"/>
              <a:t>Proposed change affects: </a:t>
            </a:r>
            <a:r>
              <a:rPr lang="en-US" dirty="0"/>
              <a:t>tick all entities that are affected by the CR.</a:t>
            </a:r>
          </a:p>
          <a:p>
            <a:r>
              <a:rPr lang="en-GB" b="1" dirty="0"/>
              <a:t> Source to WG: </a:t>
            </a:r>
            <a:r>
              <a:rPr lang="en-GB" dirty="0"/>
              <a:t>if CR is submitted to a WG meeting, list individual members that co-signed this CR. If CR is submitted to a TSG meeting directly, leave empty</a:t>
            </a:r>
          </a:p>
          <a:p>
            <a:r>
              <a:rPr lang="en-GB" dirty="0"/>
              <a:t> </a:t>
            </a:r>
            <a:r>
              <a:rPr lang="en-GB" b="1" dirty="0"/>
              <a:t>Source to TSG: </a:t>
            </a:r>
            <a:r>
              <a:rPr lang="en-GB" dirty="0"/>
              <a:t>if CR is submitted to a WG meeting, put WG’s short code (e.g. R1 for RAN1). If CR is submitted to a TSG meeting, list individual members that co-signed this CR.</a:t>
            </a:r>
          </a:p>
          <a:p>
            <a:r>
              <a:rPr lang="en-GB" dirty="0"/>
              <a:t> </a:t>
            </a:r>
            <a:r>
              <a:rPr lang="en-GB" b="1" dirty="0"/>
              <a:t>Category and Release:</a:t>
            </a:r>
            <a:r>
              <a:rPr lang="en-GB" dirty="0"/>
              <a:t> pick one from the list.</a:t>
            </a:r>
          </a:p>
          <a:p>
            <a:r>
              <a:rPr lang="en-GB" dirty="0"/>
              <a:t> </a:t>
            </a:r>
            <a:r>
              <a:rPr lang="en-GB" b="1" dirty="0"/>
              <a:t>Date:</a:t>
            </a:r>
            <a:r>
              <a:rPr lang="en-GB" dirty="0"/>
              <a:t> use format </a:t>
            </a:r>
            <a:r>
              <a:rPr lang="en-GB" dirty="0" err="1"/>
              <a:t>yyyy</a:t>
            </a:r>
            <a:r>
              <a:rPr lang="en-GB" dirty="0"/>
              <a:t>-mm-dd</a:t>
            </a:r>
            <a:endParaRPr lang="en-US" dirty="0"/>
          </a:p>
          <a:p>
            <a:endParaRPr lang="en-GB" dirty="0"/>
          </a:p>
        </p:txBody>
      </p:sp>
    </p:spTree>
    <p:extLst>
      <p:ext uri="{BB962C8B-B14F-4D97-AF65-F5344CB8AC3E}">
        <p14:creationId xmlns:p14="http://schemas.microsoft.com/office/powerpoint/2010/main" val="2280039180"/>
      </p:ext>
    </p:extLst>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820BF-B234-41AF-B939-6E359197AF31}"/>
              </a:ext>
            </a:extLst>
          </p:cNvPr>
          <p:cNvSpPr>
            <a:spLocks noGrp="1"/>
          </p:cNvSpPr>
          <p:nvPr>
            <p:ph type="title"/>
          </p:nvPr>
        </p:nvSpPr>
        <p:spPr/>
        <p:txBody>
          <a:bodyPr/>
          <a:lstStyle/>
          <a:p>
            <a:r>
              <a:rPr lang="fr-FR" dirty="0" err="1"/>
              <a:t>Filling</a:t>
            </a:r>
            <a:r>
              <a:rPr lang="fr-FR" dirty="0"/>
              <a:t> in a CR cover </a:t>
            </a:r>
            <a:r>
              <a:rPr lang="fr-FR" dirty="0" err="1"/>
              <a:t>sheet</a:t>
            </a:r>
            <a:r>
              <a:rPr lang="fr-FR" dirty="0"/>
              <a:t> (</a:t>
            </a:r>
            <a:r>
              <a:rPr lang="fr-FR" dirty="0" err="1"/>
              <a:t>continued</a:t>
            </a:r>
            <a:r>
              <a:rPr lang="fr-FR" dirty="0"/>
              <a:t>)</a:t>
            </a:r>
            <a:endParaRPr lang="en-GB" dirty="0"/>
          </a:p>
        </p:txBody>
      </p:sp>
      <p:sp>
        <p:nvSpPr>
          <p:cNvPr id="3" name="Content Placeholder 2">
            <a:extLst>
              <a:ext uri="{FF2B5EF4-FFF2-40B4-BE49-F238E27FC236}">
                <a16:creationId xmlns:a16="http://schemas.microsoft.com/office/drawing/2014/main" id="{370B5535-CF9E-4D30-A2FB-8D1E8070BC7D}"/>
              </a:ext>
            </a:extLst>
          </p:cNvPr>
          <p:cNvSpPr>
            <a:spLocks noGrp="1"/>
          </p:cNvSpPr>
          <p:nvPr>
            <p:ph idx="1"/>
          </p:nvPr>
        </p:nvSpPr>
        <p:spPr/>
        <p:txBody>
          <a:bodyPr/>
          <a:lstStyle/>
          <a:p>
            <a:r>
              <a:rPr lang="fr-FR" dirty="0"/>
              <a:t> </a:t>
            </a:r>
            <a:r>
              <a:rPr lang="fr-FR" b="1" dirty="0"/>
              <a:t>Reason for change:</a:t>
            </a:r>
            <a:r>
              <a:rPr lang="fr-FR" dirty="0"/>
              <a:t> </a:t>
            </a:r>
            <a:r>
              <a:rPr lang="fr-FR" dirty="0" err="1"/>
              <a:t>explain</a:t>
            </a:r>
            <a:r>
              <a:rPr lang="fr-FR" dirty="0"/>
              <a:t> </a:t>
            </a:r>
            <a:r>
              <a:rPr lang="fr-FR" dirty="0" err="1"/>
              <a:t>why</a:t>
            </a:r>
            <a:r>
              <a:rPr lang="fr-FR" dirty="0"/>
              <a:t> the change </a:t>
            </a:r>
            <a:r>
              <a:rPr lang="fr-FR" dirty="0" err="1"/>
              <a:t>is</a:t>
            </a:r>
            <a:r>
              <a:rPr lang="fr-FR" dirty="0"/>
              <a:t> </a:t>
            </a:r>
            <a:r>
              <a:rPr lang="fr-FR" dirty="0" err="1"/>
              <a:t>needed</a:t>
            </a:r>
            <a:r>
              <a:rPr lang="fr-FR" dirty="0"/>
              <a:t>.</a:t>
            </a:r>
            <a:r>
              <a:rPr lang="fr-FR" b="1" dirty="0"/>
              <a:t> </a:t>
            </a:r>
          </a:p>
          <a:p>
            <a:r>
              <a:rPr lang="fr-FR" b="1" dirty="0"/>
              <a:t> </a:t>
            </a:r>
            <a:r>
              <a:rPr lang="fr-FR" b="1" dirty="0" err="1"/>
              <a:t>Summary</a:t>
            </a:r>
            <a:r>
              <a:rPr lang="fr-FR" b="1" dirty="0"/>
              <a:t> of change:</a:t>
            </a:r>
            <a:r>
              <a:rPr lang="fr-FR" dirty="0"/>
              <a:t> </a:t>
            </a:r>
            <a:r>
              <a:rPr lang="fr-FR" dirty="0" err="1"/>
              <a:t>summarize</a:t>
            </a:r>
            <a:r>
              <a:rPr lang="fr-FR" dirty="0"/>
              <a:t> the change. No </a:t>
            </a:r>
            <a:r>
              <a:rPr lang="fr-FR" dirty="0" err="1"/>
              <a:t>need</a:t>
            </a:r>
            <a:r>
              <a:rPr lang="fr-FR" dirty="0"/>
              <a:t> to enter </a:t>
            </a:r>
            <a:r>
              <a:rPr lang="fr-FR" dirty="0" err="1"/>
              <a:t>into</a:t>
            </a:r>
            <a:r>
              <a:rPr lang="fr-FR" dirty="0"/>
              <a:t> </a:t>
            </a:r>
            <a:r>
              <a:rPr lang="fr-FR" dirty="0" err="1"/>
              <a:t>much</a:t>
            </a:r>
            <a:r>
              <a:rPr lang="fr-FR" dirty="0"/>
              <a:t> </a:t>
            </a:r>
            <a:r>
              <a:rPr lang="fr-FR" dirty="0" err="1"/>
              <a:t>detail</a:t>
            </a:r>
            <a:r>
              <a:rPr lang="fr-FR" dirty="0"/>
              <a:t>.</a:t>
            </a:r>
            <a:endParaRPr lang="fr-FR" b="1" dirty="0"/>
          </a:p>
          <a:p>
            <a:r>
              <a:rPr lang="fr-FR" b="1" dirty="0"/>
              <a:t> </a:t>
            </a:r>
            <a:r>
              <a:rPr lang="fr-FR" b="1" dirty="0" err="1"/>
              <a:t>Consequences</a:t>
            </a:r>
            <a:r>
              <a:rPr lang="fr-FR" b="1" dirty="0"/>
              <a:t> if not </a:t>
            </a:r>
            <a:r>
              <a:rPr lang="fr-FR" b="1" dirty="0" err="1"/>
              <a:t>approved</a:t>
            </a:r>
            <a:r>
              <a:rPr lang="fr-FR" b="1" dirty="0"/>
              <a:t>:</a:t>
            </a:r>
            <a:r>
              <a:rPr lang="fr-FR" dirty="0"/>
              <a:t> </a:t>
            </a:r>
            <a:r>
              <a:rPr lang="fr-FR" dirty="0" err="1"/>
              <a:t>explain</a:t>
            </a:r>
            <a:r>
              <a:rPr lang="fr-FR" dirty="0"/>
              <a:t> </a:t>
            </a:r>
            <a:r>
              <a:rPr lang="fr-FR" dirty="0" err="1"/>
              <a:t>what</a:t>
            </a:r>
            <a:r>
              <a:rPr lang="fr-FR" dirty="0"/>
              <a:t> </a:t>
            </a:r>
            <a:r>
              <a:rPr lang="fr-FR" dirty="0" err="1"/>
              <a:t>will</a:t>
            </a:r>
            <a:r>
              <a:rPr lang="fr-FR" dirty="0"/>
              <a:t> </a:t>
            </a:r>
            <a:r>
              <a:rPr lang="fr-FR" dirty="0" err="1"/>
              <a:t>happen</a:t>
            </a:r>
            <a:r>
              <a:rPr lang="fr-FR" dirty="0"/>
              <a:t> if the CR </a:t>
            </a:r>
            <a:r>
              <a:rPr lang="fr-FR" dirty="0" err="1"/>
              <a:t>is</a:t>
            </a:r>
            <a:r>
              <a:rPr lang="fr-FR" dirty="0"/>
              <a:t> not </a:t>
            </a:r>
            <a:r>
              <a:rPr lang="fr-FR" dirty="0" err="1"/>
              <a:t>approved</a:t>
            </a:r>
            <a:r>
              <a:rPr lang="fr-FR" dirty="0"/>
              <a:t>.</a:t>
            </a:r>
          </a:p>
          <a:p>
            <a:r>
              <a:rPr lang="fr-FR" b="1" dirty="0"/>
              <a:t> Clauses </a:t>
            </a:r>
            <a:r>
              <a:rPr lang="fr-FR" b="1" dirty="0" err="1"/>
              <a:t>affected</a:t>
            </a:r>
            <a:r>
              <a:rPr lang="fr-FR" b="1" dirty="0"/>
              <a:t>: </a:t>
            </a:r>
            <a:r>
              <a:rPr lang="fr-FR" dirty="0" err="1"/>
              <a:t>list</a:t>
            </a:r>
            <a:r>
              <a:rPr lang="fr-FR" dirty="0"/>
              <a:t> all clauses </a:t>
            </a:r>
            <a:r>
              <a:rPr lang="fr-FR" dirty="0" err="1"/>
              <a:t>that</a:t>
            </a:r>
            <a:r>
              <a:rPr lang="fr-FR" dirty="0"/>
              <a:t> are </a:t>
            </a:r>
            <a:r>
              <a:rPr lang="fr-FR" dirty="0" err="1"/>
              <a:t>modified</a:t>
            </a:r>
            <a:r>
              <a:rPr lang="fr-FR" dirty="0"/>
              <a:t> in the CR. </a:t>
            </a:r>
          </a:p>
          <a:p>
            <a:r>
              <a:rPr lang="fr-FR" b="1" dirty="0"/>
              <a:t> </a:t>
            </a:r>
            <a:r>
              <a:rPr lang="fr-FR" b="1" dirty="0" err="1"/>
              <a:t>Other</a:t>
            </a:r>
            <a:r>
              <a:rPr lang="fr-FR" b="1" dirty="0"/>
              <a:t> </a:t>
            </a:r>
            <a:r>
              <a:rPr lang="fr-FR" b="1" dirty="0" err="1"/>
              <a:t>comments</a:t>
            </a:r>
            <a:r>
              <a:rPr lang="fr-FR" b="1" dirty="0"/>
              <a:t>:</a:t>
            </a:r>
            <a:r>
              <a:rPr lang="fr-FR" dirty="0"/>
              <a:t> </a:t>
            </a:r>
            <a:r>
              <a:rPr lang="fr-FR" dirty="0" err="1"/>
              <a:t>any</a:t>
            </a:r>
            <a:r>
              <a:rPr lang="fr-FR" dirty="0"/>
              <a:t> comment </a:t>
            </a:r>
            <a:r>
              <a:rPr lang="fr-FR" dirty="0" err="1"/>
              <a:t>that</a:t>
            </a:r>
            <a:r>
              <a:rPr lang="fr-FR" dirty="0"/>
              <a:t> </a:t>
            </a:r>
            <a:r>
              <a:rPr lang="fr-FR" dirty="0" err="1"/>
              <a:t>may</a:t>
            </a:r>
            <a:r>
              <a:rPr lang="fr-FR" dirty="0"/>
              <a:t> </a:t>
            </a:r>
            <a:r>
              <a:rPr lang="fr-FR" dirty="0" err="1"/>
              <a:t>be</a:t>
            </a:r>
            <a:r>
              <a:rPr lang="fr-FR" dirty="0"/>
              <a:t> </a:t>
            </a:r>
            <a:r>
              <a:rPr lang="fr-FR" dirty="0" err="1"/>
              <a:t>useful</a:t>
            </a:r>
            <a:endParaRPr lang="fr-FR" dirty="0"/>
          </a:p>
          <a:p>
            <a:r>
              <a:rPr lang="fr-FR" b="1" dirty="0"/>
              <a:t> This </a:t>
            </a:r>
            <a:r>
              <a:rPr lang="fr-FR" b="1" dirty="0" err="1"/>
              <a:t>CR's</a:t>
            </a:r>
            <a:r>
              <a:rPr lang="fr-FR" b="1" dirty="0"/>
              <a:t> </a:t>
            </a:r>
            <a:r>
              <a:rPr lang="fr-FR" b="1" dirty="0" err="1"/>
              <a:t>revision</a:t>
            </a:r>
            <a:r>
              <a:rPr lang="fr-FR" b="1" dirty="0"/>
              <a:t> </a:t>
            </a:r>
            <a:r>
              <a:rPr lang="fr-FR" b="1" dirty="0" err="1"/>
              <a:t>history</a:t>
            </a:r>
            <a:r>
              <a:rPr lang="fr-FR" b="1" dirty="0"/>
              <a:t>:</a:t>
            </a:r>
            <a:r>
              <a:rPr lang="fr-FR" dirty="0"/>
              <a:t> if the CR </a:t>
            </a:r>
            <a:r>
              <a:rPr lang="fr-FR" dirty="0" err="1"/>
              <a:t>is</a:t>
            </a:r>
            <a:r>
              <a:rPr lang="fr-FR" dirty="0"/>
              <a:t> a </a:t>
            </a:r>
            <a:r>
              <a:rPr lang="fr-FR" dirty="0" err="1"/>
              <a:t>revision</a:t>
            </a:r>
            <a:r>
              <a:rPr lang="fr-FR" dirty="0"/>
              <a:t>, </a:t>
            </a:r>
            <a:r>
              <a:rPr lang="fr-FR" dirty="0" err="1"/>
              <a:t>describe</a:t>
            </a:r>
            <a:r>
              <a:rPr lang="fr-FR" dirty="0"/>
              <a:t> the changes </a:t>
            </a:r>
            <a:r>
              <a:rPr lang="fr-FR" dirty="0" err="1"/>
              <a:t>compared</a:t>
            </a:r>
            <a:r>
              <a:rPr lang="fr-FR" dirty="0"/>
              <a:t> to the </a:t>
            </a:r>
            <a:r>
              <a:rPr lang="fr-FR" dirty="0" err="1"/>
              <a:t>previous</a:t>
            </a:r>
            <a:r>
              <a:rPr lang="fr-FR" dirty="0"/>
              <a:t> version</a:t>
            </a:r>
            <a:endParaRPr lang="en-GB" b="1" dirty="0"/>
          </a:p>
        </p:txBody>
      </p:sp>
    </p:spTree>
    <p:extLst>
      <p:ext uri="{BB962C8B-B14F-4D97-AF65-F5344CB8AC3E}">
        <p14:creationId xmlns:p14="http://schemas.microsoft.com/office/powerpoint/2010/main" val="3186095546"/>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94686-0DFC-4A4E-9B02-6CE93F056E5A}"/>
              </a:ext>
            </a:extLst>
          </p:cNvPr>
          <p:cNvSpPr>
            <a:spLocks noGrp="1"/>
          </p:cNvSpPr>
          <p:nvPr>
            <p:ph type="title"/>
          </p:nvPr>
        </p:nvSpPr>
        <p:spPr/>
        <p:txBody>
          <a:bodyPr/>
          <a:lstStyle/>
          <a:p>
            <a:pPr algn="ctr"/>
            <a:r>
              <a:rPr lang="fr-FR" b="1" dirty="0"/>
              <a:t>Introduction</a:t>
            </a:r>
            <a:endParaRPr lang="en-GB" b="1" dirty="0"/>
          </a:p>
        </p:txBody>
      </p:sp>
    </p:spTree>
    <p:extLst>
      <p:ext uri="{BB962C8B-B14F-4D97-AF65-F5344CB8AC3E}">
        <p14:creationId xmlns:p14="http://schemas.microsoft.com/office/powerpoint/2010/main" val="1139383257"/>
      </p:ext>
    </p:extLst>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3AFF4909-1900-46CD-87F7-AE296C59418F}"/>
              </a:ext>
            </a:extLst>
          </p:cNvPr>
          <p:cNvSpPr>
            <a:spLocks noGrp="1"/>
          </p:cNvSpPr>
          <p:nvPr>
            <p:ph type="title"/>
          </p:nvPr>
        </p:nvSpPr>
        <p:spPr/>
        <p:txBody>
          <a:bodyPr/>
          <a:lstStyle/>
          <a:p>
            <a:r>
              <a:rPr lang="en-GB" altLang="en-US" dirty="0"/>
              <a:t>Drafting a CR</a:t>
            </a:r>
          </a:p>
        </p:txBody>
      </p:sp>
      <p:sp>
        <p:nvSpPr>
          <p:cNvPr id="8195" name="Content Placeholder 2">
            <a:extLst>
              <a:ext uri="{FF2B5EF4-FFF2-40B4-BE49-F238E27FC236}">
                <a16:creationId xmlns:a16="http://schemas.microsoft.com/office/drawing/2014/main" id="{A955EC6E-B2A1-4AA5-9F6A-E317D7FE324C}"/>
              </a:ext>
            </a:extLst>
          </p:cNvPr>
          <p:cNvSpPr>
            <a:spLocks noGrp="1"/>
          </p:cNvSpPr>
          <p:nvPr>
            <p:ph idx="1"/>
          </p:nvPr>
        </p:nvSpPr>
        <p:spPr/>
        <p:txBody>
          <a:bodyPr/>
          <a:lstStyle/>
          <a:p>
            <a:pPr marL="512763" lvl="1" indent="-342900">
              <a:lnSpc>
                <a:spcPts val="1800"/>
              </a:lnSpc>
              <a:buFont typeface="Wingdings" panose="05000000000000000000" pitchFamily="2" charset="2"/>
              <a:buAutoNum type="arabicParenR"/>
              <a:tabLst>
                <a:tab pos="3946525" algn="l"/>
              </a:tabLst>
            </a:pPr>
            <a:r>
              <a:rPr lang="en-GB" altLang="en-US" sz="1800" dirty="0"/>
              <a:t>Open the specification you wish to modify. </a:t>
            </a:r>
            <a:r>
              <a:rPr lang="en-GB" altLang="en-US" sz="1800" b="1" dirty="0"/>
              <a:t>Make sure you have the current reference version of the specification for the release you wish to create the CR for.</a:t>
            </a:r>
          </a:p>
          <a:p>
            <a:pPr marL="512763" lvl="1" indent="-342900">
              <a:lnSpc>
                <a:spcPts val="1800"/>
              </a:lnSpc>
              <a:buFont typeface="Wingdings" panose="05000000000000000000" pitchFamily="2" charset="2"/>
              <a:buAutoNum type="arabicParenR"/>
              <a:tabLst>
                <a:tab pos="3946525" algn="l"/>
              </a:tabLst>
            </a:pPr>
            <a:r>
              <a:rPr lang="en-GB" altLang="en-US" sz="1800" dirty="0"/>
              <a:t>Remove the subclauses you DO NOT wish to modify. This leaves the subclauses you do wish to modify. Do not include subclauses that are not modified.</a:t>
            </a:r>
          </a:p>
          <a:p>
            <a:pPr marL="512763" lvl="1" indent="-342900">
              <a:lnSpc>
                <a:spcPts val="1800"/>
              </a:lnSpc>
              <a:buFont typeface="Wingdings" panose="05000000000000000000" pitchFamily="2" charset="2"/>
              <a:buAutoNum type="arabicParenR"/>
              <a:tabLst>
                <a:tab pos="3946525" algn="l"/>
              </a:tabLst>
            </a:pPr>
            <a:r>
              <a:rPr lang="en-GB" altLang="en-US" sz="1800" dirty="0"/>
              <a:t>Paste the CR cover sheet page at the top of the open document.</a:t>
            </a:r>
          </a:p>
          <a:p>
            <a:pPr marL="512763" lvl="1" indent="-342900">
              <a:lnSpc>
                <a:spcPts val="1800"/>
              </a:lnSpc>
              <a:buFont typeface="Wingdings" panose="05000000000000000000" pitchFamily="2" charset="2"/>
              <a:buAutoNum type="arabicParenR"/>
              <a:tabLst>
                <a:tab pos="3946525" algn="l"/>
              </a:tabLst>
            </a:pPr>
            <a:r>
              <a:rPr lang="en-GB" altLang="en-US" sz="1800" dirty="0"/>
              <a:t>Complete the details on the cover sheet.</a:t>
            </a:r>
          </a:p>
          <a:p>
            <a:pPr marL="512763" lvl="1" indent="-342900">
              <a:lnSpc>
                <a:spcPts val="1800"/>
              </a:lnSpc>
              <a:buFont typeface="Wingdings" panose="05000000000000000000" pitchFamily="2" charset="2"/>
              <a:buAutoNum type="arabicParenR"/>
              <a:tabLst>
                <a:tab pos="3946525" algn="l"/>
              </a:tabLst>
            </a:pPr>
            <a:r>
              <a:rPr lang="en-GB" altLang="en-US" sz="1800" dirty="0"/>
              <a:t>Insert some appropriate marker between modified subclauses, e.g. </a:t>
            </a:r>
            <a:r>
              <a:rPr lang="en-GB" altLang="en-US" sz="1800" b="1" dirty="0">
                <a:solidFill>
                  <a:schemeClr val="accent6">
                    <a:lumMod val="75000"/>
                  </a:schemeClr>
                </a:solidFill>
              </a:rPr>
              <a:t>&lt;*** Next change ***&gt;</a:t>
            </a:r>
          </a:p>
          <a:p>
            <a:pPr marL="512763" lvl="1" indent="-342900">
              <a:lnSpc>
                <a:spcPts val="1800"/>
              </a:lnSpc>
              <a:buFont typeface="Wingdings" panose="05000000000000000000" pitchFamily="2" charset="2"/>
              <a:buAutoNum type="arabicParenR"/>
              <a:tabLst>
                <a:tab pos="3946525" algn="l"/>
              </a:tabLst>
            </a:pPr>
            <a:r>
              <a:rPr lang="en-GB" altLang="en-US" sz="1800" dirty="0"/>
              <a:t>Make your modifications with revision marks turned on.</a:t>
            </a:r>
          </a:p>
          <a:p>
            <a:pPr marL="512763" lvl="1" indent="-342900">
              <a:lnSpc>
                <a:spcPts val="1800"/>
              </a:lnSpc>
              <a:buFont typeface="Wingdings" panose="05000000000000000000" pitchFamily="2" charset="2"/>
              <a:buAutoNum type="arabicParenR"/>
              <a:tabLst>
                <a:tab pos="3946525" algn="l"/>
              </a:tabLst>
            </a:pPr>
            <a:r>
              <a:rPr lang="en-GB" altLang="en-US" sz="1800" dirty="0"/>
              <a:t>Save as some appropriate file name for the change request.</a:t>
            </a:r>
          </a:p>
          <a:p>
            <a:pPr>
              <a:lnSpc>
                <a:spcPts val="1800"/>
              </a:lnSpc>
              <a:buFont typeface="Wingdings" panose="05000000000000000000" pitchFamily="2" charset="2"/>
              <a:buChar char="§"/>
              <a:tabLst>
                <a:tab pos="3946525" algn="l"/>
              </a:tabLst>
            </a:pPr>
            <a:r>
              <a:rPr lang="en-GB" altLang="en-US" sz="1800" dirty="0">
                <a:solidFill>
                  <a:srgbClr val="F70018"/>
                </a:solidFill>
              </a:rPr>
              <a:t>DO NOT paste the clauses to be modified into the CR cover sheet. You will lose the style sheet this way.</a:t>
            </a:r>
          </a:p>
          <a:p>
            <a:pPr>
              <a:lnSpc>
                <a:spcPts val="1800"/>
              </a:lnSpc>
              <a:buFont typeface="Wingdings" panose="05000000000000000000" pitchFamily="2" charset="2"/>
              <a:buChar char="§"/>
              <a:tabLst>
                <a:tab pos="3946525" algn="l"/>
              </a:tabLst>
            </a:pPr>
            <a:r>
              <a:rPr lang="en-GB" altLang="en-US" sz="1800" dirty="0">
                <a:solidFill>
                  <a:srgbClr val="F70018"/>
                </a:solidFill>
              </a:rPr>
              <a:t>DO NOT take a CR from one meeting to another just by changing the header and tdoc number. The reference version will have changed as well.</a:t>
            </a:r>
          </a:p>
          <a:p>
            <a:pPr>
              <a:lnSpc>
                <a:spcPts val="1800"/>
              </a:lnSpc>
              <a:buFont typeface="Wingdings" panose="05000000000000000000" pitchFamily="2" charset="2"/>
              <a:buChar char="§"/>
              <a:tabLst>
                <a:tab pos="3946525" algn="l"/>
              </a:tabLst>
            </a:pPr>
            <a:r>
              <a:rPr lang="en-GB" altLang="en-US" sz="1800" dirty="0">
                <a:solidFill>
                  <a:srgbClr val="F70018"/>
                </a:solidFill>
              </a:rPr>
              <a:t>Do NOT assume that the text in a subclause is the same in two different releases. Rebuild mirror CRs for each release from the beginning.</a:t>
            </a:r>
            <a:endParaRPr lang="en-US" altLang="en-US" dirty="0"/>
          </a:p>
        </p:txBody>
      </p:sp>
    </p:spTree>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0D179-EDAB-4410-80AE-C9291AC054C6}"/>
              </a:ext>
            </a:extLst>
          </p:cNvPr>
          <p:cNvSpPr>
            <a:spLocks noGrp="1"/>
          </p:cNvSpPr>
          <p:nvPr>
            <p:ph type="title"/>
          </p:nvPr>
        </p:nvSpPr>
        <p:spPr/>
        <p:txBody>
          <a:bodyPr/>
          <a:lstStyle/>
          <a:p>
            <a:r>
              <a:rPr lang="fr-FR" dirty="0" err="1"/>
              <a:t>Revision</a:t>
            </a:r>
            <a:r>
              <a:rPr lang="fr-FR" dirty="0"/>
              <a:t> marks</a:t>
            </a:r>
            <a:endParaRPr lang="en-GB" dirty="0"/>
          </a:p>
        </p:txBody>
      </p:sp>
      <p:sp>
        <p:nvSpPr>
          <p:cNvPr id="3" name="Content Placeholder 2">
            <a:extLst>
              <a:ext uri="{FF2B5EF4-FFF2-40B4-BE49-F238E27FC236}">
                <a16:creationId xmlns:a16="http://schemas.microsoft.com/office/drawing/2014/main" id="{1F9C70D0-2550-4B3D-9270-7B089B63F2AC}"/>
              </a:ext>
            </a:extLst>
          </p:cNvPr>
          <p:cNvSpPr>
            <a:spLocks noGrp="1"/>
          </p:cNvSpPr>
          <p:nvPr>
            <p:ph idx="1"/>
          </p:nvPr>
        </p:nvSpPr>
        <p:spPr/>
        <p:txBody>
          <a:bodyPr/>
          <a:lstStyle/>
          <a:p>
            <a:r>
              <a:rPr lang="fr-FR" dirty="0"/>
              <a:t> </a:t>
            </a:r>
            <a:r>
              <a:rPr lang="fr-FR" dirty="0" err="1"/>
              <a:t>Make</a:t>
            </a:r>
            <a:r>
              <a:rPr lang="fr-FR" dirty="0"/>
              <a:t> sure </a:t>
            </a:r>
            <a:r>
              <a:rPr lang="fr-FR" dirty="0" err="1"/>
              <a:t>that</a:t>
            </a:r>
            <a:r>
              <a:rPr lang="fr-FR" dirty="0"/>
              <a:t> </a:t>
            </a:r>
            <a:r>
              <a:rPr lang="fr-FR" dirty="0" err="1"/>
              <a:t>revision</a:t>
            </a:r>
            <a:r>
              <a:rPr lang="fr-FR" dirty="0"/>
              <a:t> marks are </a:t>
            </a:r>
            <a:r>
              <a:rPr lang="fr-FR" dirty="0" err="1"/>
              <a:t>enabled</a:t>
            </a:r>
            <a:r>
              <a:rPr lang="fr-FR" dirty="0"/>
              <a:t> </a:t>
            </a:r>
            <a:r>
              <a:rPr lang="fr-FR" dirty="0" err="1"/>
              <a:t>before</a:t>
            </a:r>
            <a:r>
              <a:rPr lang="fr-FR" dirty="0"/>
              <a:t> </a:t>
            </a:r>
            <a:r>
              <a:rPr lang="fr-FR" dirty="0" err="1"/>
              <a:t>doing</a:t>
            </a:r>
            <a:r>
              <a:rPr lang="fr-FR" dirty="0"/>
              <a:t> </a:t>
            </a:r>
            <a:r>
              <a:rPr lang="fr-FR" dirty="0" err="1"/>
              <a:t>any</a:t>
            </a:r>
            <a:r>
              <a:rPr lang="fr-FR" dirty="0"/>
              <a:t> changes</a:t>
            </a:r>
          </a:p>
          <a:p>
            <a:endParaRPr lang="fr-FR" dirty="0"/>
          </a:p>
          <a:p>
            <a:r>
              <a:rPr lang="fr-FR" dirty="0"/>
              <a:t> </a:t>
            </a:r>
            <a:r>
              <a:rPr lang="fr-FR" dirty="0" err="1"/>
              <a:t>When</a:t>
            </a:r>
            <a:r>
              <a:rPr lang="fr-FR" dirty="0"/>
              <a:t> </a:t>
            </a:r>
            <a:r>
              <a:rPr lang="fr-FR" dirty="0" err="1"/>
              <a:t>revising</a:t>
            </a:r>
            <a:r>
              <a:rPr lang="fr-FR" dirty="0"/>
              <a:t> a CR:</a:t>
            </a:r>
          </a:p>
          <a:p>
            <a:pPr lvl="1"/>
            <a:r>
              <a:rPr lang="fr-FR" dirty="0" err="1"/>
              <a:t>using</a:t>
            </a:r>
            <a:r>
              <a:rPr lang="fr-FR" dirty="0"/>
              <a:t> a </a:t>
            </a:r>
            <a:r>
              <a:rPr lang="fr-FR" dirty="0" err="1"/>
              <a:t>different</a:t>
            </a:r>
            <a:r>
              <a:rPr lang="fr-FR" dirty="0"/>
              <a:t> user </a:t>
            </a:r>
            <a:r>
              <a:rPr lang="fr-FR" dirty="0" err="1"/>
              <a:t>name</a:t>
            </a:r>
            <a:r>
              <a:rPr lang="fr-FR" dirty="0"/>
              <a:t> </a:t>
            </a:r>
            <a:r>
              <a:rPr lang="fr-FR" dirty="0" err="1"/>
              <a:t>will</a:t>
            </a:r>
            <a:r>
              <a:rPr lang="fr-FR" dirty="0"/>
              <a:t> </a:t>
            </a:r>
            <a:r>
              <a:rPr lang="fr-FR" dirty="0" err="1"/>
              <a:t>make</a:t>
            </a:r>
            <a:r>
              <a:rPr lang="fr-FR" dirty="0"/>
              <a:t> identification of new changes </a:t>
            </a:r>
            <a:r>
              <a:rPr lang="fr-FR" dirty="0" err="1"/>
              <a:t>easier</a:t>
            </a:r>
            <a:endParaRPr lang="fr-FR" dirty="0"/>
          </a:p>
          <a:p>
            <a:pPr lvl="1"/>
            <a:r>
              <a:rPr lang="fr-FR" dirty="0"/>
              <a:t>do not </a:t>
            </a:r>
            <a:r>
              <a:rPr lang="fr-FR" dirty="0" err="1"/>
              <a:t>make</a:t>
            </a:r>
            <a:r>
              <a:rPr lang="fr-FR" dirty="0"/>
              <a:t> </a:t>
            </a:r>
            <a:r>
              <a:rPr lang="fr-FR" b="1" dirty="0">
                <a:solidFill>
                  <a:srgbClr val="FF0000"/>
                </a:solidFill>
              </a:rPr>
              <a:t>‘changes on changes’</a:t>
            </a:r>
            <a:r>
              <a:rPr lang="fr-FR" dirty="0"/>
              <a:t>:</a:t>
            </a:r>
          </a:p>
        </p:txBody>
      </p:sp>
      <p:grpSp>
        <p:nvGrpSpPr>
          <p:cNvPr id="4" name="Group 3">
            <a:extLst>
              <a:ext uri="{FF2B5EF4-FFF2-40B4-BE49-F238E27FC236}">
                <a16:creationId xmlns:a16="http://schemas.microsoft.com/office/drawing/2014/main" id="{F86C500A-60DE-4AB3-B515-076A72DD3DC3}"/>
              </a:ext>
            </a:extLst>
          </p:cNvPr>
          <p:cNvGrpSpPr/>
          <p:nvPr/>
        </p:nvGrpSpPr>
        <p:grpSpPr>
          <a:xfrm>
            <a:off x="2470126" y="4819584"/>
            <a:ext cx="6522575" cy="1006694"/>
            <a:chOff x="2470126" y="4819584"/>
            <a:chExt cx="6522575" cy="1006694"/>
          </a:xfrm>
        </p:grpSpPr>
        <p:pic>
          <p:nvPicPr>
            <p:cNvPr id="7" name="Picture 6">
              <a:extLst>
                <a:ext uri="{FF2B5EF4-FFF2-40B4-BE49-F238E27FC236}">
                  <a16:creationId xmlns:a16="http://schemas.microsoft.com/office/drawing/2014/main" id="{2E958B48-35B9-419C-A5D4-50FE057907A2}"/>
                </a:ext>
              </a:extLst>
            </p:cNvPr>
            <p:cNvPicPr>
              <a:picLocks noChangeAspect="1"/>
            </p:cNvPicPr>
            <p:nvPr/>
          </p:nvPicPr>
          <p:blipFill>
            <a:blip r:embed="rId2"/>
            <a:stretch>
              <a:fillRect/>
            </a:stretch>
          </p:blipFill>
          <p:spPr>
            <a:xfrm>
              <a:off x="3257522" y="4819584"/>
              <a:ext cx="5735179" cy="918230"/>
            </a:xfrm>
            <a:prstGeom prst="rect">
              <a:avLst/>
            </a:prstGeom>
          </p:spPr>
        </p:pic>
        <p:pic>
          <p:nvPicPr>
            <p:cNvPr id="11" name="Picture 10">
              <a:extLst>
                <a:ext uri="{FF2B5EF4-FFF2-40B4-BE49-F238E27FC236}">
                  <a16:creationId xmlns:a16="http://schemas.microsoft.com/office/drawing/2014/main" id="{EFBEAD43-E30E-4E03-B163-E8F2E8C030D0}"/>
                </a:ext>
              </a:extLst>
            </p:cNvPr>
            <p:cNvPicPr>
              <a:picLocks noChangeAspect="1"/>
            </p:cNvPicPr>
            <p:nvPr/>
          </p:nvPicPr>
          <p:blipFill>
            <a:blip r:embed="rId3"/>
            <a:stretch>
              <a:fillRect/>
            </a:stretch>
          </p:blipFill>
          <p:spPr>
            <a:xfrm>
              <a:off x="3257522" y="5278628"/>
              <a:ext cx="4349909" cy="547650"/>
            </a:xfrm>
            <a:prstGeom prst="rect">
              <a:avLst/>
            </a:prstGeom>
          </p:spPr>
        </p:pic>
        <p:sp>
          <p:nvSpPr>
            <p:cNvPr id="12" name="TextBox 11">
              <a:extLst>
                <a:ext uri="{FF2B5EF4-FFF2-40B4-BE49-F238E27FC236}">
                  <a16:creationId xmlns:a16="http://schemas.microsoft.com/office/drawing/2014/main" id="{2F8BF8B7-3B07-455A-B485-96894E86391D}"/>
                </a:ext>
              </a:extLst>
            </p:cNvPr>
            <p:cNvSpPr txBox="1"/>
            <p:nvPr/>
          </p:nvSpPr>
          <p:spPr>
            <a:xfrm>
              <a:off x="2470127" y="4909367"/>
              <a:ext cx="851515" cy="369332"/>
            </a:xfrm>
            <a:prstGeom prst="rect">
              <a:avLst/>
            </a:prstGeom>
            <a:noFill/>
          </p:spPr>
          <p:txBody>
            <a:bodyPr wrap="none" rtlCol="0">
              <a:spAutoFit/>
            </a:bodyPr>
            <a:lstStyle/>
            <a:p>
              <a:r>
                <a:rPr lang="fr-FR" b="1" dirty="0">
                  <a:solidFill>
                    <a:srgbClr val="FF0000"/>
                  </a:solidFill>
                </a:rPr>
                <a:t>Don’t:</a:t>
              </a:r>
              <a:endParaRPr lang="en-GB" b="1" dirty="0">
                <a:solidFill>
                  <a:srgbClr val="FF0000"/>
                </a:solidFill>
              </a:endParaRPr>
            </a:p>
          </p:txBody>
        </p:sp>
        <p:sp>
          <p:nvSpPr>
            <p:cNvPr id="13" name="TextBox 12">
              <a:extLst>
                <a:ext uri="{FF2B5EF4-FFF2-40B4-BE49-F238E27FC236}">
                  <a16:creationId xmlns:a16="http://schemas.microsoft.com/office/drawing/2014/main" id="{AC52E440-46F4-44A5-8168-726E9F7FDA58}"/>
                </a:ext>
              </a:extLst>
            </p:cNvPr>
            <p:cNvSpPr txBox="1"/>
            <p:nvPr/>
          </p:nvSpPr>
          <p:spPr>
            <a:xfrm>
              <a:off x="2470126" y="5346161"/>
              <a:ext cx="569387" cy="369332"/>
            </a:xfrm>
            <a:prstGeom prst="rect">
              <a:avLst/>
            </a:prstGeom>
            <a:noFill/>
          </p:spPr>
          <p:txBody>
            <a:bodyPr wrap="none" rtlCol="0">
              <a:spAutoFit/>
            </a:bodyPr>
            <a:lstStyle/>
            <a:p>
              <a:r>
                <a:rPr lang="fr-FR" b="1" dirty="0">
                  <a:solidFill>
                    <a:srgbClr val="00B050"/>
                  </a:solidFill>
                </a:rPr>
                <a:t>Do:</a:t>
              </a:r>
              <a:endParaRPr lang="en-GB" b="1" dirty="0">
                <a:solidFill>
                  <a:srgbClr val="00B050"/>
                </a:solidFill>
              </a:endParaRPr>
            </a:p>
          </p:txBody>
        </p:sp>
      </p:grpSp>
    </p:spTree>
    <p:extLst>
      <p:ext uri="{BB962C8B-B14F-4D97-AF65-F5344CB8AC3E}">
        <p14:creationId xmlns:p14="http://schemas.microsoft.com/office/powerpoint/2010/main" val="1218294499"/>
      </p:ext>
    </p:extLst>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6534B-BB79-4BEC-B374-B170A72CA322}"/>
              </a:ext>
            </a:extLst>
          </p:cNvPr>
          <p:cNvSpPr>
            <a:spLocks noGrp="1"/>
          </p:cNvSpPr>
          <p:nvPr>
            <p:ph type="title"/>
          </p:nvPr>
        </p:nvSpPr>
        <p:spPr/>
        <p:txBody>
          <a:bodyPr/>
          <a:lstStyle/>
          <a:p>
            <a:r>
              <a:rPr lang="fr-FR" dirty="0" err="1"/>
              <a:t>Additional</a:t>
            </a:r>
            <a:r>
              <a:rPr lang="fr-FR" dirty="0"/>
              <a:t> guidance</a:t>
            </a:r>
            <a:endParaRPr lang="en-GB" dirty="0"/>
          </a:p>
        </p:txBody>
      </p:sp>
      <p:sp>
        <p:nvSpPr>
          <p:cNvPr id="3" name="Content Placeholder 2">
            <a:extLst>
              <a:ext uri="{FF2B5EF4-FFF2-40B4-BE49-F238E27FC236}">
                <a16:creationId xmlns:a16="http://schemas.microsoft.com/office/drawing/2014/main" id="{262D25CC-BEF2-47A5-9154-636A963959BD}"/>
              </a:ext>
            </a:extLst>
          </p:cNvPr>
          <p:cNvSpPr>
            <a:spLocks noGrp="1"/>
          </p:cNvSpPr>
          <p:nvPr>
            <p:ph idx="1"/>
          </p:nvPr>
        </p:nvSpPr>
        <p:spPr/>
        <p:txBody>
          <a:bodyPr/>
          <a:lstStyle/>
          <a:p>
            <a:r>
              <a:rPr lang="en-US" dirty="0"/>
              <a:t> You can fix </a:t>
            </a:r>
            <a:r>
              <a:rPr lang="en-US" i="1" dirty="0"/>
              <a:t>some </a:t>
            </a:r>
            <a:r>
              <a:rPr lang="en-US" dirty="0"/>
              <a:t>editorial problems in clauses you modify in your CR, but do not make a full clean-up as part of a technical CR: better split into several CRs.</a:t>
            </a:r>
          </a:p>
          <a:p>
            <a:endParaRPr lang="en-US" dirty="0"/>
          </a:p>
          <a:p>
            <a:r>
              <a:rPr lang="en-US" dirty="0"/>
              <a:t> Make sure that all added text and elements follow the drafting rules</a:t>
            </a:r>
          </a:p>
          <a:p>
            <a:endParaRPr lang="en-US" dirty="0"/>
          </a:p>
          <a:p>
            <a:r>
              <a:rPr lang="en-US" dirty="0"/>
              <a:t> Write the requirements properly (see Requirements slides in the Specifications aspects section) </a:t>
            </a:r>
          </a:p>
        </p:txBody>
      </p:sp>
    </p:spTree>
    <p:extLst>
      <p:ext uri="{BB962C8B-B14F-4D97-AF65-F5344CB8AC3E}">
        <p14:creationId xmlns:p14="http://schemas.microsoft.com/office/powerpoint/2010/main" val="1420913777"/>
      </p:ext>
    </p:extLst>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94686-0DFC-4A4E-9B02-6CE93F056E5A}"/>
              </a:ext>
            </a:extLst>
          </p:cNvPr>
          <p:cNvSpPr>
            <a:spLocks noGrp="1"/>
          </p:cNvSpPr>
          <p:nvPr>
            <p:ph type="title"/>
          </p:nvPr>
        </p:nvSpPr>
        <p:spPr/>
        <p:txBody>
          <a:bodyPr/>
          <a:lstStyle/>
          <a:p>
            <a:pPr algn="ctr"/>
            <a:r>
              <a:rPr lang="fr-FR" b="1" dirty="0"/>
              <a:t>Styles</a:t>
            </a:r>
            <a:endParaRPr lang="en-GB" b="1" dirty="0"/>
          </a:p>
        </p:txBody>
      </p:sp>
    </p:spTree>
    <p:extLst>
      <p:ext uri="{BB962C8B-B14F-4D97-AF65-F5344CB8AC3E}">
        <p14:creationId xmlns:p14="http://schemas.microsoft.com/office/powerpoint/2010/main" val="598913790"/>
      </p:ext>
    </p:extLst>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0D415-986D-4315-99EA-16B604F80CD5}"/>
              </a:ext>
            </a:extLst>
          </p:cNvPr>
          <p:cNvSpPr>
            <a:spLocks noGrp="1"/>
          </p:cNvSpPr>
          <p:nvPr>
            <p:ph type="title"/>
          </p:nvPr>
        </p:nvSpPr>
        <p:spPr/>
        <p:txBody>
          <a:bodyPr/>
          <a:lstStyle/>
          <a:p>
            <a:r>
              <a:rPr lang="fr-FR" dirty="0"/>
              <a:t>Styles: </a:t>
            </a:r>
            <a:r>
              <a:rPr lang="fr-FR" dirty="0" err="1"/>
              <a:t>general</a:t>
            </a:r>
            <a:endParaRPr lang="en-GB" dirty="0"/>
          </a:p>
        </p:txBody>
      </p:sp>
      <p:sp>
        <p:nvSpPr>
          <p:cNvPr id="3" name="Content Placeholder 2">
            <a:extLst>
              <a:ext uri="{FF2B5EF4-FFF2-40B4-BE49-F238E27FC236}">
                <a16:creationId xmlns:a16="http://schemas.microsoft.com/office/drawing/2014/main" id="{DA0425A2-EDB3-423C-8E7B-443035DC9849}"/>
              </a:ext>
            </a:extLst>
          </p:cNvPr>
          <p:cNvSpPr>
            <a:spLocks noGrp="1"/>
          </p:cNvSpPr>
          <p:nvPr>
            <p:ph idx="1"/>
          </p:nvPr>
        </p:nvSpPr>
        <p:spPr/>
        <p:txBody>
          <a:bodyPr/>
          <a:lstStyle/>
          <a:p>
            <a:r>
              <a:rPr lang="fr-FR" dirty="0"/>
              <a:t> Always use the </a:t>
            </a:r>
            <a:r>
              <a:rPr lang="fr-FR" dirty="0" err="1"/>
              <a:t>appropriate</a:t>
            </a:r>
            <a:r>
              <a:rPr lang="fr-FR" dirty="0"/>
              <a:t> style for the </a:t>
            </a:r>
            <a:r>
              <a:rPr lang="fr-FR" dirty="0" err="1"/>
              <a:t>appropriate</a:t>
            </a:r>
            <a:r>
              <a:rPr lang="fr-FR" dirty="0"/>
              <a:t> </a:t>
            </a:r>
            <a:r>
              <a:rPr lang="fr-FR" dirty="0" err="1"/>
              <a:t>construct</a:t>
            </a:r>
            <a:r>
              <a:rPr lang="fr-FR" dirty="0"/>
              <a:t> </a:t>
            </a:r>
          </a:p>
          <a:p>
            <a:r>
              <a:rPr lang="fr-FR" dirty="0"/>
              <a:t> Never </a:t>
            </a:r>
            <a:r>
              <a:rPr lang="fr-FR" dirty="0" err="1"/>
              <a:t>modify</a:t>
            </a:r>
            <a:r>
              <a:rPr lang="fr-FR" dirty="0"/>
              <a:t> a style</a:t>
            </a:r>
          </a:p>
          <a:p>
            <a:r>
              <a:rPr lang="fr-FR" dirty="0"/>
              <a:t> </a:t>
            </a:r>
            <a:r>
              <a:rPr lang="fr-FR" dirty="0" err="1"/>
              <a:t>Only</a:t>
            </a:r>
            <a:r>
              <a:rPr lang="fr-FR" dirty="0"/>
              <a:t> use the styles to </a:t>
            </a:r>
            <a:r>
              <a:rPr lang="fr-FR" dirty="0" err="1"/>
              <a:t>apply</a:t>
            </a:r>
            <a:r>
              <a:rPr lang="fr-FR" dirty="0"/>
              <a:t> format to the document</a:t>
            </a:r>
          </a:p>
          <a:p>
            <a:pPr marL="0" indent="0">
              <a:buNone/>
            </a:pPr>
            <a:endParaRPr lang="fr-FR" dirty="0"/>
          </a:p>
          <a:p>
            <a:r>
              <a:rPr lang="fr-FR" dirty="0"/>
              <a:t>Use ‘</a:t>
            </a:r>
            <a:r>
              <a:rPr lang="fr-FR" b="1" dirty="0"/>
              <a:t>Normal</a:t>
            </a:r>
            <a:r>
              <a:rPr lang="fr-FR" dirty="0"/>
              <a:t>’ style for main document </a:t>
            </a:r>
            <a:r>
              <a:rPr lang="fr-FR" dirty="0" err="1"/>
              <a:t>text</a:t>
            </a:r>
            <a:endParaRPr lang="fr-FR" dirty="0"/>
          </a:p>
          <a:p>
            <a:pPr marL="0" indent="0">
              <a:buNone/>
            </a:pPr>
            <a:endParaRPr lang="fr-FR" dirty="0"/>
          </a:p>
        </p:txBody>
      </p:sp>
    </p:spTree>
    <p:extLst>
      <p:ext uri="{BB962C8B-B14F-4D97-AF65-F5344CB8AC3E}">
        <p14:creationId xmlns:p14="http://schemas.microsoft.com/office/powerpoint/2010/main" val="3242690652"/>
      </p:ext>
    </p:extLst>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820F7-E5A8-421C-A87E-1FEAC047637F}"/>
              </a:ext>
            </a:extLst>
          </p:cNvPr>
          <p:cNvSpPr>
            <a:spLocks noGrp="1"/>
          </p:cNvSpPr>
          <p:nvPr>
            <p:ph type="title"/>
          </p:nvPr>
        </p:nvSpPr>
        <p:spPr/>
        <p:txBody>
          <a:bodyPr/>
          <a:lstStyle/>
          <a:p>
            <a:r>
              <a:rPr lang="fr-FR" dirty="0" err="1"/>
              <a:t>Headings</a:t>
            </a:r>
            <a:endParaRPr lang="en-GB" dirty="0"/>
          </a:p>
        </p:txBody>
      </p:sp>
      <p:sp>
        <p:nvSpPr>
          <p:cNvPr id="3" name="Content Placeholder 2">
            <a:extLst>
              <a:ext uri="{FF2B5EF4-FFF2-40B4-BE49-F238E27FC236}">
                <a16:creationId xmlns:a16="http://schemas.microsoft.com/office/drawing/2014/main" id="{73E288C8-570D-4EF1-977F-54BB4B2416CF}"/>
              </a:ext>
            </a:extLst>
          </p:cNvPr>
          <p:cNvSpPr>
            <a:spLocks noGrp="1"/>
          </p:cNvSpPr>
          <p:nvPr>
            <p:ph idx="1"/>
          </p:nvPr>
        </p:nvSpPr>
        <p:spPr/>
        <p:txBody>
          <a:bodyPr/>
          <a:lstStyle/>
          <a:p>
            <a:pPr marL="360680" indent="-180340">
              <a:spcAft>
                <a:spcPts val="900"/>
              </a:spcAft>
            </a:pPr>
            <a:r>
              <a:rPr lang="en-GB" sz="2800" dirty="0">
                <a:solidFill>
                  <a:srgbClr val="000000"/>
                </a:solidFill>
                <a:effectLst/>
                <a:latin typeface="Times New Roman" panose="02020603050405020304" pitchFamily="18" charset="0"/>
                <a:ea typeface="Times New Roman" panose="02020603050405020304" pitchFamily="18" charset="0"/>
              </a:rPr>
              <a:t> Use the </a:t>
            </a:r>
            <a:r>
              <a:rPr lang="en-GB" sz="2800" b="1" dirty="0">
                <a:solidFill>
                  <a:srgbClr val="000000"/>
                </a:solidFill>
                <a:effectLst/>
                <a:latin typeface="Times New Roman" panose="02020603050405020304" pitchFamily="18" charset="0"/>
                <a:ea typeface="Times New Roman" panose="02020603050405020304" pitchFamily="18" charset="0"/>
              </a:rPr>
              <a:t>Heading</a:t>
            </a:r>
            <a:r>
              <a:rPr lang="en-GB" sz="2800" dirty="0">
                <a:solidFill>
                  <a:srgbClr val="000000"/>
                </a:solidFill>
                <a:effectLst/>
                <a:latin typeface="Times New Roman" panose="02020603050405020304" pitchFamily="18" charset="0"/>
                <a:ea typeface="Times New Roman" panose="02020603050405020304" pitchFamily="18" charset="0"/>
              </a:rPr>
              <a:t> style appropriate to its level (see next slide).</a:t>
            </a:r>
          </a:p>
          <a:p>
            <a:pPr marL="360680" indent="-180340">
              <a:spcAft>
                <a:spcPts val="900"/>
              </a:spcAft>
            </a:pPr>
            <a:r>
              <a:rPr lang="en-GB" sz="2800" dirty="0">
                <a:solidFill>
                  <a:srgbClr val="000000"/>
                </a:solidFill>
                <a:effectLst/>
                <a:latin typeface="Times New Roman" panose="02020603050405020304" pitchFamily="18" charset="0"/>
                <a:ea typeface="Times New Roman" panose="02020603050405020304" pitchFamily="18" charset="0"/>
              </a:rPr>
              <a:t> Separate the number of the heading and the text of the heading with a tab: e.g. 7.4</a:t>
            </a:r>
            <a:r>
              <a:rPr lang="en-GB" sz="2800" dirty="0">
                <a:solidFill>
                  <a:schemeClr val="bg1">
                    <a:lumMod val="75000"/>
                  </a:schemeClr>
                </a:solidFill>
                <a:effectLst/>
                <a:latin typeface="Times New Roman" panose="02020603050405020304" pitchFamily="18" charset="0"/>
                <a:ea typeface="Times New Roman" panose="02020603050405020304" pitchFamily="18" charset="0"/>
                <a:sym typeface="Wingdings" panose="05000000000000000000" pitchFamily="2" charset="2"/>
              </a:rPr>
              <a:t></a:t>
            </a:r>
            <a:r>
              <a:rPr lang="en-GB" sz="2800" dirty="0">
                <a:solidFill>
                  <a:srgbClr val="000000"/>
                </a:solidFill>
                <a:effectLst/>
                <a:latin typeface="Times New Roman" panose="02020603050405020304" pitchFamily="18" charset="0"/>
                <a:ea typeface="Times New Roman" panose="02020603050405020304" pitchFamily="18" charset="0"/>
                <a:sym typeface="Wingdings" panose="05000000000000000000" pitchFamily="2" charset="2"/>
              </a:rPr>
              <a:t>General</a:t>
            </a:r>
            <a:endParaRPr lang="en-GB" sz="2800" dirty="0">
              <a:solidFill>
                <a:srgbClr val="000000"/>
              </a:solidFill>
              <a:effectLst/>
              <a:latin typeface="Times New Roman" panose="02020603050405020304" pitchFamily="18" charset="0"/>
              <a:ea typeface="Times New Roman" panose="02020603050405020304" pitchFamily="18" charset="0"/>
            </a:endParaRPr>
          </a:p>
          <a:p>
            <a:pPr marL="360680" indent="-180340">
              <a:spcAft>
                <a:spcPts val="900"/>
              </a:spcAft>
            </a:pPr>
            <a:r>
              <a:rPr lang="en-GB" sz="2800" b="1" dirty="0">
                <a:solidFill>
                  <a:srgbClr val="000000"/>
                </a:solidFill>
                <a:effectLst/>
                <a:latin typeface="Times New Roman" panose="02020603050405020304" pitchFamily="18" charset="0"/>
                <a:ea typeface="Times New Roman" panose="02020603050405020304" pitchFamily="18" charset="0"/>
              </a:rPr>
              <a:t> Do not use automatic heading numbering</a:t>
            </a:r>
            <a:r>
              <a:rPr lang="en-GB" sz="2800" dirty="0">
                <a:solidFill>
                  <a:srgbClr val="000000"/>
                </a:solidFill>
                <a:effectLst/>
                <a:latin typeface="Times New Roman" panose="02020603050405020304" pitchFamily="18" charset="0"/>
                <a:ea typeface="Times New Roman" panose="02020603050405020304" pitchFamily="18" charset="0"/>
              </a:rPr>
              <a:t>; you may, however, use it as an initial aid when outlining the structure of your document, as long as it is eliminated before handover to the MCC.</a:t>
            </a:r>
          </a:p>
        </p:txBody>
      </p:sp>
    </p:spTree>
    <p:extLst>
      <p:ext uri="{BB962C8B-B14F-4D97-AF65-F5344CB8AC3E}">
        <p14:creationId xmlns:p14="http://schemas.microsoft.com/office/powerpoint/2010/main" val="1196710958"/>
      </p:ext>
    </p:extLst>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6C827-ED30-4239-A201-CA3B8D655535}"/>
              </a:ext>
            </a:extLst>
          </p:cNvPr>
          <p:cNvSpPr>
            <a:spLocks noGrp="1"/>
          </p:cNvSpPr>
          <p:nvPr>
            <p:ph type="title"/>
          </p:nvPr>
        </p:nvSpPr>
        <p:spPr/>
        <p:txBody>
          <a:bodyPr/>
          <a:lstStyle/>
          <a:p>
            <a:r>
              <a:rPr lang="fr-FR" dirty="0" err="1"/>
              <a:t>Headings</a:t>
            </a:r>
            <a:r>
              <a:rPr lang="fr-FR" dirty="0"/>
              <a:t> (</a:t>
            </a:r>
            <a:r>
              <a:rPr lang="fr-FR" dirty="0" err="1"/>
              <a:t>continued</a:t>
            </a:r>
            <a:r>
              <a:rPr lang="fr-FR" dirty="0"/>
              <a:t>)</a:t>
            </a:r>
            <a:endParaRPr lang="en-US" dirty="0"/>
          </a:p>
        </p:txBody>
      </p:sp>
      <p:sp>
        <p:nvSpPr>
          <p:cNvPr id="3" name="Content Placeholder 2">
            <a:extLst>
              <a:ext uri="{FF2B5EF4-FFF2-40B4-BE49-F238E27FC236}">
                <a16:creationId xmlns:a16="http://schemas.microsoft.com/office/drawing/2014/main" id="{19C7BC2E-45C7-48C2-95C6-EB9BADB20879}"/>
              </a:ext>
            </a:extLst>
          </p:cNvPr>
          <p:cNvSpPr>
            <a:spLocks noGrp="1"/>
          </p:cNvSpPr>
          <p:nvPr>
            <p:ph idx="1"/>
          </p:nvPr>
        </p:nvSpPr>
        <p:spPr/>
        <p:txBody>
          <a:bodyPr/>
          <a:lstStyle/>
          <a:p>
            <a:r>
              <a:rPr lang="en-GB" dirty="0">
                <a:solidFill>
                  <a:srgbClr val="000000"/>
                </a:solidFill>
                <a:latin typeface="Times New Roman" panose="02020603050405020304" pitchFamily="18" charset="0"/>
                <a:ea typeface="Times New Roman" panose="02020603050405020304" pitchFamily="18" charset="0"/>
              </a:rPr>
              <a:t> Avoid hanging paragraphs (see 21.801 clause 5.2.4)</a:t>
            </a:r>
            <a:r>
              <a:rPr lang="en-US" dirty="0">
                <a:solidFill>
                  <a:srgbClr val="000000"/>
                </a:solidFill>
                <a:latin typeface="Times New Roman" panose="02020603050405020304" pitchFamily="18" charset="0"/>
                <a:ea typeface="Times New Roman" panose="02020603050405020304" pitchFamily="18" charset="0"/>
              </a:rPr>
              <a:t>:</a:t>
            </a:r>
          </a:p>
          <a:p>
            <a:pPr marL="0" indent="0">
              <a:buNone/>
            </a:pPr>
            <a:endParaRPr lang="en-US" sz="2800" dirty="0">
              <a:solidFill>
                <a:srgbClr val="000000"/>
              </a:solidFill>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B8AD9A7E-26CB-47A0-B8E5-B62C9EF281C1}"/>
              </a:ext>
            </a:extLst>
          </p:cNvPr>
          <p:cNvSpPr txBox="1"/>
          <p:nvPr/>
        </p:nvSpPr>
        <p:spPr>
          <a:xfrm>
            <a:off x="688156" y="2388835"/>
            <a:ext cx="4402317" cy="3539430"/>
          </a:xfrm>
          <a:prstGeom prst="rect">
            <a:avLst/>
          </a:prstGeom>
          <a:noFill/>
        </p:spPr>
        <p:txBody>
          <a:bodyPr wrap="square" rtlCol="0">
            <a:spAutoFit/>
          </a:bodyPr>
          <a:lstStyle/>
          <a:p>
            <a:pPr marL="0" indent="0">
              <a:buNone/>
            </a:pPr>
            <a:r>
              <a:rPr lang="en-US" sz="2800" b="1" dirty="0">
                <a:solidFill>
                  <a:srgbClr val="FF0000"/>
                </a:solidFill>
                <a:latin typeface="Times New Roman" panose="02020603050405020304" pitchFamily="18" charset="0"/>
                <a:ea typeface="Times New Roman" panose="02020603050405020304" pitchFamily="18" charset="0"/>
              </a:rPr>
              <a:t>DON’T</a:t>
            </a:r>
          </a:p>
          <a:p>
            <a:pPr marL="0" indent="0">
              <a:buNone/>
            </a:pPr>
            <a:r>
              <a:rPr lang="en-US" sz="2800" dirty="0">
                <a:solidFill>
                  <a:srgbClr val="000000"/>
                </a:solidFill>
                <a:latin typeface="Times New Roman" panose="02020603050405020304" pitchFamily="18" charset="0"/>
                <a:ea typeface="Times New Roman" panose="02020603050405020304" pitchFamily="18" charset="0"/>
              </a:rPr>
              <a:t>5.2.1	XXXXX</a:t>
            </a:r>
          </a:p>
          <a:p>
            <a:pPr marL="0" indent="0">
              <a:buNone/>
            </a:pPr>
            <a:r>
              <a:rPr lang="en-US" sz="2800" dirty="0" err="1">
                <a:solidFill>
                  <a:srgbClr val="000000"/>
                </a:solidFill>
                <a:highlight>
                  <a:srgbClr val="FFFF00"/>
                </a:highlight>
                <a:latin typeface="Times New Roman" panose="02020603050405020304" pitchFamily="18" charset="0"/>
                <a:ea typeface="Times New Roman" panose="02020603050405020304" pitchFamily="18" charset="0"/>
              </a:rPr>
              <a:t>Blabla</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a:solidFill>
                  <a:srgbClr val="FF0000"/>
                </a:solidFill>
                <a:latin typeface="Times New Roman" panose="02020603050405020304" pitchFamily="18" charset="0"/>
                <a:ea typeface="Times New Roman" panose="02020603050405020304" pitchFamily="18" charset="0"/>
                <a:sym typeface="Wingdings" panose="05000000000000000000" pitchFamily="2" charset="2"/>
              </a:rPr>
              <a:t> hanging paragraph</a:t>
            </a:r>
            <a:endParaRPr lang="en-US" sz="2800" dirty="0">
              <a:solidFill>
                <a:srgbClr val="000000"/>
              </a:solidFill>
              <a:effectLst/>
              <a:latin typeface="Times New Roman" panose="02020603050405020304" pitchFamily="18" charset="0"/>
              <a:ea typeface="Times New Roman" panose="02020603050405020304" pitchFamily="18" charset="0"/>
            </a:endParaRPr>
          </a:p>
          <a:p>
            <a:pPr marL="0" indent="0">
              <a:buNone/>
            </a:pPr>
            <a:r>
              <a:rPr lang="en-US" sz="2800" dirty="0">
                <a:solidFill>
                  <a:srgbClr val="000000"/>
                </a:solidFill>
                <a:effectLst/>
                <a:latin typeface="Times New Roman" panose="02020603050405020304" pitchFamily="18" charset="0"/>
                <a:ea typeface="Times New Roman" panose="02020603050405020304" pitchFamily="18" charset="0"/>
              </a:rPr>
              <a:t>5.2.</a:t>
            </a:r>
            <a:r>
              <a:rPr lang="en-US" sz="2800" dirty="0">
                <a:solidFill>
                  <a:srgbClr val="000000"/>
                </a:solidFill>
                <a:latin typeface="Times New Roman" panose="02020603050405020304" pitchFamily="18" charset="0"/>
                <a:ea typeface="Times New Roman" panose="02020603050405020304" pitchFamily="18" charset="0"/>
              </a:rPr>
              <a:t>1.1	YYYYY</a:t>
            </a:r>
          </a:p>
          <a:p>
            <a:pPr marL="0" indent="0">
              <a:buNone/>
            </a:pPr>
            <a:r>
              <a:rPr lang="en-US" sz="2800" dirty="0" err="1">
                <a:solidFill>
                  <a:srgbClr val="000000"/>
                </a:solidFill>
                <a:latin typeface="Times New Roman" panose="02020603050405020304" pitchFamily="18" charset="0"/>
                <a:ea typeface="Times New Roman" panose="02020603050405020304" pitchFamily="18" charset="0"/>
              </a:rPr>
              <a:t>Blablabla</a:t>
            </a:r>
            <a:endParaRPr lang="en-US" sz="2800" dirty="0">
              <a:solidFill>
                <a:srgbClr val="000000"/>
              </a:solidFill>
              <a:latin typeface="Times New Roman" panose="02020603050405020304" pitchFamily="18" charset="0"/>
              <a:ea typeface="Times New Roman" panose="02020603050405020304" pitchFamily="18" charset="0"/>
            </a:endParaRPr>
          </a:p>
          <a:p>
            <a:pPr marL="0" indent="0">
              <a:buNone/>
            </a:pPr>
            <a:r>
              <a:rPr lang="en-US" sz="2800" dirty="0">
                <a:solidFill>
                  <a:srgbClr val="000000"/>
                </a:solidFill>
                <a:effectLst/>
                <a:latin typeface="Times New Roman" panose="02020603050405020304" pitchFamily="18" charset="0"/>
                <a:ea typeface="Times New Roman" panose="02020603050405020304" pitchFamily="18" charset="0"/>
              </a:rPr>
              <a:t>5.2.</a:t>
            </a:r>
            <a:r>
              <a:rPr lang="en-US" sz="2800" dirty="0">
                <a:solidFill>
                  <a:srgbClr val="000000"/>
                </a:solidFill>
                <a:latin typeface="Times New Roman" panose="02020603050405020304" pitchFamily="18" charset="0"/>
                <a:ea typeface="Times New Roman" panose="02020603050405020304" pitchFamily="18" charset="0"/>
              </a:rPr>
              <a:t>1.2	ZZZZZZ</a:t>
            </a:r>
          </a:p>
          <a:p>
            <a:pPr marL="0" indent="0">
              <a:buNone/>
            </a:pPr>
            <a:r>
              <a:rPr lang="en-US" sz="2800" dirty="0" err="1">
                <a:solidFill>
                  <a:srgbClr val="000000"/>
                </a:solidFill>
                <a:latin typeface="Times New Roman" panose="02020603050405020304" pitchFamily="18" charset="0"/>
                <a:ea typeface="Times New Roman" panose="02020603050405020304" pitchFamily="18" charset="0"/>
              </a:rPr>
              <a:t>Blablablabla</a:t>
            </a:r>
            <a:endParaRPr lang="en-US" sz="2800" dirty="0">
              <a:solidFill>
                <a:srgbClr val="000000"/>
              </a:solidFill>
              <a:latin typeface="Times New Roman" panose="02020603050405020304" pitchFamily="18" charset="0"/>
              <a:ea typeface="Times New Roman" panose="02020603050405020304" pitchFamily="18" charset="0"/>
            </a:endParaRPr>
          </a:p>
          <a:p>
            <a:endParaRPr lang="en-US" sz="2800" dirty="0"/>
          </a:p>
        </p:txBody>
      </p:sp>
      <p:sp>
        <p:nvSpPr>
          <p:cNvPr id="6" name="TextBox 5">
            <a:extLst>
              <a:ext uri="{FF2B5EF4-FFF2-40B4-BE49-F238E27FC236}">
                <a16:creationId xmlns:a16="http://schemas.microsoft.com/office/drawing/2014/main" id="{CC88718C-C59F-4DF1-82D5-FDF576EC07F4}"/>
              </a:ext>
            </a:extLst>
          </p:cNvPr>
          <p:cNvSpPr txBox="1"/>
          <p:nvPr/>
        </p:nvSpPr>
        <p:spPr>
          <a:xfrm>
            <a:off x="6627043" y="2388834"/>
            <a:ext cx="3348994" cy="3970318"/>
          </a:xfrm>
          <a:prstGeom prst="rect">
            <a:avLst/>
          </a:prstGeom>
          <a:noFill/>
        </p:spPr>
        <p:txBody>
          <a:bodyPr wrap="none" rtlCol="0">
            <a:spAutoFit/>
          </a:bodyPr>
          <a:lstStyle/>
          <a:p>
            <a:pPr marL="0" indent="0">
              <a:buNone/>
            </a:pPr>
            <a:r>
              <a:rPr lang="en-US" sz="2800" b="1" dirty="0">
                <a:solidFill>
                  <a:srgbClr val="00B050"/>
                </a:solidFill>
                <a:effectLst/>
                <a:latin typeface="Times New Roman" panose="02020603050405020304" pitchFamily="18" charset="0"/>
                <a:ea typeface="Times New Roman" panose="02020603050405020304" pitchFamily="18" charset="0"/>
              </a:rPr>
              <a:t>DO</a:t>
            </a:r>
          </a:p>
          <a:p>
            <a:pPr marL="0" indent="0">
              <a:buNone/>
            </a:pPr>
            <a:r>
              <a:rPr lang="en-US" sz="2800" dirty="0">
                <a:solidFill>
                  <a:srgbClr val="000000"/>
                </a:solidFill>
                <a:latin typeface="Times New Roman" panose="02020603050405020304" pitchFamily="18" charset="0"/>
                <a:ea typeface="Times New Roman" panose="02020603050405020304" pitchFamily="18" charset="0"/>
              </a:rPr>
              <a:t>5.2.1	XXXXX</a:t>
            </a:r>
          </a:p>
          <a:p>
            <a:pPr marL="0" indent="0">
              <a:buNone/>
            </a:pPr>
            <a:r>
              <a:rPr lang="en-US" sz="2800" dirty="0">
                <a:solidFill>
                  <a:srgbClr val="000000"/>
                </a:solidFill>
                <a:latin typeface="Times New Roman" panose="02020603050405020304" pitchFamily="18" charset="0"/>
                <a:ea typeface="Times New Roman" panose="02020603050405020304" pitchFamily="18" charset="0"/>
              </a:rPr>
              <a:t>5.2.1.1	General</a:t>
            </a:r>
          </a:p>
          <a:p>
            <a:pPr marL="0" indent="0">
              <a:buNone/>
            </a:pPr>
            <a:r>
              <a:rPr lang="en-US" sz="2800" dirty="0" err="1">
                <a:solidFill>
                  <a:srgbClr val="000000"/>
                </a:solidFill>
                <a:latin typeface="Times New Roman" panose="02020603050405020304" pitchFamily="18" charset="0"/>
                <a:ea typeface="Times New Roman" panose="02020603050405020304" pitchFamily="18" charset="0"/>
              </a:rPr>
              <a:t>Blabla</a:t>
            </a:r>
            <a:endParaRPr lang="en-US" sz="2800" dirty="0">
              <a:solidFill>
                <a:srgbClr val="000000"/>
              </a:solidFill>
              <a:latin typeface="Times New Roman" panose="02020603050405020304" pitchFamily="18" charset="0"/>
              <a:ea typeface="Times New Roman" panose="02020603050405020304" pitchFamily="18" charset="0"/>
            </a:endParaRPr>
          </a:p>
          <a:p>
            <a:pPr marL="0" indent="0">
              <a:buNone/>
            </a:pPr>
            <a:r>
              <a:rPr lang="en-US" sz="2800" dirty="0">
                <a:solidFill>
                  <a:srgbClr val="000000"/>
                </a:solidFill>
                <a:effectLst/>
                <a:latin typeface="Times New Roman" panose="02020603050405020304" pitchFamily="18" charset="0"/>
                <a:ea typeface="Times New Roman" panose="02020603050405020304" pitchFamily="18" charset="0"/>
              </a:rPr>
              <a:t>5.2.</a:t>
            </a:r>
            <a:r>
              <a:rPr lang="en-US" sz="2800" dirty="0">
                <a:solidFill>
                  <a:srgbClr val="000000"/>
                </a:solidFill>
                <a:latin typeface="Times New Roman" panose="02020603050405020304" pitchFamily="18" charset="0"/>
                <a:ea typeface="Times New Roman" panose="02020603050405020304" pitchFamily="18" charset="0"/>
              </a:rPr>
              <a:t>1.2	YYYYY</a:t>
            </a:r>
          </a:p>
          <a:p>
            <a:pPr marL="0" indent="0">
              <a:buNone/>
            </a:pPr>
            <a:r>
              <a:rPr lang="en-US" sz="2800" dirty="0" err="1">
                <a:solidFill>
                  <a:srgbClr val="000000"/>
                </a:solidFill>
                <a:latin typeface="Times New Roman" panose="02020603050405020304" pitchFamily="18" charset="0"/>
                <a:ea typeface="Times New Roman" panose="02020603050405020304" pitchFamily="18" charset="0"/>
              </a:rPr>
              <a:t>Blablabla</a:t>
            </a:r>
            <a:endParaRPr lang="en-US" sz="2800" dirty="0">
              <a:solidFill>
                <a:srgbClr val="000000"/>
              </a:solidFill>
              <a:latin typeface="Times New Roman" panose="02020603050405020304" pitchFamily="18" charset="0"/>
              <a:ea typeface="Times New Roman" panose="02020603050405020304" pitchFamily="18" charset="0"/>
            </a:endParaRPr>
          </a:p>
          <a:p>
            <a:pPr marL="0" indent="0">
              <a:buNone/>
            </a:pPr>
            <a:r>
              <a:rPr lang="en-US" sz="2800" dirty="0">
                <a:solidFill>
                  <a:srgbClr val="000000"/>
                </a:solidFill>
                <a:effectLst/>
                <a:latin typeface="Times New Roman" panose="02020603050405020304" pitchFamily="18" charset="0"/>
                <a:ea typeface="Times New Roman" panose="02020603050405020304" pitchFamily="18" charset="0"/>
              </a:rPr>
              <a:t>5.2.</a:t>
            </a:r>
            <a:r>
              <a:rPr lang="en-US" sz="2800" dirty="0">
                <a:solidFill>
                  <a:srgbClr val="000000"/>
                </a:solidFill>
                <a:latin typeface="Times New Roman" panose="02020603050405020304" pitchFamily="18" charset="0"/>
                <a:ea typeface="Times New Roman" panose="02020603050405020304" pitchFamily="18" charset="0"/>
              </a:rPr>
              <a:t>1.3	ZZZZZZ</a:t>
            </a:r>
          </a:p>
          <a:p>
            <a:pPr marL="0" indent="0">
              <a:buNone/>
            </a:pPr>
            <a:r>
              <a:rPr lang="en-US" sz="2800" dirty="0" err="1">
                <a:solidFill>
                  <a:srgbClr val="000000"/>
                </a:solidFill>
                <a:latin typeface="Times New Roman" panose="02020603050405020304" pitchFamily="18" charset="0"/>
                <a:ea typeface="Times New Roman" panose="02020603050405020304" pitchFamily="18" charset="0"/>
              </a:rPr>
              <a:t>Blablablabla</a:t>
            </a:r>
            <a:endParaRPr lang="en-US" sz="2800" dirty="0">
              <a:solidFill>
                <a:srgbClr val="000000"/>
              </a:solidFill>
              <a:latin typeface="Times New Roman" panose="02020603050405020304" pitchFamily="18" charset="0"/>
              <a:ea typeface="Times New Roman" panose="02020603050405020304" pitchFamily="18" charset="0"/>
            </a:endParaRPr>
          </a:p>
          <a:p>
            <a:endParaRPr lang="en-US" sz="2800" dirty="0"/>
          </a:p>
        </p:txBody>
      </p:sp>
    </p:spTree>
    <p:extLst>
      <p:ext uri="{BB962C8B-B14F-4D97-AF65-F5344CB8AC3E}">
        <p14:creationId xmlns:p14="http://schemas.microsoft.com/office/powerpoint/2010/main" val="153577054"/>
      </p:ext>
    </p:extLst>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7A116-6E57-4BFD-A0B0-656D626F0111}"/>
              </a:ext>
            </a:extLst>
          </p:cNvPr>
          <p:cNvSpPr>
            <a:spLocks noGrp="1"/>
          </p:cNvSpPr>
          <p:nvPr>
            <p:ph type="title"/>
          </p:nvPr>
        </p:nvSpPr>
        <p:spPr/>
        <p:txBody>
          <a:bodyPr/>
          <a:lstStyle/>
          <a:p>
            <a:r>
              <a:rPr lang="fr-FR" dirty="0" err="1"/>
              <a:t>Headings</a:t>
            </a:r>
            <a:r>
              <a:rPr lang="fr-FR" dirty="0"/>
              <a:t> styles</a:t>
            </a:r>
            <a:endParaRPr lang="en-GB" dirty="0"/>
          </a:p>
        </p:txBody>
      </p:sp>
      <p:sp>
        <p:nvSpPr>
          <p:cNvPr id="3" name="Content Placeholder 2">
            <a:extLst>
              <a:ext uri="{FF2B5EF4-FFF2-40B4-BE49-F238E27FC236}">
                <a16:creationId xmlns:a16="http://schemas.microsoft.com/office/drawing/2014/main" id="{91131C44-3E53-40DA-9729-B5D7B0E11986}"/>
              </a:ext>
            </a:extLst>
          </p:cNvPr>
          <p:cNvSpPr>
            <a:spLocks noGrp="1"/>
          </p:cNvSpPr>
          <p:nvPr>
            <p:ph idx="1"/>
          </p:nvPr>
        </p:nvSpPr>
        <p:spPr/>
        <p:txBody>
          <a:bodyPr/>
          <a:lstStyle/>
          <a:p>
            <a:pPr marL="180340" indent="0">
              <a:spcAft>
                <a:spcPts val="900"/>
              </a:spcAft>
              <a:buNone/>
            </a:pPr>
            <a:r>
              <a:rPr lang="en-GB" sz="1800" b="1" dirty="0">
                <a:effectLst/>
                <a:latin typeface="Times New Roman" panose="02020603050405020304" pitchFamily="18" charset="0"/>
                <a:ea typeface="Times New Roman" panose="02020603050405020304" pitchFamily="18" charset="0"/>
              </a:rPr>
              <a:t>Heading 1:</a:t>
            </a:r>
            <a:r>
              <a:rPr lang="en-GB" sz="1800" dirty="0">
                <a:effectLst/>
                <a:latin typeface="Times New Roman" panose="02020603050405020304" pitchFamily="18" charset="0"/>
                <a:ea typeface="Times New Roman" panose="02020603050405020304" pitchFamily="18" charset="0"/>
              </a:rPr>
              <a:t>	Used for Main clauses (1, 2, 3, etc.). Also used for Annex clauses (A.1, A.2, etc.).</a:t>
            </a:r>
          </a:p>
          <a:p>
            <a:pPr marL="180340" indent="0">
              <a:spcAft>
                <a:spcPts val="900"/>
              </a:spcAft>
              <a:buNone/>
            </a:pPr>
            <a:r>
              <a:rPr lang="en-GB" sz="1800" b="1" dirty="0">
                <a:effectLst/>
                <a:latin typeface="Times New Roman" panose="02020603050405020304" pitchFamily="18" charset="0"/>
                <a:ea typeface="Times New Roman" panose="02020603050405020304" pitchFamily="18" charset="0"/>
              </a:rPr>
              <a:t>Heading 2:</a:t>
            </a:r>
            <a:r>
              <a:rPr lang="en-GB" sz="1800" dirty="0">
                <a:effectLst/>
                <a:latin typeface="Times New Roman" panose="02020603050405020304" pitchFamily="18" charset="0"/>
                <a:ea typeface="Times New Roman" panose="02020603050405020304" pitchFamily="18" charset="0"/>
              </a:rPr>
              <a:t>	Used for Main clauses (4.1, 4.2, 5.1, 5.2, etc.). Also used for Annex clauses (A.1.1, A.1.2, etc.).</a:t>
            </a:r>
          </a:p>
          <a:p>
            <a:pPr marL="180340" indent="0">
              <a:spcAft>
                <a:spcPts val="900"/>
              </a:spcAft>
              <a:buNone/>
            </a:pPr>
            <a:r>
              <a:rPr lang="en-GB" sz="1800" b="1" dirty="0">
                <a:effectLst/>
                <a:latin typeface="Times New Roman" panose="02020603050405020304" pitchFamily="18" charset="0"/>
                <a:ea typeface="Times New Roman" panose="02020603050405020304" pitchFamily="18" charset="0"/>
              </a:rPr>
              <a:t>Heading 3:</a:t>
            </a:r>
            <a:r>
              <a:rPr lang="en-GB" sz="1800" dirty="0">
                <a:effectLst/>
                <a:latin typeface="Times New Roman" panose="02020603050405020304" pitchFamily="18" charset="0"/>
                <a:ea typeface="Times New Roman" panose="02020603050405020304" pitchFamily="18" charset="0"/>
              </a:rPr>
              <a:t>	Used for 2nd level clauses (4.1.1, 4.1.2, 5.1.1, 5.1.2, etc.). Also used for Annex clauses (A.2.1.1, A.2.1.2, etc.).</a:t>
            </a:r>
          </a:p>
          <a:p>
            <a:pPr marL="180340" indent="0">
              <a:spcAft>
                <a:spcPts val="900"/>
              </a:spcAft>
              <a:buNone/>
            </a:pPr>
            <a:r>
              <a:rPr lang="en-GB" sz="1800" b="1" dirty="0">
                <a:effectLst/>
                <a:latin typeface="Times New Roman" panose="02020603050405020304" pitchFamily="18" charset="0"/>
                <a:ea typeface="Times New Roman" panose="02020603050405020304" pitchFamily="18" charset="0"/>
              </a:rPr>
              <a:t>Heading 4 &amp; 5:</a:t>
            </a:r>
            <a:r>
              <a:rPr lang="en-GB" sz="1800" dirty="0">
                <a:effectLst/>
                <a:latin typeface="Times New Roman" panose="02020603050405020304" pitchFamily="18" charset="0"/>
                <a:ea typeface="Times New Roman" panose="02020603050405020304" pitchFamily="18" charset="0"/>
              </a:rPr>
              <a:t>	Used for 3rd and 4th level clauses and Annex clauses.</a:t>
            </a:r>
          </a:p>
          <a:p>
            <a:pPr marL="180340" indent="0">
              <a:spcAft>
                <a:spcPts val="900"/>
              </a:spcAft>
              <a:buNone/>
            </a:pPr>
            <a:r>
              <a:rPr lang="en-GB" sz="1800" b="1" dirty="0">
                <a:effectLst/>
                <a:latin typeface="Times New Roman" panose="02020603050405020304" pitchFamily="18" charset="0"/>
                <a:ea typeface="Times New Roman" panose="02020603050405020304" pitchFamily="18" charset="0"/>
              </a:rPr>
              <a:t>Heading 6 &amp; 7:</a:t>
            </a:r>
            <a:r>
              <a:rPr lang="en-GB" sz="1800" dirty="0">
                <a:effectLst/>
                <a:latin typeface="Times New Roman" panose="02020603050405020304" pitchFamily="18" charset="0"/>
                <a:ea typeface="Times New Roman" panose="02020603050405020304" pitchFamily="18" charset="0"/>
              </a:rPr>
              <a:t>	Not used, instead use style "H6" so that the title appears in the document, but does not appear in the Table of Contents.</a:t>
            </a:r>
          </a:p>
          <a:p>
            <a:pPr marL="180340" indent="0">
              <a:spcAft>
                <a:spcPts val="900"/>
              </a:spcAft>
              <a:buNone/>
            </a:pPr>
            <a:r>
              <a:rPr lang="en-GB" sz="1800" b="1" dirty="0">
                <a:effectLst/>
                <a:latin typeface="Times New Roman" panose="02020603050405020304" pitchFamily="18" charset="0"/>
                <a:ea typeface="Times New Roman" panose="02020603050405020304" pitchFamily="18" charset="0"/>
              </a:rPr>
              <a:t>Heading 8:</a:t>
            </a:r>
            <a:r>
              <a:rPr lang="en-GB" sz="1800" dirty="0">
                <a:effectLst/>
                <a:latin typeface="Times New Roman" panose="02020603050405020304" pitchFamily="18" charset="0"/>
                <a:ea typeface="Times New Roman" panose="02020603050405020304" pitchFamily="18" charset="0"/>
              </a:rPr>
              <a:t>	Used for Main Annex titles in Specifications (3GPP TS) (e.g. Annex A (normative): ).</a:t>
            </a:r>
          </a:p>
          <a:p>
            <a:pPr marL="180340" indent="0">
              <a:spcAft>
                <a:spcPts val="900"/>
              </a:spcAft>
              <a:buNone/>
            </a:pPr>
            <a:r>
              <a:rPr lang="en-GB" sz="1800" b="1" dirty="0">
                <a:effectLst/>
                <a:latin typeface="Times New Roman" panose="02020603050405020304" pitchFamily="18" charset="0"/>
                <a:ea typeface="Times New Roman" panose="02020603050405020304" pitchFamily="18" charset="0"/>
              </a:rPr>
              <a:t>Heading 9:</a:t>
            </a:r>
            <a:r>
              <a:rPr lang="en-GB" sz="1800" dirty="0">
                <a:effectLst/>
                <a:latin typeface="Times New Roman" panose="02020603050405020304" pitchFamily="18" charset="0"/>
                <a:ea typeface="Times New Roman" panose="02020603050405020304" pitchFamily="18" charset="0"/>
              </a:rPr>
              <a:t>	Used for Main Annex titles in Reports (3GPP TR) (e.g. Annex A: ).</a:t>
            </a:r>
          </a:p>
          <a:p>
            <a:pPr marL="0" indent="0">
              <a:buNone/>
            </a:pPr>
            <a:endParaRPr lang="en-GB" dirty="0"/>
          </a:p>
        </p:txBody>
      </p:sp>
    </p:spTree>
    <p:extLst>
      <p:ext uri="{BB962C8B-B14F-4D97-AF65-F5344CB8AC3E}">
        <p14:creationId xmlns:p14="http://schemas.microsoft.com/office/powerpoint/2010/main" val="1506064044"/>
      </p:ext>
    </p:extLst>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50B19-C2D5-4752-B4AA-CE0837F84633}"/>
              </a:ext>
            </a:extLst>
          </p:cNvPr>
          <p:cNvSpPr>
            <a:spLocks noGrp="1"/>
          </p:cNvSpPr>
          <p:nvPr>
            <p:ph type="title"/>
          </p:nvPr>
        </p:nvSpPr>
        <p:spPr/>
        <p:txBody>
          <a:bodyPr/>
          <a:lstStyle/>
          <a:p>
            <a:r>
              <a:rPr lang="fr-FR" dirty="0"/>
              <a:t>Notes</a:t>
            </a:r>
            <a:endParaRPr lang="en-GB" dirty="0"/>
          </a:p>
        </p:txBody>
      </p:sp>
      <p:sp>
        <p:nvSpPr>
          <p:cNvPr id="3" name="Content Placeholder 2">
            <a:extLst>
              <a:ext uri="{FF2B5EF4-FFF2-40B4-BE49-F238E27FC236}">
                <a16:creationId xmlns:a16="http://schemas.microsoft.com/office/drawing/2014/main" id="{60113E6C-EF7E-4F97-A5C4-931595DB2AF7}"/>
              </a:ext>
            </a:extLst>
          </p:cNvPr>
          <p:cNvSpPr>
            <a:spLocks noGrp="1"/>
          </p:cNvSpPr>
          <p:nvPr>
            <p:ph idx="1"/>
          </p:nvPr>
        </p:nvSpPr>
        <p:spPr/>
        <p:txBody>
          <a:bodyPr/>
          <a:lstStyle/>
          <a:p>
            <a:pPr marL="0" indent="0">
              <a:buNone/>
            </a:pPr>
            <a:r>
              <a:rPr lang="en-GB" b="1" dirty="0"/>
              <a:t>NO: </a:t>
            </a:r>
            <a:r>
              <a:rPr lang="en-GB" dirty="0"/>
              <a:t>Used for notes in the text (Allows Tab and Indent). See example below.</a:t>
            </a:r>
          </a:p>
          <a:p>
            <a:pPr marL="0" indent="0">
              <a:buNone/>
            </a:pPr>
            <a:r>
              <a:rPr lang="en-GB" b="1" dirty="0"/>
              <a:t>NW: </a:t>
            </a:r>
            <a:r>
              <a:rPr lang="en-GB" dirty="0"/>
              <a:t>Same as NO, but without line space after. Used when there are many notes in sequence.</a:t>
            </a:r>
          </a:p>
          <a:p>
            <a:pPr marL="0" indent="0">
              <a:buNone/>
            </a:pPr>
            <a:endParaRPr lang="en-GB" dirty="0"/>
          </a:p>
          <a:p>
            <a:pPr marL="0" indent="0">
              <a:buNone/>
            </a:pPr>
            <a:endParaRPr lang="en-GB" dirty="0"/>
          </a:p>
          <a:p>
            <a:pPr marL="0" indent="0">
              <a:buNone/>
            </a:pPr>
            <a:endParaRPr lang="en-GB" dirty="0"/>
          </a:p>
          <a:p>
            <a:pPr marL="0" indent="0">
              <a:buNone/>
            </a:pPr>
            <a:r>
              <a:rPr lang="en-GB" b="1" dirty="0"/>
              <a:t>TAN:</a:t>
            </a:r>
            <a:r>
              <a:rPr lang="en-GB" dirty="0"/>
              <a:t> Used for notes in tables </a:t>
            </a:r>
            <a:br>
              <a:rPr lang="en-GB" dirty="0"/>
            </a:br>
            <a:r>
              <a:rPr lang="en-GB" dirty="0"/>
              <a:t>(reminder: Notes to tables may contain requirements) </a:t>
            </a:r>
            <a:r>
              <a:rPr lang="en-GB" b="1" dirty="0">
                <a:solidFill>
                  <a:srgbClr val="FF0000"/>
                </a:solidFill>
              </a:rPr>
              <a:t>	</a:t>
            </a:r>
          </a:p>
        </p:txBody>
      </p:sp>
      <p:pic>
        <p:nvPicPr>
          <p:cNvPr id="5" name="Picture 4">
            <a:extLst>
              <a:ext uri="{FF2B5EF4-FFF2-40B4-BE49-F238E27FC236}">
                <a16:creationId xmlns:a16="http://schemas.microsoft.com/office/drawing/2014/main" id="{231DEEA6-E9CD-4D89-9A97-61C16DB720A2}"/>
              </a:ext>
            </a:extLst>
          </p:cNvPr>
          <p:cNvPicPr>
            <a:picLocks noChangeAspect="1"/>
          </p:cNvPicPr>
          <p:nvPr/>
        </p:nvPicPr>
        <p:blipFill>
          <a:blip r:embed="rId2"/>
          <a:stretch>
            <a:fillRect/>
          </a:stretch>
        </p:blipFill>
        <p:spPr>
          <a:xfrm>
            <a:off x="1599316" y="3737113"/>
            <a:ext cx="8993367" cy="1193601"/>
          </a:xfrm>
          <a:prstGeom prst="rect">
            <a:avLst/>
          </a:prstGeom>
        </p:spPr>
      </p:pic>
    </p:spTree>
    <p:extLst>
      <p:ext uri="{BB962C8B-B14F-4D97-AF65-F5344CB8AC3E}">
        <p14:creationId xmlns:p14="http://schemas.microsoft.com/office/powerpoint/2010/main" val="249137013"/>
      </p:ext>
    </p:extLst>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91198-7DCA-4504-828F-68AE3C5B3D95}"/>
              </a:ext>
            </a:extLst>
          </p:cNvPr>
          <p:cNvSpPr>
            <a:spLocks noGrp="1"/>
          </p:cNvSpPr>
          <p:nvPr>
            <p:ph type="title"/>
          </p:nvPr>
        </p:nvSpPr>
        <p:spPr/>
        <p:txBody>
          <a:bodyPr/>
          <a:lstStyle/>
          <a:p>
            <a:r>
              <a:rPr lang="fr-FR" dirty="0"/>
              <a:t>Figures</a:t>
            </a:r>
            <a:endParaRPr lang="en-GB" dirty="0"/>
          </a:p>
        </p:txBody>
      </p:sp>
      <p:sp>
        <p:nvSpPr>
          <p:cNvPr id="3" name="Content Placeholder 2">
            <a:extLst>
              <a:ext uri="{FF2B5EF4-FFF2-40B4-BE49-F238E27FC236}">
                <a16:creationId xmlns:a16="http://schemas.microsoft.com/office/drawing/2014/main" id="{7E0308BE-DCD4-40BB-880E-F37B75708F3C}"/>
              </a:ext>
            </a:extLst>
          </p:cNvPr>
          <p:cNvSpPr>
            <a:spLocks noGrp="1"/>
          </p:cNvSpPr>
          <p:nvPr>
            <p:ph idx="1"/>
          </p:nvPr>
        </p:nvSpPr>
        <p:spPr/>
        <p:txBody>
          <a:bodyPr/>
          <a:lstStyle/>
          <a:p>
            <a:r>
              <a:rPr lang="fr-FR" dirty="0"/>
              <a:t> Figures </a:t>
            </a:r>
            <a:r>
              <a:rPr lang="fr-FR" dirty="0" err="1"/>
              <a:t>shall</a:t>
            </a:r>
            <a:r>
              <a:rPr lang="fr-FR" dirty="0"/>
              <a:t> not </a:t>
            </a:r>
            <a:r>
              <a:rPr lang="fr-FR" dirty="0" err="1"/>
              <a:t>exceed</a:t>
            </a:r>
            <a:r>
              <a:rPr lang="fr-FR" dirty="0"/>
              <a:t> 17cm in </a:t>
            </a:r>
            <a:r>
              <a:rPr lang="fr-FR" dirty="0" err="1"/>
              <a:t>width</a:t>
            </a:r>
            <a:r>
              <a:rPr lang="fr-FR" dirty="0"/>
              <a:t> or 22cm in </a:t>
            </a:r>
            <a:r>
              <a:rPr lang="fr-FR" dirty="0" err="1"/>
              <a:t>height</a:t>
            </a:r>
            <a:r>
              <a:rPr lang="fr-FR" dirty="0"/>
              <a:t>.</a:t>
            </a:r>
          </a:p>
          <a:p>
            <a:r>
              <a:rPr lang="fr-FR" dirty="0"/>
              <a:t> Figures </a:t>
            </a:r>
            <a:r>
              <a:rPr lang="fr-FR" dirty="0" err="1"/>
              <a:t>shall</a:t>
            </a:r>
            <a:r>
              <a:rPr lang="fr-FR" dirty="0"/>
              <a:t> </a:t>
            </a:r>
            <a:r>
              <a:rPr lang="fr-FR" dirty="0" err="1"/>
              <a:t>be</a:t>
            </a:r>
            <a:r>
              <a:rPr lang="fr-FR" dirty="0"/>
              <a:t> </a:t>
            </a:r>
            <a:r>
              <a:rPr lang="fr-FR" dirty="0" err="1"/>
              <a:t>editable</a:t>
            </a:r>
            <a:r>
              <a:rPr lang="fr-FR" dirty="0"/>
              <a:t> by </a:t>
            </a:r>
            <a:r>
              <a:rPr lang="fr-FR" dirty="0" err="1"/>
              <a:t>other</a:t>
            </a:r>
            <a:r>
              <a:rPr lang="fr-FR" dirty="0"/>
              <a:t> </a:t>
            </a:r>
            <a:r>
              <a:rPr lang="fr-FR" dirty="0" err="1"/>
              <a:t>users</a:t>
            </a:r>
            <a:r>
              <a:rPr lang="fr-FR" dirty="0"/>
              <a:t> (</a:t>
            </a:r>
            <a:r>
              <a:rPr lang="fr-FR" dirty="0" err="1"/>
              <a:t>provide</a:t>
            </a:r>
            <a:r>
              <a:rPr lang="fr-FR" dirty="0"/>
              <a:t> source code to MCC if </a:t>
            </a:r>
            <a:r>
              <a:rPr lang="fr-FR" dirty="0" err="1"/>
              <a:t>needed</a:t>
            </a:r>
            <a:r>
              <a:rPr lang="fr-FR" dirty="0"/>
              <a:t>).</a:t>
            </a:r>
          </a:p>
          <a:p>
            <a:r>
              <a:rPr lang="fr-FR" dirty="0"/>
              <a:t> Figures </a:t>
            </a:r>
            <a:r>
              <a:rPr lang="fr-FR" dirty="0" err="1"/>
              <a:t>shall</a:t>
            </a:r>
            <a:r>
              <a:rPr lang="fr-FR" dirty="0"/>
              <a:t> have a </a:t>
            </a:r>
            <a:r>
              <a:rPr lang="fr-FR" dirty="0" err="1"/>
              <a:t>title</a:t>
            </a:r>
            <a:r>
              <a:rPr lang="fr-FR" dirty="0"/>
              <a:t> </a:t>
            </a:r>
            <a:r>
              <a:rPr lang="fr-FR" dirty="0" err="1"/>
              <a:t>using</a:t>
            </a:r>
            <a:r>
              <a:rPr lang="fr-FR" dirty="0"/>
              <a:t> format </a:t>
            </a:r>
            <a:r>
              <a:rPr lang="fr-FR" i="1" dirty="0"/>
              <a:t>&lt;Figure X: zzz&gt;</a:t>
            </a:r>
            <a:r>
              <a:rPr lang="fr-FR" dirty="0"/>
              <a:t> or </a:t>
            </a:r>
            <a:r>
              <a:rPr lang="fr-FR" i="1" dirty="0"/>
              <a:t>&lt;Figure X&gt;.</a:t>
            </a:r>
          </a:p>
          <a:p>
            <a:r>
              <a:rPr lang="fr-FR" dirty="0"/>
              <a:t> </a:t>
            </a:r>
            <a:r>
              <a:rPr lang="fr-FR" dirty="0" err="1"/>
              <a:t>Numbering</a:t>
            </a:r>
            <a:r>
              <a:rPr lang="fr-FR" dirty="0"/>
              <a:t> of figures </a:t>
            </a:r>
            <a:r>
              <a:rPr lang="fr-FR" dirty="0" err="1"/>
              <a:t>may</a:t>
            </a:r>
            <a:r>
              <a:rPr lang="fr-FR" dirty="0"/>
              <a:t> </a:t>
            </a:r>
            <a:r>
              <a:rPr lang="fr-FR" dirty="0" err="1"/>
              <a:t>be</a:t>
            </a:r>
            <a:r>
              <a:rPr lang="fr-FR" dirty="0"/>
              <a:t> </a:t>
            </a:r>
            <a:r>
              <a:rPr lang="fr-FR" dirty="0" err="1"/>
              <a:t>either</a:t>
            </a:r>
            <a:r>
              <a:rPr lang="fr-FR" dirty="0"/>
              <a:t> global (i.e. </a:t>
            </a:r>
            <a:r>
              <a:rPr lang="fr-FR" dirty="0" err="1"/>
              <a:t>numbered</a:t>
            </a:r>
            <a:r>
              <a:rPr lang="fr-FR" dirty="0"/>
              <a:t> </a:t>
            </a:r>
            <a:r>
              <a:rPr lang="fr-FR" dirty="0" err="1"/>
              <a:t>sequentially</a:t>
            </a:r>
            <a:r>
              <a:rPr lang="fr-FR" dirty="0"/>
              <a:t> </a:t>
            </a:r>
            <a:r>
              <a:rPr lang="fr-FR" dirty="0" err="1"/>
              <a:t>throughout</a:t>
            </a:r>
            <a:r>
              <a:rPr lang="fr-FR" dirty="0"/>
              <a:t> the document), or </a:t>
            </a:r>
            <a:r>
              <a:rPr lang="fr-FR" dirty="0" err="1"/>
              <a:t>taking</a:t>
            </a:r>
            <a:r>
              <a:rPr lang="fr-FR" dirty="0"/>
              <a:t> </a:t>
            </a:r>
            <a:r>
              <a:rPr lang="fr-FR" dirty="0" err="1"/>
              <a:t>into</a:t>
            </a:r>
            <a:r>
              <a:rPr lang="fr-FR" dirty="0"/>
              <a:t> </a:t>
            </a:r>
            <a:r>
              <a:rPr lang="fr-FR" dirty="0" err="1"/>
              <a:t>account</a:t>
            </a:r>
            <a:r>
              <a:rPr lang="fr-FR" dirty="0"/>
              <a:t> the clause </a:t>
            </a:r>
            <a:r>
              <a:rPr lang="fr-FR" dirty="0" err="1"/>
              <a:t>numbering</a:t>
            </a:r>
            <a:r>
              <a:rPr lang="fr-FR" dirty="0"/>
              <a:t>. </a:t>
            </a:r>
          </a:p>
          <a:p>
            <a:r>
              <a:rPr lang="fr-FR" dirty="0"/>
              <a:t> Use style </a:t>
            </a:r>
            <a:r>
              <a:rPr lang="fr-FR" b="1" dirty="0">
                <a:solidFill>
                  <a:srgbClr val="FF0000"/>
                </a:solidFill>
              </a:rPr>
              <a:t>TH</a:t>
            </a:r>
            <a:r>
              <a:rPr lang="fr-FR" dirty="0"/>
              <a:t> for the figure </a:t>
            </a:r>
            <a:r>
              <a:rPr lang="fr-FR" dirty="0" err="1"/>
              <a:t>itself</a:t>
            </a:r>
            <a:r>
              <a:rPr lang="fr-FR" dirty="0"/>
              <a:t> and </a:t>
            </a:r>
            <a:r>
              <a:rPr lang="fr-FR" b="1" dirty="0">
                <a:solidFill>
                  <a:srgbClr val="FF0000"/>
                </a:solidFill>
              </a:rPr>
              <a:t>TF</a:t>
            </a:r>
            <a:r>
              <a:rPr lang="fr-FR" dirty="0"/>
              <a:t> for </a:t>
            </a:r>
            <a:r>
              <a:rPr lang="fr-FR" dirty="0" err="1"/>
              <a:t>its</a:t>
            </a:r>
            <a:r>
              <a:rPr lang="fr-FR" dirty="0"/>
              <a:t> </a:t>
            </a:r>
            <a:r>
              <a:rPr lang="fr-FR" dirty="0" err="1"/>
              <a:t>title</a:t>
            </a:r>
            <a:r>
              <a:rPr lang="fr-FR" dirty="0"/>
              <a:t>.</a:t>
            </a:r>
          </a:p>
          <a:p>
            <a:pPr marL="0" indent="0">
              <a:buNone/>
            </a:pPr>
            <a:r>
              <a:rPr lang="fr-FR" sz="2400" dirty="0">
                <a:sym typeface="Wingdings" panose="05000000000000000000" pitchFamily="2" charset="2"/>
              </a:rPr>
              <a:t> </a:t>
            </a:r>
            <a:r>
              <a:rPr lang="fr-FR" sz="2400" dirty="0" err="1">
                <a:sym typeface="Wingdings" panose="05000000000000000000" pitchFamily="2" charset="2"/>
              </a:rPr>
              <a:t>See</a:t>
            </a:r>
            <a:r>
              <a:rPr lang="fr-FR" sz="2400" dirty="0">
                <a:sym typeface="Wingdings" panose="05000000000000000000" pitchFamily="2" charset="2"/>
              </a:rPr>
              <a:t> clause H.5 for </a:t>
            </a:r>
            <a:r>
              <a:rPr lang="fr-FR" sz="2400" dirty="0" err="1">
                <a:sym typeface="Wingdings" panose="05000000000000000000" pitchFamily="2" charset="2"/>
              </a:rPr>
              <a:t>details</a:t>
            </a:r>
            <a:r>
              <a:rPr lang="fr-FR" sz="2400" dirty="0">
                <a:sym typeface="Wingdings" panose="05000000000000000000" pitchFamily="2" charset="2"/>
              </a:rPr>
              <a:t> on </a:t>
            </a:r>
            <a:r>
              <a:rPr lang="fr-FR" sz="2400" dirty="0" err="1">
                <a:sym typeface="Wingdings" panose="05000000000000000000" pitchFamily="2" charset="2"/>
              </a:rPr>
              <a:t>tools</a:t>
            </a:r>
            <a:r>
              <a:rPr lang="fr-FR" sz="2400" dirty="0">
                <a:sym typeface="Wingdings" panose="05000000000000000000" pitchFamily="2" charset="2"/>
              </a:rPr>
              <a:t> and formats.</a:t>
            </a:r>
            <a:endParaRPr lang="en-GB" dirty="0"/>
          </a:p>
        </p:txBody>
      </p:sp>
    </p:spTree>
    <p:extLst>
      <p:ext uri="{BB962C8B-B14F-4D97-AF65-F5344CB8AC3E}">
        <p14:creationId xmlns:p14="http://schemas.microsoft.com/office/powerpoint/2010/main" val="103944699"/>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534A8-2750-41D8-8BF8-31C302052501}"/>
              </a:ext>
            </a:extLst>
          </p:cNvPr>
          <p:cNvSpPr>
            <a:spLocks noGrp="1"/>
          </p:cNvSpPr>
          <p:nvPr>
            <p:ph type="title"/>
          </p:nvPr>
        </p:nvSpPr>
        <p:spPr/>
        <p:txBody>
          <a:bodyPr/>
          <a:lstStyle/>
          <a:p>
            <a:r>
              <a:rPr lang="fr-FR" dirty="0"/>
              <a:t>The 3GPP Drafting </a:t>
            </a:r>
            <a:r>
              <a:rPr lang="fr-FR" dirty="0" err="1"/>
              <a:t>rules</a:t>
            </a:r>
            <a:endParaRPr lang="en-GB" dirty="0"/>
          </a:p>
        </p:txBody>
      </p:sp>
      <p:sp>
        <p:nvSpPr>
          <p:cNvPr id="3" name="Content Placeholder 2">
            <a:extLst>
              <a:ext uri="{FF2B5EF4-FFF2-40B4-BE49-F238E27FC236}">
                <a16:creationId xmlns:a16="http://schemas.microsoft.com/office/drawing/2014/main" id="{F9667DDB-6EE6-4646-AA16-5E9EFF7AAE5C}"/>
              </a:ext>
            </a:extLst>
          </p:cNvPr>
          <p:cNvSpPr>
            <a:spLocks noGrp="1"/>
          </p:cNvSpPr>
          <p:nvPr>
            <p:ph idx="1"/>
          </p:nvPr>
        </p:nvSpPr>
        <p:spPr/>
        <p:txBody>
          <a:bodyPr/>
          <a:lstStyle/>
          <a:p>
            <a:r>
              <a:rPr lang="fr-FR" dirty="0"/>
              <a:t> The 3GPP drafting </a:t>
            </a:r>
            <a:r>
              <a:rPr lang="fr-FR" dirty="0" err="1"/>
              <a:t>rules</a:t>
            </a:r>
            <a:r>
              <a:rPr lang="fr-FR" dirty="0"/>
              <a:t> are </a:t>
            </a:r>
            <a:r>
              <a:rPr lang="fr-FR" dirty="0" err="1"/>
              <a:t>derived</a:t>
            </a:r>
            <a:r>
              <a:rPr lang="fr-FR" dirty="0"/>
              <a:t> </a:t>
            </a:r>
            <a:r>
              <a:rPr lang="fr-FR" dirty="0" err="1"/>
              <a:t>from</a:t>
            </a:r>
            <a:r>
              <a:rPr lang="fr-FR" dirty="0"/>
              <a:t> ISO, CEN/CENELEC and </a:t>
            </a:r>
            <a:r>
              <a:rPr lang="fr-FR" dirty="0" err="1"/>
              <a:t>ETSI’s</a:t>
            </a:r>
            <a:r>
              <a:rPr lang="fr-FR" dirty="0"/>
              <a:t> drafting </a:t>
            </a:r>
            <a:r>
              <a:rPr lang="fr-FR" dirty="0" err="1"/>
              <a:t>rules</a:t>
            </a:r>
            <a:r>
              <a:rPr lang="fr-FR" dirty="0"/>
              <a:t>;</a:t>
            </a:r>
          </a:p>
          <a:p>
            <a:r>
              <a:rPr lang="fr-FR" dirty="0"/>
              <a:t> </a:t>
            </a:r>
            <a:r>
              <a:rPr lang="fr-FR" dirty="0" err="1"/>
              <a:t>They</a:t>
            </a:r>
            <a:r>
              <a:rPr lang="fr-FR" dirty="0"/>
              <a:t> </a:t>
            </a:r>
            <a:r>
              <a:rPr lang="fr-FR" dirty="0" err="1"/>
              <a:t>define</a:t>
            </a:r>
            <a:r>
              <a:rPr lang="fr-FR" dirty="0"/>
              <a:t>:</a:t>
            </a:r>
          </a:p>
          <a:p>
            <a:pPr lvl="1"/>
            <a:r>
              <a:rPr lang="fr-FR" dirty="0"/>
              <a:t>a </a:t>
            </a:r>
            <a:r>
              <a:rPr lang="fr-FR" dirty="0" err="1"/>
              <a:t>common</a:t>
            </a:r>
            <a:r>
              <a:rPr lang="fr-FR" dirty="0"/>
              <a:t> structure and </a:t>
            </a:r>
            <a:r>
              <a:rPr lang="fr-FR" dirty="0" err="1"/>
              <a:t>presentation</a:t>
            </a:r>
            <a:r>
              <a:rPr lang="fr-FR" dirty="0"/>
              <a:t> style for all </a:t>
            </a:r>
            <a:r>
              <a:rPr lang="fr-FR" dirty="0" err="1"/>
              <a:t>specifications</a:t>
            </a:r>
            <a:r>
              <a:rPr lang="fr-FR" dirty="0"/>
              <a:t>; and</a:t>
            </a:r>
          </a:p>
          <a:p>
            <a:pPr lvl="1"/>
            <a:r>
              <a:rPr lang="fr-FR" dirty="0"/>
              <a:t>how </a:t>
            </a:r>
            <a:r>
              <a:rPr lang="fr-FR" dirty="0" err="1"/>
              <a:t>requirements</a:t>
            </a:r>
            <a:r>
              <a:rPr lang="fr-FR" dirty="0"/>
              <a:t> must </a:t>
            </a:r>
            <a:r>
              <a:rPr lang="fr-FR" dirty="0" err="1"/>
              <a:t>be</a:t>
            </a:r>
            <a:r>
              <a:rPr lang="fr-FR" dirty="0"/>
              <a:t> </a:t>
            </a:r>
            <a:r>
              <a:rPr lang="fr-FR" dirty="0" err="1"/>
              <a:t>written</a:t>
            </a:r>
            <a:r>
              <a:rPr lang="fr-FR" dirty="0"/>
              <a:t>.</a:t>
            </a:r>
          </a:p>
          <a:p>
            <a:r>
              <a:rPr lang="en-GB" dirty="0"/>
              <a:t> They apply to 3GPP specifications and documents that are used in their drafting process (e.g. CRs);</a:t>
            </a:r>
          </a:p>
          <a:p>
            <a:r>
              <a:rPr lang="fr-FR" dirty="0"/>
              <a:t> </a:t>
            </a:r>
            <a:r>
              <a:rPr lang="fr-FR" dirty="0" err="1"/>
              <a:t>They</a:t>
            </a:r>
            <a:r>
              <a:rPr lang="fr-FR" dirty="0"/>
              <a:t> can </a:t>
            </a:r>
            <a:r>
              <a:rPr lang="fr-FR" dirty="0" err="1"/>
              <a:t>be</a:t>
            </a:r>
            <a:r>
              <a:rPr lang="fr-FR" dirty="0"/>
              <a:t> </a:t>
            </a:r>
            <a:r>
              <a:rPr lang="fr-FR" dirty="0" err="1"/>
              <a:t>found</a:t>
            </a:r>
            <a:r>
              <a:rPr lang="fr-FR" dirty="0"/>
              <a:t> in TR 21.801 (</a:t>
            </a:r>
            <a:r>
              <a:rPr lang="fr-FR" dirty="0">
                <a:hlinkClick r:id="rId2"/>
              </a:rPr>
              <a:t>https://www.3gpp.org/DynaReport/21801.htm</a:t>
            </a:r>
            <a:r>
              <a:rPr lang="fr-FR" dirty="0"/>
              <a:t>)</a:t>
            </a:r>
          </a:p>
        </p:txBody>
      </p:sp>
    </p:spTree>
    <p:extLst>
      <p:ext uri="{BB962C8B-B14F-4D97-AF65-F5344CB8AC3E}">
        <p14:creationId xmlns:p14="http://schemas.microsoft.com/office/powerpoint/2010/main" val="753986111"/>
      </p:ext>
    </p:extLst>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467A9-46E9-4449-9037-3E2D9494267D}"/>
              </a:ext>
            </a:extLst>
          </p:cNvPr>
          <p:cNvSpPr>
            <a:spLocks noGrp="1"/>
          </p:cNvSpPr>
          <p:nvPr>
            <p:ph type="title"/>
          </p:nvPr>
        </p:nvSpPr>
        <p:spPr/>
        <p:txBody>
          <a:bodyPr/>
          <a:lstStyle/>
          <a:p>
            <a:r>
              <a:rPr lang="fr-FR" dirty="0"/>
              <a:t>Tables</a:t>
            </a:r>
            <a:endParaRPr lang="en-GB" dirty="0"/>
          </a:p>
        </p:txBody>
      </p:sp>
      <p:sp>
        <p:nvSpPr>
          <p:cNvPr id="3" name="Content Placeholder 2">
            <a:extLst>
              <a:ext uri="{FF2B5EF4-FFF2-40B4-BE49-F238E27FC236}">
                <a16:creationId xmlns:a16="http://schemas.microsoft.com/office/drawing/2014/main" id="{7031E3CA-C4FB-416C-8C14-42F52170E674}"/>
              </a:ext>
            </a:extLst>
          </p:cNvPr>
          <p:cNvSpPr>
            <a:spLocks noGrp="1"/>
          </p:cNvSpPr>
          <p:nvPr>
            <p:ph idx="1"/>
          </p:nvPr>
        </p:nvSpPr>
        <p:spPr>
          <a:xfrm>
            <a:off x="838200" y="1825625"/>
            <a:ext cx="10515600" cy="4351338"/>
          </a:xfrm>
        </p:spPr>
        <p:txBody>
          <a:bodyPr/>
          <a:lstStyle/>
          <a:p>
            <a:r>
              <a:rPr lang="en-GB" dirty="0"/>
              <a:t> Max width= 17cm in portrait orientation, 22cm in landscape. </a:t>
            </a:r>
          </a:p>
          <a:p>
            <a:r>
              <a:rPr lang="en-GB" dirty="0"/>
              <a:t> A table within a table is not permitted.</a:t>
            </a:r>
          </a:p>
          <a:p>
            <a:r>
              <a:rPr lang="en-GB" dirty="0"/>
              <a:t> Make sure that rows do not span over several pages.</a:t>
            </a:r>
          </a:p>
        </p:txBody>
      </p:sp>
      <p:graphicFrame>
        <p:nvGraphicFramePr>
          <p:cNvPr id="4" name="Table 4">
            <a:extLst>
              <a:ext uri="{FF2B5EF4-FFF2-40B4-BE49-F238E27FC236}">
                <a16:creationId xmlns:a16="http://schemas.microsoft.com/office/drawing/2014/main" id="{E974F173-E566-4BAF-A94D-83883838C93D}"/>
              </a:ext>
            </a:extLst>
          </p:cNvPr>
          <p:cNvGraphicFramePr>
            <a:graphicFrameLocks noGrp="1"/>
          </p:cNvGraphicFramePr>
          <p:nvPr>
            <p:extLst>
              <p:ext uri="{D42A27DB-BD31-4B8C-83A1-F6EECF244321}">
                <p14:modId xmlns:p14="http://schemas.microsoft.com/office/powerpoint/2010/main" val="2725272701"/>
              </p:ext>
            </p:extLst>
          </p:nvPr>
        </p:nvGraphicFramePr>
        <p:xfrm>
          <a:off x="1758621" y="3530092"/>
          <a:ext cx="8128000" cy="1651000"/>
        </p:xfrm>
        <a:graphic>
          <a:graphicData uri="http://schemas.openxmlformats.org/drawingml/2006/table">
            <a:tbl>
              <a:tblPr firstRow="1" bandRow="1">
                <a:effectLst/>
                <a:tableStyleId>{5C22544A-7EE6-4342-B048-85BDC9FD1C3A}</a:tableStyleId>
              </a:tblPr>
              <a:tblGrid>
                <a:gridCol w="1625600">
                  <a:extLst>
                    <a:ext uri="{9D8B030D-6E8A-4147-A177-3AD203B41FA5}">
                      <a16:colId xmlns:a16="http://schemas.microsoft.com/office/drawing/2014/main" val="1835119184"/>
                    </a:ext>
                  </a:extLst>
                </a:gridCol>
                <a:gridCol w="1625600">
                  <a:extLst>
                    <a:ext uri="{9D8B030D-6E8A-4147-A177-3AD203B41FA5}">
                      <a16:colId xmlns:a16="http://schemas.microsoft.com/office/drawing/2014/main" val="439669677"/>
                    </a:ext>
                  </a:extLst>
                </a:gridCol>
                <a:gridCol w="1625600">
                  <a:extLst>
                    <a:ext uri="{9D8B030D-6E8A-4147-A177-3AD203B41FA5}">
                      <a16:colId xmlns:a16="http://schemas.microsoft.com/office/drawing/2014/main" val="2582851050"/>
                    </a:ext>
                  </a:extLst>
                </a:gridCol>
                <a:gridCol w="1625600">
                  <a:extLst>
                    <a:ext uri="{9D8B030D-6E8A-4147-A177-3AD203B41FA5}">
                      <a16:colId xmlns:a16="http://schemas.microsoft.com/office/drawing/2014/main" val="1241790469"/>
                    </a:ext>
                  </a:extLst>
                </a:gridCol>
                <a:gridCol w="1625600">
                  <a:extLst>
                    <a:ext uri="{9D8B030D-6E8A-4147-A177-3AD203B41FA5}">
                      <a16:colId xmlns:a16="http://schemas.microsoft.com/office/drawing/2014/main" val="3262469521"/>
                    </a:ext>
                  </a:extLst>
                </a:gridCol>
              </a:tblGrid>
              <a:tr h="370840">
                <a:tc>
                  <a:txBody>
                    <a:bodyPr/>
                    <a:lstStyle/>
                    <a:p>
                      <a:r>
                        <a:rPr lang="en-US" dirty="0">
                          <a:solidFill>
                            <a:schemeClr val="tx1"/>
                          </a:solidFill>
                        </a:rPr>
                        <a:t>Heading </a:t>
                      </a:r>
                      <a:br>
                        <a:rPr lang="en-US" dirty="0">
                          <a:solidFill>
                            <a:schemeClr val="tx1"/>
                          </a:solidFill>
                        </a:rPr>
                      </a:br>
                      <a:r>
                        <a:rPr lang="en-US" dirty="0">
                          <a:solidFill>
                            <a:srgbClr val="FF0000"/>
                          </a:solidFill>
                          <a:sym typeface="Wingdings" panose="05000000000000000000" pitchFamily="2" charset="2"/>
                        </a:rPr>
                        <a:t> use TAH</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8324664"/>
                  </a:ext>
                </a:extLst>
              </a:tr>
              <a:tr h="370840">
                <a:tc>
                  <a:txBody>
                    <a:bodyPr/>
                    <a:lstStyle/>
                    <a:p>
                      <a:r>
                        <a:rPr lang="en-US" b="0" dirty="0">
                          <a:solidFill>
                            <a:schemeClr val="tx1"/>
                          </a:solidFill>
                        </a:rPr>
                        <a:t>Left justified </a:t>
                      </a:r>
                    </a:p>
                    <a:p>
                      <a:r>
                        <a:rPr lang="en-US" b="1" dirty="0">
                          <a:solidFill>
                            <a:srgbClr val="FF0000"/>
                          </a:solidFill>
                          <a:sym typeface="Wingdings" panose="05000000000000000000" pitchFamily="2" charset="2"/>
                        </a:rPr>
                        <a:t> use TAL</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0" dirty="0">
                          <a:solidFill>
                            <a:schemeClr val="tx1"/>
                          </a:solidFill>
                        </a:rPr>
                        <a:t>Centered</a:t>
                      </a:r>
                    </a:p>
                    <a:p>
                      <a:pPr algn="ctr"/>
                      <a:r>
                        <a:rPr lang="en-US" b="1" dirty="0">
                          <a:solidFill>
                            <a:srgbClr val="FF0000"/>
                          </a:solidFill>
                          <a:sym typeface="Wingdings" panose="05000000000000000000" pitchFamily="2" charset="2"/>
                        </a:rPr>
                        <a:t> use TAC</a:t>
                      </a: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b="0" dirty="0">
                          <a:solidFill>
                            <a:schemeClr val="tx1"/>
                          </a:solidFill>
                        </a:rPr>
                        <a:t>Right justified</a:t>
                      </a:r>
                    </a:p>
                    <a:p>
                      <a:pPr algn="r"/>
                      <a:r>
                        <a:rPr lang="en-US" b="1" dirty="0">
                          <a:solidFill>
                            <a:srgbClr val="FF0000"/>
                          </a:solidFill>
                          <a:sym typeface="Wingdings" panose="05000000000000000000" pitchFamily="2" charset="2"/>
                        </a:rPr>
                        <a:t> use TAR</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1234144"/>
                  </a:ext>
                </a:extLst>
              </a:tr>
              <a:tr h="370840">
                <a:tc gridSpan="5">
                  <a:txBody>
                    <a:bodyPr/>
                    <a:lstStyle/>
                    <a:p>
                      <a:r>
                        <a:rPr lang="en-US" dirty="0"/>
                        <a:t>NOTE: </a:t>
                      </a:r>
                      <a:r>
                        <a:rPr lang="en-US" dirty="0" err="1"/>
                        <a:t>blabla</a:t>
                      </a:r>
                      <a:r>
                        <a:rPr lang="en-US" dirty="0"/>
                        <a:t> </a:t>
                      </a:r>
                      <a:r>
                        <a:rPr lang="en-US" dirty="0" err="1"/>
                        <a:t>blabla</a:t>
                      </a:r>
                      <a:r>
                        <a:rPr lang="en-US" dirty="0"/>
                        <a:t> </a:t>
                      </a:r>
                      <a:r>
                        <a:rPr lang="en-US" b="1" dirty="0">
                          <a:solidFill>
                            <a:srgbClr val="FF0000"/>
                          </a:solidFill>
                          <a:sym typeface="Wingdings" panose="05000000000000000000" pitchFamily="2" charset="2"/>
                        </a:rPr>
                        <a:t> use style TAN</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7408258"/>
                  </a:ext>
                </a:extLst>
              </a:tr>
            </a:tbl>
          </a:graphicData>
        </a:graphic>
      </p:graphicFrame>
      <p:sp>
        <p:nvSpPr>
          <p:cNvPr id="5" name="TextBox 4">
            <a:extLst>
              <a:ext uri="{FF2B5EF4-FFF2-40B4-BE49-F238E27FC236}">
                <a16:creationId xmlns:a16="http://schemas.microsoft.com/office/drawing/2014/main" id="{4A360FFC-26A1-43BF-B8CA-A2464FB6246D}"/>
              </a:ext>
            </a:extLst>
          </p:cNvPr>
          <p:cNvSpPr txBox="1"/>
          <p:nvPr/>
        </p:nvSpPr>
        <p:spPr>
          <a:xfrm>
            <a:off x="4555501" y="5309695"/>
            <a:ext cx="4136797" cy="369332"/>
          </a:xfrm>
          <a:prstGeom prst="rect">
            <a:avLst/>
          </a:prstGeom>
          <a:noFill/>
        </p:spPr>
        <p:txBody>
          <a:bodyPr wrap="square" rtlCol="0">
            <a:spAutoFit/>
          </a:bodyPr>
          <a:lstStyle/>
          <a:p>
            <a:r>
              <a:rPr lang="en-US" b="1" dirty="0"/>
              <a:t>Table X.Y: title  </a:t>
            </a:r>
            <a:r>
              <a:rPr lang="en-US" b="1" dirty="0">
                <a:solidFill>
                  <a:srgbClr val="FF0000"/>
                </a:solidFill>
                <a:sym typeface="Wingdings" panose="05000000000000000000" pitchFamily="2" charset="2"/>
              </a:rPr>
              <a:t> use style TH</a:t>
            </a:r>
            <a:endParaRPr lang="en-US" b="1" dirty="0">
              <a:solidFill>
                <a:srgbClr val="FF0000"/>
              </a:solidFill>
            </a:endParaRPr>
          </a:p>
        </p:txBody>
      </p:sp>
    </p:spTree>
    <p:extLst>
      <p:ext uri="{BB962C8B-B14F-4D97-AF65-F5344CB8AC3E}">
        <p14:creationId xmlns:p14="http://schemas.microsoft.com/office/powerpoint/2010/main" val="1641186960"/>
      </p:ext>
    </p:extLst>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F8C09-D645-4E15-A74F-EE7CBFF7B424}"/>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47AE6258-8590-4692-9ACC-399E9738D50E}"/>
              </a:ext>
            </a:extLst>
          </p:cNvPr>
          <p:cNvSpPr>
            <a:spLocks noGrp="1"/>
          </p:cNvSpPr>
          <p:nvPr>
            <p:ph idx="1"/>
          </p:nvPr>
        </p:nvSpPr>
        <p:spPr/>
        <p:txBody>
          <a:bodyPr/>
          <a:lstStyle/>
          <a:p>
            <a:r>
              <a:rPr lang="en-US" dirty="0"/>
              <a:t> References in clause 2 shall use style </a:t>
            </a:r>
            <a:r>
              <a:rPr lang="en-US" b="1" dirty="0">
                <a:solidFill>
                  <a:srgbClr val="FF0000"/>
                </a:solidFill>
              </a:rPr>
              <a:t>EX</a:t>
            </a:r>
            <a:r>
              <a:rPr lang="en-US" dirty="0"/>
              <a:t>.</a:t>
            </a:r>
          </a:p>
          <a:p>
            <a:r>
              <a:rPr lang="en-US" dirty="0"/>
              <a:t> Specify version or publication date for specific references</a:t>
            </a:r>
          </a:p>
          <a:p>
            <a:pPr marL="0" indent="0">
              <a:buNone/>
            </a:pPr>
            <a:r>
              <a:rPr lang="en-US" dirty="0"/>
              <a:t>Example: </a:t>
            </a:r>
            <a:r>
              <a:rPr lang="en-GB" dirty="0"/>
              <a:t>ISO/IEC Directives - Part 3 (</a:t>
            </a:r>
            <a:r>
              <a:rPr lang="en-GB" dirty="0">
                <a:solidFill>
                  <a:srgbClr val="FF0000"/>
                </a:solidFill>
              </a:rPr>
              <a:t>1997</a:t>
            </a:r>
            <a:r>
              <a:rPr lang="en-GB" dirty="0"/>
              <a:t>): "Rules for the structure and drafting of International Standards“</a:t>
            </a:r>
          </a:p>
          <a:p>
            <a:pPr marL="0" indent="0">
              <a:buNone/>
            </a:pPr>
            <a:endParaRPr lang="en-US" dirty="0"/>
          </a:p>
        </p:txBody>
      </p:sp>
    </p:spTree>
    <p:extLst>
      <p:ext uri="{BB962C8B-B14F-4D97-AF65-F5344CB8AC3E}">
        <p14:creationId xmlns:p14="http://schemas.microsoft.com/office/powerpoint/2010/main" val="1602825629"/>
      </p:ext>
    </p:extLst>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417A9-29CC-4021-A272-9833456FA413}"/>
              </a:ext>
            </a:extLst>
          </p:cNvPr>
          <p:cNvSpPr>
            <a:spLocks noGrp="1"/>
          </p:cNvSpPr>
          <p:nvPr>
            <p:ph type="title"/>
          </p:nvPr>
        </p:nvSpPr>
        <p:spPr/>
        <p:txBody>
          <a:bodyPr/>
          <a:lstStyle/>
          <a:p>
            <a:r>
              <a:rPr lang="fr-FR" dirty="0"/>
              <a:t>General </a:t>
            </a:r>
            <a:r>
              <a:rPr lang="fr-FR" dirty="0" err="1"/>
              <a:t>advice</a:t>
            </a:r>
            <a:endParaRPr lang="en-GB" dirty="0"/>
          </a:p>
        </p:txBody>
      </p:sp>
      <p:sp>
        <p:nvSpPr>
          <p:cNvPr id="3" name="Content Placeholder 2">
            <a:extLst>
              <a:ext uri="{FF2B5EF4-FFF2-40B4-BE49-F238E27FC236}">
                <a16:creationId xmlns:a16="http://schemas.microsoft.com/office/drawing/2014/main" id="{36F71039-EC69-4557-B5EC-9D4AEAF61C85}"/>
              </a:ext>
            </a:extLst>
          </p:cNvPr>
          <p:cNvSpPr>
            <a:spLocks noGrp="1"/>
          </p:cNvSpPr>
          <p:nvPr>
            <p:ph idx="1"/>
          </p:nvPr>
        </p:nvSpPr>
        <p:spPr/>
        <p:txBody>
          <a:bodyPr/>
          <a:lstStyle/>
          <a:p>
            <a:r>
              <a:rPr lang="en-GB" dirty="0"/>
              <a:t> Do not alter any styles or the document format (e.g. tabulation position, paper format, etc.) </a:t>
            </a:r>
          </a:p>
          <a:p>
            <a:r>
              <a:rPr lang="en-GB" dirty="0"/>
              <a:t> </a:t>
            </a:r>
            <a:r>
              <a:rPr lang="en-GB" dirty="0">
                <a:sym typeface="Wingdings" panose="05000000000000000000" pitchFamily="2" charset="2"/>
              </a:rPr>
              <a:t>Use Word’s “show all formatting marks” to reveal special characters.</a:t>
            </a:r>
          </a:p>
          <a:p>
            <a:r>
              <a:rPr lang="en-GB" dirty="0"/>
              <a:t> Use real tabulations when needed (e.g. between a clause number and its title), do not use multiple spaces. </a:t>
            </a:r>
            <a:endParaRPr lang="en-GB" dirty="0">
              <a:sym typeface="Wingdings" panose="05000000000000000000" pitchFamily="2" charset="2"/>
            </a:endParaRPr>
          </a:p>
          <a:p>
            <a:r>
              <a:rPr lang="en-GB" dirty="0"/>
              <a:t> Use non-breaking spaces (°, achieved by </a:t>
            </a:r>
            <a:r>
              <a:rPr lang="en-GB" dirty="0" err="1"/>
              <a:t>CTRL+shift+space</a:t>
            </a:r>
            <a:r>
              <a:rPr lang="en-GB" dirty="0"/>
              <a:t>) or hyphens (—, </a:t>
            </a:r>
            <a:r>
              <a:rPr lang="en-GB" dirty="0" err="1"/>
              <a:t>CTRL+underscore</a:t>
            </a:r>
            <a:r>
              <a:rPr lang="en-GB" dirty="0"/>
              <a:t>) in order to avoid unexpected wrap around between two words and/or numbers. </a:t>
            </a:r>
          </a:p>
          <a:p>
            <a:pPr marL="0" indent="0">
              <a:buNone/>
            </a:pPr>
            <a:r>
              <a:rPr lang="en-GB" dirty="0"/>
              <a:t>Examples: 50°cm, clause°6, table°1, figure°1, TR°21°801—1, etc. </a:t>
            </a:r>
          </a:p>
          <a:p>
            <a:endParaRPr lang="en-GB" dirty="0"/>
          </a:p>
          <a:p>
            <a:pPr>
              <a:buFont typeface="Wingdings" panose="05000000000000000000" pitchFamily="2" charset="2"/>
              <a:buChar char="à"/>
            </a:pPr>
            <a:endParaRPr lang="en-GB" dirty="0"/>
          </a:p>
          <a:p>
            <a:endParaRPr lang="en-GB" dirty="0"/>
          </a:p>
        </p:txBody>
      </p:sp>
    </p:spTree>
    <p:extLst>
      <p:ext uri="{BB962C8B-B14F-4D97-AF65-F5344CB8AC3E}">
        <p14:creationId xmlns:p14="http://schemas.microsoft.com/office/powerpoint/2010/main" val="4270790546"/>
      </p:ext>
    </p:extLst>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73F92-4251-49B2-BDB7-391952322726}"/>
              </a:ext>
            </a:extLst>
          </p:cNvPr>
          <p:cNvSpPr>
            <a:spLocks noGrp="1"/>
          </p:cNvSpPr>
          <p:nvPr>
            <p:ph type="title"/>
          </p:nvPr>
        </p:nvSpPr>
        <p:spPr/>
        <p:txBody>
          <a:bodyPr/>
          <a:lstStyle/>
          <a:p>
            <a:r>
              <a:rPr lang="en-US"/>
              <a:t>General </a:t>
            </a:r>
            <a:r>
              <a:rPr lang="en-US" dirty="0"/>
              <a:t>advice (continued)</a:t>
            </a:r>
          </a:p>
        </p:txBody>
      </p:sp>
      <p:sp>
        <p:nvSpPr>
          <p:cNvPr id="3" name="Content Placeholder 2">
            <a:extLst>
              <a:ext uri="{FF2B5EF4-FFF2-40B4-BE49-F238E27FC236}">
                <a16:creationId xmlns:a16="http://schemas.microsoft.com/office/drawing/2014/main" id="{FF4E6520-ECCA-461C-878D-C54C3527DD19}"/>
              </a:ext>
            </a:extLst>
          </p:cNvPr>
          <p:cNvSpPr>
            <a:spLocks noGrp="1"/>
          </p:cNvSpPr>
          <p:nvPr>
            <p:ph idx="1"/>
          </p:nvPr>
        </p:nvSpPr>
        <p:spPr/>
        <p:txBody>
          <a:bodyPr/>
          <a:lstStyle/>
          <a:p>
            <a:r>
              <a:rPr lang="en-GB" dirty="0"/>
              <a:t>Use straight quotes (</a:t>
            </a:r>
            <a:r>
              <a:rPr lang="en-GB" b="1" dirty="0">
                <a:solidFill>
                  <a:srgbClr val="FF0000"/>
                </a:solidFill>
              </a:rPr>
              <a:t>"</a:t>
            </a:r>
            <a:r>
              <a:rPr lang="en-GB" dirty="0"/>
              <a:t>), not curly or smart ones (</a:t>
            </a:r>
            <a:r>
              <a:rPr lang="en-GB" b="1" dirty="0">
                <a:solidFill>
                  <a:srgbClr val="FF0000"/>
                </a:solidFill>
              </a:rPr>
              <a:t>“</a:t>
            </a:r>
            <a:r>
              <a:rPr lang="en-GB" dirty="0"/>
              <a:t>).</a:t>
            </a:r>
          </a:p>
          <a:p>
            <a:r>
              <a:rPr lang="en-GB" dirty="0"/>
              <a:t> Do not use the underline attribute, as this causes confusion when revision marks are used.</a:t>
            </a:r>
          </a:p>
          <a:p>
            <a:r>
              <a:rPr lang="en-US" dirty="0"/>
              <a:t> Do not put more than one space after a full stop.</a:t>
            </a:r>
          </a:p>
          <a:p>
            <a:r>
              <a:rPr lang="en-GB" dirty="0"/>
              <a:t> Do not precede comma (,), semicolon (;), colon (:), full stop (.), question mark (?) or exclamation mark (!) by spaces.</a:t>
            </a:r>
            <a:endParaRPr lang="en-US" dirty="0"/>
          </a:p>
        </p:txBody>
      </p:sp>
    </p:spTree>
    <p:extLst>
      <p:ext uri="{BB962C8B-B14F-4D97-AF65-F5344CB8AC3E}">
        <p14:creationId xmlns:p14="http://schemas.microsoft.com/office/powerpoint/2010/main" val="2450065876"/>
      </p:ext>
    </p:extLst>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94686-0DFC-4A4E-9B02-6CE93F056E5A}"/>
              </a:ext>
            </a:extLst>
          </p:cNvPr>
          <p:cNvSpPr>
            <a:spLocks noGrp="1"/>
          </p:cNvSpPr>
          <p:nvPr>
            <p:ph type="title"/>
          </p:nvPr>
        </p:nvSpPr>
        <p:spPr/>
        <p:txBody>
          <a:bodyPr/>
          <a:lstStyle/>
          <a:p>
            <a:pPr algn="ctr"/>
            <a:r>
              <a:rPr lang="fr-FR" b="1" dirty="0"/>
              <a:t>Configuration of </a:t>
            </a:r>
            <a:br>
              <a:rPr lang="fr-FR" b="1" dirty="0"/>
            </a:br>
            <a:r>
              <a:rPr lang="fr-FR" b="1" dirty="0"/>
              <a:t>Microsoft Word</a:t>
            </a:r>
            <a:endParaRPr lang="en-GB" b="1" dirty="0"/>
          </a:p>
        </p:txBody>
      </p:sp>
    </p:spTree>
    <p:extLst>
      <p:ext uri="{BB962C8B-B14F-4D97-AF65-F5344CB8AC3E}">
        <p14:creationId xmlns:p14="http://schemas.microsoft.com/office/powerpoint/2010/main" val="3738302021"/>
      </p:ext>
    </p:extLst>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E1356-96FD-45B6-804E-C64289D581C5}"/>
              </a:ext>
            </a:extLst>
          </p:cNvPr>
          <p:cNvSpPr>
            <a:spLocks noGrp="1"/>
          </p:cNvSpPr>
          <p:nvPr>
            <p:ph type="title"/>
          </p:nvPr>
        </p:nvSpPr>
        <p:spPr/>
        <p:txBody>
          <a:bodyPr/>
          <a:lstStyle/>
          <a:p>
            <a:r>
              <a:rPr lang="fr-FR" dirty="0"/>
              <a:t>Word </a:t>
            </a:r>
            <a:r>
              <a:rPr lang="fr-FR" dirty="0" err="1"/>
              <a:t>templates</a:t>
            </a:r>
            <a:endParaRPr lang="en-GB" dirty="0"/>
          </a:p>
        </p:txBody>
      </p:sp>
      <p:sp>
        <p:nvSpPr>
          <p:cNvPr id="3" name="Content Placeholder 2">
            <a:extLst>
              <a:ext uri="{FF2B5EF4-FFF2-40B4-BE49-F238E27FC236}">
                <a16:creationId xmlns:a16="http://schemas.microsoft.com/office/drawing/2014/main" id="{74E43447-5017-4743-8FF9-43B7EC412D55}"/>
              </a:ext>
            </a:extLst>
          </p:cNvPr>
          <p:cNvSpPr>
            <a:spLocks noGrp="1"/>
          </p:cNvSpPr>
          <p:nvPr>
            <p:ph idx="1"/>
          </p:nvPr>
        </p:nvSpPr>
        <p:spPr>
          <a:xfrm>
            <a:off x="838199" y="1825625"/>
            <a:ext cx="6788086" cy="4351338"/>
          </a:xfrm>
        </p:spPr>
        <p:txBody>
          <a:bodyPr/>
          <a:lstStyle/>
          <a:p>
            <a:r>
              <a:rPr lang="fr-FR" dirty="0"/>
              <a:t> Download 3gpp_70.dot </a:t>
            </a:r>
            <a:r>
              <a:rPr lang="fr-FR" dirty="0" err="1"/>
              <a:t>from</a:t>
            </a:r>
            <a:r>
              <a:rPr lang="fr-FR" dirty="0"/>
              <a:t> https://www.3gpp.org/ftp/Information/All_Templates</a:t>
            </a:r>
          </a:p>
          <a:p>
            <a:r>
              <a:rPr lang="fr-FR" dirty="0"/>
              <a:t> </a:t>
            </a:r>
            <a:r>
              <a:rPr lang="fr-FR" dirty="0" err="1"/>
              <a:t>Locate</a:t>
            </a:r>
            <a:r>
              <a:rPr lang="fr-FR" dirty="0"/>
              <a:t> the ‘User </a:t>
            </a:r>
            <a:r>
              <a:rPr lang="fr-FR" dirty="0" err="1"/>
              <a:t>templates</a:t>
            </a:r>
            <a:r>
              <a:rPr lang="fr-FR" dirty="0"/>
              <a:t>’ folder </a:t>
            </a:r>
            <a:r>
              <a:rPr lang="fr-FR" dirty="0" err="1"/>
              <a:t>under</a:t>
            </a:r>
            <a:r>
              <a:rPr lang="fr-FR" dirty="0"/>
              <a:t> File -&gt; Options -&gt; Advanced -&gt; File Locations</a:t>
            </a:r>
          </a:p>
          <a:p>
            <a:r>
              <a:rPr lang="fr-FR" dirty="0"/>
              <a:t> Place 3gpp_70.dot </a:t>
            </a:r>
            <a:r>
              <a:rPr lang="fr-FR" dirty="0" err="1"/>
              <a:t>into</a:t>
            </a:r>
            <a:r>
              <a:rPr lang="fr-FR" dirty="0"/>
              <a:t> the ‘User </a:t>
            </a:r>
            <a:r>
              <a:rPr lang="fr-FR" dirty="0" err="1"/>
              <a:t>templates</a:t>
            </a:r>
            <a:r>
              <a:rPr lang="fr-FR" dirty="0"/>
              <a:t>’ folder </a:t>
            </a:r>
            <a:r>
              <a:rPr lang="fr-FR" dirty="0" err="1"/>
              <a:t>identified</a:t>
            </a:r>
            <a:r>
              <a:rPr lang="fr-FR" dirty="0"/>
              <a:t> </a:t>
            </a:r>
            <a:r>
              <a:rPr lang="fr-FR" dirty="0" err="1"/>
              <a:t>above</a:t>
            </a:r>
            <a:endParaRPr lang="en-GB" dirty="0"/>
          </a:p>
        </p:txBody>
      </p:sp>
      <p:pic>
        <p:nvPicPr>
          <p:cNvPr id="5" name="Picture 4">
            <a:extLst>
              <a:ext uri="{FF2B5EF4-FFF2-40B4-BE49-F238E27FC236}">
                <a16:creationId xmlns:a16="http://schemas.microsoft.com/office/drawing/2014/main" id="{63B35453-39AB-4B6C-B6B8-E9B09F585D68}"/>
              </a:ext>
            </a:extLst>
          </p:cNvPr>
          <p:cNvPicPr>
            <a:picLocks noChangeAspect="1"/>
          </p:cNvPicPr>
          <p:nvPr/>
        </p:nvPicPr>
        <p:blipFill>
          <a:blip r:embed="rId2"/>
          <a:stretch>
            <a:fillRect/>
          </a:stretch>
        </p:blipFill>
        <p:spPr>
          <a:xfrm>
            <a:off x="7513163" y="1932493"/>
            <a:ext cx="4543009" cy="3128869"/>
          </a:xfrm>
          <a:prstGeom prst="rect">
            <a:avLst/>
          </a:prstGeom>
        </p:spPr>
      </p:pic>
    </p:spTree>
    <p:extLst>
      <p:ext uri="{BB962C8B-B14F-4D97-AF65-F5344CB8AC3E}">
        <p14:creationId xmlns:p14="http://schemas.microsoft.com/office/powerpoint/2010/main" val="30735819"/>
      </p:ext>
    </p:extLst>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958A2-97E8-4448-844B-14FCE95DC38B}"/>
              </a:ext>
            </a:extLst>
          </p:cNvPr>
          <p:cNvSpPr>
            <a:spLocks noGrp="1"/>
          </p:cNvSpPr>
          <p:nvPr>
            <p:ph type="title"/>
          </p:nvPr>
        </p:nvSpPr>
        <p:spPr/>
        <p:txBody>
          <a:bodyPr/>
          <a:lstStyle/>
          <a:p>
            <a:r>
              <a:rPr lang="fr-FR" dirty="0" err="1"/>
              <a:t>Views</a:t>
            </a:r>
            <a:endParaRPr lang="en-GB" dirty="0"/>
          </a:p>
        </p:txBody>
      </p:sp>
      <p:sp>
        <p:nvSpPr>
          <p:cNvPr id="3" name="Content Placeholder 2">
            <a:extLst>
              <a:ext uri="{FF2B5EF4-FFF2-40B4-BE49-F238E27FC236}">
                <a16:creationId xmlns:a16="http://schemas.microsoft.com/office/drawing/2014/main" id="{802D6A53-7BA7-46DE-82F4-A7758F4390BD}"/>
              </a:ext>
            </a:extLst>
          </p:cNvPr>
          <p:cNvSpPr>
            <a:spLocks noGrp="1"/>
          </p:cNvSpPr>
          <p:nvPr>
            <p:ph idx="1"/>
          </p:nvPr>
        </p:nvSpPr>
        <p:spPr/>
        <p:txBody>
          <a:bodyPr/>
          <a:lstStyle/>
          <a:p>
            <a:r>
              <a:rPr lang="fr-FR" dirty="0"/>
              <a:t>3GPP documents are best </a:t>
            </a:r>
            <a:r>
              <a:rPr lang="fr-FR" dirty="0" err="1"/>
              <a:t>viewed</a:t>
            </a:r>
            <a:r>
              <a:rPr lang="fr-FR" dirty="0"/>
              <a:t> in ‘Draft </a:t>
            </a:r>
            <a:r>
              <a:rPr lang="fr-FR" dirty="0" err="1"/>
              <a:t>View</a:t>
            </a:r>
            <a:r>
              <a:rPr lang="fr-FR" dirty="0"/>
              <a:t>’</a:t>
            </a:r>
          </a:p>
          <a:p>
            <a:r>
              <a:rPr lang="fr-FR" dirty="0"/>
              <a:t>Go to the </a:t>
            </a:r>
            <a:r>
              <a:rPr lang="fr-FR" dirty="0" err="1"/>
              <a:t>View</a:t>
            </a:r>
            <a:r>
              <a:rPr lang="fr-FR" dirty="0"/>
              <a:t> menu and click on Draft</a:t>
            </a:r>
            <a:endParaRPr lang="en-GB" dirty="0"/>
          </a:p>
        </p:txBody>
      </p:sp>
      <p:pic>
        <p:nvPicPr>
          <p:cNvPr id="5" name="Picture 4">
            <a:extLst>
              <a:ext uri="{FF2B5EF4-FFF2-40B4-BE49-F238E27FC236}">
                <a16:creationId xmlns:a16="http://schemas.microsoft.com/office/drawing/2014/main" id="{0171F50A-4E0A-45DC-90E2-DE71584F88DB}"/>
              </a:ext>
            </a:extLst>
          </p:cNvPr>
          <p:cNvPicPr>
            <a:picLocks noChangeAspect="1"/>
          </p:cNvPicPr>
          <p:nvPr/>
        </p:nvPicPr>
        <p:blipFill>
          <a:blip r:embed="rId2"/>
          <a:stretch>
            <a:fillRect/>
          </a:stretch>
        </p:blipFill>
        <p:spPr>
          <a:xfrm>
            <a:off x="4043257" y="3297025"/>
            <a:ext cx="3684727" cy="1776826"/>
          </a:xfrm>
          <a:prstGeom prst="rect">
            <a:avLst/>
          </a:prstGeom>
        </p:spPr>
      </p:pic>
    </p:spTree>
    <p:extLst>
      <p:ext uri="{BB962C8B-B14F-4D97-AF65-F5344CB8AC3E}">
        <p14:creationId xmlns:p14="http://schemas.microsoft.com/office/powerpoint/2010/main" val="655423828"/>
      </p:ext>
    </p:extLst>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A517-A699-471F-ADDB-104C914FB903}"/>
              </a:ext>
            </a:extLst>
          </p:cNvPr>
          <p:cNvSpPr>
            <a:spLocks noGrp="1"/>
          </p:cNvSpPr>
          <p:nvPr>
            <p:ph type="title"/>
          </p:nvPr>
        </p:nvSpPr>
        <p:spPr/>
        <p:txBody>
          <a:bodyPr/>
          <a:lstStyle/>
          <a:p>
            <a:r>
              <a:rPr lang="fr-FR" dirty="0"/>
              <a:t>Style area pane (1/2)</a:t>
            </a:r>
            <a:endParaRPr lang="en-GB" dirty="0"/>
          </a:p>
        </p:txBody>
      </p:sp>
      <p:sp>
        <p:nvSpPr>
          <p:cNvPr id="3" name="Content Placeholder 2">
            <a:extLst>
              <a:ext uri="{FF2B5EF4-FFF2-40B4-BE49-F238E27FC236}">
                <a16:creationId xmlns:a16="http://schemas.microsoft.com/office/drawing/2014/main" id="{F03D6964-BB49-4EAA-9236-3B9D20A5E8D3}"/>
              </a:ext>
            </a:extLst>
          </p:cNvPr>
          <p:cNvSpPr>
            <a:spLocks noGrp="1"/>
          </p:cNvSpPr>
          <p:nvPr>
            <p:ph idx="1"/>
          </p:nvPr>
        </p:nvSpPr>
        <p:spPr/>
        <p:txBody>
          <a:bodyPr/>
          <a:lstStyle/>
          <a:p>
            <a:r>
              <a:rPr lang="fr-FR" dirty="0"/>
              <a:t> </a:t>
            </a:r>
            <a:r>
              <a:rPr lang="fr-FR" dirty="0" err="1"/>
              <a:t>When</a:t>
            </a:r>
            <a:r>
              <a:rPr lang="fr-FR" dirty="0"/>
              <a:t> </a:t>
            </a:r>
            <a:r>
              <a:rPr lang="fr-FR" dirty="0" err="1"/>
              <a:t>this</a:t>
            </a:r>
            <a:r>
              <a:rPr lang="fr-FR" dirty="0"/>
              <a:t> </a:t>
            </a:r>
            <a:r>
              <a:rPr lang="fr-FR" dirty="0" err="1"/>
              <a:t>feature</a:t>
            </a:r>
            <a:r>
              <a:rPr lang="fr-FR" dirty="0"/>
              <a:t> </a:t>
            </a:r>
            <a:r>
              <a:rPr lang="fr-FR" dirty="0" err="1"/>
              <a:t>is</a:t>
            </a:r>
            <a:r>
              <a:rPr lang="fr-FR" dirty="0"/>
              <a:t> </a:t>
            </a:r>
            <a:r>
              <a:rPr lang="fr-FR" dirty="0" err="1"/>
              <a:t>used</a:t>
            </a:r>
            <a:r>
              <a:rPr lang="fr-FR" dirty="0"/>
              <a:t>, Word </a:t>
            </a:r>
            <a:r>
              <a:rPr lang="fr-FR" dirty="0" err="1"/>
              <a:t>reveals</a:t>
            </a:r>
            <a:r>
              <a:rPr lang="fr-FR" dirty="0"/>
              <a:t> styles on the </a:t>
            </a:r>
            <a:r>
              <a:rPr lang="fr-FR" dirty="0" err="1"/>
              <a:t>left</a:t>
            </a:r>
            <a:r>
              <a:rPr lang="fr-FR" dirty="0"/>
              <a:t> of the document</a:t>
            </a:r>
          </a:p>
          <a:p>
            <a:pPr marL="0" indent="0">
              <a:buNone/>
            </a:pPr>
            <a:r>
              <a:rPr lang="en-GB" dirty="0"/>
              <a:t>NOTE: this feature is available in draft and outline views only</a:t>
            </a:r>
          </a:p>
        </p:txBody>
      </p:sp>
      <p:pic>
        <p:nvPicPr>
          <p:cNvPr id="5" name="Picture 4">
            <a:extLst>
              <a:ext uri="{FF2B5EF4-FFF2-40B4-BE49-F238E27FC236}">
                <a16:creationId xmlns:a16="http://schemas.microsoft.com/office/drawing/2014/main" id="{71AFB2ED-1CC5-404E-BC79-B114E5C8425F}"/>
              </a:ext>
            </a:extLst>
          </p:cNvPr>
          <p:cNvPicPr>
            <a:picLocks noChangeAspect="1"/>
          </p:cNvPicPr>
          <p:nvPr/>
        </p:nvPicPr>
        <p:blipFill>
          <a:blip r:embed="rId2"/>
          <a:stretch>
            <a:fillRect/>
          </a:stretch>
        </p:blipFill>
        <p:spPr>
          <a:xfrm>
            <a:off x="1033143" y="3329609"/>
            <a:ext cx="9565831" cy="2847354"/>
          </a:xfrm>
          <a:prstGeom prst="rect">
            <a:avLst/>
          </a:prstGeom>
        </p:spPr>
      </p:pic>
    </p:spTree>
    <p:extLst>
      <p:ext uri="{BB962C8B-B14F-4D97-AF65-F5344CB8AC3E}">
        <p14:creationId xmlns:p14="http://schemas.microsoft.com/office/powerpoint/2010/main" val="759098887"/>
      </p:ext>
    </p:extLst>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7DFFF-2F6C-4CDE-BA0A-300C1D0E4C67}"/>
              </a:ext>
            </a:extLst>
          </p:cNvPr>
          <p:cNvSpPr>
            <a:spLocks noGrp="1"/>
          </p:cNvSpPr>
          <p:nvPr>
            <p:ph type="title"/>
          </p:nvPr>
        </p:nvSpPr>
        <p:spPr/>
        <p:txBody>
          <a:bodyPr/>
          <a:lstStyle/>
          <a:p>
            <a:r>
              <a:rPr lang="fr-FR" dirty="0"/>
              <a:t>Style area pane (2/2)</a:t>
            </a:r>
            <a:endParaRPr lang="en-GB" dirty="0"/>
          </a:p>
        </p:txBody>
      </p:sp>
      <p:sp>
        <p:nvSpPr>
          <p:cNvPr id="3" name="Content Placeholder 2">
            <a:extLst>
              <a:ext uri="{FF2B5EF4-FFF2-40B4-BE49-F238E27FC236}">
                <a16:creationId xmlns:a16="http://schemas.microsoft.com/office/drawing/2014/main" id="{685482CD-03D1-4DF2-984A-74B1A27957D0}"/>
              </a:ext>
            </a:extLst>
          </p:cNvPr>
          <p:cNvSpPr>
            <a:spLocks noGrp="1"/>
          </p:cNvSpPr>
          <p:nvPr>
            <p:ph idx="1"/>
          </p:nvPr>
        </p:nvSpPr>
        <p:spPr>
          <a:xfrm>
            <a:off x="838200" y="1825625"/>
            <a:ext cx="5343939" cy="4351338"/>
          </a:xfrm>
        </p:spPr>
        <p:txBody>
          <a:bodyPr/>
          <a:lstStyle/>
          <a:p>
            <a:r>
              <a:rPr lang="fr-FR" dirty="0"/>
              <a:t>To </a:t>
            </a:r>
            <a:r>
              <a:rPr lang="fr-FR" dirty="0" err="1"/>
              <a:t>activate</a:t>
            </a:r>
            <a:r>
              <a:rPr lang="fr-FR" dirty="0"/>
              <a:t> the </a:t>
            </a:r>
            <a:r>
              <a:rPr lang="fr-FR" dirty="0" err="1"/>
              <a:t>feature</a:t>
            </a:r>
            <a:r>
              <a:rPr lang="fr-FR" dirty="0"/>
              <a:t>: </a:t>
            </a:r>
          </a:p>
          <a:p>
            <a:pPr lvl="1"/>
            <a:r>
              <a:rPr lang="fr-FR" dirty="0"/>
              <a:t>go to File -&gt; Options -&gt; Advanced</a:t>
            </a:r>
          </a:p>
          <a:p>
            <a:pPr lvl="1"/>
            <a:r>
              <a:rPr lang="fr-FR" dirty="0"/>
              <a:t>set a non-</a:t>
            </a:r>
            <a:r>
              <a:rPr lang="fr-FR" dirty="0" err="1"/>
              <a:t>null</a:t>
            </a:r>
            <a:r>
              <a:rPr lang="fr-FR" dirty="0"/>
              <a:t> value to ‘Style area pane </a:t>
            </a:r>
            <a:r>
              <a:rPr lang="fr-FR" dirty="0" err="1"/>
              <a:t>width</a:t>
            </a:r>
            <a:r>
              <a:rPr lang="fr-FR" dirty="0"/>
              <a:t> in Draft and </a:t>
            </a:r>
            <a:r>
              <a:rPr lang="fr-FR" dirty="0" err="1"/>
              <a:t>Outline</a:t>
            </a:r>
            <a:r>
              <a:rPr lang="fr-FR" dirty="0"/>
              <a:t> </a:t>
            </a:r>
            <a:r>
              <a:rPr lang="fr-FR" dirty="0" err="1"/>
              <a:t>views</a:t>
            </a:r>
            <a:r>
              <a:rPr lang="fr-FR" dirty="0"/>
              <a:t>’ </a:t>
            </a:r>
            <a:endParaRPr lang="en-GB" dirty="0"/>
          </a:p>
        </p:txBody>
      </p:sp>
      <p:pic>
        <p:nvPicPr>
          <p:cNvPr id="5" name="Picture 4">
            <a:extLst>
              <a:ext uri="{FF2B5EF4-FFF2-40B4-BE49-F238E27FC236}">
                <a16:creationId xmlns:a16="http://schemas.microsoft.com/office/drawing/2014/main" id="{6CC2AC62-4523-4CA7-8703-A821AF552108}"/>
              </a:ext>
            </a:extLst>
          </p:cNvPr>
          <p:cNvPicPr>
            <a:picLocks noChangeAspect="1"/>
          </p:cNvPicPr>
          <p:nvPr/>
        </p:nvPicPr>
        <p:blipFill>
          <a:blip r:embed="rId2"/>
          <a:stretch>
            <a:fillRect/>
          </a:stretch>
        </p:blipFill>
        <p:spPr>
          <a:xfrm>
            <a:off x="6461112" y="1935785"/>
            <a:ext cx="5265319" cy="4351338"/>
          </a:xfrm>
          <a:prstGeom prst="rect">
            <a:avLst/>
          </a:prstGeom>
        </p:spPr>
      </p:pic>
      <p:sp>
        <p:nvSpPr>
          <p:cNvPr id="6" name="Arrow: Right 5">
            <a:extLst>
              <a:ext uri="{FF2B5EF4-FFF2-40B4-BE49-F238E27FC236}">
                <a16:creationId xmlns:a16="http://schemas.microsoft.com/office/drawing/2014/main" id="{1C3D7EE6-BE0A-47E3-A29D-4A73EEF8F3D3}"/>
              </a:ext>
            </a:extLst>
          </p:cNvPr>
          <p:cNvSpPr/>
          <p:nvPr/>
        </p:nvSpPr>
        <p:spPr>
          <a:xfrm rot="9484363">
            <a:off x="9927493" y="4095868"/>
            <a:ext cx="575035" cy="565609"/>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95816690"/>
      </p:ext>
    </p:extLst>
  </p:cSld>
  <p:clrMapOvr>
    <a:masterClrMapping/>
  </p:clrMapOvr>
  <p:transition>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39A56-B283-4A3E-93A3-A7620B141996}"/>
              </a:ext>
            </a:extLst>
          </p:cNvPr>
          <p:cNvSpPr>
            <a:spLocks noGrp="1"/>
          </p:cNvSpPr>
          <p:nvPr>
            <p:ph type="title"/>
          </p:nvPr>
        </p:nvSpPr>
        <p:spPr/>
        <p:txBody>
          <a:bodyPr/>
          <a:lstStyle/>
          <a:p>
            <a:r>
              <a:rPr lang="en-US" dirty="0"/>
              <a:t>Formatting marks</a:t>
            </a:r>
          </a:p>
        </p:txBody>
      </p:sp>
      <p:sp>
        <p:nvSpPr>
          <p:cNvPr id="3" name="Content Placeholder 2">
            <a:extLst>
              <a:ext uri="{FF2B5EF4-FFF2-40B4-BE49-F238E27FC236}">
                <a16:creationId xmlns:a16="http://schemas.microsoft.com/office/drawing/2014/main" id="{C4380C71-33C4-4C50-AE43-9AF2591157FC}"/>
              </a:ext>
            </a:extLst>
          </p:cNvPr>
          <p:cNvSpPr>
            <a:spLocks noGrp="1"/>
          </p:cNvSpPr>
          <p:nvPr>
            <p:ph idx="1"/>
          </p:nvPr>
        </p:nvSpPr>
        <p:spPr>
          <a:xfrm>
            <a:off x="838200" y="1825625"/>
            <a:ext cx="5582478" cy="4351338"/>
          </a:xfrm>
        </p:spPr>
        <p:txBody>
          <a:bodyPr/>
          <a:lstStyle/>
          <a:p>
            <a:r>
              <a:rPr lang="en-US" dirty="0"/>
              <a:t>Go to File </a:t>
            </a:r>
            <a:r>
              <a:rPr lang="en-US" dirty="0">
                <a:sym typeface="Wingdings" panose="05000000000000000000" pitchFamily="2" charset="2"/>
              </a:rPr>
              <a:t> Options  Display and tick ‘Show all formatting marks’</a:t>
            </a:r>
            <a:endParaRPr lang="en-US" dirty="0"/>
          </a:p>
        </p:txBody>
      </p:sp>
      <p:pic>
        <p:nvPicPr>
          <p:cNvPr id="7" name="Picture 6">
            <a:extLst>
              <a:ext uri="{FF2B5EF4-FFF2-40B4-BE49-F238E27FC236}">
                <a16:creationId xmlns:a16="http://schemas.microsoft.com/office/drawing/2014/main" id="{A33AD9E7-1FB4-4497-A5A3-7C00246B35CA}"/>
              </a:ext>
            </a:extLst>
          </p:cNvPr>
          <p:cNvPicPr>
            <a:picLocks noChangeAspect="1"/>
          </p:cNvPicPr>
          <p:nvPr/>
        </p:nvPicPr>
        <p:blipFill>
          <a:blip r:embed="rId2"/>
          <a:stretch>
            <a:fillRect/>
          </a:stretch>
        </p:blipFill>
        <p:spPr>
          <a:xfrm>
            <a:off x="6391200" y="1825625"/>
            <a:ext cx="5270713" cy="4018584"/>
          </a:xfrm>
          <a:prstGeom prst="rect">
            <a:avLst/>
          </a:prstGeom>
        </p:spPr>
      </p:pic>
    </p:spTree>
    <p:extLst>
      <p:ext uri="{BB962C8B-B14F-4D97-AF65-F5344CB8AC3E}">
        <p14:creationId xmlns:p14="http://schemas.microsoft.com/office/powerpoint/2010/main" val="2540264765"/>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94686-0DFC-4A4E-9B02-6CE93F056E5A}"/>
              </a:ext>
            </a:extLst>
          </p:cNvPr>
          <p:cNvSpPr>
            <a:spLocks noGrp="1"/>
          </p:cNvSpPr>
          <p:nvPr>
            <p:ph type="title"/>
          </p:nvPr>
        </p:nvSpPr>
        <p:spPr/>
        <p:txBody>
          <a:bodyPr/>
          <a:lstStyle/>
          <a:p>
            <a:pPr algn="ctr"/>
            <a:r>
              <a:rPr lang="fr-FR" b="1" dirty="0" err="1"/>
              <a:t>Specifications</a:t>
            </a:r>
            <a:endParaRPr lang="en-GB" b="1" dirty="0"/>
          </a:p>
        </p:txBody>
      </p:sp>
    </p:spTree>
    <p:extLst>
      <p:ext uri="{BB962C8B-B14F-4D97-AF65-F5344CB8AC3E}">
        <p14:creationId xmlns:p14="http://schemas.microsoft.com/office/powerpoint/2010/main" val="2842936341"/>
      </p:ext>
    </p:extLst>
  </p:cSld>
  <p:clrMapOvr>
    <a:masterClrMapping/>
  </p:clrMapOvr>
  <p:transition>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C566-B856-4DE3-971A-0565EBEF0DC2}"/>
              </a:ext>
            </a:extLst>
          </p:cNvPr>
          <p:cNvSpPr>
            <a:spLocks noGrp="1"/>
          </p:cNvSpPr>
          <p:nvPr>
            <p:ph type="title"/>
          </p:nvPr>
        </p:nvSpPr>
        <p:spPr/>
        <p:txBody>
          <a:bodyPr/>
          <a:lstStyle/>
          <a:p>
            <a:r>
              <a:rPr lang="fr-FR" dirty="0"/>
              <a:t>Need help?</a:t>
            </a:r>
            <a:endParaRPr lang="en-GB" dirty="0"/>
          </a:p>
        </p:txBody>
      </p:sp>
      <p:sp>
        <p:nvSpPr>
          <p:cNvPr id="3" name="Content Placeholder 2">
            <a:extLst>
              <a:ext uri="{FF2B5EF4-FFF2-40B4-BE49-F238E27FC236}">
                <a16:creationId xmlns:a16="http://schemas.microsoft.com/office/drawing/2014/main" id="{BF32A41A-42D1-49BF-BCF7-FA7AEAB61349}"/>
              </a:ext>
            </a:extLst>
          </p:cNvPr>
          <p:cNvSpPr>
            <a:spLocks noGrp="1"/>
          </p:cNvSpPr>
          <p:nvPr>
            <p:ph idx="1"/>
          </p:nvPr>
        </p:nvSpPr>
        <p:spPr/>
        <p:txBody>
          <a:bodyPr/>
          <a:lstStyle/>
          <a:p>
            <a:r>
              <a:rPr lang="fr-FR" dirty="0"/>
              <a:t> The MCC </a:t>
            </a:r>
            <a:r>
              <a:rPr lang="fr-FR" dirty="0" err="1"/>
              <a:t>is</a:t>
            </a:r>
            <a:r>
              <a:rPr lang="fr-FR" dirty="0"/>
              <a:t> </a:t>
            </a:r>
            <a:r>
              <a:rPr lang="fr-FR" dirty="0" err="1"/>
              <a:t>here</a:t>
            </a:r>
            <a:r>
              <a:rPr lang="fr-FR" dirty="0"/>
              <a:t> to help for </a:t>
            </a:r>
            <a:r>
              <a:rPr lang="fr-FR" dirty="0" err="1"/>
              <a:t>any</a:t>
            </a:r>
            <a:r>
              <a:rPr lang="fr-FR" dirty="0"/>
              <a:t> questions or </a:t>
            </a:r>
            <a:r>
              <a:rPr lang="fr-FR" dirty="0" err="1"/>
              <a:t>problems</a:t>
            </a:r>
            <a:r>
              <a:rPr lang="fr-FR" dirty="0"/>
              <a:t> </a:t>
            </a:r>
            <a:r>
              <a:rPr lang="fr-FR" dirty="0" err="1"/>
              <a:t>you</a:t>
            </a:r>
            <a:r>
              <a:rPr lang="fr-FR" dirty="0"/>
              <a:t> </a:t>
            </a:r>
            <a:r>
              <a:rPr lang="fr-FR" dirty="0" err="1"/>
              <a:t>may</a:t>
            </a:r>
            <a:r>
              <a:rPr lang="fr-FR" dirty="0"/>
              <a:t> have </a:t>
            </a:r>
            <a:r>
              <a:rPr lang="fr-FR" dirty="0" err="1"/>
              <a:t>during</a:t>
            </a:r>
            <a:r>
              <a:rPr lang="fr-FR" dirty="0"/>
              <a:t> the drafting of a </a:t>
            </a:r>
            <a:r>
              <a:rPr lang="fr-FR" dirty="0" err="1"/>
              <a:t>specification</a:t>
            </a:r>
            <a:r>
              <a:rPr lang="fr-FR" dirty="0"/>
              <a:t> or a change </a:t>
            </a:r>
            <a:r>
              <a:rPr lang="fr-FR" dirty="0" err="1"/>
              <a:t>request</a:t>
            </a:r>
            <a:r>
              <a:rPr lang="fr-FR" dirty="0"/>
              <a:t>.</a:t>
            </a:r>
          </a:p>
          <a:p>
            <a:pPr marL="0" indent="0">
              <a:buNone/>
            </a:pPr>
            <a:endParaRPr lang="fr-FR" dirty="0"/>
          </a:p>
          <a:p>
            <a:r>
              <a:rPr lang="fr-FR" dirty="0"/>
              <a:t> Rapporteurs have the </a:t>
            </a:r>
            <a:r>
              <a:rPr lang="fr-FR" dirty="0" err="1"/>
              <a:t>possibility</a:t>
            </a:r>
            <a:r>
              <a:rPr lang="fr-FR" dirty="0"/>
              <a:t> to </a:t>
            </a:r>
            <a:r>
              <a:rPr lang="fr-FR" dirty="0" err="1"/>
              <a:t>submit</a:t>
            </a:r>
            <a:r>
              <a:rPr lang="fr-FR" dirty="0"/>
              <a:t> </a:t>
            </a:r>
            <a:r>
              <a:rPr lang="fr-FR" dirty="0" err="1"/>
              <a:t>their</a:t>
            </a:r>
            <a:r>
              <a:rPr lang="fr-FR" dirty="0"/>
              <a:t> </a:t>
            </a:r>
            <a:r>
              <a:rPr lang="fr-FR" dirty="0" err="1"/>
              <a:t>specification</a:t>
            </a:r>
            <a:r>
              <a:rPr lang="fr-FR" dirty="0"/>
              <a:t> to ETSI EditHelp (</a:t>
            </a:r>
            <a:r>
              <a:rPr lang="fr-FR" dirty="0">
                <a:sym typeface="Wingdings" panose="05000000000000000000" pitchFamily="2" charset="2"/>
                <a:hlinkClick r:id="rId2"/>
              </a:rPr>
              <a:t>edithelp@etsi.org</a:t>
            </a:r>
            <a:r>
              <a:rPr lang="fr-FR" dirty="0">
                <a:sym typeface="Wingdings" panose="05000000000000000000" pitchFamily="2" charset="2"/>
              </a:rPr>
              <a:t>). It </a:t>
            </a:r>
            <a:r>
              <a:rPr lang="fr-FR" dirty="0" err="1">
                <a:sym typeface="Wingdings" panose="05000000000000000000" pitchFamily="2" charset="2"/>
              </a:rPr>
              <a:t>is</a:t>
            </a:r>
            <a:r>
              <a:rPr lang="fr-FR" dirty="0">
                <a:sym typeface="Wingdings" panose="05000000000000000000" pitchFamily="2" charset="2"/>
              </a:rPr>
              <a:t> </a:t>
            </a:r>
            <a:r>
              <a:rPr lang="fr-FR" dirty="0" err="1">
                <a:sym typeface="Wingdings" panose="05000000000000000000" pitchFamily="2" charset="2"/>
              </a:rPr>
              <a:t>recommended</a:t>
            </a:r>
            <a:r>
              <a:rPr lang="fr-FR" dirty="0">
                <a:sym typeface="Wingdings" panose="05000000000000000000" pitchFamily="2" charset="2"/>
              </a:rPr>
              <a:t> to do </a:t>
            </a:r>
            <a:r>
              <a:rPr lang="fr-FR" dirty="0" err="1">
                <a:sym typeface="Wingdings" panose="05000000000000000000" pitchFamily="2" charset="2"/>
              </a:rPr>
              <a:t>so</a:t>
            </a:r>
            <a:r>
              <a:rPr lang="fr-FR" dirty="0">
                <a:sym typeface="Wingdings" panose="05000000000000000000" pitchFamily="2" charset="2"/>
              </a:rPr>
              <a:t> </a:t>
            </a:r>
            <a:r>
              <a:rPr lang="fr-FR" dirty="0" err="1">
                <a:sym typeface="Wingdings" panose="05000000000000000000" pitchFamily="2" charset="2"/>
              </a:rPr>
              <a:t>before</a:t>
            </a:r>
            <a:r>
              <a:rPr lang="fr-FR" dirty="0">
                <a:sym typeface="Wingdings" panose="05000000000000000000" pitchFamily="2" charset="2"/>
              </a:rPr>
              <a:t> the </a:t>
            </a:r>
            <a:r>
              <a:rPr lang="fr-FR" dirty="0" err="1">
                <a:sym typeface="Wingdings" panose="05000000000000000000" pitchFamily="2" charset="2"/>
              </a:rPr>
              <a:t>specification</a:t>
            </a:r>
            <a:r>
              <a:rPr lang="fr-FR" dirty="0">
                <a:sym typeface="Wingdings" panose="05000000000000000000" pitchFamily="2" charset="2"/>
              </a:rPr>
              <a:t> </a:t>
            </a:r>
            <a:r>
              <a:rPr lang="fr-FR" dirty="0" err="1">
                <a:sym typeface="Wingdings" panose="05000000000000000000" pitchFamily="2" charset="2"/>
              </a:rPr>
              <a:t>is</a:t>
            </a:r>
            <a:r>
              <a:rPr lang="fr-FR" dirty="0">
                <a:sym typeface="Wingdings" panose="05000000000000000000" pitchFamily="2" charset="2"/>
              </a:rPr>
              <a:t> </a:t>
            </a:r>
            <a:r>
              <a:rPr lang="fr-FR" dirty="0" err="1">
                <a:sym typeface="Wingdings" panose="05000000000000000000" pitchFamily="2" charset="2"/>
              </a:rPr>
              <a:t>presented</a:t>
            </a:r>
            <a:r>
              <a:rPr lang="fr-FR" dirty="0">
                <a:sym typeface="Wingdings" panose="05000000000000000000" pitchFamily="2" charset="2"/>
              </a:rPr>
              <a:t> for </a:t>
            </a:r>
            <a:r>
              <a:rPr lang="fr-FR" dirty="0" err="1">
                <a:sym typeface="Wingdings" panose="05000000000000000000" pitchFamily="2" charset="2"/>
              </a:rPr>
              <a:t>approval</a:t>
            </a:r>
            <a:r>
              <a:rPr lang="en-GB" dirty="0">
                <a:sym typeface="Wingdings" panose="05000000000000000000" pitchFamily="2" charset="2"/>
              </a:rPr>
              <a:t>.</a:t>
            </a:r>
            <a:endParaRPr lang="fr-FR" dirty="0">
              <a:sym typeface="Wingdings" panose="05000000000000000000" pitchFamily="2" charset="2"/>
            </a:endParaRPr>
          </a:p>
        </p:txBody>
      </p:sp>
    </p:spTree>
    <p:extLst>
      <p:ext uri="{BB962C8B-B14F-4D97-AF65-F5344CB8AC3E}">
        <p14:creationId xmlns:p14="http://schemas.microsoft.com/office/powerpoint/2010/main" val="211086010"/>
      </p:ext>
    </p:extLst>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924CF-B136-4937-B6B9-BA83C49C5F1B}"/>
              </a:ext>
            </a:extLst>
          </p:cNvPr>
          <p:cNvSpPr>
            <a:spLocks noGrp="1"/>
          </p:cNvSpPr>
          <p:nvPr>
            <p:ph type="title"/>
          </p:nvPr>
        </p:nvSpPr>
        <p:spPr/>
        <p:txBody>
          <a:bodyPr/>
          <a:lstStyle/>
          <a:p>
            <a:r>
              <a:rPr lang="fr-FR" dirty="0"/>
              <a:t>Questions?</a:t>
            </a:r>
            <a:endParaRPr lang="en-GB" dirty="0"/>
          </a:p>
        </p:txBody>
      </p:sp>
      <p:sp>
        <p:nvSpPr>
          <p:cNvPr id="3" name="Content Placeholder 2">
            <a:extLst>
              <a:ext uri="{FF2B5EF4-FFF2-40B4-BE49-F238E27FC236}">
                <a16:creationId xmlns:a16="http://schemas.microsoft.com/office/drawing/2014/main" id="{B17322ED-12D1-4E64-B98D-29D0A33B19D3}"/>
              </a:ext>
            </a:extLst>
          </p:cNvPr>
          <p:cNvSpPr>
            <a:spLocks noGrp="1"/>
          </p:cNvSpPr>
          <p:nvPr>
            <p:ph idx="1"/>
          </p:nvPr>
        </p:nvSpPr>
        <p:spPr/>
        <p:txBody>
          <a:bodyPr/>
          <a:lstStyle/>
          <a:p>
            <a:pPr marL="0" indent="0" algn="ctr">
              <a:buNone/>
            </a:pPr>
            <a:endParaRPr lang="en-GB" dirty="0"/>
          </a:p>
          <a:p>
            <a:pPr marL="0" indent="0" algn="ctr">
              <a:buNone/>
            </a:pPr>
            <a:endParaRPr lang="en-GB" dirty="0"/>
          </a:p>
          <a:p>
            <a:pPr marL="0" indent="0" algn="ctr">
              <a:buNone/>
            </a:pPr>
            <a:endParaRPr lang="en-GB" dirty="0"/>
          </a:p>
          <a:p>
            <a:pPr marL="0" indent="0" algn="ctr">
              <a:buNone/>
            </a:pPr>
            <a:r>
              <a:rPr lang="en-GB" b="1" dirty="0"/>
              <a:t>For more information </a:t>
            </a:r>
          </a:p>
          <a:p>
            <a:pPr marL="0" indent="0" algn="ctr">
              <a:buNone/>
            </a:pPr>
            <a:r>
              <a:rPr lang="en-GB" b="1" dirty="0"/>
              <a:t>contact </a:t>
            </a:r>
            <a:r>
              <a:rPr lang="en-GB" b="1" dirty="0">
                <a:hlinkClick r:id="rId2"/>
              </a:rPr>
              <a:t>frederic.firmin@etsi.org</a:t>
            </a:r>
            <a:endParaRPr lang="en-GB" b="1" dirty="0"/>
          </a:p>
          <a:p>
            <a:pPr marL="0" indent="0" algn="ctr">
              <a:buNone/>
            </a:pPr>
            <a:endParaRPr lang="en-GB" dirty="0"/>
          </a:p>
        </p:txBody>
      </p:sp>
    </p:spTree>
    <p:extLst>
      <p:ext uri="{BB962C8B-B14F-4D97-AF65-F5344CB8AC3E}">
        <p14:creationId xmlns:p14="http://schemas.microsoft.com/office/powerpoint/2010/main" val="1612114190"/>
      </p:ext>
    </p:extLst>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057D4-F1DA-478E-A16B-BB600D54B4B0}"/>
              </a:ext>
            </a:extLst>
          </p:cNvPr>
          <p:cNvSpPr>
            <a:spLocks noGrp="1"/>
          </p:cNvSpPr>
          <p:nvPr>
            <p:ph type="title"/>
          </p:nvPr>
        </p:nvSpPr>
        <p:spPr/>
        <p:txBody>
          <a:bodyPr/>
          <a:lstStyle/>
          <a:p>
            <a:r>
              <a:rPr lang="fr-FR" dirty="0" err="1"/>
              <a:t>Resources</a:t>
            </a:r>
            <a:endParaRPr lang="en-GB" dirty="0"/>
          </a:p>
        </p:txBody>
      </p:sp>
      <p:sp>
        <p:nvSpPr>
          <p:cNvPr id="3" name="Content Placeholder 2">
            <a:extLst>
              <a:ext uri="{FF2B5EF4-FFF2-40B4-BE49-F238E27FC236}">
                <a16:creationId xmlns:a16="http://schemas.microsoft.com/office/drawing/2014/main" id="{BCE655F8-56B1-4045-A44C-0854D038C71C}"/>
              </a:ext>
            </a:extLst>
          </p:cNvPr>
          <p:cNvSpPr>
            <a:spLocks noGrp="1"/>
          </p:cNvSpPr>
          <p:nvPr>
            <p:ph idx="1"/>
          </p:nvPr>
        </p:nvSpPr>
        <p:spPr/>
        <p:txBody>
          <a:bodyPr/>
          <a:lstStyle/>
          <a:p>
            <a:r>
              <a:rPr lang="fr-FR" dirty="0"/>
              <a:t>Drafting </a:t>
            </a:r>
            <a:r>
              <a:rPr lang="fr-FR" dirty="0" err="1"/>
              <a:t>rules</a:t>
            </a:r>
            <a:r>
              <a:rPr lang="fr-FR" dirty="0"/>
              <a:t>: TR 21.801 </a:t>
            </a:r>
            <a:r>
              <a:rPr lang="fr-FR" dirty="0" err="1"/>
              <a:t>available</a:t>
            </a:r>
            <a:r>
              <a:rPr lang="fr-FR" dirty="0"/>
              <a:t> at </a:t>
            </a:r>
            <a:r>
              <a:rPr lang="fr-FR" dirty="0">
                <a:hlinkClick r:id="rId2"/>
              </a:rPr>
              <a:t>https://www.3gpp.org/DynaReport/21801.htm</a:t>
            </a:r>
            <a:endParaRPr lang="fr-FR" dirty="0"/>
          </a:p>
          <a:p>
            <a:r>
              <a:rPr lang="fr-FR" dirty="0" err="1"/>
              <a:t>Working</a:t>
            </a:r>
            <a:r>
              <a:rPr lang="fr-FR" dirty="0"/>
              <a:t> </a:t>
            </a:r>
            <a:r>
              <a:rPr lang="fr-FR" dirty="0" err="1"/>
              <a:t>methods</a:t>
            </a:r>
            <a:r>
              <a:rPr lang="fr-FR" dirty="0"/>
              <a:t>: TR 21.900 </a:t>
            </a:r>
            <a:r>
              <a:rPr lang="fr-FR" dirty="0" err="1"/>
              <a:t>available</a:t>
            </a:r>
            <a:r>
              <a:rPr lang="fr-FR" dirty="0"/>
              <a:t> at </a:t>
            </a:r>
            <a:r>
              <a:rPr lang="fr-FR" dirty="0">
                <a:hlinkClick r:id="rId3"/>
              </a:rPr>
              <a:t>https://www.3gpp.org/DynaReport/21900.htm</a:t>
            </a:r>
            <a:r>
              <a:rPr lang="fr-FR" dirty="0"/>
              <a:t> </a:t>
            </a:r>
          </a:p>
          <a:p>
            <a:r>
              <a:rPr lang="fr-FR" dirty="0"/>
              <a:t>All </a:t>
            </a:r>
            <a:r>
              <a:rPr lang="fr-FR" dirty="0" err="1"/>
              <a:t>templates</a:t>
            </a:r>
            <a:r>
              <a:rPr lang="fr-FR" dirty="0"/>
              <a:t> </a:t>
            </a:r>
            <a:r>
              <a:rPr lang="fr-FR" dirty="0" err="1"/>
              <a:t>available</a:t>
            </a:r>
            <a:r>
              <a:rPr lang="fr-FR" dirty="0"/>
              <a:t> at </a:t>
            </a:r>
            <a:r>
              <a:rPr lang="fr-FR" dirty="0">
                <a:hlinkClick r:id="rId4"/>
              </a:rPr>
              <a:t>https://www.3gpp.org/ftp/Information/All_Templates</a:t>
            </a:r>
            <a:endParaRPr lang="fr-FR" dirty="0"/>
          </a:p>
          <a:p>
            <a:pPr marL="0" indent="0">
              <a:buNone/>
            </a:pPr>
            <a:r>
              <a:rPr lang="fr-FR" dirty="0"/>
              <a:t> </a:t>
            </a:r>
          </a:p>
          <a:p>
            <a:r>
              <a:rPr lang="fr-FR" dirty="0" err="1"/>
              <a:t>Credits</a:t>
            </a:r>
            <a:r>
              <a:rPr lang="fr-FR" dirty="0"/>
              <a:t>: parts of </a:t>
            </a:r>
            <a:r>
              <a:rPr lang="fr-FR" dirty="0" err="1"/>
              <a:t>this</a:t>
            </a:r>
            <a:r>
              <a:rPr lang="fr-FR" dirty="0"/>
              <a:t> document are </a:t>
            </a:r>
            <a:r>
              <a:rPr lang="fr-FR" dirty="0" err="1"/>
              <a:t>based</a:t>
            </a:r>
            <a:r>
              <a:rPr lang="fr-FR" dirty="0"/>
              <a:t> on </a:t>
            </a:r>
            <a:r>
              <a:rPr lang="fr-FR" dirty="0" err="1"/>
              <a:t>material</a:t>
            </a:r>
            <a:r>
              <a:rPr lang="fr-FR" dirty="0"/>
              <a:t> by John Meredith (ETSI Seminar) and </a:t>
            </a:r>
            <a:r>
              <a:rPr lang="fr-FR" dirty="0" err="1"/>
              <a:t>ETSI’s</a:t>
            </a:r>
            <a:r>
              <a:rPr lang="fr-FR" dirty="0"/>
              <a:t> Guide to </a:t>
            </a:r>
            <a:r>
              <a:rPr lang="fr-FR" dirty="0" err="1"/>
              <a:t>Writing</a:t>
            </a:r>
            <a:r>
              <a:rPr lang="fr-FR" dirty="0"/>
              <a:t> World Class Standards.</a:t>
            </a:r>
          </a:p>
          <a:p>
            <a:endParaRPr lang="en-GB" dirty="0"/>
          </a:p>
        </p:txBody>
      </p:sp>
    </p:spTree>
    <p:extLst>
      <p:ext uri="{BB962C8B-B14F-4D97-AF65-F5344CB8AC3E}">
        <p14:creationId xmlns:p14="http://schemas.microsoft.com/office/powerpoint/2010/main" val="121605946"/>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8FDA1-5F8F-4888-9E9A-BC2E15D642AB}"/>
              </a:ext>
            </a:extLst>
          </p:cNvPr>
          <p:cNvSpPr>
            <a:spLocks noGrp="1"/>
          </p:cNvSpPr>
          <p:nvPr>
            <p:ph type="title"/>
          </p:nvPr>
        </p:nvSpPr>
        <p:spPr/>
        <p:txBody>
          <a:bodyPr/>
          <a:lstStyle/>
          <a:p>
            <a:r>
              <a:rPr lang="fr-FR" dirty="0"/>
              <a:t>General aspects</a:t>
            </a:r>
            <a:endParaRPr lang="en-GB" dirty="0"/>
          </a:p>
        </p:txBody>
      </p:sp>
      <p:sp>
        <p:nvSpPr>
          <p:cNvPr id="3" name="Content Placeholder 2">
            <a:extLst>
              <a:ext uri="{FF2B5EF4-FFF2-40B4-BE49-F238E27FC236}">
                <a16:creationId xmlns:a16="http://schemas.microsoft.com/office/drawing/2014/main" id="{D54CF63D-5964-4219-9478-55ECD1851C4B}"/>
              </a:ext>
            </a:extLst>
          </p:cNvPr>
          <p:cNvSpPr>
            <a:spLocks noGrp="1"/>
          </p:cNvSpPr>
          <p:nvPr>
            <p:ph idx="1"/>
          </p:nvPr>
        </p:nvSpPr>
        <p:spPr/>
        <p:txBody>
          <a:bodyPr/>
          <a:lstStyle/>
          <a:p>
            <a:r>
              <a:rPr lang="fr-FR" dirty="0"/>
              <a:t> </a:t>
            </a:r>
            <a:r>
              <a:rPr lang="fr-FR" dirty="0" err="1"/>
              <a:t>TSs</a:t>
            </a:r>
            <a:r>
              <a:rPr lang="fr-FR" dirty="0"/>
              <a:t> and </a:t>
            </a:r>
            <a:r>
              <a:rPr lang="fr-FR" dirty="0" err="1"/>
              <a:t>TRs</a:t>
            </a:r>
            <a:endParaRPr lang="fr-FR" dirty="0"/>
          </a:p>
          <a:p>
            <a:r>
              <a:rPr lang="fr-FR" dirty="0"/>
              <a:t> 3GPP </a:t>
            </a:r>
            <a:r>
              <a:rPr lang="fr-FR" dirty="0" err="1"/>
              <a:t>specifications</a:t>
            </a:r>
            <a:r>
              <a:rPr lang="fr-FR" dirty="0"/>
              <a:t> are </a:t>
            </a:r>
            <a:r>
              <a:rPr lang="fr-FR" dirty="0" err="1"/>
              <a:t>written</a:t>
            </a:r>
            <a:r>
              <a:rPr lang="fr-FR" dirty="0"/>
              <a:t> in (British) English.</a:t>
            </a:r>
          </a:p>
          <a:p>
            <a:r>
              <a:rPr lang="fr-FR" dirty="0"/>
              <a:t> 3GPP </a:t>
            </a:r>
            <a:r>
              <a:rPr lang="fr-FR" dirty="0" err="1"/>
              <a:t>specifications</a:t>
            </a:r>
            <a:r>
              <a:rPr lang="fr-FR" dirty="0"/>
              <a:t> are </a:t>
            </a:r>
            <a:r>
              <a:rPr lang="fr-FR" dirty="0" err="1"/>
              <a:t>edited</a:t>
            </a:r>
            <a:r>
              <a:rPr lang="fr-FR" dirty="0"/>
              <a:t> </a:t>
            </a:r>
            <a:r>
              <a:rPr lang="fr-FR" dirty="0" err="1"/>
              <a:t>using</a:t>
            </a:r>
            <a:r>
              <a:rPr lang="fr-FR" dirty="0"/>
              <a:t> Microsoft Word.</a:t>
            </a:r>
          </a:p>
          <a:p>
            <a:r>
              <a:rPr lang="fr-FR" dirty="0"/>
              <a:t> </a:t>
            </a:r>
            <a:r>
              <a:rPr lang="fr-FR" dirty="0" err="1"/>
              <a:t>Consistency</a:t>
            </a:r>
            <a:r>
              <a:rPr lang="fr-FR" dirty="0"/>
              <a:t> in </a:t>
            </a:r>
            <a:r>
              <a:rPr lang="fr-FR" dirty="0" err="1"/>
              <a:t>term</a:t>
            </a:r>
            <a:r>
              <a:rPr lang="fr-FR" dirty="0"/>
              <a:t> of structure and style </a:t>
            </a:r>
            <a:r>
              <a:rPr lang="fr-FR" dirty="0" err="1"/>
              <a:t>is</a:t>
            </a:r>
            <a:r>
              <a:rPr lang="fr-FR" dirty="0"/>
              <a:t> important. </a:t>
            </a:r>
          </a:p>
          <a:p>
            <a:r>
              <a:rPr lang="fr-FR" dirty="0"/>
              <a:t> </a:t>
            </a:r>
            <a:r>
              <a:rPr lang="fr-FR" dirty="0" err="1"/>
              <a:t>Templates</a:t>
            </a:r>
            <a:r>
              <a:rPr lang="fr-FR" dirty="0"/>
              <a:t> for TS and </a:t>
            </a:r>
            <a:r>
              <a:rPr lang="fr-FR" dirty="0" err="1"/>
              <a:t>TRs</a:t>
            </a:r>
            <a:r>
              <a:rPr lang="fr-FR" dirty="0"/>
              <a:t> can </a:t>
            </a:r>
            <a:r>
              <a:rPr lang="fr-FR" dirty="0" err="1"/>
              <a:t>be</a:t>
            </a:r>
            <a:r>
              <a:rPr lang="fr-FR" dirty="0"/>
              <a:t> </a:t>
            </a:r>
            <a:r>
              <a:rPr lang="fr-FR" dirty="0" err="1"/>
              <a:t>found</a:t>
            </a:r>
            <a:r>
              <a:rPr lang="fr-FR" dirty="0"/>
              <a:t> at </a:t>
            </a:r>
            <a:r>
              <a:rPr lang="fr-FR" dirty="0">
                <a:hlinkClick r:id="rId2"/>
              </a:rPr>
              <a:t>https://www.3gpp.org/ftp/Information/All_Templates</a:t>
            </a:r>
            <a:endParaRPr lang="fr-FR" dirty="0"/>
          </a:p>
          <a:p>
            <a:r>
              <a:rPr lang="en-GB" dirty="0"/>
              <a:t> Follow guidance in the template itself.</a:t>
            </a:r>
          </a:p>
        </p:txBody>
      </p:sp>
    </p:spTree>
    <p:extLst>
      <p:ext uri="{BB962C8B-B14F-4D97-AF65-F5344CB8AC3E}">
        <p14:creationId xmlns:p14="http://schemas.microsoft.com/office/powerpoint/2010/main" val="613249651"/>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89DA5-B6DD-4AD6-B9FB-03862FC739BA}"/>
              </a:ext>
            </a:extLst>
          </p:cNvPr>
          <p:cNvSpPr>
            <a:spLocks noGrp="1"/>
          </p:cNvSpPr>
          <p:nvPr>
            <p:ph type="title"/>
          </p:nvPr>
        </p:nvSpPr>
        <p:spPr/>
        <p:txBody>
          <a:bodyPr/>
          <a:lstStyle/>
          <a:p>
            <a:r>
              <a:rPr lang="fr-FR" dirty="0"/>
              <a:t>Drafting a new </a:t>
            </a:r>
            <a:r>
              <a:rPr lang="fr-FR" dirty="0" err="1"/>
              <a:t>specification</a:t>
            </a:r>
            <a:endParaRPr lang="en-GB" dirty="0"/>
          </a:p>
        </p:txBody>
      </p:sp>
      <p:sp>
        <p:nvSpPr>
          <p:cNvPr id="3" name="Content Placeholder 2">
            <a:extLst>
              <a:ext uri="{FF2B5EF4-FFF2-40B4-BE49-F238E27FC236}">
                <a16:creationId xmlns:a16="http://schemas.microsoft.com/office/drawing/2014/main" id="{C13C9FA0-7F09-4488-8DE6-4939D3C73794}"/>
              </a:ext>
            </a:extLst>
          </p:cNvPr>
          <p:cNvSpPr>
            <a:spLocks noGrp="1"/>
          </p:cNvSpPr>
          <p:nvPr>
            <p:ph idx="1"/>
          </p:nvPr>
        </p:nvSpPr>
        <p:spPr/>
        <p:txBody>
          <a:bodyPr/>
          <a:lstStyle/>
          <a:p>
            <a:r>
              <a:rPr lang="fr-FR" dirty="0"/>
              <a:t> Use the TS/TR </a:t>
            </a:r>
            <a:r>
              <a:rPr lang="fr-FR" dirty="0" err="1"/>
              <a:t>template</a:t>
            </a:r>
            <a:r>
              <a:rPr lang="fr-FR" dirty="0"/>
              <a:t> as a basis and follow</a:t>
            </a:r>
            <a:r>
              <a:rPr lang="en-US" dirty="0"/>
              <a:t> the guidance</a:t>
            </a:r>
            <a:r>
              <a:rPr lang="fr-FR" dirty="0"/>
              <a:t>.</a:t>
            </a:r>
          </a:p>
          <a:p>
            <a:r>
              <a:rPr lang="fr-FR" dirty="0"/>
              <a:t> Do not </a:t>
            </a:r>
            <a:r>
              <a:rPr lang="fr-FR" dirty="0" err="1"/>
              <a:t>delete</a:t>
            </a:r>
            <a:r>
              <a:rPr lang="fr-FR" dirty="0"/>
              <a:t> the </a:t>
            </a:r>
            <a:r>
              <a:rPr lang="fr-FR" dirty="0" err="1"/>
              <a:t>foreword</a:t>
            </a:r>
            <a:r>
              <a:rPr lang="fr-FR" dirty="0"/>
              <a:t> or clauses 1 to 3.</a:t>
            </a:r>
          </a:p>
          <a:p>
            <a:r>
              <a:rPr lang="fr-FR" dirty="0"/>
              <a:t> Do </a:t>
            </a:r>
            <a:r>
              <a:rPr lang="fr-FR" dirty="0" err="1"/>
              <a:t>things</a:t>
            </a:r>
            <a:r>
              <a:rPr lang="fr-FR" dirty="0"/>
              <a:t> right </a:t>
            </a:r>
            <a:r>
              <a:rPr lang="fr-FR" dirty="0" err="1"/>
              <a:t>from</a:t>
            </a:r>
            <a:r>
              <a:rPr lang="fr-FR" dirty="0"/>
              <a:t> a drafting </a:t>
            </a:r>
            <a:r>
              <a:rPr lang="fr-FR" dirty="0" err="1"/>
              <a:t>rules</a:t>
            </a:r>
            <a:r>
              <a:rPr lang="fr-FR" dirty="0"/>
              <a:t> </a:t>
            </a:r>
            <a:r>
              <a:rPr lang="fr-FR" dirty="0" err="1"/>
              <a:t>standpoint</a:t>
            </a:r>
            <a:r>
              <a:rPr lang="fr-FR" dirty="0"/>
              <a:t> </a:t>
            </a:r>
            <a:r>
              <a:rPr lang="fr-FR" dirty="0" err="1"/>
              <a:t>from</a:t>
            </a:r>
            <a:r>
              <a:rPr lang="fr-FR" dirty="0"/>
              <a:t> the start,</a:t>
            </a:r>
          </a:p>
          <a:p>
            <a:pPr marL="0" indent="0">
              <a:buNone/>
            </a:pPr>
            <a:endParaRPr lang="fr-FR" dirty="0"/>
          </a:p>
          <a:p>
            <a:pPr>
              <a:buFont typeface="Wingdings" panose="05000000000000000000" pitchFamily="2" charset="2"/>
              <a:buChar char="à"/>
            </a:pPr>
            <a:r>
              <a:rPr lang="fr-FR" dirty="0" err="1">
                <a:sym typeface="Wingdings" panose="05000000000000000000" pitchFamily="2" charset="2"/>
              </a:rPr>
              <a:t>Additional</a:t>
            </a:r>
            <a:r>
              <a:rPr lang="fr-FR" dirty="0">
                <a:sym typeface="Wingdings" panose="05000000000000000000" pitchFamily="2" charset="2"/>
              </a:rPr>
              <a:t> </a:t>
            </a:r>
            <a:r>
              <a:rPr lang="fr-FR" dirty="0" err="1">
                <a:sym typeface="Wingdings" panose="05000000000000000000" pitchFamily="2" charset="2"/>
              </a:rPr>
              <a:t>details</a:t>
            </a:r>
            <a:r>
              <a:rPr lang="fr-FR" dirty="0">
                <a:sym typeface="Wingdings" panose="05000000000000000000" pitchFamily="2" charset="2"/>
              </a:rPr>
              <a:t> can </a:t>
            </a:r>
            <a:r>
              <a:rPr lang="fr-FR" dirty="0" err="1">
                <a:sym typeface="Wingdings" panose="05000000000000000000" pitchFamily="2" charset="2"/>
              </a:rPr>
              <a:t>be</a:t>
            </a:r>
            <a:r>
              <a:rPr lang="fr-FR" dirty="0">
                <a:sym typeface="Wingdings" panose="05000000000000000000" pitchFamily="2" charset="2"/>
              </a:rPr>
              <a:t> </a:t>
            </a:r>
            <a:r>
              <a:rPr lang="fr-FR" dirty="0" err="1">
                <a:sym typeface="Wingdings" panose="05000000000000000000" pitchFamily="2" charset="2"/>
              </a:rPr>
              <a:t>found</a:t>
            </a:r>
            <a:r>
              <a:rPr lang="fr-FR" dirty="0">
                <a:sym typeface="Wingdings" panose="05000000000000000000" pitchFamily="2" charset="2"/>
              </a:rPr>
              <a:t> at </a:t>
            </a:r>
            <a:r>
              <a:rPr lang="fr-FR" dirty="0">
                <a:sym typeface="Wingdings" panose="05000000000000000000" pitchFamily="2" charset="2"/>
                <a:hlinkClick r:id="rId2"/>
              </a:rPr>
              <a:t>https://www.3gpp.org/specifications-groups/delegates-corner/writing-a-new-spec</a:t>
            </a:r>
            <a:endParaRPr lang="fr-FR" dirty="0">
              <a:sym typeface="Wingdings" panose="05000000000000000000" pitchFamily="2" charset="2"/>
            </a:endParaRPr>
          </a:p>
        </p:txBody>
      </p:sp>
    </p:spTree>
    <p:extLst>
      <p:ext uri="{BB962C8B-B14F-4D97-AF65-F5344CB8AC3E}">
        <p14:creationId xmlns:p14="http://schemas.microsoft.com/office/powerpoint/2010/main" val="1802841253"/>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D3013-553F-4761-ACC6-5BD7BD4FFE12}"/>
              </a:ext>
            </a:extLst>
          </p:cNvPr>
          <p:cNvSpPr>
            <a:spLocks noGrp="1"/>
          </p:cNvSpPr>
          <p:nvPr>
            <p:ph type="title"/>
          </p:nvPr>
        </p:nvSpPr>
        <p:spPr/>
        <p:txBody>
          <a:bodyPr/>
          <a:lstStyle/>
          <a:p>
            <a:r>
              <a:rPr lang="fr-FR" dirty="0" err="1"/>
              <a:t>Requirements</a:t>
            </a:r>
            <a:endParaRPr lang="en-GB" dirty="0"/>
          </a:p>
        </p:txBody>
      </p:sp>
      <p:sp>
        <p:nvSpPr>
          <p:cNvPr id="3" name="Content Placeholder 2">
            <a:extLst>
              <a:ext uri="{FF2B5EF4-FFF2-40B4-BE49-F238E27FC236}">
                <a16:creationId xmlns:a16="http://schemas.microsoft.com/office/drawing/2014/main" id="{2F03C783-2F78-425C-9B6E-5005AF75543A}"/>
              </a:ext>
            </a:extLst>
          </p:cNvPr>
          <p:cNvSpPr>
            <a:spLocks noGrp="1"/>
          </p:cNvSpPr>
          <p:nvPr>
            <p:ph idx="1"/>
          </p:nvPr>
        </p:nvSpPr>
        <p:spPr/>
        <p:txBody>
          <a:bodyPr/>
          <a:lstStyle/>
          <a:p>
            <a:r>
              <a:rPr lang="fr-FR" dirty="0">
                <a:sym typeface="Wingdings" panose="05000000000000000000" pitchFamily="2" charset="2"/>
              </a:rPr>
              <a:t> </a:t>
            </a:r>
            <a:r>
              <a:rPr lang="fr-FR" dirty="0" err="1">
                <a:sym typeface="Wingdings" panose="05000000000000000000" pitchFamily="2" charset="2"/>
              </a:rPr>
              <a:t>Each</a:t>
            </a:r>
            <a:r>
              <a:rPr lang="fr-FR" dirty="0">
                <a:sym typeface="Wingdings" panose="05000000000000000000" pitchFamily="2" charset="2"/>
              </a:rPr>
              <a:t> </a:t>
            </a:r>
            <a:r>
              <a:rPr lang="fr-FR" dirty="0" err="1">
                <a:sym typeface="Wingdings" panose="05000000000000000000" pitchFamily="2" charset="2"/>
              </a:rPr>
              <a:t>requirement</a:t>
            </a:r>
            <a:r>
              <a:rPr lang="fr-FR" dirty="0">
                <a:sym typeface="Wingdings" panose="05000000000000000000" pitchFamily="2" charset="2"/>
              </a:rPr>
              <a:t> </a:t>
            </a:r>
            <a:r>
              <a:rPr lang="fr-FR" dirty="0" err="1">
                <a:sym typeface="Wingdings" panose="05000000000000000000" pitchFamily="2" charset="2"/>
              </a:rPr>
              <a:t>shall</a:t>
            </a:r>
            <a:r>
              <a:rPr lang="fr-FR" dirty="0">
                <a:sym typeface="Wingdings" panose="05000000000000000000" pitchFamily="2" charset="2"/>
              </a:rPr>
              <a:t> </a:t>
            </a:r>
            <a:r>
              <a:rPr lang="fr-FR" dirty="0" err="1">
                <a:sym typeface="Wingdings" panose="05000000000000000000" pitchFamily="2" charset="2"/>
              </a:rPr>
              <a:t>be</a:t>
            </a:r>
            <a:r>
              <a:rPr lang="fr-FR" dirty="0">
                <a:sym typeface="Wingdings" panose="05000000000000000000" pitchFamily="2" charset="2"/>
              </a:rPr>
              <a:t>:</a:t>
            </a:r>
          </a:p>
          <a:p>
            <a:pPr lvl="1"/>
            <a:r>
              <a:rPr lang="en-GB" b="1" dirty="0"/>
              <a:t>Necessary: </a:t>
            </a:r>
            <a:r>
              <a:rPr lang="en-GB" dirty="0"/>
              <a:t>It should specify only what is required to meet its objectives, and not impose a particular approach to implementation. </a:t>
            </a:r>
          </a:p>
          <a:p>
            <a:pPr lvl="1"/>
            <a:r>
              <a:rPr lang="en-GB" b="1" dirty="0"/>
              <a:t>Unambiguous: </a:t>
            </a:r>
            <a:r>
              <a:rPr lang="en-GB" dirty="0"/>
              <a:t>It should be impossible to interpret the normative parts of the standard in more than one way. </a:t>
            </a:r>
          </a:p>
          <a:p>
            <a:pPr lvl="1"/>
            <a:r>
              <a:rPr lang="en-GB" b="1" dirty="0"/>
              <a:t>Complete: </a:t>
            </a:r>
            <a:r>
              <a:rPr lang="en-GB" dirty="0"/>
              <a:t>The requirement should contain all the information necessary to understand that requirement, either directly or by reference to other documents. The reader of a standard should not need to make assumptions about the implementation of any particular requirement.</a:t>
            </a:r>
          </a:p>
        </p:txBody>
      </p:sp>
    </p:spTree>
    <p:extLst>
      <p:ext uri="{BB962C8B-B14F-4D97-AF65-F5344CB8AC3E}">
        <p14:creationId xmlns:p14="http://schemas.microsoft.com/office/powerpoint/2010/main" val="1798702558"/>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BD64-FC86-4C9C-9945-96FD3DCF4B4D}"/>
              </a:ext>
            </a:extLst>
          </p:cNvPr>
          <p:cNvSpPr>
            <a:spLocks noGrp="1"/>
          </p:cNvSpPr>
          <p:nvPr>
            <p:ph type="title"/>
          </p:nvPr>
        </p:nvSpPr>
        <p:spPr/>
        <p:txBody>
          <a:bodyPr/>
          <a:lstStyle/>
          <a:p>
            <a:r>
              <a:rPr lang="fr-FR" dirty="0" err="1"/>
              <a:t>Requirements</a:t>
            </a:r>
            <a:r>
              <a:rPr lang="fr-FR" dirty="0"/>
              <a:t> (</a:t>
            </a:r>
            <a:r>
              <a:rPr lang="fr-FR" dirty="0" err="1"/>
              <a:t>continued</a:t>
            </a:r>
            <a:r>
              <a:rPr lang="fr-FR" dirty="0"/>
              <a:t>)</a:t>
            </a:r>
            <a:endParaRPr lang="en-GB" dirty="0"/>
          </a:p>
        </p:txBody>
      </p:sp>
      <p:sp>
        <p:nvSpPr>
          <p:cNvPr id="3" name="Content Placeholder 2">
            <a:extLst>
              <a:ext uri="{FF2B5EF4-FFF2-40B4-BE49-F238E27FC236}">
                <a16:creationId xmlns:a16="http://schemas.microsoft.com/office/drawing/2014/main" id="{A726FB77-E6ED-4163-A1EF-95DB1FDD56F7}"/>
              </a:ext>
            </a:extLst>
          </p:cNvPr>
          <p:cNvSpPr>
            <a:spLocks noGrp="1"/>
          </p:cNvSpPr>
          <p:nvPr>
            <p:ph idx="1"/>
          </p:nvPr>
        </p:nvSpPr>
        <p:spPr/>
        <p:txBody>
          <a:bodyPr/>
          <a:lstStyle/>
          <a:p>
            <a:r>
              <a:rPr lang="en-GB" b="1" dirty="0"/>
              <a:t> </a:t>
            </a:r>
            <a:r>
              <a:rPr lang="en-GB" dirty="0"/>
              <a:t>Each requirement shall also be:</a:t>
            </a:r>
          </a:p>
          <a:p>
            <a:pPr lvl="1"/>
            <a:r>
              <a:rPr lang="en-GB" b="1" dirty="0"/>
              <a:t>Precise: </a:t>
            </a:r>
            <a:r>
              <a:rPr lang="en-GB" dirty="0"/>
              <a:t>The requirement should be worded clearly and exactly, without unnecessary detail that might confuse the reader. </a:t>
            </a:r>
          </a:p>
          <a:p>
            <a:pPr lvl="1"/>
            <a:r>
              <a:rPr lang="en-GB" dirty="0"/>
              <a:t> </a:t>
            </a:r>
            <a:r>
              <a:rPr lang="en-GB" b="1" dirty="0"/>
              <a:t>Well-structured: </a:t>
            </a:r>
            <a:r>
              <a:rPr lang="en-GB" dirty="0"/>
              <a:t>The individual elements of the requirement should all be included in an appropriate and easy-to-read manner. </a:t>
            </a:r>
          </a:p>
          <a:p>
            <a:pPr lvl="1"/>
            <a:r>
              <a:rPr lang="en-GB" b="1" dirty="0"/>
              <a:t>Consistent: </a:t>
            </a:r>
            <a:r>
              <a:rPr lang="en-GB" dirty="0"/>
              <a:t>There should be no contradiction between different requirements within the standard, nor with other related standards.</a:t>
            </a:r>
          </a:p>
          <a:p>
            <a:pPr lvl="1"/>
            <a:r>
              <a:rPr lang="en-GB" dirty="0"/>
              <a:t> </a:t>
            </a:r>
            <a:r>
              <a:rPr lang="en-GB" b="1" dirty="0"/>
              <a:t>Testable: </a:t>
            </a:r>
            <a:r>
              <a:rPr lang="en-GB" dirty="0"/>
              <a:t>There should be clear and obvious means of demonstrating that an implementation complies with the requirement.</a:t>
            </a:r>
          </a:p>
        </p:txBody>
      </p:sp>
    </p:spTree>
    <p:extLst>
      <p:ext uri="{BB962C8B-B14F-4D97-AF65-F5344CB8AC3E}">
        <p14:creationId xmlns:p14="http://schemas.microsoft.com/office/powerpoint/2010/main" val="1720743563"/>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CA3727-A4EB-4398-9783-D0148B06109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3A830A-0AC8-45A7-9E99-DF047C23D0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15403</TotalTime>
  <Words>3789</Words>
  <Application>Microsoft Office PowerPoint</Application>
  <PresentationFormat>Widescreen</PresentationFormat>
  <Paragraphs>327</Paragraphs>
  <Slides>52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52</vt:i4>
      </vt:variant>
    </vt:vector>
  </HeadingPairs>
  <TitlesOfParts>
    <vt:vector size="58" baseType="lpstr">
      <vt:lpstr>Arial</vt:lpstr>
      <vt:lpstr>Calibri</vt:lpstr>
      <vt:lpstr>Calibri Light</vt:lpstr>
      <vt:lpstr>Times New Roman</vt:lpstr>
      <vt:lpstr>Wingdings</vt:lpstr>
      <vt:lpstr>Office Theme</vt:lpstr>
      <vt:lpstr>Workshop on  3GPP Drafting rules</vt:lpstr>
      <vt:lpstr>Content</vt:lpstr>
      <vt:lpstr>Introduction</vt:lpstr>
      <vt:lpstr>The 3GPP Drafting rules</vt:lpstr>
      <vt:lpstr>Specifications</vt:lpstr>
      <vt:lpstr>General aspects</vt:lpstr>
      <vt:lpstr>Drafting a new specification</vt:lpstr>
      <vt:lpstr>Requirements</vt:lpstr>
      <vt:lpstr>Requirements (continued)</vt:lpstr>
      <vt:lpstr>Requirements (continued)</vt:lpstr>
      <vt:lpstr>Requirements (continued)</vt:lpstr>
      <vt:lpstr>Modal verbs</vt:lpstr>
      <vt:lpstr>Inclusive language</vt:lpstr>
      <vt:lpstr>References</vt:lpstr>
      <vt:lpstr>References (continued)</vt:lpstr>
      <vt:lpstr>References (continued)</vt:lpstr>
      <vt:lpstr>References (continued)</vt:lpstr>
      <vt:lpstr>Definitions of terms, symbols and abbreviations</vt:lpstr>
      <vt:lpstr>Annexes</vt:lpstr>
      <vt:lpstr>Numbering</vt:lpstr>
      <vt:lpstr>Capitalisation</vt:lpstr>
      <vt:lpstr>Trade names </vt:lpstr>
      <vt:lpstr>Change requests  –  specific aspects</vt:lpstr>
      <vt:lpstr>How to request numbers for CR? </vt:lpstr>
      <vt:lpstr>How to request numbers for CR? (ct’d)</vt:lpstr>
      <vt:lpstr>Filling in a CR cover sheet</vt:lpstr>
      <vt:lpstr>Filling in a CR cover sheet (continued)</vt:lpstr>
      <vt:lpstr>Filling in a CR cover sheet (continued)</vt:lpstr>
      <vt:lpstr>Filling in a CR cover sheet (continued)</vt:lpstr>
      <vt:lpstr>Drafting a CR</vt:lpstr>
      <vt:lpstr>Revision marks</vt:lpstr>
      <vt:lpstr>Additional guidance</vt:lpstr>
      <vt:lpstr>Styles</vt:lpstr>
      <vt:lpstr>Styles: general</vt:lpstr>
      <vt:lpstr>Headings</vt:lpstr>
      <vt:lpstr>Headings (continued)</vt:lpstr>
      <vt:lpstr>Headings styles</vt:lpstr>
      <vt:lpstr>Notes</vt:lpstr>
      <vt:lpstr>Figures</vt:lpstr>
      <vt:lpstr>Tables</vt:lpstr>
      <vt:lpstr>References</vt:lpstr>
      <vt:lpstr>General advice</vt:lpstr>
      <vt:lpstr>General advice (continued)</vt:lpstr>
      <vt:lpstr>Configuration of  Microsoft Word</vt:lpstr>
      <vt:lpstr>Word templates</vt:lpstr>
      <vt:lpstr>Views</vt:lpstr>
      <vt:lpstr>Style area pane (1/2)</vt:lpstr>
      <vt:lpstr>Style area pane (2/2)</vt:lpstr>
      <vt:lpstr>Formatting marks</vt:lpstr>
      <vt:lpstr>Need help?</vt:lpstr>
      <vt:lpstr>Questions?</vt:lpstr>
      <vt:lpstr>Resources</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rev2</cp:lastModifiedBy>
  <cp:revision>599</cp:revision>
  <dcterms:created xsi:type="dcterms:W3CDTF">2010-02-05T13:52:04Z</dcterms:created>
  <dcterms:modified xsi:type="dcterms:W3CDTF">2023-01-05T14:29:49Z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