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5"/>
  </p:notesMasterIdLst>
  <p:handoutMasterIdLst>
    <p:handoutMasterId r:id="rId6"/>
  </p:handoutMasterIdLst>
  <p:sldIdLst>
    <p:sldId id="303" r:id="rId2"/>
    <p:sldId id="2147480960" r:id="rId3"/>
    <p:sldId id="866" r:id="rId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29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858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287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71600" algn="l" rtl="0" eaLnBrk="0" fontAlgn="base" hangingPunct="0">
      <a:spcBef>
        <a:spcPct val="0"/>
      </a:spcBef>
      <a:spcAft>
        <a:spcPct val="0"/>
      </a:spcAft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7145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0574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24003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743200" algn="l" defTabSz="685800" rtl="0" eaLnBrk="1" latinLnBrk="0" hangingPunct="1">
      <a:defRPr sz="7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3300"/>
    <a:srgbClr val="62A14D"/>
    <a:srgbClr val="E9EDF4"/>
    <a:srgbClr val="000000"/>
    <a:srgbClr val="C6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52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419" y="6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429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858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0287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3716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20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SA5 5GA workshop</a:t>
            </a: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– 16 Jan 2025, Online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3" y="6373814"/>
            <a:ext cx="8225367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1" y="1454152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6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solidFill>
                  <a:schemeClr val="bg1"/>
                </a:solidFill>
              </a:rPr>
              <a:t>SA5 5GA workshop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US" altLang="de-DE" sz="1200" dirty="0">
                <a:solidFill>
                  <a:schemeClr val="bg1"/>
                </a:solidFill>
              </a:rPr>
              <a:t>15 – 16 </a:t>
            </a:r>
            <a:r>
              <a:rPr lang="en-US" altLang="zh-CN" sz="1200" dirty="0">
                <a:solidFill>
                  <a:schemeClr val="bg1"/>
                </a:solidFill>
              </a:rPr>
              <a:t>Jan</a:t>
            </a:r>
            <a:r>
              <a:rPr lang="en-US" altLang="de-DE" sz="1200" dirty="0">
                <a:solidFill>
                  <a:schemeClr val="bg1"/>
                </a:solidFill>
              </a:rPr>
              <a:t> 2025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7" y="6383339"/>
            <a:ext cx="681567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/>
          </a:p>
          <a:p>
            <a:pPr>
              <a:defRPr/>
            </a:pPr>
            <a:endParaRPr lang="en-GB" altLang="en-US" sz="100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2" y="3303590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3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8845" y="415925"/>
            <a:ext cx="114040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537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726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914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103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426494" y="4919350"/>
            <a:ext cx="7339012" cy="53847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Gerald Görmer (MATRIXX Software)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063263" y="1575657"/>
            <a:ext cx="7478584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MATRIXX Software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view on SA5 Rel-20 </a:t>
            </a:r>
            <a:b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5G-Advanced Priorities</a:t>
            </a:r>
            <a:b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869466" y="1267249"/>
            <a:ext cx="10817709" cy="4777155"/>
          </a:xfrm>
        </p:spPr>
        <p:txBody>
          <a:bodyPr/>
          <a:lstStyle/>
          <a:p>
            <a:r>
              <a:rPr lang="en-US" altLang="zh-CN" dirty="0"/>
              <a:t>Achievements and Guidance from SA#106</a:t>
            </a:r>
          </a:p>
          <a:p>
            <a:pPr lvl="1"/>
            <a:r>
              <a:rPr lang="en-US" altLang="zh-CN" dirty="0"/>
              <a:t>SA endorsed in SP-241889 the following Rel-20 5GA Core Topics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altLang="zh-CN" dirty="0"/>
              <a:t>Integration of satellite components in the 5G architecture Phase 4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/>
              <a:t>AI/ML Enhancements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/>
              <a:t>Ambient IoT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/>
              <a:t>Integrated Sensing and Communication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zh-CN" dirty="0"/>
              <a:t>Energy Efficiency Enhancements</a:t>
            </a:r>
          </a:p>
          <a:p>
            <a:pPr lvl="1"/>
            <a:r>
              <a:rPr lang="en-GB" altLang="zh-CN" dirty="0"/>
              <a:t>The “Brief Description and Key Objectives” in SP-241972 is the consolidated list of Rel-20 5GA topics with the indication of other affected working groups including charging aspect. </a:t>
            </a:r>
          </a:p>
          <a:p>
            <a:r>
              <a:rPr lang="en-US" dirty="0"/>
              <a:t>MATRIXX Software supports all listed Rel-20  5GA Core Topics and suggest the allocation as CH </a:t>
            </a:r>
            <a:r>
              <a:rPr lang="en-GB" dirty="0"/>
              <a:t>support to network feature topic</a:t>
            </a:r>
            <a:endParaRPr lang="en-US" dirty="0"/>
          </a:p>
        </p:txBody>
      </p:sp>
      <p:pic>
        <p:nvPicPr>
          <p:cNvPr id="2" name="Picture 1" descr="A logo with a green and black design&#10;&#10;Description automatically generated">
            <a:extLst>
              <a:ext uri="{FF2B5EF4-FFF2-40B4-BE49-F238E27FC236}">
                <a16:creationId xmlns:a16="http://schemas.microsoft.com/office/drawing/2014/main" id="{BDEA4634-CBFE-A9D3-E3C7-134603705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81" y="270252"/>
            <a:ext cx="1366170" cy="850994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2558F1C-31DB-8EA3-4DB1-EC72BF2DD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516" y="124249"/>
            <a:ext cx="9539416" cy="1143000"/>
          </a:xfrm>
        </p:spPr>
        <p:txBody>
          <a:bodyPr/>
          <a:lstStyle/>
          <a:p>
            <a:r>
              <a:rPr lang="en-GB" dirty="0"/>
              <a:t>Support of Charging aspects for Rel-20 5GA Core Topics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57000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1463" y="2928941"/>
            <a:ext cx="7772400" cy="1101725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</a:t>
            </a:r>
            <a:r>
              <a:rPr lang="hu-HU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en-US" sz="36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</TotalTime>
  <Words>123</Words>
  <Application>Microsoft Office PowerPoint</Application>
  <PresentationFormat>Widescreen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</vt:lpstr>
      <vt:lpstr>Calibri</vt:lpstr>
      <vt:lpstr>Times New Roman</vt:lpstr>
      <vt:lpstr>Wingdings</vt:lpstr>
      <vt:lpstr>Office Theme</vt:lpstr>
      <vt:lpstr>PowerPoint Presentation</vt:lpstr>
      <vt:lpstr>Support of Charging aspects for Rel-20 5GA Core Topics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Gerald Goermer</cp:lastModifiedBy>
  <cp:revision>116</cp:revision>
  <dcterms:created xsi:type="dcterms:W3CDTF">2008-08-30T09:32:10Z</dcterms:created>
  <dcterms:modified xsi:type="dcterms:W3CDTF">2025-01-13T13:56:01Z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