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  <p:sldMasterId id="2147483656" r:id="rId3"/>
    <p:sldMasterId id="2147483660" r:id="rId4"/>
  </p:sldMasterIdLst>
  <p:notesMasterIdLst>
    <p:notesMasterId r:id="rId17"/>
  </p:notesMasterIdLst>
  <p:handoutMasterIdLst>
    <p:handoutMasterId r:id="rId18"/>
  </p:handoutMasterIdLst>
  <p:sldIdLst>
    <p:sldId id="303" r:id="rId5"/>
    <p:sldId id="16774531" r:id="rId6"/>
    <p:sldId id="16774528" r:id="rId7"/>
    <p:sldId id="16774530" r:id="rId8"/>
    <p:sldId id="16774532" r:id="rId9"/>
    <p:sldId id="16774533" r:id="rId10"/>
    <p:sldId id="16774534" r:id="rId11"/>
    <p:sldId id="16774535" r:id="rId12"/>
    <p:sldId id="16774536" r:id="rId13"/>
    <p:sldId id="866" r:id="rId14"/>
    <p:sldId id="16774542" r:id="rId15"/>
    <p:sldId id="16774541" r:id="rId16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7">
          <p15:clr>
            <a:srgbClr val="A4A3A4"/>
          </p15:clr>
        </p15:guide>
        <p15:guide id="2" pos="38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80">
          <p15:clr>
            <a:srgbClr val="A4A3A4"/>
          </p15:clr>
        </p15:guide>
        <p15:guide id="2" pos="213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3300"/>
    <a:srgbClr val="62A14D"/>
    <a:srgbClr val="E9EDF4"/>
    <a:srgbClr val="000000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14" autoAdjust="0"/>
    <p:restoredTop sz="94660"/>
  </p:normalViewPr>
  <p:slideViewPr>
    <p:cSldViewPr snapToGrid="0">
      <p:cViewPr varScale="1">
        <p:scale>
          <a:sx n="190" d="100"/>
          <a:sy n="190" d="100"/>
        </p:scale>
        <p:origin x="144" y="480"/>
      </p:cViewPr>
      <p:guideLst>
        <p:guide orient="horz" pos="2197"/>
        <p:guide pos="383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62"/>
      </p:cViewPr>
      <p:guideLst>
        <p:guide orient="horz" pos="3180"/>
        <p:guide pos="213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1/15/2025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1/15/2025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tsg_ran/TSG_RAN/TSGR_106/Docs/RP-243319.zip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Relationship Id="rId5" Type="http://schemas.openxmlformats.org/officeDocument/2006/relationships/hyperlink" Target="http://www.3gpp.org/ftp/tsg_ran/TSG_RAN/TSGR_106/Docs/RP-243326.zip" TargetMode="External"/><Relationship Id="rId4" Type="http://schemas.openxmlformats.org/officeDocument/2006/relationships/hyperlink" Target="http://www.3gpp.org/ftp/tsg_ran/TSG_RAN/TSGR_106/Docs/RP-243280.zip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png"/><Relationship Id="rId4" Type="http://schemas.openxmlformats.org/officeDocument/2006/relationships/image" Target="../media/image1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4"/>
            <a:ext cx="6400800" cy="163320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</a:t>
            </a:r>
            <a:r>
              <a:rPr lang="en-US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China Unicom</a:t>
            </a: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3263" y="1575657"/>
            <a:ext cx="7478584" cy="279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China Unicom view on SA5 Rel-20 </a:t>
            </a:r>
            <a:b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5G-Advanced Priorities</a:t>
            </a:r>
            <a: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18796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b="1" dirty="0">
                <a:solidFill>
                  <a:schemeClr val="tx1"/>
                </a:solidFill>
              </a:rPr>
              <a:t>RAN Rel-19 Project Update: Ambient-IoT</a:t>
            </a: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59734" y="1301147"/>
            <a:ext cx="11276707" cy="3927185"/>
          </a:xfrm>
        </p:spPr>
        <p:txBody>
          <a:bodyPr/>
          <a:lstStyle/>
          <a:p>
            <a:r>
              <a:rPr lang="en-US" sz="1950" dirty="0"/>
              <a:t>SI Study on solutions for Ambient IoT (Internet of Things) in NR was successfully completed</a:t>
            </a:r>
          </a:p>
          <a:p>
            <a:pPr lvl="1"/>
            <a:r>
              <a:rPr lang="en-US" sz="1625" dirty="0"/>
              <a:t>TR 38.769 v2.0.1 on Study on solutions for Ambient IoT (Internet of Things) in NR was approved in </a:t>
            </a:r>
            <a:r>
              <a:rPr lang="en-US" sz="1625" dirty="0">
                <a:hlinkClick r:id="rId3"/>
              </a:rPr>
              <a:t>RP‑243319</a:t>
            </a:r>
            <a:endParaRPr lang="en-US" sz="1625" dirty="0"/>
          </a:p>
          <a:p>
            <a:r>
              <a:rPr lang="en-US" sz="1950" dirty="0"/>
              <a:t>Way forward for Ambient IoT for REL-19 and REL-20 was endorsed in </a:t>
            </a:r>
            <a:r>
              <a:rPr lang="en-US" sz="1950" dirty="0">
                <a:hlinkClick r:id="rId4"/>
              </a:rPr>
              <a:t>RP‑243280</a:t>
            </a:r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pPr marL="0" indent="0">
              <a:buNone/>
            </a:pPr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r>
              <a:rPr lang="en-US" sz="1950" dirty="0">
                <a:highlight>
                  <a:srgbClr val="FFFF00"/>
                </a:highlight>
              </a:rPr>
              <a:t>New WID on Rel-19 Ambient IoT was approved in </a:t>
            </a:r>
            <a:r>
              <a:rPr lang="en-US" sz="1950" dirty="0">
                <a:highlight>
                  <a:srgbClr val="FFFF00"/>
                </a:highlight>
                <a:hlinkClick r:id="rId5"/>
              </a:rPr>
              <a:t>RP‑243326</a:t>
            </a:r>
            <a:r>
              <a:rPr lang="en-US" sz="2275" dirty="0"/>
              <a:t>	</a:t>
            </a:r>
          </a:p>
        </p:txBody>
      </p:sp>
      <p:sp>
        <p:nvSpPr>
          <p:cNvPr id="10" name="TextBox 4"/>
          <p:cNvSpPr txBox="1"/>
          <p:nvPr/>
        </p:nvSpPr>
        <p:spPr>
          <a:xfrm>
            <a:off x="255560" y="2395119"/>
            <a:ext cx="4117667" cy="2694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43585"/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TSG RAN to approve a Rel-19 work item for Ambient IoT, with the following scope based on the Rel-19 study:</a:t>
            </a: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Indoor inventory &amp; command, </a:t>
            </a:r>
            <a:r>
              <a:rPr kumimoji="1" lang="en-US" altLang="zh-CN" sz="13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deployment scenario 1 with topology 1 (</a:t>
            </a:r>
            <a:r>
              <a:rPr kumimoji="1" lang="en-US" altLang="zh-CN" sz="1300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in D1T1-B)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Backscattering device with RF-ED receiver: Device 1</a:t>
            </a:r>
            <a:endParaRPr kumimoji="1" lang="en-US" altLang="zh-CN" sz="1300" strike="sngStrike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CW node outside topology (D1T1-B case 1-4),</a:t>
            </a:r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 single-tone unmodulated </a:t>
            </a: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waveform without hopping</a:t>
            </a:r>
          </a:p>
          <a:p>
            <a:pPr marL="1115060" lvl="2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FDD spectrum: </a:t>
            </a:r>
            <a:r>
              <a:rPr kumimoji="1" lang="it-IT" altLang="zh-CN" sz="13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CW in UL, D2R in UL, R2D in DL</a:t>
            </a: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it-IT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Device unavailability: direction 1 from TR</a:t>
            </a:r>
            <a:endParaRPr kumimoji="1" lang="it-IT" altLang="zh-CN" sz="1300" strike="sngStrike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Proximity determination: </a:t>
            </a: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solution 1 from TR</a:t>
            </a:r>
          </a:p>
        </p:txBody>
      </p:sp>
      <p:sp>
        <p:nvSpPr>
          <p:cNvPr id="11" name="TextBox 6"/>
          <p:cNvSpPr txBox="1"/>
          <p:nvPr/>
        </p:nvSpPr>
        <p:spPr>
          <a:xfrm>
            <a:off x="4791549" y="2275514"/>
            <a:ext cx="7254232" cy="349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43585"/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Workplan for Rel-19:</a:t>
            </a: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No impact to Rel-19 ASN.1 freeze, no impact to the timeline of Rel-20. Rel-20 Ambient IoT starts after the completion of the Rel-19 Ambient IoT WI.</a:t>
            </a: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Completion of the Rel-19 work (Core Part) is targeted at the stage-3 functional freeze for Rel-19 in Sept. 2025, with 3 quarters for RAN2/3/4 and 2 quarters for RAN1.</a:t>
            </a:r>
          </a:p>
          <a:p>
            <a:pPr defTabSz="743585"/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defTabSz="743585"/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Workplan for Rel-20:</a:t>
            </a: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Includes D2T2</a:t>
            </a: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Includes Device 2</a:t>
            </a: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A limited number of additional use cases, deployments, connectivity topologies, devices, traffic types in TR38.848 as a starting point</a:t>
            </a: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Note: work on D2T2, device 2 shall follow the Rel-19 study conclusions, and further down-selection of architecture options for topology 2 may be needed. For indoor use cases, deviations from Rel-19 study conclusion shall be well justified and agreed.</a:t>
            </a: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Details to be discussed at a later RAN plenary meeting, including the need for study phase.</a:t>
            </a:r>
          </a:p>
          <a:p>
            <a:pPr defTabSz="743585"/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defTabSz="743585"/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For both Rel-19 and Rel-20, co-ordination with SA2/3 is expected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18796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b="1" dirty="0">
                <a:solidFill>
                  <a:schemeClr val="tx1"/>
                </a:solidFill>
              </a:rPr>
              <a:t>R19 Ambient IoT scope and workplan</a:t>
            </a: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725906" y="1338430"/>
            <a:ext cx="10515600" cy="4876504"/>
          </a:xfrm>
        </p:spPr>
        <p:txBody>
          <a:bodyPr/>
          <a:lstStyle/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R19 work scope aligns with RAN approved Rel-19 work item(</a:t>
            </a:r>
            <a:r>
              <a:rPr lang="en-US" altLang="zh-CN" sz="1800" dirty="0"/>
              <a:t>RP-243326</a:t>
            </a:r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Stick to Rel-19 Stage 3 and ASN.1/</a:t>
            </a:r>
            <a:r>
              <a:rPr kumimoji="1" lang="en-US" altLang="zh-CN" sz="1800" dirty="0" err="1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OpenAPI</a:t>
            </a:r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 freeze time, no impact to the timeline of Rel-20. </a:t>
            </a: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Endorse SA2 Rel-19 work item (SP-241979) – SA2 is expected to bring a WID with necessary updates to the objectives for approval in TSG#107</a:t>
            </a:r>
            <a:endParaRPr kumimoji="1" lang="en-US" altLang="zh-CN" sz="10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SA3 study shall focus to specify appropriate security features for device 1 and D1T1 with direct and indirect interface options.</a:t>
            </a: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Check point in TSG#107 on SA3 study conclusions and further SA2 progress</a:t>
            </a:r>
          </a:p>
          <a:p>
            <a:r>
              <a:rPr kumimoji="1" lang="en-US" altLang="zh-CN" sz="18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SA5 is expected to bring the related work item (including charging) for approval in TSG#107</a:t>
            </a: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SA ask SA3 and SA2 to finalize, in Q1 2025, the conclusions for the Ambient IoT work with the focus on device 1 and D1T1, in particular:</a:t>
            </a:r>
          </a:p>
          <a:p>
            <a:pPr lvl="1"/>
            <a:r>
              <a:rPr kumimoji="1" lang="en-US" altLang="zh-CN" sz="14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Appropriate security requirements and features </a:t>
            </a:r>
            <a:r>
              <a:rPr lang="en-US" altLang="zh-CN" sz="1400" dirty="0"/>
              <a:t>(SA3).</a:t>
            </a:r>
            <a:endParaRPr lang="zh-CN" altLang="zh-CN" sz="1400" dirty="0"/>
          </a:p>
          <a:p>
            <a:pPr lvl="1"/>
            <a:r>
              <a:rPr lang="en-GB" altLang="zh-CN" sz="1400" dirty="0"/>
              <a:t>Whether and how to support enabling temporarily disabled </a:t>
            </a:r>
            <a:r>
              <a:rPr lang="en-GB" altLang="zh-CN" sz="1400" dirty="0" err="1"/>
              <a:t>AIoT</a:t>
            </a:r>
            <a:r>
              <a:rPr lang="en-GB" altLang="zh-CN" sz="1400" dirty="0"/>
              <a:t> devices (SA2)</a:t>
            </a:r>
          </a:p>
          <a:p>
            <a:pPr lvl="1"/>
            <a:r>
              <a:rPr lang="en-GB" altLang="zh-CN" sz="1400" dirty="0"/>
              <a:t>Temporary ID or not (SA3)</a:t>
            </a:r>
          </a:p>
          <a:p>
            <a:pPr lvl="1"/>
            <a:r>
              <a:rPr lang="en-GB" altLang="zh-CN" sz="1400" dirty="0"/>
              <a:t>The entity to store the static and dynamic information, and usage for the stored information (SA2)</a:t>
            </a: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SA ask to SA2 stabilize the overall architecture for </a:t>
            </a:r>
            <a:r>
              <a:rPr kumimoji="1" lang="en-US" altLang="zh-CN" sz="1800" dirty="0" err="1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AIoT</a:t>
            </a:r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 device 1 and D1T1, and if TUs allow, to proceed in 2025 Q1 with PCRs for a new TS and draft CRs on the already concluded aspects.</a:t>
            </a:r>
            <a:endParaRPr kumimoji="1" lang="en-US" altLang="zh-CN" sz="16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 dirty="0">
                <a:solidFill>
                  <a:schemeClr val="tx1"/>
                </a:solidFill>
              </a:rPr>
              <a:t>TU allocation portion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4777155"/>
          </a:xfrm>
        </p:spPr>
        <p:txBody>
          <a:bodyPr/>
          <a:lstStyle/>
          <a:p>
            <a:r>
              <a:rPr lang="en-US" altLang="zh-CN" dirty="0"/>
              <a:t>Since 6G requirements have not been clearly defined, China Unicom’s opinion on TU allocation portion of 5GA part/6G part in Rel-20:</a:t>
            </a:r>
          </a:p>
          <a:p>
            <a:pPr lvl="1"/>
            <a:r>
              <a:rPr lang="en-US" altLang="zh-CN" dirty="0"/>
              <a:t>2/3 TU for 5GA</a:t>
            </a:r>
          </a:p>
          <a:p>
            <a:pPr lvl="1"/>
            <a:r>
              <a:rPr lang="en-US" altLang="zh-CN" dirty="0"/>
              <a:t>1/3 TU for 6G</a:t>
            </a:r>
            <a:endParaRPr lang="en-GB" altLang="zh-CN" dirty="0"/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 dirty="0">
                <a:solidFill>
                  <a:schemeClr val="tx1"/>
                </a:solidFill>
              </a:rPr>
              <a:t>Overall View on Rel-20 Topics</a:t>
            </a: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488303" y="1325275"/>
          <a:ext cx="11324047" cy="4837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4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1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82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5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804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No.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Use cases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Brief Descriptions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Related Specs /WIs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76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Management of </a:t>
                      </a:r>
                      <a:r>
                        <a:rPr lang="en-US" altLang="zh-CN" sz="1200" dirty="0" err="1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AIoT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New management architecture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 and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functions 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of A-loT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Enhancements on management aspects of A-loT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Business level requirements for OAM&amp;P of A-loT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TS 28.541/TS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28.552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/TS28.554/New 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302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Management of Network Sharing Phase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Enhance IOCs to support </a:t>
                      </a:r>
                      <a:r>
                        <a:rPr lang="en-US" altLang="zh-CN" sz="1200" dirty="0" err="1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plmn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-granularity measurements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Potential enhancements to support management of shared satellite NG-RAN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Potential enhancements to support management of INS utilizing in disaster scenarios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TS 22.261/TS 23.501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04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Management of ISAC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Enhancements to support management of Sensing function</a:t>
                      </a: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ea typeface="+mn-ea"/>
                          <a:cs typeface="+mn-lt"/>
                        </a:rPr>
                        <a:t>Enhancements to support management of Sensing data</a:t>
                      </a: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ea typeface="+mn-ea"/>
                          <a:cs typeface="+mn-lt"/>
                        </a:rPr>
                        <a:t>Enhancing management mechanism with Sensing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ea typeface="+mn-ea"/>
                          <a:cs typeface="+mn-lt"/>
                        </a:rPr>
                        <a:t>TS 22.261/TS 23.501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535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Knowledge-assisted management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1.    Knowledge representation</a:t>
                      </a: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2.    Knowledge-assisted closed loop &amp; intent management</a:t>
                      </a: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3.    Explainable AI/ML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26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Trace-based User-level 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Investigation on trace as new data source in NG RAN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Introduction on trace-based UE level measurements </a:t>
                      </a:r>
                      <a:endParaRPr lang="en-US" altLang="zh-CN" sz="1200" kern="1200" dirty="0">
                        <a:solidFill>
                          <a:schemeClr val="tx1"/>
                        </a:solidFill>
                        <a:ea typeface="+mn-ea"/>
                        <a:cs typeface="+mn-lt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Enhancements on existing UE-level measurements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TS 28.558/TS 28.550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26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NTN managements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Further enhancement on existing UCs</a:t>
                      </a: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Management support for service continuity and different services with multi-orbit satellites</a:t>
                      </a: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Management support for Broadcast services with satellite access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1: Management of Ambient IoT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rcRect b="24043"/>
          <a:stretch>
            <a:fillRect/>
          </a:stretch>
        </p:blipFill>
        <p:spPr>
          <a:xfrm>
            <a:off x="2543810" y="2720058"/>
            <a:ext cx="6806565" cy="109474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156845" y="1126803"/>
            <a:ext cx="11878945" cy="1663065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Background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：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ea typeface="微软雅黑" panose="020B0503020204020204" pitchFamily="34" charset="-122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Ambient IoT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(A-IoT)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aims to provide complexity and power consumption significantly lower than the existing 3GPP IoT technologies (e.g. NB-IoT and </a:t>
            </a:r>
            <a:r>
              <a:rPr kumimoji="0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eMTC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)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for supporting higher local device density in the order of magnitude.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微软雅黑" panose="020B0503020204020204" pitchFamily="34" charset="-122"/>
              </a:rPr>
              <a:t>RAN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WGs has investigated RAN level solutions for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Ambient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loT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in TR 38.769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and new WID on Rel-19 Ambient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loT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was approved in RP- 243326.</a:t>
            </a:r>
            <a:r>
              <a:rPr lang="en-US" sz="1200" dirty="0">
                <a:solidFill>
                  <a:srgbClr val="1D1D1A"/>
                </a:solidFill>
                <a:ea typeface="微软雅黑" panose="020B0503020204020204" pitchFamily="34" charset="-122"/>
              </a:rPr>
              <a:t> 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lang="en-US" sz="1200" b="1" dirty="0">
                <a:solidFill>
                  <a:srgbClr val="C00000"/>
                </a:solidFill>
                <a:ea typeface="微软雅黑" panose="020B0503020204020204" pitchFamily="34" charset="-122"/>
              </a:rPr>
              <a:t>SA1</a:t>
            </a:r>
            <a:r>
              <a:rPr lang="en-US" sz="1200" dirty="0">
                <a:solidFill>
                  <a:srgbClr val="C00000"/>
                </a:solidFill>
                <a:ea typeface="微软雅黑" panose="020B0503020204020204" pitchFamily="34" charset="-122"/>
              </a:rPr>
              <a:t> </a:t>
            </a:r>
            <a:r>
              <a:rPr lang="en-US" sz="1200" dirty="0">
                <a:solidFill>
                  <a:srgbClr val="1D1D1A"/>
                </a:solidFill>
                <a:ea typeface="微软雅黑" panose="020B0503020204020204" pitchFamily="34" charset="-122"/>
              </a:rPr>
              <a:t>has finished some standardization of Ambient IoT in TR 22.840 and TS 22.369.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微软雅黑" panose="020B0503020204020204" pitchFamily="34" charset="-122"/>
              </a:rPr>
              <a:t>SA2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has studied to investigate solutions for architectures to support Ambient IoT in TR 23.700-13.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51130" y="3690620"/>
            <a:ext cx="270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P</a:t>
            </a:r>
            <a:r>
              <a:rPr sz="1600" b="1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otential</a:t>
            </a:r>
            <a:r>
              <a:rPr lang="en-US" sz="1600" b="1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 Objectives:</a:t>
            </a:r>
            <a:r>
              <a:rPr lang="en-US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 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441325" y="4029075"/>
            <a:ext cx="6060440" cy="1167765"/>
            <a:chOff x="9795" y="6656"/>
            <a:chExt cx="5448" cy="3427"/>
          </a:xfrm>
        </p:grpSpPr>
        <p:sp>
          <p:nvSpPr>
            <p:cNvPr id="17" name="矩形 16"/>
            <p:cNvSpPr/>
            <p:nvPr/>
          </p:nvSpPr>
          <p:spPr>
            <a:xfrm>
              <a:off x="9795" y="6878"/>
              <a:ext cx="5400" cy="32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0" tIns="44436" rIns="91440" bIns="45720" numCol="1" anchor="t" anchorCtr="0" compatLnSpc="1">
              <a:noAutofit/>
            </a:bodyPr>
            <a:lstStyle/>
            <a:p>
              <a:pPr marL="0" marR="0" indent="0" algn="l" defTabSz="914400" rtl="0" eaLnBrk="0" fontAlgn="t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</a:pPr>
              <a:endParaRPr kumimoji="0" lang="zh-CN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+mn-lt"/>
                <a:ea typeface="微软雅黑" panose="020B0503020204020204" pitchFamily="34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9835" y="6656"/>
              <a:ext cx="5408" cy="3289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Wingdings" panose="05000000000000000000" charset="0"/>
                <a:buChar char="n"/>
                <a:defRPr/>
              </a:pP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New </a:t>
              </a:r>
              <a:r>
                <a:rPr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management</a:t>
              </a: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architecture and functions for</a:t>
              </a:r>
              <a:r>
                <a:rPr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</a:t>
              </a:r>
              <a:r>
                <a:rPr lang="en-US" sz="1200" b="1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A-IoT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</a:endParaRP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lang="en-US" sz="1200" b="1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AloT</a:t>
              </a:r>
              <a:r>
                <a:rPr lang="en-US" sz="1200" b="1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RAN</a:t>
              </a:r>
              <a:r>
                <a:rPr lang="zh-CN" alt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：</a:t>
              </a:r>
              <a:r>
                <a:rPr lang="en-US" altLang="zh-CN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Network element management functions of c</a:t>
              </a: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highlight>
                    <a:srgbClr val="000000">
                      <a:alpha val="0"/>
                    </a:srgbClr>
                  </a:highlight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ommon reader function and </a:t>
              </a:r>
              <a:r>
                <a:rPr lang="en-US" sz="1200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highlight>
                    <a:srgbClr val="000000">
                      <a:alpha val="0"/>
                    </a:srgbClr>
                  </a:highlight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AIoT</a:t>
              </a: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highlight>
                    <a:srgbClr val="000000">
                      <a:alpha val="0"/>
                    </a:srgbClr>
                  </a:highlight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RAN node function for topology 1</a:t>
              </a: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.</a:t>
              </a: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lang="en-US" sz="1200" b="1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AloT</a:t>
              </a:r>
              <a:r>
                <a:rPr lang="en-US" sz="1200" b="1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CN</a:t>
              </a:r>
              <a:r>
                <a:rPr lang="zh-CN" alt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：</a:t>
              </a:r>
              <a:r>
                <a:rPr lang="en-US" altLang="zh-CN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Network element management function of </a:t>
              </a:r>
              <a:r>
                <a:rPr lang="en-US" altLang="zh-CN" sz="1200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AIoTF</a:t>
              </a:r>
              <a:r>
                <a:rPr lang="en-US" altLang="zh-CN" sz="1200" noProof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.</a:t>
              </a:r>
              <a:endParaRPr lang="en-US" altLang="en-US" sz="1200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6587490" y="4132580"/>
            <a:ext cx="5126990" cy="2171065"/>
            <a:chOff x="11680" y="6644"/>
            <a:chExt cx="7333" cy="3943"/>
          </a:xfrm>
        </p:grpSpPr>
        <p:sp>
          <p:nvSpPr>
            <p:cNvPr id="20" name="矩形 19"/>
            <p:cNvSpPr/>
            <p:nvPr/>
          </p:nvSpPr>
          <p:spPr>
            <a:xfrm>
              <a:off x="11680" y="6644"/>
              <a:ext cx="7333" cy="39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0" tIns="44436" rIns="91440" bIns="45720" numCol="1" anchor="t" anchorCtr="0" compatLnSpc="1">
              <a:noAutofit/>
            </a:bodyPr>
            <a:lstStyle/>
            <a:p>
              <a:pPr marL="0" marR="0" indent="0" algn="l" defTabSz="914400" rtl="0" eaLnBrk="0" fontAlgn="t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</a:pPr>
              <a:endParaRPr kumimoji="0" lang="zh-CN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+mn-lt"/>
                <a:ea typeface="微软雅黑" panose="020B0503020204020204" pitchFamily="34" charset="-122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11680" y="6653"/>
              <a:ext cx="7229" cy="3398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Wingdings" panose="05000000000000000000" charset="0"/>
                <a:buChar char="n"/>
                <a:defRPr/>
              </a:pPr>
              <a:r>
                <a:rPr lang="en-US" sz="1200" b="1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Business</a:t>
              </a:r>
              <a:r>
                <a:rPr lang="en-US" altLang="zh-CN" sz="1200" b="1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 level requirements </a:t>
              </a: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for OAM&amp;P of </a:t>
              </a:r>
              <a:r>
                <a:rPr lang="en-US" altLang="zh-CN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A-IoT</a:t>
              </a:r>
              <a:endParaRPr lang="en-US" altLang="zh-CN" sz="1200" b="1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lvl="1" indent="-285750">
                <a:lnSpc>
                  <a:spcPct val="150000"/>
                </a:lnSpc>
                <a:buClr>
                  <a:srgbClr val="D71A21"/>
                </a:buClr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Management support for A-IoT consumers, including interface configuration, relevant data collection.</a:t>
              </a:r>
            </a:p>
            <a:p>
              <a:pPr marL="742950" lvl="1" indent="-285750">
                <a:lnSpc>
                  <a:spcPct val="150000"/>
                </a:lnSpc>
                <a:buClr>
                  <a:srgbClr val="D71A21"/>
                </a:buClr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Management capabilities exposure to A-IoT consumers: upper Layer functions (e.g. Inventory, Command)</a:t>
              </a:r>
              <a:r>
                <a:rPr lang="en-US" altLang="zh-CN" sz="1200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.</a:t>
              </a:r>
              <a:endParaRPr lang="en-US" sz="1200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lvl="1" indent="-285750">
                <a:lnSpc>
                  <a:spcPct val="150000"/>
                </a:lnSpc>
                <a:buClr>
                  <a:srgbClr val="D71A21"/>
                </a:buClr>
                <a:buFont typeface="Arial" panose="020B0604020202020204" pitchFamily="34" charset="0"/>
                <a:buChar char="•"/>
                <a:defRPr/>
              </a:pP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Management of Topology and Workflows for Common Reader Function and A-IoT RAN Node Function.</a:t>
              </a: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441325" y="5149850"/>
            <a:ext cx="6008370" cy="1153795"/>
            <a:chOff x="9755" y="6605"/>
            <a:chExt cx="5393" cy="3478"/>
          </a:xfrm>
        </p:grpSpPr>
        <p:sp>
          <p:nvSpPr>
            <p:cNvPr id="5" name="矩形 4"/>
            <p:cNvSpPr/>
            <p:nvPr/>
          </p:nvSpPr>
          <p:spPr>
            <a:xfrm>
              <a:off x="9755" y="6878"/>
              <a:ext cx="5393" cy="32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0" tIns="44436" rIns="91440" bIns="45720" numCol="1" anchor="t" anchorCtr="0" compatLnSpc="1">
              <a:noAutofit/>
            </a:bodyPr>
            <a:lstStyle/>
            <a:p>
              <a:pPr marL="0" marR="0" indent="0" algn="l" defTabSz="914400" rtl="0" eaLnBrk="0" fontAlgn="t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</a:pPr>
              <a:endParaRPr kumimoji="0" lang="zh-CN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+mn-lt"/>
                <a:ea typeface="微软雅黑" panose="020B0503020204020204" pitchFamily="34" charset="-122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9755" y="6605"/>
              <a:ext cx="5166" cy="320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Wingdings" panose="05000000000000000000" charset="0"/>
                <a:buChar char="n"/>
                <a:defRPr/>
              </a:pP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New </a:t>
              </a:r>
              <a:r>
                <a:rPr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management</a:t>
              </a: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architecture and functions for</a:t>
              </a:r>
              <a:r>
                <a:rPr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</a:t>
              </a:r>
              <a:r>
                <a:rPr lang="en-US" sz="1200" b="1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A-IoT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</a:endParaRP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sz="1200" noProof="0">
                  <a:ln>
                    <a:noFill/>
                  </a:ln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Influences on associated existing information entities. </a:t>
              </a: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sz="1200" noProof="0">
                  <a:ln>
                    <a:noFill/>
                  </a:ln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Potential enhancements on the management of AMF and UDM.</a:t>
              </a: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sz="1200" noProof="0">
                  <a:ln>
                    <a:noFill/>
                  </a:ln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Measurement or KPI requirements related to A-IoT.</a:t>
              </a:r>
            </a:p>
          </p:txBody>
        </p:sp>
      </p:grp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2: Management of Network Sharing Ph4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44500" y="4268742"/>
            <a:ext cx="5512435" cy="1725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latin typeface="+mn-lt"/>
                <a:ea typeface="+mj-ea"/>
              </a:rPr>
              <a:t>Potential enhancements to support management of shared satellite NG-RAN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network sharing management architecture enhancements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management enhancements to enable plmn-granularity configurations for different deployment scenarios of satellites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CN configuration enhancements to support using INS to share NG-RAN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44500" y="2018030"/>
            <a:ext cx="5528310" cy="23831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latin typeface="+mn-lt"/>
                <a:ea typeface="+mj-ea"/>
              </a:rPr>
              <a:t>Potential enhancements to support management of INS utilizing in disaster scenarios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Management architecture enhancements to support sending disaster notice to POP by OAM.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Potential configuration enhancements in the scenarios NG-RAN , NFs of 5GC or the whole 5GC with the disaster condition. Possible disaster scenarios are depicted as follows: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44500" y="1194869"/>
            <a:ext cx="11312525" cy="7981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latin typeface="+mn-lt"/>
                <a:ea typeface="+mj-ea"/>
              </a:rPr>
              <a:t>Potential enhancements to support management of identifying INS case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management enhancements to configure AMF/UDM/SMF/PCF to identify whether it is the Indirect Network Sharing case or other home routing cases.</a:t>
            </a:r>
          </a:p>
        </p:txBody>
      </p:sp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7800975" y="4057757"/>
          <a:ext cx="3764915" cy="107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4" imgW="13106400" imgH="3759200" progId="Visio.Drawing.15">
                  <p:embed/>
                </p:oleObj>
              </mc:Choice>
              <mc:Fallback>
                <p:oleObj r:id="rId4" imgW="13106400" imgH="3759200" progId="Visio.Drawing.15">
                  <p:embed/>
                  <p:pic>
                    <p:nvPicPr>
                      <p:cNvPr id="0" name="Object 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800975" y="4057757"/>
                        <a:ext cx="3764915" cy="10769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图片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37580" y="1920240"/>
            <a:ext cx="1801495" cy="185166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68005" y="2135505"/>
            <a:ext cx="1494790" cy="15811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234295" y="1920240"/>
            <a:ext cx="1331595" cy="185166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5855970" y="3878580"/>
            <a:ext cx="227393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b="1">
                <a:latin typeface="+mn-lt"/>
                <a:ea typeface="微软雅黑" panose="020B0503020204020204" pitchFamily="34" charset="-122"/>
              </a:rPr>
              <a:t>Only NG-RAN is broken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839075" y="3878580"/>
            <a:ext cx="22739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b="1">
                <a:latin typeface="+mn-lt"/>
                <a:ea typeface="微软雅黑" panose="020B0503020204020204" pitchFamily="34" charset="-122"/>
              </a:rPr>
              <a:t>NG-RAN and part of NFs are broken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9763125" y="3878580"/>
            <a:ext cx="227393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b="1">
                <a:latin typeface="+mn-lt"/>
                <a:ea typeface="微软雅黑" panose="020B0503020204020204" pitchFamily="34" charset="-122"/>
              </a:rPr>
              <a:t>NG-RAN and 5GC are broken</a:t>
            </a:r>
          </a:p>
        </p:txBody>
      </p:sp>
      <p:pic>
        <p:nvPicPr>
          <p:cNvPr id="22" name="图片 21"/>
          <p:cNvPicPr/>
          <p:nvPr/>
        </p:nvPicPr>
        <p:blipFill>
          <a:blip r:embed="rId9"/>
          <a:stretch>
            <a:fillRect/>
          </a:stretch>
        </p:blipFill>
        <p:spPr>
          <a:xfrm>
            <a:off x="7800975" y="5241397"/>
            <a:ext cx="3811270" cy="9213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" name="矩形 23"/>
          <p:cNvSpPr/>
          <p:nvPr/>
        </p:nvSpPr>
        <p:spPr>
          <a:xfrm>
            <a:off x="6063615" y="4469872"/>
            <a:ext cx="614680" cy="1317625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txBody>
          <a:bodyPr vert="horz" wrap="square" lIns="0" tIns="44436" rIns="91440" bIns="45720" numCol="1" anchor="ctr" anchorCtr="0" compatLnSpc="1">
            <a:noAutofit/>
          </a:bodyPr>
          <a:lstStyle/>
          <a:p>
            <a:pPr marL="0" marR="0" indent="0" algn="ctr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微软雅黑" panose="020B0503020204020204" pitchFamily="34" charset="-122"/>
              </a:rPr>
              <a:t>3GPP Management System</a:t>
            </a:r>
          </a:p>
        </p:txBody>
      </p:sp>
      <p:sp>
        <p:nvSpPr>
          <p:cNvPr id="26" name="右箭头 22"/>
          <p:cNvSpPr/>
          <p:nvPr/>
        </p:nvSpPr>
        <p:spPr>
          <a:xfrm>
            <a:off x="6936105" y="4946122"/>
            <a:ext cx="839470" cy="486533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0" tIns="44436" rIns="91440" bIns="45720" numCol="1" anchor="t" anchorCtr="0" compatLnSpc="1">
            <a:spAutoFit/>
          </a:bodyPr>
          <a:lstStyle/>
          <a:p>
            <a:pPr marL="0" marR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en-US" sz="1000" b="0" i="0" u="none" strike="noStrike" cap="none" normalizeH="0" baseline="0" dirty="0">
              <a:ln>
                <a:noFill/>
              </a:ln>
              <a:solidFill>
                <a:srgbClr val="666666"/>
              </a:solidFill>
              <a:effectLst/>
              <a:latin typeface="+mn-lt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3: Management of ISAC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85800" y="1064260"/>
            <a:ext cx="5201192" cy="199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b="1" dirty="0">
                <a:latin typeface="+mn-lt"/>
                <a:ea typeface="+mj-ea"/>
              </a:rPr>
              <a:t>Enhancements to support management of Integrated Sensing and Communication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+mn-lt"/>
                <a:ea typeface="+mj-ea"/>
              </a:rPr>
              <a:t>Investigate potential management architecture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+mn-lt"/>
                <a:ea typeface="+mj-ea"/>
              </a:rPr>
              <a:t>Investigate potential IOCs</a:t>
            </a:r>
            <a:r>
              <a:rPr lang="zh-CN" altLang="en-US" sz="1400" dirty="0">
                <a:latin typeface="+mn-lt"/>
                <a:ea typeface="+mj-ea"/>
              </a:rPr>
              <a:t>、</a:t>
            </a:r>
            <a:r>
              <a:rPr lang="en-US" altLang="zh-CN" sz="1400" dirty="0">
                <a:latin typeface="+mn-lt"/>
                <a:ea typeface="+mj-ea"/>
              </a:rPr>
              <a:t>measurements</a:t>
            </a:r>
            <a:r>
              <a:rPr lang="zh-CN" altLang="en-US" sz="1400" dirty="0">
                <a:latin typeface="+mn-lt"/>
                <a:ea typeface="+mj-ea"/>
              </a:rPr>
              <a:t>、</a:t>
            </a:r>
            <a:r>
              <a:rPr lang="en-US" altLang="zh-CN" sz="1400" dirty="0">
                <a:latin typeface="+mn-lt"/>
                <a:ea typeface="+mj-ea"/>
              </a:rPr>
              <a:t>KPIs related to ISAC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+mn-lt"/>
                <a:ea typeface="+mj-ea"/>
              </a:rPr>
              <a:t>Investigate potential configurations and policy </a:t>
            </a:r>
            <a:r>
              <a:rPr lang="en-US" altLang="zh-CN" sz="1400" dirty="0" err="1">
                <a:latin typeface="+mn-lt"/>
                <a:ea typeface="+mj-ea"/>
              </a:rPr>
              <a:t>mangement for ISAC</a:t>
            </a:r>
            <a:endParaRPr lang="en-US" altLang="zh-CN" sz="1400" dirty="0">
              <a:latin typeface="+mn-lt"/>
              <a:ea typeface="+mj-ea"/>
            </a:endParaRPr>
          </a:p>
        </p:txBody>
      </p:sp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507909" y="3050641"/>
          <a:ext cx="11110686" cy="3281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0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7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93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975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Categories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KPI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Descriptions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Estimation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Accuracy of Positioning Estimate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closeness of the measured sensing result (i.e., position) of the target object to its true position value.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75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Accuracy of Velocity Estimate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closeness of the measured sensing result (i.e., velocity) of the target object to its true velocity.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Sensing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Confidence Level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percentage of all possible measured sensing results that can be expected to include the true sensing result considering the accuracy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Sensing Resolution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minimum difference in the measured magnitude of target objects (e.g., range, velocity) that allows detecting objects of different magnitudes.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Detection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Missed Detection Probability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conditional probability of not detecting the presence of a target object/environment when the target object/environment is present. 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75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False Alarm Probability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conditional probability of falsely detecting the presence of a target object/environment when the target object/environment is not present. 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Common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Max Sensing Service Latency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Time elapsed between the event triggering the determination of the sensing result and the availability of the sensing result at the sensing system interface.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75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Refreshing Rate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Rate at which the sensing result is generated by the sensing system. It is the inverse of the time elapsed between two successive sensing results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rcRect l="9487" t="3242" r="6325" b="13285"/>
          <a:stretch>
            <a:fillRect/>
          </a:stretch>
        </p:blipFill>
        <p:spPr>
          <a:xfrm>
            <a:off x="5886992" y="874376"/>
            <a:ext cx="4749165" cy="2108835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8479204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4: Knowledge-assisted Management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63352" y="3526614"/>
            <a:ext cx="6956875" cy="2030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representation: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management function provides a unified representation and query approach to make optimization expertise characterized as highly-fragmentation and hardly-reused flexible to access.</a:t>
            </a:r>
          </a:p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Knowledge-assisted closed loop: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management function gets involved instead of experts to increase the automation efficiency.</a:t>
            </a:r>
          </a:p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Explainable AI/ML: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management function provides experts with explainable human-friendly intelligence.</a:t>
            </a:r>
          </a:p>
        </p:txBody>
      </p:sp>
      <p:sp>
        <p:nvSpPr>
          <p:cNvPr id="4" name="矩形 3"/>
          <p:cNvSpPr/>
          <p:nvPr/>
        </p:nvSpPr>
        <p:spPr>
          <a:xfrm>
            <a:off x="3352800" y="1092329"/>
            <a:ext cx="5486400" cy="375793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Text Box 120"/>
          <p:cNvSpPr txBox="1"/>
          <p:nvPr/>
        </p:nvSpPr>
        <p:spPr>
          <a:xfrm>
            <a:off x="482918" y="1279375"/>
            <a:ext cx="3276013" cy="2179325"/>
          </a:xfrm>
          <a:prstGeom prst="rect">
            <a:avLst/>
          </a:prstGeom>
          <a:solidFill>
            <a:srgbClr val="E7E6E6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Existing </a:t>
            </a:r>
            <a:r>
              <a:rPr 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automated optimization</a:t>
            </a: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(human involved any time especially in decision)</a:t>
            </a:r>
          </a:p>
        </p:txBody>
      </p:sp>
      <p:sp>
        <p:nvSpPr>
          <p:cNvPr id="6" name="Text Box 12"/>
          <p:cNvSpPr txBox="1"/>
          <p:nvPr/>
        </p:nvSpPr>
        <p:spPr>
          <a:xfrm>
            <a:off x="770950" y="1838057"/>
            <a:ext cx="806121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Analytics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Text Box 12"/>
          <p:cNvSpPr txBox="1"/>
          <p:nvPr/>
        </p:nvSpPr>
        <p:spPr>
          <a:xfrm>
            <a:off x="2711624" y="2935309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Execution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8" name="Text Box 12"/>
          <p:cNvSpPr txBox="1"/>
          <p:nvPr/>
        </p:nvSpPr>
        <p:spPr>
          <a:xfrm>
            <a:off x="771256" y="2935309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Observation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Text Box 12"/>
          <p:cNvSpPr txBox="1"/>
          <p:nvPr/>
        </p:nvSpPr>
        <p:spPr>
          <a:xfrm>
            <a:off x="2711624" y="1836929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Decision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Right Arrow 51"/>
          <p:cNvSpPr/>
          <p:nvPr/>
        </p:nvSpPr>
        <p:spPr>
          <a:xfrm>
            <a:off x="1919536" y="1871063"/>
            <a:ext cx="421749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dash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1" name="Right Arrow 52"/>
          <p:cNvSpPr/>
          <p:nvPr/>
        </p:nvSpPr>
        <p:spPr>
          <a:xfrm rot="10800000">
            <a:off x="1919645" y="3012419"/>
            <a:ext cx="421640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2" name="Right Arrow 53"/>
          <p:cNvSpPr/>
          <p:nvPr/>
        </p:nvSpPr>
        <p:spPr>
          <a:xfrm rot="5400000">
            <a:off x="2972333" y="2400315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6" name="Right Arrow 54"/>
          <p:cNvSpPr/>
          <p:nvPr/>
        </p:nvSpPr>
        <p:spPr>
          <a:xfrm rot="16200000">
            <a:off x="1031659" y="2400315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7" name="Text Box 12"/>
          <p:cNvSpPr txBox="1"/>
          <p:nvPr/>
        </p:nvSpPr>
        <p:spPr>
          <a:xfrm>
            <a:off x="1559496" y="2350437"/>
            <a:ext cx="657944" cy="360040"/>
          </a:xfrm>
          <a:prstGeom prst="ellipse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/>
              <a:t>D</a:t>
            </a: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ata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18" name="图形 17" descr="男程序员 轮廓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407978" y="2313203"/>
            <a:ext cx="348179" cy="348179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2064825" y="2663386"/>
            <a:ext cx="10285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MNO experts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Text Box 120"/>
          <p:cNvSpPr txBox="1"/>
          <p:nvPr/>
        </p:nvSpPr>
        <p:spPr>
          <a:xfrm>
            <a:off x="4295800" y="1264914"/>
            <a:ext cx="4943655" cy="2179325"/>
          </a:xfrm>
          <a:prstGeom prst="rect">
            <a:avLst/>
          </a:prstGeom>
          <a:solidFill>
            <a:srgbClr val="E7E6E6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Enhanced </a:t>
            </a:r>
            <a:r>
              <a:rPr 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automated optimization</a:t>
            </a: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(Knowledge management function involved instead of human)</a:t>
            </a:r>
          </a:p>
        </p:txBody>
      </p:sp>
      <p:sp>
        <p:nvSpPr>
          <p:cNvPr id="21" name="Text Box 12"/>
          <p:cNvSpPr txBox="1"/>
          <p:nvPr/>
        </p:nvSpPr>
        <p:spPr>
          <a:xfrm>
            <a:off x="4730884" y="1790185"/>
            <a:ext cx="806121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Analytics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2" name="Text Box 12"/>
          <p:cNvSpPr txBox="1"/>
          <p:nvPr/>
        </p:nvSpPr>
        <p:spPr>
          <a:xfrm>
            <a:off x="6459076" y="2899332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Execution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3" name="Text Box 12"/>
          <p:cNvSpPr txBox="1"/>
          <p:nvPr/>
        </p:nvSpPr>
        <p:spPr>
          <a:xfrm>
            <a:off x="4731190" y="2887437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Observation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4" name="Text Box 12"/>
          <p:cNvSpPr txBox="1"/>
          <p:nvPr/>
        </p:nvSpPr>
        <p:spPr>
          <a:xfrm>
            <a:off x="8101533" y="1766041"/>
            <a:ext cx="805815" cy="342900"/>
          </a:xfrm>
          <a:prstGeom prst="rect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Reason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5" name="Right Arrow 51"/>
          <p:cNvSpPr/>
          <p:nvPr/>
        </p:nvSpPr>
        <p:spPr>
          <a:xfrm>
            <a:off x="5811004" y="1823191"/>
            <a:ext cx="421749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6" name="Right Arrow 52"/>
          <p:cNvSpPr/>
          <p:nvPr/>
        </p:nvSpPr>
        <p:spPr>
          <a:xfrm rot="10800000">
            <a:off x="5811113" y="2964547"/>
            <a:ext cx="421640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7" name="Right Arrow 53"/>
          <p:cNvSpPr/>
          <p:nvPr/>
        </p:nvSpPr>
        <p:spPr>
          <a:xfrm rot="5400000">
            <a:off x="8365476" y="2352443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8" name="Right Arrow 54"/>
          <p:cNvSpPr/>
          <p:nvPr/>
        </p:nvSpPr>
        <p:spPr>
          <a:xfrm rot="16200000">
            <a:off x="4991593" y="2352443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9" name="Text Box 12"/>
          <p:cNvSpPr txBox="1"/>
          <p:nvPr/>
        </p:nvSpPr>
        <p:spPr>
          <a:xfrm>
            <a:off x="5744095" y="2297062"/>
            <a:ext cx="657944" cy="360040"/>
          </a:xfrm>
          <a:prstGeom prst="ellipse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/>
              <a:t>D</a:t>
            </a: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ata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0" name="Text Box 12"/>
          <p:cNvSpPr txBox="1"/>
          <p:nvPr/>
        </p:nvSpPr>
        <p:spPr>
          <a:xfrm>
            <a:off x="6307643" y="1777936"/>
            <a:ext cx="1084501" cy="342900"/>
          </a:xfrm>
          <a:prstGeom prst="rect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US" altLang="zh-CN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Extract </a:t>
            </a:r>
            <a:r>
              <a:rPr lang="en-US" altLang="zh-CN" sz="1000" dirty="0"/>
              <a:t>(Explicit knowledge)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1" name="Text Box 12"/>
          <p:cNvSpPr txBox="1"/>
          <p:nvPr/>
        </p:nvSpPr>
        <p:spPr>
          <a:xfrm>
            <a:off x="8095230" y="2882924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Decision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2" name="Text Box 12"/>
          <p:cNvSpPr txBox="1"/>
          <p:nvPr/>
        </p:nvSpPr>
        <p:spPr>
          <a:xfrm>
            <a:off x="6816080" y="2300805"/>
            <a:ext cx="1446860" cy="360040"/>
          </a:xfrm>
          <a:prstGeom prst="ellipse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Knowledge(Tacit knowledge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3" name="Right Arrow 51"/>
          <p:cNvSpPr/>
          <p:nvPr/>
        </p:nvSpPr>
        <p:spPr>
          <a:xfrm>
            <a:off x="7465200" y="1835086"/>
            <a:ext cx="421749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34" name="Right Arrow 52"/>
          <p:cNvSpPr/>
          <p:nvPr/>
        </p:nvSpPr>
        <p:spPr>
          <a:xfrm rot="10800000">
            <a:off x="7465309" y="2976442"/>
            <a:ext cx="421640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35" name="箭头: 右 34"/>
          <p:cNvSpPr/>
          <p:nvPr/>
        </p:nvSpPr>
        <p:spPr>
          <a:xfrm>
            <a:off x="3863752" y="2046205"/>
            <a:ext cx="417230" cy="448499"/>
          </a:xfrm>
          <a:prstGeom prst="rightArrow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文本框 35"/>
          <p:cNvSpPr txBox="1"/>
          <p:nvPr/>
        </p:nvSpPr>
        <p:spPr>
          <a:xfrm>
            <a:off x="7219950" y="3526495"/>
            <a:ext cx="4780280" cy="208089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Potential Capabilities: </a:t>
            </a: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OA&amp;M knowledge management function</a:t>
            </a: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Unified knowledge representation</a:t>
            </a: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collection, storage and query interfaces</a:t>
            </a: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services for automated reason and decision </a:t>
            </a:r>
          </a:p>
        </p:txBody>
      </p:sp>
      <p:sp>
        <p:nvSpPr>
          <p:cNvPr id="37" name="Text Box 120"/>
          <p:cNvSpPr txBox="1"/>
          <p:nvPr/>
        </p:nvSpPr>
        <p:spPr>
          <a:xfrm>
            <a:off x="9624392" y="2133085"/>
            <a:ext cx="2016225" cy="1289140"/>
          </a:xfrm>
          <a:prstGeom prst="rect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OA&amp;M knowledge  management function</a:t>
            </a:r>
          </a:p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endParaRPr lang="en-GB" sz="1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8" name="Text Box 12"/>
          <p:cNvSpPr txBox="1"/>
          <p:nvPr/>
        </p:nvSpPr>
        <p:spPr>
          <a:xfrm>
            <a:off x="10036513" y="2532253"/>
            <a:ext cx="697148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extraction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9" name="Text Box 12"/>
          <p:cNvSpPr txBox="1"/>
          <p:nvPr/>
        </p:nvSpPr>
        <p:spPr>
          <a:xfrm>
            <a:off x="10842633" y="2525824"/>
            <a:ext cx="697148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storage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0" name="Text Box 12"/>
          <p:cNvSpPr txBox="1"/>
          <p:nvPr/>
        </p:nvSpPr>
        <p:spPr>
          <a:xfrm>
            <a:off x="10032809" y="2964487"/>
            <a:ext cx="687871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6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representation</a:t>
            </a:r>
            <a:endParaRPr lang="zh-CN" sz="9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1" name="Text Box 12"/>
          <p:cNvSpPr txBox="1"/>
          <p:nvPr/>
        </p:nvSpPr>
        <p:spPr>
          <a:xfrm>
            <a:off x="10842633" y="2972169"/>
            <a:ext cx="697148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reason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2" name="Text Box 12"/>
          <p:cNvSpPr txBox="1"/>
          <p:nvPr/>
        </p:nvSpPr>
        <p:spPr>
          <a:xfrm>
            <a:off x="9719880" y="2525823"/>
            <a:ext cx="267657" cy="748589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Query interfaces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43" name="直接连接符 42"/>
          <p:cNvCxnSpPr>
            <a:stCxn id="32" idx="5"/>
            <a:endCxn id="37" idx="1"/>
          </p:cNvCxnSpPr>
          <p:nvPr/>
        </p:nvCxnSpPr>
        <p:spPr>
          <a:xfrm>
            <a:off x="8051052" y="2608118"/>
            <a:ext cx="1573340" cy="1695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文本框 43"/>
          <p:cNvSpPr txBox="1"/>
          <p:nvPr/>
        </p:nvSpPr>
        <p:spPr>
          <a:xfrm>
            <a:off x="3555237" y="2136068"/>
            <a:ext cx="10285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evolve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5" name="图形 44" descr="男程序员 轮廓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9945733" y="1166520"/>
            <a:ext cx="457200" cy="457200"/>
          </a:xfrm>
          <a:prstGeom prst="rect">
            <a:avLst/>
          </a:prstGeom>
        </p:spPr>
      </p:pic>
      <p:sp>
        <p:nvSpPr>
          <p:cNvPr id="46" name="文本框 45"/>
          <p:cNvSpPr txBox="1"/>
          <p:nvPr/>
        </p:nvSpPr>
        <p:spPr>
          <a:xfrm>
            <a:off x="10392851" y="1330632"/>
            <a:ext cx="10285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MNO experts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Right Arrow 54"/>
          <p:cNvSpPr/>
          <p:nvPr/>
        </p:nvSpPr>
        <p:spPr>
          <a:xfrm rot="16200000">
            <a:off x="10686150" y="1760367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48" name="Right Arrow 53"/>
          <p:cNvSpPr/>
          <p:nvPr/>
        </p:nvSpPr>
        <p:spPr>
          <a:xfrm rot="5400000">
            <a:off x="10313534" y="1760367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49" name="文本框 48"/>
          <p:cNvSpPr txBox="1"/>
          <p:nvPr/>
        </p:nvSpPr>
        <p:spPr>
          <a:xfrm>
            <a:off x="9362125" y="1684741"/>
            <a:ext cx="1107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Input expertise as knowledge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10841433" y="1684741"/>
            <a:ext cx="1028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Query&amp;reuse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knowledge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1" name="直接箭头连接符 50"/>
          <p:cNvCxnSpPr>
            <a:stCxn id="30" idx="2"/>
            <a:endCxn id="32" idx="1"/>
          </p:cNvCxnSpPr>
          <p:nvPr/>
        </p:nvCxnSpPr>
        <p:spPr>
          <a:xfrm>
            <a:off x="6849894" y="2120836"/>
            <a:ext cx="178074" cy="2326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stCxn id="32" idx="6"/>
            <a:endCxn id="24" idx="2"/>
          </p:cNvCxnSpPr>
          <p:nvPr/>
        </p:nvCxnSpPr>
        <p:spPr>
          <a:xfrm flipV="1">
            <a:off x="8262940" y="2108941"/>
            <a:ext cx="241501" cy="37188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1605091" y="1693560"/>
            <a:ext cx="10285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undefined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4" name="直接箭头连接符 53"/>
          <p:cNvCxnSpPr/>
          <p:nvPr/>
        </p:nvCxnSpPr>
        <p:spPr>
          <a:xfrm>
            <a:off x="1577071" y="1985363"/>
            <a:ext cx="852452" cy="50741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箭头连接符 54"/>
          <p:cNvCxnSpPr/>
          <p:nvPr/>
        </p:nvCxnSpPr>
        <p:spPr>
          <a:xfrm flipV="1">
            <a:off x="2756157" y="2179829"/>
            <a:ext cx="358374" cy="33478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本框 55"/>
          <p:cNvSpPr txBox="1"/>
          <p:nvPr/>
        </p:nvSpPr>
        <p:spPr>
          <a:xfrm>
            <a:off x="241473" y="5627260"/>
            <a:ext cx="1512168" cy="377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Reference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" name="文本框 56"/>
          <p:cNvSpPr txBox="1"/>
          <p:nvPr/>
        </p:nvSpPr>
        <p:spPr>
          <a:xfrm>
            <a:off x="1164320" y="5609034"/>
            <a:ext cx="10814031" cy="737235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[1]TMF IG1130F “SDN/NFV impacts on TAM Knowledge Management”</a:t>
            </a:r>
          </a:p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[2]TMF IG1190E “AIOps Knowledge Management ”</a:t>
            </a:r>
          </a:p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[3]ETSI GR ENI 031 “Construction and application of fault maintenance network knowledge graphs.”</a:t>
            </a:r>
          </a:p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[4]ITU-T SG2/Q6 </a:t>
            </a:r>
            <a:r>
              <a:rPr lang="en-US" altLang="zh-CN" sz="105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M.fkmtom“Framework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of knowledge management for telecom operation and management”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8479204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5: Trace-based UE-level measurements for NG-RAN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270510" y="2920787"/>
            <a:ext cx="6510655" cy="35801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13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SA5:</a:t>
            </a:r>
            <a:r>
              <a:rPr lang="en-US" altLang="zh-CN" sz="13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TS 28.558 specifies the UE-level measurements for 5G system, and the corresponding collection and reporting mechanisms. </a:t>
            </a: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052310" y="2822997"/>
            <a:ext cx="5057775" cy="3313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44436" rIns="91440" bIns="45720" numCol="1" anchor="t" anchorCtr="0" compatLnSpc="1">
            <a:noAutofit/>
          </a:bodyPr>
          <a:lstStyle/>
          <a:p>
            <a:pPr marL="0" marR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en-US" sz="1000" b="0" i="0" u="none" strike="noStrike" cap="none" normalizeH="0" baseline="0" dirty="0">
              <a:ln>
                <a:noFill/>
              </a:ln>
              <a:solidFill>
                <a:srgbClr val="666666"/>
              </a:solidFill>
              <a:effectLst/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25730" y="1134110"/>
            <a:ext cx="1047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altLang="zh-CN" sz="1400" b="1">
                <a:latin typeface="+mn-lt"/>
                <a:ea typeface="微软雅黑" panose="020B0503020204020204" pitchFamily="34" charset="-122"/>
              </a:rPr>
              <a:t>Background</a:t>
            </a:r>
          </a:p>
        </p:txBody>
      </p:sp>
      <p:sp>
        <p:nvSpPr>
          <p:cNvPr id="58" name="文本框 57"/>
          <p:cNvSpPr txBox="1"/>
          <p:nvPr/>
        </p:nvSpPr>
        <p:spPr>
          <a:xfrm>
            <a:off x="125730" y="1502410"/>
            <a:ext cx="11485245" cy="960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RAN- support AI/ML enabled NG-RAN: 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AI/ML function can analyze metrics related to</a:t>
            </a:r>
            <a:r>
              <a:rPr lang="en-US" altLang="zh-CN" sz="1300" b="1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 UE level performance 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related to perform optimal resource management and mobility decisions for network slicing.(TR 38.743</a:t>
            </a:r>
            <a:r>
              <a:rPr lang="zh-CN" alt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TR 38.744)</a:t>
            </a:r>
            <a:endParaRPr lang="en-US" altLang="zh-CN" sz="1300">
              <a:solidFill>
                <a:srgbClr val="FF0000"/>
              </a:solidFill>
              <a:latin typeface="+mn-lt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SA2- support analytics conducted by NWDAF: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Packet delay between PSA UPF and UE, and packet delay in NG-RAN for </a:t>
            </a: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a specific UE.</a:t>
            </a:r>
            <a:r>
              <a:rPr lang="zh-CN" altLang="en-US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S5-233839</a:t>
            </a:r>
            <a:r>
              <a:rPr lang="zh-CN" altLang="en-US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300">
              <a:latin typeface="+mn-lt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7052310" y="2950632"/>
            <a:ext cx="4573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sz="1400" b="1">
                <a:latin typeface="+mn-lt"/>
                <a:ea typeface="微软雅黑" panose="020B0503020204020204" pitchFamily="34" charset="-122"/>
              </a:rPr>
              <a:t>Potential objectives</a:t>
            </a:r>
          </a:p>
        </p:txBody>
      </p:sp>
      <p:sp>
        <p:nvSpPr>
          <p:cNvPr id="60" name="文本框 59"/>
          <p:cNvSpPr txBox="1"/>
          <p:nvPr/>
        </p:nvSpPr>
        <p:spPr>
          <a:xfrm>
            <a:off x="7134225" y="3383702"/>
            <a:ext cx="4975860" cy="222631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lvl="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latin typeface="+mn-lt"/>
                <a:ea typeface="微软雅黑" panose="020B0503020204020204" pitchFamily="34" charset="-122"/>
              </a:rPr>
              <a:t>Investigate the feasibility of introducing Trace mechanism on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data collection and reporting </a:t>
            </a:r>
            <a:r>
              <a:rPr lang="en-US" sz="1300">
                <a:latin typeface="+mn-lt"/>
                <a:ea typeface="微软雅黑" panose="020B0503020204020204" pitchFamily="34" charset="-122"/>
              </a:rPr>
              <a:t>for NG-RAN UE-level measurements</a:t>
            </a:r>
          </a:p>
          <a:p>
            <a:pPr marL="285750" lvl="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Investigate new Trace-based UE-level measurements for NG-RAN</a:t>
            </a:r>
            <a:endParaRPr lang="en-US" sz="1300">
              <a:latin typeface="+mn-lt"/>
              <a:ea typeface="微软雅黑" panose="020B0503020204020204" pitchFamily="34" charset="-122"/>
            </a:endParaRPr>
          </a:p>
          <a:p>
            <a:pPr marL="28575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sym typeface="+mn-ea"/>
              </a:rPr>
              <a:t>Potential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enhancements</a:t>
            </a:r>
            <a:r>
              <a:rPr 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sym typeface="+mn-ea"/>
              </a:rPr>
              <a:t>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on existing UE-level measurements  in the aspets of measurement object and UE identifier</a:t>
            </a:r>
          </a:p>
        </p:txBody>
      </p:sp>
      <p:sp>
        <p:nvSpPr>
          <p:cNvPr id="61" name="文本框 60"/>
          <p:cNvSpPr txBox="1"/>
          <p:nvPr/>
        </p:nvSpPr>
        <p:spPr>
          <a:xfrm>
            <a:off x="3098165" y="3607857"/>
            <a:ext cx="3789045" cy="15182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MDT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triggered by event is supported by measurement of M1-M9. </a:t>
            </a: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Trace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has the capability to log data on any interface at call level for a specific user or mobile type </a:t>
            </a:r>
            <a:endParaRPr lang="en-US" altLang="zh-CN" sz="1300">
              <a:solidFill>
                <a:schemeClr val="tx1"/>
              </a:solidFill>
              <a:latin typeface="+mn-lt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125730" y="2570902"/>
            <a:ext cx="3981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sz="1400" b="1">
                <a:latin typeface="+mn-lt"/>
                <a:ea typeface="微软雅黑" panose="020B0503020204020204" pitchFamily="34" charset="-122"/>
                <a:sym typeface="+mn-ea"/>
              </a:rPr>
              <a:t>Research status</a:t>
            </a:r>
          </a:p>
        </p:txBody>
      </p:sp>
      <p:sp>
        <p:nvSpPr>
          <p:cNvPr id="63" name="文本框 62"/>
          <p:cNvSpPr txBox="1"/>
          <p:nvPr/>
        </p:nvSpPr>
        <p:spPr>
          <a:xfrm>
            <a:off x="118110" y="5800512"/>
            <a:ext cx="6499225" cy="36138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Measurement object and UE identifier need to be clear. </a:t>
            </a:r>
          </a:p>
        </p:txBody>
      </p:sp>
      <p:sp>
        <p:nvSpPr>
          <p:cNvPr id="10240" name="文本框 10239"/>
          <p:cNvSpPr txBox="1"/>
          <p:nvPr/>
        </p:nvSpPr>
        <p:spPr>
          <a:xfrm>
            <a:off x="118110" y="5168687"/>
            <a:ext cx="6450330" cy="6614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Existing UE-level measurements for NG-RAN is limited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 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Some analysis requirements such as m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obility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cannot be satisfied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in NG-RAN.</a:t>
            </a:r>
          </a:p>
        </p:txBody>
      </p:sp>
      <p:pic>
        <p:nvPicPr>
          <p:cNvPr id="10241" name="图片 102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185" y="3805977"/>
            <a:ext cx="2658110" cy="1186815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18796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b="1" dirty="0">
                <a:solidFill>
                  <a:schemeClr val="tx1"/>
                </a:solidFill>
              </a:rPr>
              <a:t>Use Case 6: NTN Management (OAM_NTN_Ph3)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40242" y="1100024"/>
            <a:ext cx="9930378" cy="4777155"/>
          </a:xfrm>
        </p:spPr>
        <p:txBody>
          <a:bodyPr/>
          <a:lstStyle/>
          <a:p>
            <a:r>
              <a:rPr lang="en-US" altLang="zh-CN" sz="2000" dirty="0"/>
              <a:t>NTN management enhancements on transparent mode and regenerative mode with </a:t>
            </a:r>
            <a:r>
              <a:rPr lang="en-US" altLang="zh-CN" sz="2000" dirty="0" err="1"/>
              <a:t>gNB</a:t>
            </a:r>
            <a:r>
              <a:rPr lang="en-US" altLang="zh-CN" sz="2000" dirty="0"/>
              <a:t>/</a:t>
            </a:r>
            <a:r>
              <a:rPr lang="en-US" altLang="zh-CN" sz="2000" dirty="0" err="1"/>
              <a:t>eNB</a:t>
            </a:r>
            <a:r>
              <a:rPr lang="en-US" altLang="zh-CN" sz="2000" dirty="0"/>
              <a:t> &amp;5GS functions on-board the NTN</a:t>
            </a:r>
          </a:p>
          <a:p>
            <a:pPr lvl="1"/>
            <a:r>
              <a:rPr lang="en-US" altLang="zh-CN" sz="1800" dirty="0"/>
              <a:t>Further enhancement on existing UCs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/>
              <a:t>Management of connections and associations between satellite and ground systems</a:t>
            </a:r>
            <a:endParaRPr lang="en-US" altLang="zh-CN" sz="1600" dirty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NTN mobility management enhancement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Management support of Store and Forward Satellite operation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UE-Satellite-UE communication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Energy efficiency on satellite access system</a:t>
            </a:r>
          </a:p>
          <a:p>
            <a:pPr lvl="1"/>
            <a:r>
              <a:rPr lang="en-US" altLang="zh-CN" sz="1800" dirty="0"/>
              <a:t>Management support for service continuity and different services with multi-orbit satellites</a:t>
            </a:r>
          </a:p>
          <a:p>
            <a:pPr lvl="1"/>
            <a:r>
              <a:rPr lang="en-US" altLang="zh-CN" sz="1800" dirty="0"/>
              <a:t>Management support for Broadcast services with satellite access</a:t>
            </a:r>
            <a:endParaRPr lang="en-US" sz="1200" dirty="0">
              <a:solidFill>
                <a:srgbClr val="37415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74151"/>
                </a:solidFill>
              </a:rPr>
              <a:t>Maybe other management requirements will be added depending on RAN and SA2 groups.</a:t>
            </a: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pic>
        <p:nvPicPr>
          <p:cNvPr id="3" name="图片 2" descr="A screen shot of a diagram&#10;&#10;Description automatically generat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310" y="4580957"/>
            <a:ext cx="4547552" cy="1510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624310" y="6091702"/>
            <a:ext cx="4093763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en-GB" altLang="zh-CN" sz="900" b="1" dirty="0"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Example of service continuity through multi-orbit satellite access</a:t>
            </a:r>
            <a:r>
              <a:rPr lang="nl-NL" altLang="zh-CN" sz="900" b="1" dirty="0"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1933</Words>
  <Application>Microsoft Office PowerPoint</Application>
  <PresentationFormat>宽屏</PresentationFormat>
  <Paragraphs>224</Paragraphs>
  <Slides>12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4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等线</vt:lpstr>
      <vt:lpstr>宋体</vt:lpstr>
      <vt:lpstr>微软雅黑</vt:lpstr>
      <vt:lpstr>Arial</vt:lpstr>
      <vt:lpstr>Calibri</vt:lpstr>
      <vt:lpstr>Times New Roman</vt:lpstr>
      <vt:lpstr>Wingdings</vt:lpstr>
      <vt:lpstr>Office Theme</vt:lpstr>
      <vt:lpstr>1_Office Theme</vt:lpstr>
      <vt:lpstr>2_Office Theme</vt:lpstr>
      <vt:lpstr>3_Office Theme</vt:lpstr>
      <vt:lpstr>Microsoft Visio 绘图</vt:lpstr>
      <vt:lpstr>PowerPoint 演示文稿</vt:lpstr>
      <vt:lpstr>TU allocation portion</vt:lpstr>
      <vt:lpstr>Overall View on Rel-20 Topics</vt:lpstr>
      <vt:lpstr>Use Case 1: Management of Ambient IoT</vt:lpstr>
      <vt:lpstr>Use Case 2: Management of Network Sharing Ph4</vt:lpstr>
      <vt:lpstr>Use Case 3: Management of ISAC</vt:lpstr>
      <vt:lpstr>Use Case 4: Knowledge-assisted Management</vt:lpstr>
      <vt:lpstr>Use Case 5: Trace-based UE-level measurements for NG-RAN</vt:lpstr>
      <vt:lpstr>Use Case 6: NTN Management (OAM_NTN_Ph3)</vt:lpstr>
      <vt:lpstr>Thank You !</vt:lpstr>
      <vt:lpstr>RAN Rel-19 Project Update: Ambient-IoT</vt:lpstr>
      <vt:lpstr>R19 Ambient IoT scope and workplan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zhaoning</cp:lastModifiedBy>
  <cp:revision>123</cp:revision>
  <dcterms:created xsi:type="dcterms:W3CDTF">2008-08-30T09:32:00Z</dcterms:created>
  <dcterms:modified xsi:type="dcterms:W3CDTF">2025-01-15T06:34:53Z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ICV">
    <vt:lpwstr>D48D6833AEB34D428315057FFE7C1EBA</vt:lpwstr>
  </property>
  <property fmtid="{D5CDD505-2E9C-101B-9397-08002B2CF9AE}" pid="13" name="KSOProductBuildVer">
    <vt:lpwstr>2052-11.8.2.12085</vt:lpwstr>
  </property>
</Properties>
</file>