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1"/>
  </p:notesMasterIdLst>
  <p:handoutMasterIdLst>
    <p:handoutMasterId r:id="rId32"/>
  </p:handoutMasterIdLst>
  <p:sldIdLst>
    <p:sldId id="303" r:id="rId2"/>
    <p:sldId id="937" r:id="rId3"/>
    <p:sldId id="991" r:id="rId4"/>
    <p:sldId id="993" r:id="rId5"/>
    <p:sldId id="2147480976" r:id="rId6"/>
    <p:sldId id="989" r:id="rId7"/>
    <p:sldId id="2147480977" r:id="rId8"/>
    <p:sldId id="994" r:id="rId9"/>
    <p:sldId id="2147480965" r:id="rId10"/>
    <p:sldId id="2147480990" r:id="rId11"/>
    <p:sldId id="2147480982" r:id="rId12"/>
    <p:sldId id="2147480978" r:id="rId13"/>
    <p:sldId id="2147480983" r:id="rId14"/>
    <p:sldId id="2147480989" r:id="rId15"/>
    <p:sldId id="2147480992" r:id="rId16"/>
    <p:sldId id="2147480985" r:id="rId17"/>
    <p:sldId id="2147480979" r:id="rId18"/>
    <p:sldId id="2147480981" r:id="rId19"/>
    <p:sldId id="2147480980" r:id="rId20"/>
    <p:sldId id="2147480991" r:id="rId21"/>
    <p:sldId id="2147480988" r:id="rId22"/>
    <p:sldId id="907" r:id="rId23"/>
    <p:sldId id="908" r:id="rId24"/>
    <p:sldId id="924" r:id="rId25"/>
    <p:sldId id="949" r:id="rId26"/>
    <p:sldId id="950" r:id="rId27"/>
    <p:sldId id="988" r:id="rId28"/>
    <p:sldId id="704" r:id="rId29"/>
    <p:sldId id="925" r:id="rId30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FF"/>
    <a:srgbClr val="66FFFF"/>
    <a:srgbClr val="C1E442"/>
    <a:srgbClr val="FF3300"/>
    <a:srgbClr val="72AF2F"/>
    <a:srgbClr val="FFFFCC"/>
    <a:srgbClr val="C6D254"/>
    <a:srgbClr val="000000"/>
    <a:srgbClr val="5C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7931" autoAdjust="0"/>
  </p:normalViewPr>
  <p:slideViewPr>
    <p:cSldViewPr snapToGrid="0">
      <p:cViewPr varScale="1">
        <p:scale>
          <a:sx n="125" d="100"/>
          <a:sy n="125" d="100"/>
        </p:scale>
        <p:origin x="250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814" y="-344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5/8/2025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5/8/2025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S5-252220, </a:t>
            </a:r>
            <a:r>
              <a:rPr lang="sv-SE" sz="1100" b="1" spc="300" dirty="0">
                <a:ea typeface="+mn-ea"/>
                <a:cs typeface="Arial" panose="020B0604020202020204" pitchFamily="34" charset="0"/>
              </a:rPr>
              <a:t>SA5#161, </a:t>
            </a:r>
            <a:r>
              <a:rPr lang="fi-FI" sz="1100" b="1" spc="300" dirty="0">
                <a:ea typeface="+mn-ea"/>
                <a:cs typeface="Arial" panose="020B0604020202020204" pitchFamily="34" charset="0"/>
              </a:rPr>
              <a:t>Fukuoka, Japan, 19 - 23 May 2025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2025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3gpp.org/ftp/tsg_sa/TSG_SA/TSGS_100_Taipei_2023-06/Docs/SP-230746.zi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https://nwm-trial.etsi.org/#/documents/9037" TargetMode="External"/><Relationship Id="rId18" Type="http://schemas.openxmlformats.org/officeDocument/2006/relationships/hyperlink" Target="https://portal.etsi.org/webapp/TelDir/ListPersDetails.asp?PersId=91259" TargetMode="External"/><Relationship Id="rId26" Type="http://schemas.openxmlformats.org/officeDocument/2006/relationships/hyperlink" Target="https://portal.etsi.org/webapp/TelDir/ListPersDetails.asp?PersId=81420" TargetMode="External"/><Relationship Id="rId39" Type="http://schemas.openxmlformats.org/officeDocument/2006/relationships/image" Target="../media/image13.jpeg"/><Relationship Id="rId21" Type="http://schemas.openxmlformats.org/officeDocument/2006/relationships/hyperlink" Target="https://nwm-trial.etsi.org/#/documents/9044" TargetMode="External"/><Relationship Id="rId34" Type="http://schemas.openxmlformats.org/officeDocument/2006/relationships/hyperlink" Target="https://nwm-trial.etsi.org/#/documents/9139" TargetMode="External"/><Relationship Id="rId7" Type="http://schemas.openxmlformats.org/officeDocument/2006/relationships/hyperlink" Target="https://nwm-trial.etsi.org/#/documents/9063" TargetMode="External"/><Relationship Id="rId12" Type="http://schemas.openxmlformats.org/officeDocument/2006/relationships/hyperlink" Target="https://portal.etsi.org/webapp/TelDir/ListPersDetails.asp?PersId=37005" TargetMode="External"/><Relationship Id="rId17" Type="http://schemas.openxmlformats.org/officeDocument/2006/relationships/hyperlink" Target="https://nwm-trial.etsi.org/#/documents/9036" TargetMode="External"/><Relationship Id="rId25" Type="http://schemas.openxmlformats.org/officeDocument/2006/relationships/hyperlink" Target="https://nwm-trial.etsi.org/#/documents/9029" TargetMode="External"/><Relationship Id="rId33" Type="http://schemas.openxmlformats.org/officeDocument/2006/relationships/hyperlink" Target="https://nwm-trial.etsi.org/#/documents/9138" TargetMode="External"/><Relationship Id="rId38" Type="http://schemas.openxmlformats.org/officeDocument/2006/relationships/hyperlink" Target="https://nwm-trial.etsi.org/#/documents/9062" TargetMode="External"/><Relationship Id="rId2" Type="http://schemas.openxmlformats.org/officeDocument/2006/relationships/hyperlink" Target="https://portal.etsi.org/webapp/TelDir/ListPersDetails.asp?PersId=47274" TargetMode="External"/><Relationship Id="rId16" Type="http://schemas.openxmlformats.org/officeDocument/2006/relationships/hyperlink" Target="https://portal.etsi.org/webapp/TelDir/ListPersDetails.asp?PersId=43306" TargetMode="External"/><Relationship Id="rId20" Type="http://schemas.openxmlformats.org/officeDocument/2006/relationships/hyperlink" Target="https://portal.etsi.org/webapp/TelDir/ListPersDetails.asp?PersId=97608" TargetMode="External"/><Relationship Id="rId29" Type="http://schemas.openxmlformats.org/officeDocument/2006/relationships/hyperlink" Target="https://nwm-trial.etsi.org/#/documents/90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etsi.org/webapp/TelDir/ListPersDetails.asp?PersId=87586" TargetMode="External"/><Relationship Id="rId11" Type="http://schemas.openxmlformats.org/officeDocument/2006/relationships/hyperlink" Target="https://nwm-trial.etsi.org/#/documents/9040" TargetMode="External"/><Relationship Id="rId24" Type="http://schemas.openxmlformats.org/officeDocument/2006/relationships/hyperlink" Target="https://portal.etsi.org/webapp/TelDir/ListPersDetails.asp?PersId=14104" TargetMode="External"/><Relationship Id="rId32" Type="http://schemas.openxmlformats.org/officeDocument/2006/relationships/hyperlink" Target="https://nwm-trial.etsi.org/#/documents/9053" TargetMode="External"/><Relationship Id="rId37" Type="http://schemas.openxmlformats.org/officeDocument/2006/relationships/hyperlink" Target="https://portal.etsi.org/webapp/TelDir/ListPersDetails.asp?PersId=81291" TargetMode="External"/><Relationship Id="rId5" Type="http://schemas.openxmlformats.org/officeDocument/2006/relationships/hyperlink" Target="https://portal.etsi.org/webapp/TelDir/ListPersDetails.asp?PersId=61969" TargetMode="External"/><Relationship Id="rId15" Type="http://schemas.openxmlformats.org/officeDocument/2006/relationships/hyperlink" Target="https://nwm-trial.etsi.org/#/documents/9051" TargetMode="External"/><Relationship Id="rId23" Type="http://schemas.openxmlformats.org/officeDocument/2006/relationships/hyperlink" Target="https://nwm-trial.etsi.org/#/documents/9046" TargetMode="External"/><Relationship Id="rId28" Type="http://schemas.openxmlformats.org/officeDocument/2006/relationships/hyperlink" Target="https://portal.etsi.org/webapp/TelDir/ListPersDetails.asp?PersId=96106" TargetMode="External"/><Relationship Id="rId36" Type="http://schemas.openxmlformats.org/officeDocument/2006/relationships/hyperlink" Target="https://nwm-trial.etsi.org/#/documents/9057" TargetMode="External"/><Relationship Id="rId10" Type="http://schemas.openxmlformats.org/officeDocument/2006/relationships/hyperlink" Target="https://portal.etsi.org/webapp/TelDir/ListPersDetails.asp?PersId=81664" TargetMode="External"/><Relationship Id="rId19" Type="http://schemas.openxmlformats.org/officeDocument/2006/relationships/hyperlink" Target="https://nwm-trial.etsi.org/#/documents/9034" TargetMode="External"/><Relationship Id="rId31" Type="http://schemas.openxmlformats.org/officeDocument/2006/relationships/hyperlink" Target="https://nwm-trial.etsi.org/#/documents/9049" TargetMode="External"/><Relationship Id="rId4" Type="http://schemas.openxmlformats.org/officeDocument/2006/relationships/hyperlink" Target="https://nwm-trial.etsi.org/#/documents/9027" TargetMode="External"/><Relationship Id="rId9" Type="http://schemas.openxmlformats.org/officeDocument/2006/relationships/hyperlink" Target="https://nwm-trial.etsi.org/#/documents/9052" TargetMode="External"/><Relationship Id="rId14" Type="http://schemas.openxmlformats.org/officeDocument/2006/relationships/hyperlink" Target="https://portal.etsi.org/webapp/TelDir/ListPersDetails.asp?PersId=92523" TargetMode="External"/><Relationship Id="rId22" Type="http://schemas.openxmlformats.org/officeDocument/2006/relationships/hyperlink" Target="https://portal.etsi.org/webapp/TelDir/ListPersDetails.asp?PersId=103772" TargetMode="External"/><Relationship Id="rId27" Type="http://schemas.openxmlformats.org/officeDocument/2006/relationships/hyperlink" Target="https://nwm-trial.etsi.org/#/documents/9059" TargetMode="External"/><Relationship Id="rId30" Type="http://schemas.openxmlformats.org/officeDocument/2006/relationships/hyperlink" Target="https://portal.etsi.org/webapp/TelDir/ListPersDetails.asp?PersId=99129" TargetMode="External"/><Relationship Id="rId35" Type="http://schemas.openxmlformats.org/officeDocument/2006/relationships/hyperlink" Target="https://portal.etsi.org/webapp/TelDir/ListPersDetails.asp?PersId=102879" TargetMode="External"/><Relationship Id="rId8" Type="http://schemas.openxmlformats.org/officeDocument/2006/relationships/hyperlink" Target="https://portal.etsi.org/webapp/TelDir/ListPersDetails.asp?PersId=96973" TargetMode="External"/><Relationship Id="rId3" Type="http://schemas.openxmlformats.org/officeDocument/2006/relationships/hyperlink" Target="https://nwm-trial.etsi.org/#/documents/904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3gpp.org/ftp/tsg_sa/TSG_SA/TSGS_100_Taipei_2023-06/Docs/SP-230746.zi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000" dirty="0"/>
            </a:br>
            <a:r>
              <a:rPr lang="en-US" altLang="zh-CN" sz="4000" b="1" dirty="0"/>
              <a:t>Rel-20 SA5 W</a:t>
            </a:r>
            <a:r>
              <a:rPr lang="en-US" sz="4000" b="1" dirty="0"/>
              <a:t>ork Planning</a:t>
            </a:r>
            <a:br>
              <a:rPr lang="en-GB" sz="4000" b="1" i="1" dirty="0"/>
            </a:br>
            <a:r>
              <a:rPr lang="en-GB" altLang="zh-CN" sz="1800" dirty="0">
                <a:latin typeface="Arial" pitchFamily="34" charset="0"/>
              </a:rPr>
              <a:t>SA5#</a:t>
            </a:r>
            <a:r>
              <a:rPr lang="fr-FR" altLang="zh-CN" sz="1800" dirty="0">
                <a:latin typeface="Arial" pitchFamily="34" charset="0"/>
              </a:rPr>
              <a:t>1</a:t>
            </a:r>
            <a:r>
              <a:rPr lang="en-US" altLang="zh-CN" sz="1800" dirty="0">
                <a:latin typeface="Arial" pitchFamily="34" charset="0"/>
              </a:rPr>
              <a:t>61</a:t>
            </a:r>
            <a:r>
              <a:rPr lang="fr-FR" altLang="zh-CN" sz="1800" dirty="0">
                <a:latin typeface="Arial" pitchFamily="34" charset="0"/>
              </a:rPr>
              <a:t>, </a:t>
            </a:r>
            <a:r>
              <a:rPr lang="fi-FI" altLang="zh-CN" sz="1800" dirty="0">
                <a:latin typeface="Arial" pitchFamily="34" charset="0"/>
              </a:rPr>
              <a:t>Fukuoka, Japan, 19 - 23 May 2025</a:t>
            </a:r>
            <a:br>
              <a:rPr lang="fr-FR" sz="1800" dirty="0">
                <a:latin typeface="Arial" pitchFamily="34" charset="0"/>
              </a:rPr>
            </a:br>
            <a:endParaRPr lang="en-GB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6" y="4339138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3GPP </a:t>
            </a:r>
            <a:r>
              <a:rPr lang="en-GB" altLang="zh-CN" sz="2400" dirty="0">
                <a:latin typeface="Arial" charset="0"/>
              </a:rPr>
              <a:t>SA5 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3GPP SA5 Vice-Chair, ERICSSON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charset="0"/>
              </a:rPr>
              <a:t>Anatoly Andrianov, </a:t>
            </a:r>
            <a:r>
              <a:rPr lang="en-GB" altLang="zh-CN" sz="2400" dirty="0">
                <a:latin typeface="Arial" charset="0"/>
              </a:rPr>
              <a:t>3GPP SA5 Vice-Chair, NOKIA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09641-50EC-4974-8B4E-A75D8665D226}"/>
              </a:ext>
            </a:extLst>
          </p:cNvPr>
          <p:cNvSpPr txBox="1">
            <a:spLocks/>
          </p:cNvSpPr>
          <p:nvPr/>
        </p:nvSpPr>
        <p:spPr bwMode="auto">
          <a:xfrm>
            <a:off x="295601" y="1248005"/>
            <a:ext cx="11600797" cy="467121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585" indent="-609585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Expectation of SA5 rapporteur role</a:t>
            </a:r>
            <a:r>
              <a:rPr lang="en-US" altLang="zh-CN" sz="1600" b="1" kern="0" dirty="0">
                <a:solidFill>
                  <a:sysClr val="windowText" lastClr="000000"/>
                </a:solidFill>
              </a:rPr>
              <a:t>: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Actively contribute and facilitate the progress of the WI/SI, coordinate the discussion within SA5 and with external groups if necessary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Prepare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tdoc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sequence list and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tdoc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grouping suggestion before the meeting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Provide inputs to TU planning/TU consumption for each meeting.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Provide timely progress report in NWM before closing plenary with clear highlights for external readers with references to the WID/SID objectives.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Implement any necessary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draftCR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/draft TR/draft TS and facilitate the email approval of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draftCR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/draft TR/draft TS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Moderate the breakout sessions/offline calls and provide summary report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Refer to TR 21.900 clause 6.3.2 for Role of the work item rapporteur and 4.1.2 Role of the specification rapporteur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Be familiar with 3GPP drafting rules as specified in TR 21.801.</a:t>
            </a:r>
            <a:endParaRPr lang="en-US" altLang="zh-CN" sz="1400" kern="0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you agree with the expectation above, please provide the nomination for the new WIDs/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rPr>
              <a:t>SIDs (one company one email please send the nominee’s name for Rel-20 SID/WID directly to SA5 chair and SA Chair, rather than sharing it on the SA reflector)</a:t>
            </a:r>
            <a:r>
              <a:rPr lang="en-US" altLang="zh-CN" sz="1600" kern="0" dirty="0">
                <a:solidFill>
                  <a:sysClr val="windowText" lastClr="000000"/>
                </a:solidFill>
              </a:rPr>
              <a:t>: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Please consider the guidance (bullet 2/3/4/5) provided in Rel-19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Rapporteurship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document SP-230746 from SA.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Indicate if the nomination is for the role of Primary Rapporteur.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Indicate if the nomination is for the role of Secondary Rapporteur.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 work responsibility of Primary/Secondary Rapporteurs shall be clearly described if there are proposals for co-rapporteurs.</a:t>
            </a:r>
          </a:p>
          <a:p>
            <a:pPr marL="609600" lvl="1" indent="0">
              <a:buNone/>
              <a:defRPr/>
            </a:pPr>
            <a:r>
              <a:rPr lang="en-US" altLang="zh-CN" sz="1400" kern="0" dirty="0">
                <a:solidFill>
                  <a:srgbClr val="0000FF"/>
                </a:solidFill>
                <a:latin typeface="Calibri"/>
              </a:rPr>
              <a:t>Note</a:t>
            </a:r>
            <a:r>
              <a:rPr lang="zh-CN" altLang="en-US" sz="1400" kern="0" dirty="0">
                <a:solidFill>
                  <a:srgbClr val="0000FF"/>
                </a:solidFill>
                <a:latin typeface="Calibri"/>
              </a:rPr>
              <a:t>： </a:t>
            </a:r>
            <a:r>
              <a:rPr lang="en-US" altLang="zh-CN" sz="1400" kern="0" dirty="0">
                <a:solidFill>
                  <a:srgbClr val="0000FF"/>
                </a:solidFill>
                <a:latin typeface="Calibri"/>
              </a:rPr>
              <a:t>While operating in Rapporteurs roles, delegates are expected to carry out their assigned duties with impartiality and in the interests of 3GPP, and regular participation to SA5 f2f meeting is a must for commitment to the rapporteur role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F1708F-4C77-4810-AD5C-5890A19E4861}"/>
              </a:ext>
            </a:extLst>
          </p:cNvPr>
          <p:cNvSpPr txBox="1">
            <a:spLocks/>
          </p:cNvSpPr>
          <p:nvPr/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4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Expectation of SA5 rapporteur role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7122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D9EC58-4DBB-4658-8736-BEC4845C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02725" cy="1143000"/>
          </a:xfrm>
        </p:spPr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3BBD2A-2D2C-49E0-818B-98B9AE46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54150"/>
            <a:ext cx="11183938" cy="4830763"/>
          </a:xfrm>
        </p:spPr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3GPP SA background information</a:t>
            </a:r>
          </a:p>
          <a:p>
            <a:pPr lvl="1"/>
            <a:r>
              <a:rPr lang="en-GB" altLang="zh-CN" dirty="0"/>
              <a:t>3GPP SA5 general information</a:t>
            </a: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SA5 time </a:t>
            </a:r>
            <a:r>
              <a:rPr lang="en-US" altLang="zh-CN" dirty="0">
                <a:solidFill>
                  <a:srgbClr val="0000FF"/>
                </a:solidFill>
              </a:rPr>
              <a:t>plan</a:t>
            </a:r>
          </a:p>
          <a:p>
            <a:pPr lvl="2"/>
            <a:r>
              <a:rPr lang="en-GB" altLang="zh-CN" dirty="0">
                <a:solidFill>
                  <a:srgbClr val="0000FF"/>
                </a:solidFill>
              </a:rPr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112400014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4">
            <a:extLst>
              <a:ext uri="{FF2B5EF4-FFF2-40B4-BE49-F238E27FC236}">
                <a16:creationId xmlns:a16="http://schemas.microsoft.com/office/drawing/2014/main" id="{3DB184C4-B597-4D98-B844-6B791D53F4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4026" y="203414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" name="Straight Connector 114">
            <a:extLst>
              <a:ext uri="{FF2B5EF4-FFF2-40B4-BE49-F238E27FC236}">
                <a16:creationId xmlns:a16="http://schemas.microsoft.com/office/drawing/2014/main" id="{C4CE1FFD-1975-4130-AC50-E59F1FC63E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3086" y="203414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B770AD-C0C2-46EF-8DE1-1FAEE24B61A9}"/>
              </a:ext>
            </a:extLst>
          </p:cNvPr>
          <p:cNvCxnSpPr>
            <a:cxnSpLocks/>
          </p:cNvCxnSpPr>
          <p:nvPr/>
        </p:nvCxnSpPr>
        <p:spPr bwMode="auto">
          <a:xfrm>
            <a:off x="478607" y="1522025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114">
            <a:extLst>
              <a:ext uri="{FF2B5EF4-FFF2-40B4-BE49-F238E27FC236}">
                <a16:creationId xmlns:a16="http://schemas.microsoft.com/office/drawing/2014/main" id="{07F4C41A-88F5-43CD-93B3-DC95A4C9E5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2932" y="1900715"/>
            <a:ext cx="0" cy="374215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114">
            <a:extLst>
              <a:ext uri="{FF2B5EF4-FFF2-40B4-BE49-F238E27FC236}">
                <a16:creationId xmlns:a16="http://schemas.microsoft.com/office/drawing/2014/main" id="{349471F7-7AA1-4CDC-AAB6-89018D86CD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502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BC93C0-B04C-4E64-AD88-5D09DC056BFF}"/>
              </a:ext>
            </a:extLst>
          </p:cNvPr>
          <p:cNvSpPr txBox="1"/>
          <p:nvPr/>
        </p:nvSpPr>
        <p:spPr>
          <a:xfrm>
            <a:off x="1376179" y="1399788"/>
            <a:ext cx="498475" cy="246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7BFB4-5679-4355-A726-060A0B3350E5}"/>
              </a:ext>
            </a:extLst>
          </p:cNvPr>
          <p:cNvGrpSpPr/>
          <p:nvPr/>
        </p:nvGrpSpPr>
        <p:grpSpPr>
          <a:xfrm>
            <a:off x="818260" y="1665112"/>
            <a:ext cx="400050" cy="354013"/>
            <a:chOff x="996003" y="755453"/>
            <a:chExt cx="400050" cy="354013"/>
          </a:xfrm>
        </p:grpSpPr>
        <p:sp>
          <p:nvSpPr>
            <p:cNvPr id="11" name="TextBox 86">
              <a:extLst>
                <a:ext uri="{FF2B5EF4-FFF2-40B4-BE49-F238E27FC236}">
                  <a16:creationId xmlns:a16="http://schemas.microsoft.com/office/drawing/2014/main" id="{E5687A45-A0C8-466E-8FF5-2B2E72D44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003" y="755453"/>
              <a:ext cx="3889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#103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12" name="TextBox 59">
              <a:extLst>
                <a:ext uri="{FF2B5EF4-FFF2-40B4-BE49-F238E27FC236}">
                  <a16:creationId xmlns:a16="http://schemas.microsoft.com/office/drawing/2014/main" id="{F9CDD9C5-8B75-46E6-9480-7333F917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57162B-880B-406F-99E4-0700CB865D9C}"/>
              </a:ext>
            </a:extLst>
          </p:cNvPr>
          <p:cNvGrpSpPr/>
          <p:nvPr/>
        </p:nvGrpSpPr>
        <p:grpSpPr>
          <a:xfrm>
            <a:off x="5672697" y="1665112"/>
            <a:ext cx="403225" cy="354013"/>
            <a:chOff x="6320478" y="755453"/>
            <a:chExt cx="403225" cy="354013"/>
          </a:xfrm>
        </p:grpSpPr>
        <p:sp>
          <p:nvSpPr>
            <p:cNvPr id="14" name="TextBox 86">
              <a:extLst>
                <a:ext uri="{FF2B5EF4-FFF2-40B4-BE49-F238E27FC236}">
                  <a16:creationId xmlns:a16="http://schemas.microsoft.com/office/drawing/2014/main" id="{41796444-35EE-4EA3-9E9E-10D925660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478" y="755453"/>
              <a:ext cx="3429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#111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15" name="TextBox 60">
              <a:extLst>
                <a:ext uri="{FF2B5EF4-FFF2-40B4-BE49-F238E27FC236}">
                  <a16:creationId xmlns:a16="http://schemas.microsoft.com/office/drawing/2014/main" id="{0246BE1C-617F-4814-8574-26BA7B421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EEC678-8498-4EB9-A2D6-549609E51C1A}"/>
              </a:ext>
            </a:extLst>
          </p:cNvPr>
          <p:cNvGrpSpPr/>
          <p:nvPr/>
        </p:nvGrpSpPr>
        <p:grpSpPr>
          <a:xfrm>
            <a:off x="3234366" y="1665112"/>
            <a:ext cx="390525" cy="354013"/>
            <a:chOff x="3678878" y="755453"/>
            <a:chExt cx="390525" cy="354013"/>
          </a:xfrm>
        </p:grpSpPr>
        <p:sp>
          <p:nvSpPr>
            <p:cNvPr id="17" name="TextBox 86">
              <a:extLst>
                <a:ext uri="{FF2B5EF4-FFF2-40B4-BE49-F238E27FC236}">
                  <a16:creationId xmlns:a16="http://schemas.microsoft.com/office/drawing/2014/main" id="{D590024E-A445-408D-8ED9-FBE1301EE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878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#107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EDF6C7EF-D9A3-42EC-B299-50299D54D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ADF39B-57B2-4540-8D13-411671CCB924}"/>
              </a:ext>
            </a:extLst>
          </p:cNvPr>
          <p:cNvGrpSpPr/>
          <p:nvPr/>
        </p:nvGrpSpPr>
        <p:grpSpPr>
          <a:xfrm>
            <a:off x="1423874" y="1665112"/>
            <a:ext cx="396875" cy="354013"/>
            <a:chOff x="1684978" y="755453"/>
            <a:chExt cx="396875" cy="354013"/>
          </a:xfrm>
        </p:grpSpPr>
        <p:sp>
          <p:nvSpPr>
            <p:cNvPr id="20" name="TextBox 86">
              <a:extLst>
                <a:ext uri="{FF2B5EF4-FFF2-40B4-BE49-F238E27FC236}">
                  <a16:creationId xmlns:a16="http://schemas.microsoft.com/office/drawing/2014/main" id="{B3180987-6554-4A1E-9139-DBE72464B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978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#104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1" name="TextBox 62">
              <a:extLst>
                <a:ext uri="{FF2B5EF4-FFF2-40B4-BE49-F238E27FC236}">
                  <a16:creationId xmlns:a16="http://schemas.microsoft.com/office/drawing/2014/main" id="{2FE3B596-0199-4DA5-928D-3EF91F3E0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5E0B2-8F40-4E68-89AD-41E699B57135}"/>
              </a:ext>
            </a:extLst>
          </p:cNvPr>
          <p:cNvGrpSpPr/>
          <p:nvPr/>
        </p:nvGrpSpPr>
        <p:grpSpPr>
          <a:xfrm>
            <a:off x="3830455" y="1665112"/>
            <a:ext cx="422275" cy="354013"/>
            <a:chOff x="4367853" y="755453"/>
            <a:chExt cx="422275" cy="354013"/>
          </a:xfrm>
        </p:grpSpPr>
        <p:sp>
          <p:nvSpPr>
            <p:cNvPr id="23" name="TextBox 86">
              <a:extLst>
                <a:ext uri="{FF2B5EF4-FFF2-40B4-BE49-F238E27FC236}">
                  <a16:creationId xmlns:a16="http://schemas.microsoft.com/office/drawing/2014/main" id="{5D898C62-8F52-462D-BB2D-FE8ECF1E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53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#108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4" name="TextBox 63">
              <a:extLst>
                <a:ext uri="{FF2B5EF4-FFF2-40B4-BE49-F238E27FC236}">
                  <a16:creationId xmlns:a16="http://schemas.microsoft.com/office/drawing/2014/main" id="{F0EDC986-257E-4B69-962E-D8B52DD3E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4B6585-94A3-404D-BA35-6BF434CC24CD}"/>
              </a:ext>
            </a:extLst>
          </p:cNvPr>
          <p:cNvGrpSpPr/>
          <p:nvPr/>
        </p:nvGrpSpPr>
        <p:grpSpPr>
          <a:xfrm>
            <a:off x="6281486" y="1665112"/>
            <a:ext cx="407988" cy="354013"/>
            <a:chOff x="6884040" y="755453"/>
            <a:chExt cx="407988" cy="354013"/>
          </a:xfrm>
        </p:grpSpPr>
        <p:sp>
          <p:nvSpPr>
            <p:cNvPr id="26" name="TextBox 86">
              <a:extLst>
                <a:ext uri="{FF2B5EF4-FFF2-40B4-BE49-F238E27FC236}">
                  <a16:creationId xmlns:a16="http://schemas.microsoft.com/office/drawing/2014/main" id="{75606A45-A6CE-4AA3-AB6F-3ABE972AD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4040" y="755453"/>
              <a:ext cx="36353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#112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7" name="TextBox 64">
              <a:extLst>
                <a:ext uri="{FF2B5EF4-FFF2-40B4-BE49-F238E27FC236}">
                  <a16:creationId xmlns:a16="http://schemas.microsoft.com/office/drawing/2014/main" id="{3FD363F1-A1B4-4C90-AC25-79F4EC6D1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E66B7B-9FDA-460D-8E70-8510D271ECEB}"/>
              </a:ext>
            </a:extLst>
          </p:cNvPr>
          <p:cNvGrpSpPr/>
          <p:nvPr/>
        </p:nvGrpSpPr>
        <p:grpSpPr>
          <a:xfrm>
            <a:off x="2026313" y="1665112"/>
            <a:ext cx="390525" cy="354013"/>
            <a:chOff x="2464440" y="755453"/>
            <a:chExt cx="390525" cy="354013"/>
          </a:xfrm>
        </p:grpSpPr>
        <p:sp>
          <p:nvSpPr>
            <p:cNvPr id="29" name="TextBox 86">
              <a:extLst>
                <a:ext uri="{FF2B5EF4-FFF2-40B4-BE49-F238E27FC236}">
                  <a16:creationId xmlns:a16="http://schemas.microsoft.com/office/drawing/2014/main" id="{63600C24-3778-4D11-9EC8-5643AE978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440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#105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0" name="TextBox 65">
              <a:extLst>
                <a:ext uri="{FF2B5EF4-FFF2-40B4-BE49-F238E27FC236}">
                  <a16:creationId xmlns:a16="http://schemas.microsoft.com/office/drawing/2014/main" id="{458044EC-D2F6-4AA2-9533-553E8FD3B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C92EE7-83C6-4AA3-BF38-5B93624FE50C}"/>
              </a:ext>
            </a:extLst>
          </p:cNvPr>
          <p:cNvGrpSpPr/>
          <p:nvPr/>
        </p:nvGrpSpPr>
        <p:grpSpPr>
          <a:xfrm>
            <a:off x="4458294" y="1665112"/>
            <a:ext cx="406400" cy="354013"/>
            <a:chOff x="5098103" y="755453"/>
            <a:chExt cx="406400" cy="354013"/>
          </a:xfrm>
        </p:grpSpPr>
        <p:sp>
          <p:nvSpPr>
            <p:cNvPr id="32" name="TextBox 86">
              <a:extLst>
                <a:ext uri="{FF2B5EF4-FFF2-40B4-BE49-F238E27FC236}">
                  <a16:creationId xmlns:a16="http://schemas.microsoft.com/office/drawing/2014/main" id="{7F0E8D69-7EB4-4B51-A0E5-7DA392B90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03" y="755453"/>
              <a:ext cx="3937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#109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3" name="TextBox 66">
              <a:extLst>
                <a:ext uri="{FF2B5EF4-FFF2-40B4-BE49-F238E27FC236}">
                  <a16:creationId xmlns:a16="http://schemas.microsoft.com/office/drawing/2014/main" id="{06A89130-EEE8-436C-9611-CE34B3FA8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F3D97D-E4CD-4EAA-87AD-6981A215D6EB}"/>
              </a:ext>
            </a:extLst>
          </p:cNvPr>
          <p:cNvGrpSpPr/>
          <p:nvPr/>
        </p:nvGrpSpPr>
        <p:grpSpPr>
          <a:xfrm>
            <a:off x="222171" y="1665112"/>
            <a:ext cx="390525" cy="354013"/>
            <a:chOff x="314965" y="755453"/>
            <a:chExt cx="390525" cy="354013"/>
          </a:xfrm>
        </p:grpSpPr>
        <p:sp>
          <p:nvSpPr>
            <p:cNvPr id="35" name="TextBox 86">
              <a:extLst>
                <a:ext uri="{FF2B5EF4-FFF2-40B4-BE49-F238E27FC236}">
                  <a16:creationId xmlns:a16="http://schemas.microsoft.com/office/drawing/2014/main" id="{763D835D-E0FA-4FEA-9A48-428E6F707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65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#102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36" name="TextBox 69">
              <a:extLst>
                <a:ext uri="{FF2B5EF4-FFF2-40B4-BE49-F238E27FC236}">
                  <a16:creationId xmlns:a16="http://schemas.microsoft.com/office/drawing/2014/main" id="{D9DC44EE-2000-46AC-874B-C5C135EBB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AE7B08-202F-43B9-A512-0C3213647F03}"/>
              </a:ext>
            </a:extLst>
          </p:cNvPr>
          <p:cNvGrpSpPr/>
          <p:nvPr/>
        </p:nvGrpSpPr>
        <p:grpSpPr>
          <a:xfrm>
            <a:off x="2622402" y="1665112"/>
            <a:ext cx="406400" cy="354013"/>
            <a:chOff x="2991490" y="755453"/>
            <a:chExt cx="406400" cy="354013"/>
          </a:xfrm>
        </p:grpSpPr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id="{47B0C922-BFDC-4A9B-A34B-65C97FD6C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0" y="755453"/>
              <a:ext cx="39211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#106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9" name="TextBox 70">
              <a:extLst>
                <a:ext uri="{FF2B5EF4-FFF2-40B4-BE49-F238E27FC236}">
                  <a16:creationId xmlns:a16="http://schemas.microsoft.com/office/drawing/2014/main" id="{EEC7E2BC-3A8F-45C9-8314-20B678AFA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55010D-B14B-482E-AE51-213928CCDBDF}"/>
              </a:ext>
            </a:extLst>
          </p:cNvPr>
          <p:cNvGrpSpPr/>
          <p:nvPr/>
        </p:nvGrpSpPr>
        <p:grpSpPr>
          <a:xfrm>
            <a:off x="5070258" y="1665112"/>
            <a:ext cx="396875" cy="354013"/>
            <a:chOff x="5758503" y="755453"/>
            <a:chExt cx="396875" cy="354013"/>
          </a:xfrm>
        </p:grpSpPr>
        <p:sp>
          <p:nvSpPr>
            <p:cNvPr id="41" name="TextBox 86">
              <a:extLst>
                <a:ext uri="{FF2B5EF4-FFF2-40B4-BE49-F238E27FC236}">
                  <a16:creationId xmlns:a16="http://schemas.microsoft.com/office/drawing/2014/main" id="{A973D555-EFD3-4ABD-8154-8356BEEEB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503" y="755453"/>
              <a:ext cx="36988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#110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2" name="TextBox 71">
              <a:extLst>
                <a:ext uri="{FF2B5EF4-FFF2-40B4-BE49-F238E27FC236}">
                  <a16:creationId xmlns:a16="http://schemas.microsoft.com/office/drawing/2014/main" id="{C07DBD87-FF1C-4F3F-B1CD-BB3F6738C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43" name="Rectangle 12">
            <a:extLst>
              <a:ext uri="{FF2B5EF4-FFF2-40B4-BE49-F238E27FC236}">
                <a16:creationId xmlns:a16="http://schemas.microsoft.com/office/drawing/2014/main" id="{EE7240E3-2845-471A-B34A-6A2D306C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849" y="5960271"/>
            <a:ext cx="869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2" charset="0"/>
              </a:rPr>
              <a:t>Now</a:t>
            </a:r>
          </a:p>
        </p:txBody>
      </p:sp>
      <p:sp>
        <p:nvSpPr>
          <p:cNvPr id="44" name="TextBox 67">
            <a:extLst>
              <a:ext uri="{FF2B5EF4-FFF2-40B4-BE49-F238E27FC236}">
                <a16:creationId xmlns:a16="http://schemas.microsoft.com/office/drawing/2014/main" id="{3C8027FC-D90E-4524-935D-51228149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92" y="1563300"/>
            <a:ext cx="403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TSGs</a:t>
            </a:r>
          </a:p>
        </p:txBody>
      </p:sp>
      <p:sp>
        <p:nvSpPr>
          <p:cNvPr id="45" name="Chevron 60">
            <a:extLst>
              <a:ext uri="{FF2B5EF4-FFF2-40B4-BE49-F238E27FC236}">
                <a16:creationId xmlns:a16="http://schemas.microsoft.com/office/drawing/2014/main" id="{EEA054E7-CDD3-49C7-969B-1CAA0B3DF0B5}"/>
              </a:ext>
            </a:extLst>
          </p:cNvPr>
          <p:cNvSpPr/>
          <p:nvPr/>
        </p:nvSpPr>
        <p:spPr bwMode="auto">
          <a:xfrm>
            <a:off x="117184" y="2589161"/>
            <a:ext cx="1557862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5GA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definition</a:t>
            </a: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Chevron 60">
            <a:extLst>
              <a:ext uri="{FF2B5EF4-FFF2-40B4-BE49-F238E27FC236}">
                <a16:creationId xmlns:a16="http://schemas.microsoft.com/office/drawing/2014/main" id="{78A32F71-1515-4EBB-9979-DAD8FEC8D826}"/>
              </a:ext>
            </a:extLst>
          </p:cNvPr>
          <p:cNvSpPr/>
          <p:nvPr/>
        </p:nvSpPr>
        <p:spPr bwMode="auto">
          <a:xfrm>
            <a:off x="3314198" y="2584762"/>
            <a:ext cx="731838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47" name="Chevron 60">
            <a:extLst>
              <a:ext uri="{FF2B5EF4-FFF2-40B4-BE49-F238E27FC236}">
                <a16:creationId xmlns:a16="http://schemas.microsoft.com/office/drawing/2014/main" id="{317BC028-BFBD-48EC-8D4C-F6287AD71051}"/>
              </a:ext>
            </a:extLst>
          </p:cNvPr>
          <p:cNvSpPr/>
          <p:nvPr/>
        </p:nvSpPr>
        <p:spPr bwMode="auto">
          <a:xfrm>
            <a:off x="1586999" y="2588360"/>
            <a:ext cx="1869433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5GA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+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80%</a:t>
            </a:r>
          </a:p>
        </p:txBody>
      </p:sp>
      <p:sp>
        <p:nvSpPr>
          <p:cNvPr id="48" name="Chevron 60">
            <a:extLst>
              <a:ext uri="{FF2B5EF4-FFF2-40B4-BE49-F238E27FC236}">
                <a16:creationId xmlns:a16="http://schemas.microsoft.com/office/drawing/2014/main" id="{3ED340BD-9F7F-4BF9-8BA0-48B34C9213C4}"/>
              </a:ext>
            </a:extLst>
          </p:cNvPr>
          <p:cNvSpPr/>
          <p:nvPr/>
        </p:nvSpPr>
        <p:spPr bwMode="auto">
          <a:xfrm>
            <a:off x="6336218" y="3058896"/>
            <a:ext cx="731838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49" name="Chevron 60">
            <a:extLst>
              <a:ext uri="{FF2B5EF4-FFF2-40B4-BE49-F238E27FC236}">
                <a16:creationId xmlns:a16="http://schemas.microsoft.com/office/drawing/2014/main" id="{D6F3604E-6D7D-4B78-B656-BE0C7C56E310}"/>
              </a:ext>
            </a:extLst>
          </p:cNvPr>
          <p:cNvSpPr/>
          <p:nvPr/>
        </p:nvSpPr>
        <p:spPr bwMode="auto">
          <a:xfrm>
            <a:off x="4005074" y="3060663"/>
            <a:ext cx="2438397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 2 (SA2, SA6, …) 5GA St.+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80%</a:t>
            </a:r>
          </a:p>
        </p:txBody>
      </p:sp>
      <p:sp>
        <p:nvSpPr>
          <p:cNvPr id="50" name="Chevron 60">
            <a:extLst>
              <a:ext uri="{FF2B5EF4-FFF2-40B4-BE49-F238E27FC236}">
                <a16:creationId xmlns:a16="http://schemas.microsoft.com/office/drawing/2014/main" id="{9397B400-FFBE-4CD8-AA01-8EBD6559A8E4}"/>
              </a:ext>
            </a:extLst>
          </p:cNvPr>
          <p:cNvSpPr/>
          <p:nvPr/>
        </p:nvSpPr>
        <p:spPr bwMode="auto">
          <a:xfrm>
            <a:off x="5892238" y="4730972"/>
            <a:ext cx="2393581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5GA St +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endParaRPr lang="fr-FR" sz="9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F0E4AC-A4FF-49AD-A89C-6B2B233CEAC4}"/>
              </a:ext>
            </a:extLst>
          </p:cNvPr>
          <p:cNvGrpSpPr/>
          <p:nvPr/>
        </p:nvGrpSpPr>
        <p:grpSpPr>
          <a:xfrm>
            <a:off x="6895038" y="1654952"/>
            <a:ext cx="390850" cy="354013"/>
            <a:chOff x="7359013" y="745293"/>
            <a:chExt cx="390850" cy="354013"/>
          </a:xfrm>
        </p:grpSpPr>
        <p:sp>
          <p:nvSpPr>
            <p:cNvPr id="52" name="TextBox 86">
              <a:extLst>
                <a:ext uri="{FF2B5EF4-FFF2-40B4-BE49-F238E27FC236}">
                  <a16:creationId xmlns:a16="http://schemas.microsoft.com/office/drawing/2014/main" id="{71615AA8-7C95-4AE0-BB70-FD3EA56B6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013" y="745293"/>
              <a:ext cx="3626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#113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53" name="TextBox 66">
              <a:extLst>
                <a:ext uri="{FF2B5EF4-FFF2-40B4-BE49-F238E27FC236}">
                  <a16:creationId xmlns:a16="http://schemas.microsoft.com/office/drawing/2014/main" id="{E35AB47B-8CA8-42AE-8EC7-2DBA649FD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897257-B7DB-4B2C-BDB0-A336AA1DE572}"/>
              </a:ext>
            </a:extLst>
          </p:cNvPr>
          <p:cNvGrpSpPr/>
          <p:nvPr/>
        </p:nvGrpSpPr>
        <p:grpSpPr>
          <a:xfrm>
            <a:off x="7491452" y="1654952"/>
            <a:ext cx="384175" cy="354013"/>
            <a:chOff x="8016563" y="745293"/>
            <a:chExt cx="384175" cy="354013"/>
          </a:xfrm>
        </p:grpSpPr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id="{1F34DE3E-87A7-4AAC-985E-F7B5B0430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6" y="745293"/>
              <a:ext cx="3706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#114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56" name="TextBox 71">
              <a:extLst>
                <a:ext uri="{FF2B5EF4-FFF2-40B4-BE49-F238E27FC236}">
                  <a16:creationId xmlns:a16="http://schemas.microsoft.com/office/drawing/2014/main" id="{2C1ED7A0-86BE-4838-99D1-0CDE94C07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57" name="TextBox 86">
            <a:extLst>
              <a:ext uri="{FF2B5EF4-FFF2-40B4-BE49-F238E27FC236}">
                <a16:creationId xmlns:a16="http://schemas.microsoft.com/office/drawing/2014/main" id="{139DAC7A-0BF1-4FEA-8684-7B019B79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191" y="1668499"/>
            <a:ext cx="362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#115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5BCEA373-8DE4-4FE9-8C1F-EE93703E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441" y="1822487"/>
            <a:ext cx="37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Mar.</a:t>
            </a:r>
          </a:p>
        </p:txBody>
      </p:sp>
      <p:sp>
        <p:nvSpPr>
          <p:cNvPr id="59" name="TextBox 60">
            <a:extLst>
              <a:ext uri="{FF2B5EF4-FFF2-40B4-BE49-F238E27FC236}">
                <a16:creationId xmlns:a16="http://schemas.microsoft.com/office/drawing/2014/main" id="{7228A3F6-B4CA-430E-81E1-68EFEE81A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602" y="1805553"/>
            <a:ext cx="3513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Jun</a:t>
            </a:r>
          </a:p>
        </p:txBody>
      </p:sp>
      <p:sp>
        <p:nvSpPr>
          <p:cNvPr id="60" name="Chevron 60">
            <a:extLst>
              <a:ext uri="{FF2B5EF4-FFF2-40B4-BE49-F238E27FC236}">
                <a16:creationId xmlns:a16="http://schemas.microsoft.com/office/drawing/2014/main" id="{354A7D8B-730F-40D9-A7DD-1DB5F6302E84}"/>
              </a:ext>
            </a:extLst>
          </p:cNvPr>
          <p:cNvSpPr/>
          <p:nvPr/>
        </p:nvSpPr>
        <p:spPr bwMode="auto">
          <a:xfrm>
            <a:off x="4093464" y="3926893"/>
            <a:ext cx="3562434" cy="21954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C5E9B7BB-2EC0-48F5-A60C-B0CBEFF3DFD5}"/>
              </a:ext>
            </a:extLst>
          </p:cNvPr>
          <p:cNvSpPr/>
          <p:nvPr/>
        </p:nvSpPr>
        <p:spPr bwMode="auto">
          <a:xfrm>
            <a:off x="4651248" y="4337048"/>
            <a:ext cx="3634571" cy="20997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Completion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(RAN2/3/4core)</a:t>
            </a:r>
          </a:p>
        </p:txBody>
      </p:sp>
      <p:sp>
        <p:nvSpPr>
          <p:cNvPr id="62" name="TextBox 86">
            <a:extLst>
              <a:ext uri="{FF2B5EF4-FFF2-40B4-BE49-F238E27FC236}">
                <a16:creationId xmlns:a16="http://schemas.microsoft.com/office/drawing/2014/main" id="{09429561-997E-4DE6-9979-8E4BBC5DC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708" y="1665112"/>
            <a:ext cx="3658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#116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cxnSp>
        <p:nvCxnSpPr>
          <p:cNvPr id="63" name="Straight Connector 114">
            <a:extLst>
              <a:ext uri="{FF2B5EF4-FFF2-40B4-BE49-F238E27FC236}">
                <a16:creationId xmlns:a16="http://schemas.microsoft.com/office/drawing/2014/main" id="{8FD48989-8320-4AC7-9BC2-B4C949C16C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879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4" name="Straight Connector 114">
            <a:extLst>
              <a:ext uri="{FF2B5EF4-FFF2-40B4-BE49-F238E27FC236}">
                <a16:creationId xmlns:a16="http://schemas.microsoft.com/office/drawing/2014/main" id="{F04A2FEE-CD38-4FEB-A5D0-A1BBDD9A14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926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5" name="Straight Connector 114">
            <a:extLst>
              <a:ext uri="{FF2B5EF4-FFF2-40B4-BE49-F238E27FC236}">
                <a16:creationId xmlns:a16="http://schemas.microsoft.com/office/drawing/2014/main" id="{55374669-447B-4EDA-81FD-AFE8E8E82A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4496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6" name="Straight Connector 114">
            <a:extLst>
              <a:ext uri="{FF2B5EF4-FFF2-40B4-BE49-F238E27FC236}">
                <a16:creationId xmlns:a16="http://schemas.microsoft.com/office/drawing/2014/main" id="{DCF007A8-9ED4-4E0E-AEDD-1E6C778865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973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7" name="Straight Connector 114">
            <a:extLst>
              <a:ext uri="{FF2B5EF4-FFF2-40B4-BE49-F238E27FC236}">
                <a16:creationId xmlns:a16="http://schemas.microsoft.com/office/drawing/2014/main" id="{E421DCD6-AB16-47F4-A0B7-A98CF52C87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020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8" name="Straight Connector 114">
            <a:extLst>
              <a:ext uri="{FF2B5EF4-FFF2-40B4-BE49-F238E27FC236}">
                <a16:creationId xmlns:a16="http://schemas.microsoft.com/office/drawing/2014/main" id="{D630263E-CDA5-4787-BBD8-6FE871F203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65436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9" name="Straight Connector 114">
            <a:extLst>
              <a:ext uri="{FF2B5EF4-FFF2-40B4-BE49-F238E27FC236}">
                <a16:creationId xmlns:a16="http://schemas.microsoft.com/office/drawing/2014/main" id="{BCBF67DC-1D8C-4CB8-9564-CFD4DFE0A2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067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0" name="Straight Connector 114">
            <a:extLst>
              <a:ext uri="{FF2B5EF4-FFF2-40B4-BE49-F238E27FC236}">
                <a16:creationId xmlns:a16="http://schemas.microsoft.com/office/drawing/2014/main" id="{FB3A6F88-4DC8-4248-ABA0-CF7AECE76D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8114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1" name="Straight Connector 114">
            <a:extLst>
              <a:ext uri="{FF2B5EF4-FFF2-40B4-BE49-F238E27FC236}">
                <a16:creationId xmlns:a16="http://schemas.microsoft.com/office/drawing/2014/main" id="{B1DF2FD6-2CC4-442C-A73A-2186881473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86381" y="203414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2" name="Straight Connector 114">
            <a:extLst>
              <a:ext uri="{FF2B5EF4-FFF2-40B4-BE49-F238E27FC236}">
                <a16:creationId xmlns:a16="http://schemas.microsoft.com/office/drawing/2014/main" id="{495E7B25-0BBC-4475-815A-BBD3213C21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4966" y="203414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73" name="Straight Connector 114">
            <a:extLst>
              <a:ext uri="{FF2B5EF4-FFF2-40B4-BE49-F238E27FC236}">
                <a16:creationId xmlns:a16="http://schemas.microsoft.com/office/drawing/2014/main" id="{B6B680F7-4BC3-46A2-865D-FBB8F1FDE1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75906" y="203414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74" name="Chevron 60">
            <a:extLst>
              <a:ext uri="{FF2B5EF4-FFF2-40B4-BE49-F238E27FC236}">
                <a16:creationId xmlns:a16="http://schemas.microsoft.com/office/drawing/2014/main" id="{C186C519-175D-4544-AB0A-CA8D3D546545}"/>
              </a:ext>
            </a:extLst>
          </p:cNvPr>
          <p:cNvSpPr/>
          <p:nvPr/>
        </p:nvSpPr>
        <p:spPr bwMode="auto">
          <a:xfrm>
            <a:off x="5149770" y="3584305"/>
            <a:ext cx="75183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89500"/>
              <a:gd name="connsiteY0" fmla="*/ 0 h 222250"/>
              <a:gd name="connsiteX1" fmla="*/ 1467062 w 1689500"/>
              <a:gd name="connsiteY1" fmla="*/ 0 h 222250"/>
              <a:gd name="connsiteX2" fmla="*/ 1689500 w 1689500"/>
              <a:gd name="connsiteY2" fmla="*/ 111126 h 222250"/>
              <a:gd name="connsiteX3" fmla="*/ 1467062 w 1689500"/>
              <a:gd name="connsiteY3" fmla="*/ 222250 h 222250"/>
              <a:gd name="connsiteX4" fmla="*/ 0 w 1689500"/>
              <a:gd name="connsiteY4" fmla="*/ 222250 h 222250"/>
              <a:gd name="connsiteX5" fmla="*/ 26818 w 1689500"/>
              <a:gd name="connsiteY5" fmla="*/ 98155 h 222250"/>
              <a:gd name="connsiteX6" fmla="*/ 0 w 1689500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00" h="222250">
                <a:moveTo>
                  <a:pt x="0" y="0"/>
                </a:moveTo>
                <a:lnTo>
                  <a:pt x="1467062" y="0"/>
                </a:lnTo>
                <a:lnTo>
                  <a:pt x="1689500" y="111126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RAN4 C.def.</a:t>
            </a:r>
          </a:p>
        </p:txBody>
      </p:sp>
      <p:sp>
        <p:nvSpPr>
          <p:cNvPr id="75" name="Chevron 60">
            <a:extLst>
              <a:ext uri="{FF2B5EF4-FFF2-40B4-BE49-F238E27FC236}">
                <a16:creationId xmlns:a16="http://schemas.microsoft.com/office/drawing/2014/main" id="{FC3915F9-5D78-401F-B497-2B33A05848B0}"/>
              </a:ext>
            </a:extLst>
          </p:cNvPr>
          <p:cNvSpPr/>
          <p:nvPr/>
        </p:nvSpPr>
        <p:spPr bwMode="auto">
          <a:xfrm>
            <a:off x="8197765" y="4323845"/>
            <a:ext cx="708871" cy="209970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RAN4 Perf</a:t>
            </a:r>
          </a:p>
        </p:txBody>
      </p:sp>
      <p:sp>
        <p:nvSpPr>
          <p:cNvPr id="76" name="Chevron 60">
            <a:extLst>
              <a:ext uri="{FF2B5EF4-FFF2-40B4-BE49-F238E27FC236}">
                <a16:creationId xmlns:a16="http://schemas.microsoft.com/office/drawing/2014/main" id="{4FACF72A-DFEE-4B47-91A2-E5BAA314BE82}"/>
              </a:ext>
            </a:extLst>
          </p:cNvPr>
          <p:cNvSpPr/>
          <p:nvPr/>
        </p:nvSpPr>
        <p:spPr bwMode="auto">
          <a:xfrm>
            <a:off x="4062650" y="3584184"/>
            <a:ext cx="120903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1837"/>
              <a:gd name="connsiteY0" fmla="*/ 0 h 222250"/>
              <a:gd name="connsiteX1" fmla="*/ 1467062 w 1601837"/>
              <a:gd name="connsiteY1" fmla="*/ 0 h 222250"/>
              <a:gd name="connsiteX2" fmla="*/ 1601837 w 1601837"/>
              <a:gd name="connsiteY2" fmla="*/ 111126 h 222250"/>
              <a:gd name="connsiteX3" fmla="*/ 1467062 w 1601837"/>
              <a:gd name="connsiteY3" fmla="*/ 222250 h 222250"/>
              <a:gd name="connsiteX4" fmla="*/ 0 w 1601837"/>
              <a:gd name="connsiteY4" fmla="*/ 222250 h 222250"/>
              <a:gd name="connsiteX5" fmla="*/ 26818 w 1601837"/>
              <a:gd name="connsiteY5" fmla="*/ 98155 h 222250"/>
              <a:gd name="connsiteX6" fmla="*/ 0 w 160183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837" h="222250">
                <a:moveTo>
                  <a:pt x="0" y="0"/>
                </a:moveTo>
                <a:lnTo>
                  <a:pt x="1467062" y="0"/>
                </a:lnTo>
                <a:lnTo>
                  <a:pt x="1601837" y="111126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Content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295A181-D1E9-4349-805A-AAE09F079D35}"/>
              </a:ext>
            </a:extLst>
          </p:cNvPr>
          <p:cNvCxnSpPr>
            <a:cxnSpLocks/>
          </p:cNvCxnSpPr>
          <p:nvPr/>
        </p:nvCxnSpPr>
        <p:spPr bwMode="auto">
          <a:xfrm>
            <a:off x="2845880" y="1518640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CD09B8C-96FB-44EC-BBAE-4689C314EA91}"/>
              </a:ext>
            </a:extLst>
          </p:cNvPr>
          <p:cNvSpPr txBox="1"/>
          <p:nvPr/>
        </p:nvSpPr>
        <p:spPr>
          <a:xfrm>
            <a:off x="3743452" y="1396403"/>
            <a:ext cx="486030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B6D057-7A08-4D4F-9D9D-9824FF46FC7E}"/>
              </a:ext>
            </a:extLst>
          </p:cNvPr>
          <p:cNvCxnSpPr>
            <a:cxnSpLocks/>
          </p:cNvCxnSpPr>
          <p:nvPr/>
        </p:nvCxnSpPr>
        <p:spPr bwMode="auto">
          <a:xfrm>
            <a:off x="5247023" y="1522032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B11791A-417D-4CE6-8053-EF7FD0334FA3}"/>
              </a:ext>
            </a:extLst>
          </p:cNvPr>
          <p:cNvSpPr txBox="1"/>
          <p:nvPr/>
        </p:nvSpPr>
        <p:spPr>
          <a:xfrm>
            <a:off x="6144595" y="1399795"/>
            <a:ext cx="492443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C165E0F-60E9-44A8-8507-84773DAE99E9}"/>
              </a:ext>
            </a:extLst>
          </p:cNvPr>
          <p:cNvCxnSpPr>
            <a:cxnSpLocks/>
          </p:cNvCxnSpPr>
          <p:nvPr/>
        </p:nvCxnSpPr>
        <p:spPr bwMode="auto">
          <a:xfrm>
            <a:off x="7641392" y="1511876"/>
            <a:ext cx="149109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97EBAB7-7D41-4BEB-8EA5-5E86D87206F2}"/>
              </a:ext>
            </a:extLst>
          </p:cNvPr>
          <p:cNvSpPr txBox="1"/>
          <p:nvPr/>
        </p:nvSpPr>
        <p:spPr>
          <a:xfrm>
            <a:off x="8207071" y="1403186"/>
            <a:ext cx="489236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2027</a:t>
            </a:r>
          </a:p>
        </p:txBody>
      </p:sp>
      <p:sp>
        <p:nvSpPr>
          <p:cNvPr id="83" name="Chevron 58">
            <a:extLst>
              <a:ext uri="{FF2B5EF4-FFF2-40B4-BE49-F238E27FC236}">
                <a16:creationId xmlns:a16="http://schemas.microsoft.com/office/drawing/2014/main" id="{CD9037EF-013F-4D5C-9D50-DCE073CD3AD0}"/>
              </a:ext>
            </a:extLst>
          </p:cNvPr>
          <p:cNvSpPr/>
          <p:nvPr/>
        </p:nvSpPr>
        <p:spPr bwMode="auto">
          <a:xfrm>
            <a:off x="8069073" y="4717990"/>
            <a:ext cx="853440" cy="24384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5GA ASN.1 &amp; Open APIs </a:t>
            </a:r>
          </a:p>
        </p:txBody>
      </p:sp>
      <p:sp>
        <p:nvSpPr>
          <p:cNvPr id="84" name="Thought Bubble: Cloud 83">
            <a:extLst>
              <a:ext uri="{FF2B5EF4-FFF2-40B4-BE49-F238E27FC236}">
                <a16:creationId xmlns:a16="http://schemas.microsoft.com/office/drawing/2014/main" id="{612BE7FA-8EAF-49F3-87B5-A498A5A4F9A3}"/>
              </a:ext>
            </a:extLst>
          </p:cNvPr>
          <p:cNvSpPr/>
          <p:nvPr/>
        </p:nvSpPr>
        <p:spPr bwMode="auto">
          <a:xfrm>
            <a:off x="4902395" y="4746739"/>
            <a:ext cx="903248" cy="250613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15D5E22-AE0E-41A1-82AC-17088AA00B7E}"/>
              </a:ext>
            </a:extLst>
          </p:cNvPr>
          <p:cNvSpPr txBox="1"/>
          <p:nvPr/>
        </p:nvSpPr>
        <p:spPr>
          <a:xfrm>
            <a:off x="4794022" y="4738776"/>
            <a:ext cx="1060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St.3 SID </a:t>
            </a:r>
            <a:r>
              <a:rPr lang="fr-FR" sz="800" dirty="0" err="1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 TBD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EF39E34D-8C37-47A8-ADD7-8B0A630F6A5C}"/>
              </a:ext>
            </a:extLst>
          </p:cNvPr>
          <p:cNvSpPr txBox="1">
            <a:spLocks/>
          </p:cNvSpPr>
          <p:nvPr/>
        </p:nvSpPr>
        <p:spPr bwMode="auto">
          <a:xfrm>
            <a:off x="898268" y="957072"/>
            <a:ext cx="7142018" cy="388686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20 5GA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TextBox 1">
            <a:extLst>
              <a:ext uri="{FF2B5EF4-FFF2-40B4-BE49-F238E27FC236}">
                <a16:creationId xmlns:a16="http://schemas.microsoft.com/office/drawing/2014/main" id="{44179284-2DF3-4365-81AC-575AD582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824" y="1044090"/>
            <a:ext cx="1363663" cy="169862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500" b="1" dirty="0">
                <a:latin typeface="Montserrat" panose="00000500000000000000" pitchFamily="50" charset="0"/>
              </a:rPr>
              <a:t>Note</a:t>
            </a:r>
            <a:r>
              <a:rPr lang="en-GB" altLang="en-US" sz="500" dirty="0">
                <a:latin typeface="Montserrat" panose="00000500000000000000" pitchFamily="50" charset="0"/>
              </a:rPr>
              <a:t>: All starting dates are indicative</a:t>
            </a:r>
          </a:p>
        </p:txBody>
      </p:sp>
      <p:sp>
        <p:nvSpPr>
          <p:cNvPr id="88" name="TextBox 1">
            <a:extLst>
              <a:ext uri="{FF2B5EF4-FFF2-40B4-BE49-F238E27FC236}">
                <a16:creationId xmlns:a16="http://schemas.microsoft.com/office/drawing/2014/main" id="{529DF491-947F-45E1-BA33-727E27DF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729" y="3745695"/>
            <a:ext cx="1164115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700" b="1">
                <a:latin typeface="Montserrat" panose="00000500000000000000" pitchFamily="50" charset="0"/>
              </a:rPr>
              <a:t>Workshops </a:t>
            </a:r>
          </a:p>
          <a:p>
            <a:pPr algn="ctr">
              <a:defRPr/>
            </a:pPr>
            <a:r>
              <a:rPr lang="en-GB" altLang="en-US" sz="700" b="1">
                <a:latin typeface="Montserrat" panose="00000500000000000000" pitchFamily="50" charset="0"/>
              </a:rPr>
              <a:t>5GA RAN &amp; SA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cxnSp>
        <p:nvCxnSpPr>
          <p:cNvPr id="89" name="Straight Connector 114">
            <a:extLst>
              <a:ext uri="{FF2B5EF4-FFF2-40B4-BE49-F238E27FC236}">
                <a16:creationId xmlns:a16="http://schemas.microsoft.com/office/drawing/2014/main" id="{3AA9879C-3493-47DA-8676-F1B20D490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5164" y="190206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90" name="Chevron 60">
            <a:extLst>
              <a:ext uri="{FF2B5EF4-FFF2-40B4-BE49-F238E27FC236}">
                <a16:creationId xmlns:a16="http://schemas.microsoft.com/office/drawing/2014/main" id="{ED89901B-B753-4341-B5E5-038AE71EB8DF}"/>
              </a:ext>
            </a:extLst>
          </p:cNvPr>
          <p:cNvSpPr/>
          <p:nvPr/>
        </p:nvSpPr>
        <p:spPr bwMode="auto">
          <a:xfrm>
            <a:off x="3152574" y="3581233"/>
            <a:ext cx="92225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WG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91" name="Chevron 60">
            <a:extLst>
              <a:ext uri="{FF2B5EF4-FFF2-40B4-BE49-F238E27FC236}">
                <a16:creationId xmlns:a16="http://schemas.microsoft.com/office/drawing/2014/main" id="{8A117534-11AF-45AF-9D14-86CBE8009B4A}"/>
              </a:ext>
            </a:extLst>
          </p:cNvPr>
          <p:cNvSpPr/>
          <p:nvPr/>
        </p:nvSpPr>
        <p:spPr bwMode="auto">
          <a:xfrm>
            <a:off x="3173356" y="3075542"/>
            <a:ext cx="92225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St.2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92" name="Diamond 91">
            <a:extLst>
              <a:ext uri="{FF2B5EF4-FFF2-40B4-BE49-F238E27FC236}">
                <a16:creationId xmlns:a16="http://schemas.microsoft.com/office/drawing/2014/main" id="{F0625E04-0226-4128-AF42-7E8C2A4D623C}"/>
              </a:ext>
            </a:extLst>
          </p:cNvPr>
          <p:cNvSpPr/>
          <p:nvPr/>
        </p:nvSpPr>
        <p:spPr bwMode="auto">
          <a:xfrm>
            <a:off x="2611305" y="3268010"/>
            <a:ext cx="407324" cy="440574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56686EFC-7299-4F6D-9245-51D6308BC90C}"/>
              </a:ext>
            </a:extLst>
          </p:cNvPr>
          <p:cNvSpPr txBox="1">
            <a:spLocks/>
          </p:cNvSpPr>
          <p:nvPr/>
        </p:nvSpPr>
        <p:spPr bwMode="auto">
          <a:xfrm>
            <a:off x="1151810" y="218941"/>
            <a:ext cx="7142018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Release 20 5GA timeline with SA5</a:t>
            </a:r>
            <a:endParaRPr lang="en-US" sz="3600" dirty="0"/>
          </a:p>
        </p:txBody>
      </p:sp>
      <p:sp>
        <p:nvSpPr>
          <p:cNvPr id="94" name="Chevron 60">
            <a:extLst>
              <a:ext uri="{FF2B5EF4-FFF2-40B4-BE49-F238E27FC236}">
                <a16:creationId xmlns:a16="http://schemas.microsoft.com/office/drawing/2014/main" id="{93BE088D-B5FD-49DD-BD84-31EBBD60D1EF}"/>
              </a:ext>
            </a:extLst>
          </p:cNvPr>
          <p:cNvSpPr/>
          <p:nvPr/>
        </p:nvSpPr>
        <p:spPr bwMode="auto">
          <a:xfrm>
            <a:off x="4058084" y="5073086"/>
            <a:ext cx="3663006" cy="3433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r>
              <a:rPr lang="fr-FR" sz="900">
                <a:latin typeface="+mn-lt"/>
                <a:ea typeface="ＭＳ Ｐゴシック" charset="-128"/>
              </a:rPr>
              <a:t>SA5 (5GA OAM/CH Prime) management St.+Norm Stage1/2/3</a:t>
            </a:r>
            <a:endParaRPr lang="fr-FR" sz="900" dirty="0">
              <a:latin typeface="+mn-lt"/>
              <a:ea typeface="ＭＳ Ｐゴシック" charset="-128"/>
            </a:endParaRPr>
          </a:p>
        </p:txBody>
      </p:sp>
      <p:sp>
        <p:nvSpPr>
          <p:cNvPr id="95" name="Chevron 60">
            <a:extLst>
              <a:ext uri="{FF2B5EF4-FFF2-40B4-BE49-F238E27FC236}">
                <a16:creationId xmlns:a16="http://schemas.microsoft.com/office/drawing/2014/main" id="{DA057A1C-B525-4F59-A5A7-7BE25BD43445}"/>
              </a:ext>
            </a:extLst>
          </p:cNvPr>
          <p:cNvSpPr/>
          <p:nvPr/>
        </p:nvSpPr>
        <p:spPr bwMode="auto">
          <a:xfrm>
            <a:off x="3276200" y="5096140"/>
            <a:ext cx="809818" cy="30709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OAM/CH Prime </a:t>
            </a:r>
          </a:p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92066EA-9BA6-4C3F-B8BC-83764B3257BA}"/>
              </a:ext>
            </a:extLst>
          </p:cNvPr>
          <p:cNvSpPr txBox="1"/>
          <p:nvPr/>
        </p:nvSpPr>
        <p:spPr>
          <a:xfrm>
            <a:off x="3964182" y="5366991"/>
            <a:ext cx="32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①</a:t>
            </a:r>
            <a:endParaRPr lang="zh-CN" altLang="en-US" sz="1200" b="1" dirty="0">
              <a:solidFill>
                <a:srgbClr val="FF330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8FBF21C-5F4C-4763-8C89-23B6F03AA37E}"/>
              </a:ext>
            </a:extLst>
          </p:cNvPr>
          <p:cNvSpPr/>
          <p:nvPr/>
        </p:nvSpPr>
        <p:spPr>
          <a:xfrm>
            <a:off x="6353215" y="570387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②</a:t>
            </a:r>
            <a:endParaRPr lang="zh-CN" altLang="en-US" sz="900" b="1" dirty="0">
              <a:solidFill>
                <a:srgbClr val="FF3300"/>
              </a:solidFill>
            </a:endParaRPr>
          </a:p>
        </p:txBody>
      </p:sp>
      <p:sp>
        <p:nvSpPr>
          <p:cNvPr id="98" name="Chevron 60">
            <a:extLst>
              <a:ext uri="{FF2B5EF4-FFF2-40B4-BE49-F238E27FC236}">
                <a16:creationId xmlns:a16="http://schemas.microsoft.com/office/drawing/2014/main" id="{FE36D4A6-C642-4FC2-BEFB-4F9770B6F44F}"/>
              </a:ext>
            </a:extLst>
          </p:cNvPr>
          <p:cNvSpPr/>
          <p:nvPr/>
        </p:nvSpPr>
        <p:spPr bwMode="auto">
          <a:xfrm>
            <a:off x="6457860" y="5436487"/>
            <a:ext cx="1837670" cy="30065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r>
              <a:rPr lang="en-US" altLang="zh-CN" sz="900" dirty="0">
                <a:latin typeface="+mn-lt"/>
                <a:ea typeface="ＭＳ Ｐゴシック" charset="-128"/>
              </a:rPr>
              <a:t>SA5 </a:t>
            </a:r>
            <a:r>
              <a:rPr lang="en-US" altLang="zh-CN" sz="900">
                <a:latin typeface="+mn-lt"/>
                <a:ea typeface="ＭＳ Ｐゴシック" charset="-128"/>
              </a:rPr>
              <a:t>(OAM/CH</a:t>
            </a:r>
            <a:r>
              <a:rPr lang="fr-FR" sz="900" dirty="0">
                <a:latin typeface="+mn-lt"/>
                <a:ea typeface="ＭＳ Ｐゴシック" charset="-128"/>
              </a:rPr>
              <a:t> Stage </a:t>
            </a:r>
            <a:r>
              <a:rPr lang="fr-FR" sz="900">
                <a:latin typeface="+mn-lt"/>
                <a:ea typeface="ＭＳ Ｐゴシック" charset="-128"/>
              </a:rPr>
              <a:t>2/Stage3 supporting</a:t>
            </a:r>
            <a:r>
              <a:rPr lang="fr-FR" sz="900" dirty="0">
                <a:latin typeface="+mn-lt"/>
                <a:ea typeface="ＭＳ Ｐゴシック" charset="-128"/>
              </a:rPr>
              <a:t>) </a:t>
            </a:r>
            <a:r>
              <a:rPr lang="fr-FR" sz="900">
                <a:latin typeface="+mn-lt"/>
                <a:ea typeface="ＭＳ Ｐゴシック" charset="-128"/>
              </a:rPr>
              <a:t>SA&amp;RAN </a:t>
            </a:r>
            <a:r>
              <a:rPr lang="fr-FR" altLang="zh-CN" sz="900">
                <a:latin typeface="+mn-lt"/>
                <a:ea typeface="ＭＳ Ｐゴシック" charset="-128"/>
              </a:rPr>
              <a:t>(SA5) </a:t>
            </a:r>
            <a:endParaRPr lang="fr-FR" sz="900" dirty="0">
              <a:latin typeface="+mn-lt"/>
              <a:ea typeface="ＭＳ Ｐゴシック" charset="-128"/>
            </a:endParaRPr>
          </a:p>
        </p:txBody>
      </p:sp>
      <p:sp>
        <p:nvSpPr>
          <p:cNvPr id="99" name="Chevron 60">
            <a:extLst>
              <a:ext uri="{FF2B5EF4-FFF2-40B4-BE49-F238E27FC236}">
                <a16:creationId xmlns:a16="http://schemas.microsoft.com/office/drawing/2014/main" id="{C64508CE-5BA0-40D9-87F2-47F0E467D175}"/>
              </a:ext>
            </a:extLst>
          </p:cNvPr>
          <p:cNvSpPr/>
          <p:nvPr/>
        </p:nvSpPr>
        <p:spPr bwMode="auto">
          <a:xfrm>
            <a:off x="5332036" y="5441923"/>
            <a:ext cx="1231248" cy="32029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OAM/CH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Supporting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.(if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needed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A587212-8B85-430A-BC86-155B81CECE8B}"/>
              </a:ext>
            </a:extLst>
          </p:cNvPr>
          <p:cNvSpPr/>
          <p:nvPr/>
        </p:nvSpPr>
        <p:spPr>
          <a:xfrm>
            <a:off x="9466687" y="1396403"/>
            <a:ext cx="259924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200" b="1" dirty="0">
                <a:solidFill>
                  <a:prstClr val="black"/>
                </a:solidFill>
                <a:latin typeface="+mn-lt"/>
              </a:rPr>
              <a:t>OAM/CH prime feature:</a:t>
            </a:r>
            <a:endParaRPr lang="zh-CN" altLang="zh-CN" sz="1200" dirty="0">
              <a:solidFill>
                <a:prstClr val="black"/>
              </a:solidFill>
              <a:latin typeface="+mn-lt"/>
            </a:endParaRPr>
          </a:p>
          <a:p>
            <a:r>
              <a:rPr lang="en-US" altLang="zh-CN" sz="1200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</a:rPr>
              <a:t>Some WIDs and </a:t>
            </a:r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All prime SIDs to be agreed no later than May.2025(SA5#161) and target for approval in Jun.2025</a:t>
            </a:r>
            <a:r>
              <a:rPr lang="en-GB" altLang="zh-CN" sz="1200" dirty="0">
                <a:solidFill>
                  <a:srgbClr val="0000FF"/>
                </a:solidFill>
                <a:latin typeface="+mn-lt"/>
              </a:rPr>
              <a:t> (SA#108)</a:t>
            </a:r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. </a:t>
            </a:r>
          </a:p>
          <a:p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It’s recommended to take max 6~9 months for study phase if normative work is planned for Rel-20. </a:t>
            </a:r>
            <a:endParaRPr lang="en-GB" altLang="zh-CN" sz="1200" dirty="0">
              <a:solidFill>
                <a:srgbClr val="0000FF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Start of Rel-20 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prime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 study: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 right after 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Jun.2025 (SA#108/SA5#161)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End of Rel-20 </a:t>
            </a:r>
            <a:r>
              <a:rPr lang="en-US" altLang="zh-CN" sz="1100" dirty="0">
                <a:solidFill>
                  <a:srgbClr val="FF0000"/>
                </a:solidFill>
                <a:latin typeface="+mn-lt"/>
              </a:rPr>
              <a:t>prime</a:t>
            </a: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 normative:</a:t>
            </a:r>
          </a:p>
          <a:p>
            <a:pPr lvl="0"/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       Dec.2026 (SA#114/SA5#170)</a:t>
            </a:r>
          </a:p>
          <a:p>
            <a:pPr lvl="0"/>
            <a:endParaRPr lang="en-GB" altLang="zh-CN" sz="1100" dirty="0">
              <a:solidFill>
                <a:prstClr val="black"/>
              </a:solidFill>
              <a:latin typeface="+mn-lt"/>
            </a:endParaRPr>
          </a:p>
          <a:p>
            <a:r>
              <a:rPr lang="en-GB" altLang="zh-CN" sz="1200" b="1" dirty="0">
                <a:solidFill>
                  <a:prstClr val="black"/>
                </a:solidFill>
                <a:latin typeface="+mn-lt"/>
              </a:rPr>
              <a:t>OAM/CH supporting to network feature</a:t>
            </a:r>
            <a:r>
              <a:rPr lang="en-US" altLang="zh-CN" sz="1200" dirty="0">
                <a:solidFill>
                  <a:prstClr val="black"/>
                </a:solidFill>
                <a:latin typeface="+mn-lt"/>
              </a:rPr>
              <a:t>(SA5 is ready to support network features pending the availability of inputs from other WGs)</a:t>
            </a:r>
            <a:endParaRPr lang="en-GB" altLang="zh-CN" sz="1200" b="1" dirty="0">
              <a:solidFill>
                <a:prstClr val="black"/>
              </a:solidFill>
              <a:latin typeface="+mn-lt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All supporting studies/normative WIDs to be agreed no later than May.2026 (SA5#167) and target for approval in Jun.2026 (SA#112). </a:t>
            </a:r>
            <a:endParaRPr lang="zh-CN" altLang="zh-CN" sz="1200" dirty="0">
              <a:solidFill>
                <a:srgbClr val="0000FF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Start of Rel-20 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supporting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 study (if needed): 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right after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Jun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.2026 (SA#112/SA5#167)</a:t>
            </a:r>
            <a:endParaRPr lang="en-US" altLang="zh-CN" sz="1100" dirty="0">
              <a:solidFill>
                <a:prstClr val="black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End of Rel-20 </a:t>
            </a:r>
            <a:r>
              <a:rPr lang="en-US" altLang="zh-CN" sz="1100" dirty="0">
                <a:solidFill>
                  <a:srgbClr val="FF0000"/>
                </a:solidFill>
                <a:latin typeface="+mn-lt"/>
              </a:rPr>
              <a:t>supporting</a:t>
            </a: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 normative: Mar.2027 (SA#115/SA5#171)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16B8FF-5BB7-4FCE-A0DA-50062C7EB227}"/>
              </a:ext>
            </a:extLst>
          </p:cNvPr>
          <p:cNvSpPr txBox="1"/>
          <p:nvPr/>
        </p:nvSpPr>
        <p:spPr>
          <a:xfrm>
            <a:off x="9258523" y="1399814"/>
            <a:ext cx="32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①</a:t>
            </a:r>
            <a:endParaRPr lang="zh-CN" altLang="en-US" sz="1200" b="1" dirty="0">
              <a:solidFill>
                <a:srgbClr val="FF330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C29E004-E2ED-4D49-93B7-21AB0EACA2E4}"/>
              </a:ext>
            </a:extLst>
          </p:cNvPr>
          <p:cNvSpPr/>
          <p:nvPr/>
        </p:nvSpPr>
        <p:spPr>
          <a:xfrm>
            <a:off x="9240355" y="350621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②</a:t>
            </a:r>
            <a:endParaRPr lang="zh-CN" altLang="en-US" sz="900" b="1" dirty="0">
              <a:solidFill>
                <a:srgbClr val="FF330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29A43F4-6A1F-4D1F-8B75-81F133CE3030}"/>
              </a:ext>
            </a:extLst>
          </p:cNvPr>
          <p:cNvSpPr/>
          <p:nvPr/>
        </p:nvSpPr>
        <p:spPr>
          <a:xfrm>
            <a:off x="8248244" y="6153596"/>
            <a:ext cx="24368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(updated SA5 based on SP-250420)</a:t>
            </a:r>
            <a:endParaRPr lang="zh-CN" altLang="en-US" sz="1050" b="1" dirty="0"/>
          </a:p>
        </p:txBody>
      </p:sp>
      <p:sp>
        <p:nvSpPr>
          <p:cNvPr id="104" name="Star: 5 Points 103">
            <a:extLst>
              <a:ext uri="{FF2B5EF4-FFF2-40B4-BE49-F238E27FC236}">
                <a16:creationId xmlns:a16="http://schemas.microsoft.com/office/drawing/2014/main" id="{E611CBC7-7028-46BC-A97C-C28F478A7E0B}"/>
              </a:ext>
            </a:extLst>
          </p:cNvPr>
          <p:cNvSpPr/>
          <p:nvPr/>
        </p:nvSpPr>
        <p:spPr bwMode="auto">
          <a:xfrm>
            <a:off x="2858825" y="5032575"/>
            <a:ext cx="243274" cy="211077"/>
          </a:xfrm>
          <a:prstGeom prst="star5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5" name="TextBox 1">
            <a:extLst>
              <a:ext uri="{FF2B5EF4-FFF2-40B4-BE49-F238E27FC236}">
                <a16:creationId xmlns:a16="http://schemas.microsoft.com/office/drawing/2014/main" id="{33803A64-5D66-46C6-9218-AF6CDDAB9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299" y="5424301"/>
            <a:ext cx="1164115" cy="2000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700" b="1" dirty="0">
                <a:latin typeface="Montserrat" panose="00000500000000000000" pitchFamily="50" charset="0"/>
              </a:rPr>
              <a:t>Workshops 5GA SA5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106" name="Star: 5 Points 105">
            <a:extLst>
              <a:ext uri="{FF2B5EF4-FFF2-40B4-BE49-F238E27FC236}">
                <a16:creationId xmlns:a16="http://schemas.microsoft.com/office/drawing/2014/main" id="{1FFBFF5C-0B3F-499C-A00E-5D099822CE33}"/>
              </a:ext>
            </a:extLst>
          </p:cNvPr>
          <p:cNvSpPr/>
          <p:nvPr/>
        </p:nvSpPr>
        <p:spPr bwMode="auto">
          <a:xfrm>
            <a:off x="3011225" y="5244935"/>
            <a:ext cx="243274" cy="211077"/>
          </a:xfrm>
          <a:prstGeom prst="star5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" name="矩形 1">
            <a:extLst>
              <a:ext uri="{FF2B5EF4-FFF2-40B4-BE49-F238E27FC236}">
                <a16:creationId xmlns:a16="http://schemas.microsoft.com/office/drawing/2014/main" id="{88B3EADC-1B01-45AC-A098-5D177996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633" y="5030288"/>
            <a:ext cx="5856556" cy="899563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A2864D-0432-4053-988A-9FDEE60B4128}"/>
              </a:ext>
            </a:extLst>
          </p:cNvPr>
          <p:cNvSpPr txBox="1"/>
          <p:nvPr/>
        </p:nvSpPr>
        <p:spPr>
          <a:xfrm>
            <a:off x="8347427" y="5075427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Picture 108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5809D8B5-CEC0-4C04-AEB6-EC0502E64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" y="178739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6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787419D8-AC59-4941-A82E-20F57A0E7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7523165-B88E-4E4C-B5FD-CD408F41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69" y="381000"/>
            <a:ext cx="7737447" cy="883508"/>
          </a:xfrm>
        </p:spPr>
        <p:txBody>
          <a:bodyPr/>
          <a:lstStyle/>
          <a:p>
            <a:pPr eaLnBrk="1" hangingPunct="1"/>
            <a:r>
              <a:rPr lang="de-DE" altLang="de-DE" sz="3200" b="1" dirty="0"/>
              <a:t>SA5 Rel-20 5GA Content Definition steps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B1552E-780E-44BA-9EE9-46EAF6A6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34" y="1117786"/>
            <a:ext cx="11388436" cy="5151963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Söhne"/>
              </a:rPr>
              <a:t>Following SA content definition steps guidance in SP-241738 : </a:t>
            </a:r>
          </a:p>
          <a:p>
            <a:pPr algn="l">
              <a:buFont typeface="+mj-lt"/>
              <a:buAutoNum type="arabicPeriod"/>
            </a:pPr>
            <a:r>
              <a:rPr lang="en-US" sz="1100" b="1" dirty="0">
                <a:latin typeface="Söhne"/>
              </a:rPr>
              <a:t>Discussion and Guidance for Rel-20 5GA Scope</a:t>
            </a:r>
            <a:r>
              <a:rPr lang="en-US" sz="1100" dirty="0">
                <a:latin typeface="Söhne"/>
              </a:rPr>
              <a:t>: The content proposals for SA5 Rel-20 5GA being discussed during the SA5 Rel-20 5GA Workshop in January and February. </a:t>
            </a:r>
          </a:p>
          <a:p>
            <a:pPr lvl="1"/>
            <a:r>
              <a:rPr lang="en-US" sz="1100" dirty="0">
                <a:latin typeface="Söhne"/>
              </a:rPr>
              <a:t>The potential topics include a list of </a:t>
            </a:r>
            <a:r>
              <a:rPr lang="en-US" sz="1100" b="1" dirty="0">
                <a:latin typeface="Söhne"/>
              </a:rPr>
              <a:t>prime</a:t>
            </a:r>
            <a:r>
              <a:rPr lang="en-US" sz="1100" dirty="0">
                <a:latin typeface="Söhne"/>
              </a:rPr>
              <a:t> and </a:t>
            </a:r>
            <a:r>
              <a:rPr lang="en-US" sz="1100" b="1" dirty="0">
                <a:latin typeface="Söhne"/>
              </a:rPr>
              <a:t>supporting </a:t>
            </a:r>
            <a:r>
              <a:rPr lang="en-US" sz="1100" dirty="0">
                <a:latin typeface="Söhne"/>
              </a:rPr>
              <a:t>topics for SA5 Rel-20 5GA. </a:t>
            </a:r>
          </a:p>
          <a:p>
            <a:pPr lvl="1"/>
            <a:r>
              <a:rPr lang="en-US" altLang="zh-CN" sz="1100" dirty="0"/>
              <a:t>Maximum total number</a:t>
            </a:r>
            <a:r>
              <a:rPr lang="en-US" sz="1100" dirty="0">
                <a:latin typeface="Söhne"/>
              </a:rPr>
              <a:t> of SID/WID for OAM/CH Rel-20 is 15/10 and 1:1 TU allocation portion of 5GA part/6G part in Rel-20 estimates will be taken into account.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Number of 5GA topics for</a:t>
            </a:r>
            <a:r>
              <a:rPr lang="zh-CN" altLang="en-US" sz="900" dirty="0">
                <a:highlight>
                  <a:srgbClr val="00FFFF"/>
                </a:highlight>
              </a:rPr>
              <a:t> </a:t>
            </a:r>
            <a:r>
              <a:rPr lang="en-US" altLang="zh-CN" sz="900" dirty="0">
                <a:highlight>
                  <a:srgbClr val="00FFFF"/>
                </a:highlight>
              </a:rPr>
              <a:t>OAM</a:t>
            </a:r>
          </a:p>
          <a:p>
            <a:pPr lvl="3"/>
            <a:r>
              <a:rPr lang="en-US" altLang="zh-CN" sz="900" dirty="0">
                <a:highlight>
                  <a:srgbClr val="00FFFF"/>
                </a:highlight>
              </a:rPr>
              <a:t>Maximum 62 TUs available (e.g. max 8 with TU allocation per topic 8 TUs) </a:t>
            </a:r>
          </a:p>
          <a:p>
            <a:pPr lvl="3"/>
            <a:r>
              <a:rPr lang="en-US" altLang="zh-CN" sz="900" dirty="0">
                <a:highlight>
                  <a:srgbClr val="00FFFF"/>
                </a:highlight>
              </a:rPr>
              <a:t>46 TUs for OAM Prime, 16 TUs for network supporting based on Rel-19 TU usage experience (consumed TU ratio of prime and supporting are around 3:1)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Number of 5GA topics for</a:t>
            </a:r>
            <a:r>
              <a:rPr lang="zh-CN" altLang="en-US" sz="900" dirty="0">
                <a:highlight>
                  <a:srgbClr val="00FFFF"/>
                </a:highlight>
              </a:rPr>
              <a:t> </a:t>
            </a:r>
            <a:r>
              <a:rPr lang="en-US" altLang="zh-CN" sz="900" dirty="0">
                <a:highlight>
                  <a:srgbClr val="00FFFF"/>
                </a:highlight>
              </a:rPr>
              <a:t>CH</a:t>
            </a:r>
          </a:p>
          <a:p>
            <a:pPr lvl="3"/>
            <a:r>
              <a:rPr lang="en-US" altLang="zh-CN" sz="900" dirty="0">
                <a:highlight>
                  <a:srgbClr val="00FFFF"/>
                </a:highlight>
              </a:rPr>
              <a:t>Maximum 40 TUs available (e.g. max 5 with TU allocation per topic 8 TUs) 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All the topics shall be technically ready before Tuesday 20 May, 2025 (SA5#161) to be in the list for prioritization.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Prioritization is targeted to be done in SA5#161 if needed. </a:t>
            </a:r>
          </a:p>
          <a:p>
            <a:pPr marL="457188" lvl="1" indent="0">
              <a:buNone/>
            </a:pPr>
            <a:r>
              <a:rPr lang="en-US" altLang="en-US" sz="1100" dirty="0"/>
              <a:t>Note1: One feature made up of SI+WI is counted as one item</a:t>
            </a:r>
          </a:p>
          <a:p>
            <a:pPr marL="457188" lvl="1" indent="0">
              <a:buNone/>
            </a:pPr>
            <a:r>
              <a:rPr lang="en-US" sz="1100" dirty="0">
                <a:latin typeface="Söhne"/>
              </a:rPr>
              <a:t>Note2: Small network support features (mini WIDs) are not counted in the maximum number. </a:t>
            </a:r>
            <a:r>
              <a:rPr lang="en-US" sz="1100" dirty="0">
                <a:highlight>
                  <a:srgbClr val="00FFFF"/>
                </a:highlight>
                <a:latin typeface="Söhne"/>
              </a:rPr>
              <a:t>One Mini WID will allocate maximum 2 TUs.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Moderated Email Discussions</a:t>
            </a:r>
            <a:r>
              <a:rPr lang="en-US" altLang="zh-CN" sz="1100" dirty="0">
                <a:latin typeface="Söhne"/>
              </a:rPr>
              <a:t>: Moderated Email Discussions to develop SID/WID details corresponding to the Rel-20 5GA topics identified in the prime/supporting feature list. The focus will be on defining technical objectives, work tasks, and estimated budgets for each task. These discussions are planned to start after SA5#159. Further prioritization, if necessary, will be handled in SA5#160/SA5#161 (for the first package) and SA5#166/ SA5#167(for the second package) . 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Approval of Selected Rel-20 5GA SID/WID (first package)</a:t>
            </a:r>
            <a:r>
              <a:rPr lang="en-US" altLang="zh-CN" sz="1100" dirty="0">
                <a:latin typeface="Söhne"/>
              </a:rPr>
              <a:t>: </a:t>
            </a:r>
            <a:r>
              <a:rPr lang="en-US" altLang="zh-CN" sz="1100" dirty="0">
                <a:solidFill>
                  <a:srgbClr val="FF0000"/>
                </a:solidFill>
                <a:latin typeface="Söhne"/>
              </a:rPr>
              <a:t>Companies may submit the SID/WID to SA5#160/#161 for WG agreement. SA5 targets to submit WID/SIs to SA#108 for approval. </a:t>
            </a:r>
            <a:r>
              <a:rPr lang="en-US" altLang="zh-CN" sz="1100" dirty="0">
                <a:latin typeface="Söhne"/>
              </a:rPr>
              <a:t>Ideally, the Rel-20 5GA SID/WID for approval at this step should have no dependencies on Rel-20 work in RAN and SA. SID/WID for approval should follow the guidance on </a:t>
            </a:r>
            <a:r>
              <a:rPr lang="en-US" altLang="zh-CN" sz="1100" dirty="0" err="1">
                <a:latin typeface="Söhne"/>
              </a:rPr>
              <a:t>Rapporteurship</a:t>
            </a:r>
            <a:r>
              <a:rPr lang="en-US" altLang="zh-CN" sz="1100" dirty="0">
                <a:latin typeface="Söhne"/>
              </a:rPr>
              <a:t> (see </a:t>
            </a:r>
            <a:r>
              <a:rPr lang="en-US" altLang="zh-CN" sz="1100" dirty="0">
                <a:latin typeface="Söh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SP-230746</a:t>
            </a:r>
            <a:r>
              <a:rPr lang="en-US" altLang="zh-CN" sz="1100" dirty="0">
                <a:latin typeface="Söhne"/>
              </a:rPr>
              <a:t>). Part of WG capacity will be allocated during the first step approval process.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WG commences Rel-20 5GA SI/WI Work</a:t>
            </a:r>
            <a:r>
              <a:rPr lang="en-US" altLang="zh-CN" sz="1100" dirty="0">
                <a:latin typeface="Söhne"/>
              </a:rPr>
              <a:t>: After the approval of the SID/WID at SA#108, SA5 will start working on the approved SID/WID during Q3 meetings.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Final Approval of Rel-20 5GA SID/WID (second package)</a:t>
            </a:r>
            <a:r>
              <a:rPr lang="en-US" altLang="zh-CN" sz="1100" dirty="0">
                <a:latin typeface="Söhne"/>
              </a:rPr>
              <a:t>: This represents the second and final step in the approval process for the Rel-20 5GA content definition. </a:t>
            </a:r>
            <a:r>
              <a:rPr lang="en-US" altLang="zh-CN" sz="1100" dirty="0">
                <a:solidFill>
                  <a:srgbClr val="FF0000"/>
                </a:solidFill>
                <a:latin typeface="Söhne"/>
              </a:rPr>
              <a:t>Companies may submit additional SID/WID to SA5#166/#167 for WG agreement. SA5 targets to submit the second package of WID/SIs to SA#112 for approval. </a:t>
            </a:r>
            <a:r>
              <a:rPr lang="en-US" altLang="zh-CN" sz="1100" dirty="0">
                <a:latin typeface="Söhne"/>
              </a:rPr>
              <a:t>The Rel-20 5GA SID/WID for approval at this step should be mainly the network support features to Rel-20 work in RAN and SA. SID/WID for approval should follow the guidance on </a:t>
            </a:r>
            <a:r>
              <a:rPr lang="en-US" altLang="zh-CN" sz="1100" dirty="0" err="1">
                <a:latin typeface="Söhne"/>
              </a:rPr>
              <a:t>Rapporteurship</a:t>
            </a:r>
            <a:r>
              <a:rPr lang="en-US" altLang="zh-CN" sz="1100" dirty="0">
                <a:latin typeface="Söhne"/>
              </a:rPr>
              <a:t> (see </a:t>
            </a:r>
            <a:r>
              <a:rPr lang="en-US" altLang="zh-CN" sz="1100" dirty="0">
                <a:latin typeface="Söh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SP-230746</a:t>
            </a:r>
            <a:r>
              <a:rPr lang="en-US" altLang="zh-CN" sz="1100" dirty="0">
                <a:latin typeface="Söhne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0720007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A17478D-567F-442F-AE2C-AB67EF9DA0AC}"/>
              </a:ext>
            </a:extLst>
          </p:cNvPr>
          <p:cNvSpPr txBox="1">
            <a:spLocks/>
          </p:cNvSpPr>
          <p:nvPr/>
        </p:nvSpPr>
        <p:spPr bwMode="auto">
          <a:xfrm>
            <a:off x="1281650" y="267764"/>
            <a:ext cx="8216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sz="3600" kern="0" dirty="0"/>
              <a:t>SA5 Rel-20 5G-A candidate topics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09196DC-DF98-4609-9E0E-9CD6E10109B2}"/>
              </a:ext>
            </a:extLst>
          </p:cNvPr>
          <p:cNvSpPr txBox="1">
            <a:spLocks/>
          </p:cNvSpPr>
          <p:nvPr/>
        </p:nvSpPr>
        <p:spPr bwMode="auto">
          <a:xfrm>
            <a:off x="8357374" y="6221563"/>
            <a:ext cx="3749039" cy="48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Qualcomm Office Regular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400" b="1" dirty="0">
                <a:solidFill>
                  <a:srgbClr val="0000FF"/>
                </a:solidFill>
              </a:rPr>
              <a:t>See S5-250168 for the consolidated list.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NOTE: A Topic may result in one or more SIDs.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B9627F-6EE1-43CC-A81C-F7DDEAC01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873844"/>
              </p:ext>
            </p:extLst>
          </p:nvPr>
        </p:nvGraphicFramePr>
        <p:xfrm>
          <a:off x="269157" y="1208798"/>
          <a:ext cx="11653686" cy="4142488"/>
        </p:xfrm>
        <a:graphic>
          <a:graphicData uri="http://schemas.openxmlformats.org/drawingml/2006/table">
            <a:tbl>
              <a:tblPr firstRow="1" firstCol="1" bandRow="1"/>
              <a:tblGrid>
                <a:gridCol w="411571">
                  <a:extLst>
                    <a:ext uri="{9D8B030D-6E8A-4147-A177-3AD203B41FA5}">
                      <a16:colId xmlns:a16="http://schemas.microsoft.com/office/drawing/2014/main" val="916565847"/>
                    </a:ext>
                  </a:extLst>
                </a:gridCol>
                <a:gridCol w="3395082">
                  <a:extLst>
                    <a:ext uri="{9D8B030D-6E8A-4147-A177-3AD203B41FA5}">
                      <a16:colId xmlns:a16="http://schemas.microsoft.com/office/drawing/2014/main" val="4024250307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val="2364213400"/>
                    </a:ext>
                  </a:extLst>
                </a:gridCol>
                <a:gridCol w="2544725">
                  <a:extLst>
                    <a:ext uri="{9D8B030D-6E8A-4147-A177-3AD203B41FA5}">
                      <a16:colId xmlns:a16="http://schemas.microsoft.com/office/drawing/2014/main" val="2166377609"/>
                    </a:ext>
                  </a:extLst>
                </a:gridCol>
                <a:gridCol w="2580373">
                  <a:extLst>
                    <a:ext uri="{9D8B030D-6E8A-4147-A177-3AD203B41FA5}">
                      <a16:colId xmlns:a16="http://schemas.microsoft.com/office/drawing/2014/main" val="2582493778"/>
                    </a:ext>
                  </a:extLst>
                </a:gridCol>
              </a:tblGrid>
              <a:tr h="375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S.No.</a:t>
                      </a:r>
                      <a:endParaRPr lang="en-GB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Rel-20 OAM Prime Topics</a:t>
                      </a:r>
                      <a:endParaRPr lang="en-GB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Rel-20 </a:t>
                      </a:r>
                      <a:r>
                        <a:rPr lang="en-US" altLang="zh-CN" sz="14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OAM 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Support Topics</a:t>
                      </a:r>
                      <a:endParaRPr lang="en-GB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Rel-20 </a:t>
                      </a:r>
                      <a:r>
                        <a:rPr lang="en-US" altLang="zh-CN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CH</a:t>
                      </a: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Prime Topics</a:t>
                      </a:r>
                    </a:p>
                  </a:txBody>
                  <a:tcPr marL="59613" marR="59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Rel-20 </a:t>
                      </a:r>
                      <a:r>
                        <a:rPr lang="en-US" altLang="zh-CN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CH</a:t>
                      </a:r>
                      <a:r>
                        <a:rPr lang="en-GB" altLang="zh-CN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altLang="zh-CN" sz="1400" b="1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Support</a:t>
                      </a:r>
                      <a:r>
                        <a:rPr lang="en-GB" altLang="zh-CN" sz="1400" b="1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GB" altLang="zh-CN" sz="14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Topics</a:t>
                      </a:r>
                      <a:endParaRPr lang="en-GB" sz="1400" b="1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33696"/>
                  </a:ext>
                </a:extLst>
              </a:tr>
              <a:tr h="202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AIML management enhancement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noProof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ISAC management-&gt;postpone to </a:t>
                      </a:r>
                      <a:r>
                        <a:rPr lang="en-US" altLang="zh-CN" sz="1200" noProof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 discussed in</a:t>
                      </a:r>
                      <a:r>
                        <a:rPr lang="en-GB" altLang="zh-CN" sz="1200" noProof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5GA Rel-20 second package</a:t>
                      </a:r>
                      <a:endParaRPr lang="en-GB" sz="1200" noProof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Charging reliability enhancement (failure handling)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AIML charging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025710"/>
                  </a:ext>
                </a:extLst>
              </a:tr>
              <a:tr h="202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efficiency enhancement</a:t>
                      </a: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NTN management enhancement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/>
                        <a:t>Inter CHF communication continuation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AIoT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charging 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1023"/>
                  </a:ext>
                </a:extLst>
              </a:tr>
              <a:tr h="202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Intent driven management enhancement</a:t>
                      </a: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AIoT</a:t>
                      </a:r>
                      <a:r>
                        <a:rPr lang="en-GB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management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Charging profile enhancement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5GSAT_Ph4 charging 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513619"/>
                  </a:ext>
                </a:extLst>
              </a:tr>
              <a:tr h="30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NDT enhancement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Management and SON for 5G </a:t>
                      </a:r>
                      <a:r>
                        <a:rPr lang="en-US" altLang="zh-CN" sz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Femto</a:t>
                      </a:r>
                      <a:endParaRPr lang="en-GB" altLang="zh-CN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/>
                        <a:t>CCS architecture evolution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5G </a:t>
                      </a:r>
                      <a:r>
                        <a:rPr lang="en-US" altLang="zh-CN" sz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Femto</a:t>
                      </a:r>
                      <a:r>
                        <a:rPr lang="en-US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+ WAB Charging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15037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CCL enhancement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PM/KPI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CAPCH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484772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SBMA enhancement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AdNRM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EE charging - continuation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36927"/>
                  </a:ext>
                </a:extLst>
              </a:tr>
              <a:tr h="300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Cloud-native management and orchestration</a:t>
                      </a: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NWDAFM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NG_RTC charging –continuation</a:t>
                      </a:r>
                    </a:p>
                    <a:p>
                      <a:r>
                        <a:rPr lang="en-US" altLang="zh-CN" sz="1200" dirty="0"/>
                        <a:t>ISAC charging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078898"/>
                  </a:ext>
                </a:extLst>
              </a:tr>
              <a:tr h="202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MDA enhancement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Management of Network Sharing Phase 4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29406"/>
                  </a:ext>
                </a:extLst>
              </a:tr>
              <a:tr h="202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accent2"/>
                          </a:solidFill>
                        </a:rPr>
                        <a:t>Semantic Network Management -&gt; Potential 6G topic</a:t>
                      </a:r>
                      <a:endParaRPr lang="en-GB" sz="1200" noProof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XR management</a:t>
                      </a: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2289"/>
                  </a:ext>
                </a:extLst>
              </a:tr>
              <a:tr h="202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solidFill>
                            <a:srgbClr val="0000FF"/>
                          </a:solidFill>
                        </a:rPr>
                        <a:t>Mexpo</a:t>
                      </a: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 enhancement</a:t>
                      </a: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Vehicle Mounted Relays management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57137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MADCOL/Data Management</a:t>
                      </a:r>
                      <a:endParaRPr lang="en-GB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Management of WAB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85132"/>
                  </a:ext>
                </a:extLst>
              </a:tr>
              <a:tr h="131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altLang="zh-CN" sz="1200" dirty="0">
                          <a:solidFill>
                            <a:schemeClr val="tx1"/>
                          </a:solidFill>
                        </a:rPr>
                        <a:t>Trace/MDT/QoE/SON </a:t>
                      </a:r>
                      <a:r>
                        <a:rPr lang="fr-FR" altLang="zh-CN" sz="1200" dirty="0" err="1">
                          <a:solidFill>
                            <a:schemeClr val="tx1"/>
                          </a:solidFill>
                        </a:rPr>
                        <a:t>enhancement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458838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Security Monitoring</a:t>
                      </a: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44066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E7346B-DD72-4DEA-B6C4-7C9FB2A5A2E3}"/>
              </a:ext>
            </a:extLst>
          </p:cNvPr>
          <p:cNvSpPr txBox="1">
            <a:spLocks/>
          </p:cNvSpPr>
          <p:nvPr/>
        </p:nvSpPr>
        <p:spPr bwMode="auto">
          <a:xfrm>
            <a:off x="269157" y="5552646"/>
            <a:ext cx="11183938" cy="10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457189" indent="-457189">
              <a:buFontTx/>
              <a:buBlip>
                <a:blip r:embed="rId3"/>
              </a:buBlip>
            </a:pPr>
            <a:r>
              <a:rPr lang="en-US" altLang="zh-CN" sz="1400" kern="0" dirty="0"/>
              <a:t>The above blue and red highlighted topics have been discussed in SA5#160.</a:t>
            </a:r>
          </a:p>
          <a:p>
            <a:pPr marL="457189" indent="-457189">
              <a:buFontTx/>
              <a:buBlip>
                <a:blip r:embed="rId3"/>
              </a:buBlip>
            </a:pPr>
            <a:r>
              <a:rPr lang="en-US" altLang="zh-CN" sz="1400" kern="0" dirty="0"/>
              <a:t>Rel-20 topic NWM reference: https://forge.3gpp.org/rep/sa5/MnS/-/wikis/SA5/Rel-20-Moderated-Topics</a:t>
            </a:r>
          </a:p>
        </p:txBody>
      </p:sp>
      <p:pic>
        <p:nvPicPr>
          <p:cNvPr id="8" name="Picture 7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4863E3E3-B643-4C69-BEFC-B79519D68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497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B75F603-A190-4122-9099-DF5F25DB4BB8}"/>
              </a:ext>
            </a:extLst>
          </p:cNvPr>
          <p:cNvSpPr txBox="1">
            <a:spLocks/>
          </p:cNvSpPr>
          <p:nvPr/>
        </p:nvSpPr>
        <p:spPr bwMode="auto">
          <a:xfrm>
            <a:off x="1595992" y="305040"/>
            <a:ext cx="8216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kern="0" dirty="0"/>
              <a:t>SA5 Rel-20 5G-A candidate topics (NWM Links)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4980B0-1C33-4548-A432-B5C5A3CA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55745"/>
              </p:ext>
            </p:extLst>
          </p:nvPr>
        </p:nvGraphicFramePr>
        <p:xfrm>
          <a:off x="536444" y="1601899"/>
          <a:ext cx="5431541" cy="4266218"/>
        </p:xfrm>
        <a:graphic>
          <a:graphicData uri="http://schemas.openxmlformats.org/drawingml/2006/table">
            <a:tbl>
              <a:tblPr/>
              <a:tblGrid>
                <a:gridCol w="534129">
                  <a:extLst>
                    <a:ext uri="{9D8B030D-6E8A-4147-A177-3AD203B41FA5}">
                      <a16:colId xmlns:a16="http://schemas.microsoft.com/office/drawing/2014/main" val="4242555472"/>
                    </a:ext>
                  </a:extLst>
                </a:gridCol>
                <a:gridCol w="2349283">
                  <a:extLst>
                    <a:ext uri="{9D8B030D-6E8A-4147-A177-3AD203B41FA5}">
                      <a16:colId xmlns:a16="http://schemas.microsoft.com/office/drawing/2014/main" val="2985469233"/>
                    </a:ext>
                  </a:extLst>
                </a:gridCol>
                <a:gridCol w="1703587">
                  <a:extLst>
                    <a:ext uri="{9D8B030D-6E8A-4147-A177-3AD203B41FA5}">
                      <a16:colId xmlns:a16="http://schemas.microsoft.com/office/drawing/2014/main" val="2898797505"/>
                    </a:ext>
                  </a:extLst>
                </a:gridCol>
                <a:gridCol w="844542">
                  <a:extLst>
                    <a:ext uri="{9D8B030D-6E8A-4147-A177-3AD203B41FA5}">
                      <a16:colId xmlns:a16="http://schemas.microsoft.com/office/drawing/2014/main" val="3007586190"/>
                    </a:ext>
                  </a:extLst>
                </a:gridCol>
              </a:tblGrid>
              <a:tr h="166568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64198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AIML management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"/>
                        </a:rPr>
                        <a:t>Hassan Al-kanani</a:t>
                      </a:r>
                      <a:r>
                        <a:rPr lang="en-US" sz="900" dirty="0"/>
                        <a:t> (NEC)</a:t>
                      </a:r>
                    </a:p>
                    <a:p>
                      <a:r>
                        <a:rPr lang="en-US" sz="900" dirty="0" err="1"/>
                        <a:t>yizhi</a:t>
                      </a:r>
                      <a:r>
                        <a:rPr lang="en-US" sz="900" dirty="0"/>
                        <a:t>(Intel)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"/>
                        </a:rPr>
                        <a:t>9047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97273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2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Energy efficiency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Srilakshmi 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4"/>
                        </a:rPr>
                        <a:t>9027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163964"/>
                  </a:ext>
                </a:extLst>
              </a:tr>
              <a:tr h="433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3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Intent driven management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5"/>
                        </a:rPr>
                        <a:t>Xu </a:t>
                      </a:r>
                      <a:r>
                        <a:rPr lang="en-US" sz="900" dirty="0" err="1">
                          <a:hlinkClick r:id="rId5"/>
                        </a:rPr>
                        <a:t>Ruiyue</a:t>
                      </a:r>
                      <a:r>
                        <a:rPr lang="en-US" sz="900" dirty="0"/>
                        <a:t> (Huawei),</a:t>
                      </a:r>
                      <a:br>
                        <a:rPr lang="en-US" sz="900" dirty="0"/>
                      </a:br>
                      <a:r>
                        <a:rPr lang="en-US" sz="900" dirty="0">
                          <a:hlinkClick r:id="rId6"/>
                        </a:rPr>
                        <a:t>Mark Scott</a:t>
                      </a:r>
                      <a:r>
                        <a:rPr lang="en-US" sz="900" dirty="0"/>
                        <a:t> (Ericsson)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7"/>
                        </a:rPr>
                        <a:t>9063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333726"/>
                  </a:ext>
                </a:extLst>
              </a:tr>
              <a:tr h="1665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4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NDT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8"/>
                        </a:rPr>
                        <a:t>Yushuang Hu</a:t>
                      </a:r>
                      <a:r>
                        <a:rPr lang="en-US" sz="900"/>
                        <a:t> (CMCC)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9"/>
                        </a:rPr>
                        <a:t>9052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37794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5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CCL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0"/>
                        </a:rPr>
                        <a:t>Deepanshu Gautam</a:t>
                      </a:r>
                      <a:r>
                        <a:rPr lang="en-US" sz="900" dirty="0"/>
                        <a:t> (Samsung)</a:t>
                      </a:r>
                    </a:p>
                    <a:p>
                      <a:r>
                        <a:rPr lang="en-US" sz="900" dirty="0"/>
                        <a:t>/Stephen(Nokia)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1"/>
                        </a:rPr>
                        <a:t>9040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202431"/>
                  </a:ext>
                </a:extLst>
              </a:tr>
              <a:tr h="1665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6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SBMA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2"/>
                        </a:rPr>
                        <a:t>Kai Zhang</a:t>
                      </a:r>
                      <a:r>
                        <a:rPr lang="en-US" sz="900" dirty="0"/>
                        <a:t> (Huawei)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3"/>
                        </a:rPr>
                        <a:t>9037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591554"/>
                  </a:ext>
                </a:extLst>
              </a:tr>
              <a:tr h="433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7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Cloud-native management and orchestration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14"/>
                        </a:rPr>
                        <a:t>Guangjing Cao</a:t>
                      </a:r>
                      <a:r>
                        <a:rPr lang="en-US" sz="900"/>
                        <a:t> (CMCC)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5"/>
                        </a:rPr>
                        <a:t>9051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73909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8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MDA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6"/>
                        </a:rPr>
                        <a:t>Brendan Hassett</a:t>
                      </a:r>
                      <a:r>
                        <a:rPr lang="en-US" sz="900" dirty="0"/>
                        <a:t> (Huawei)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7"/>
                        </a:rPr>
                        <a:t>9036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13415"/>
                  </a:ext>
                </a:extLst>
              </a:tr>
              <a:tr h="46075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9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Knowledge-assisted management /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Semantics – Based Network Management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hlinkClick r:id="rId18"/>
                        </a:rPr>
                        <a:t>Zhaoning</a:t>
                      </a:r>
                      <a:r>
                        <a:rPr lang="en-US" sz="900" dirty="0">
                          <a:hlinkClick r:id="rId18"/>
                        </a:rPr>
                        <a:t> Wang</a:t>
                      </a:r>
                      <a:r>
                        <a:rPr lang="en-US" sz="900" dirty="0"/>
                        <a:t> (China Unicom)</a:t>
                      </a:r>
                    </a:p>
                    <a:p>
                      <a:r>
                        <a:rPr lang="en-US" sz="900" dirty="0"/>
                        <a:t>/Deepanshu(Samsung)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19"/>
                        </a:rPr>
                        <a:t>9034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101742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10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Mexpo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0"/>
                        </a:rPr>
                        <a:t>Winnie Nakimuli</a:t>
                      </a:r>
                      <a:r>
                        <a:rPr lang="en-US" sz="900"/>
                        <a:t> 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21"/>
                        </a:rPr>
                        <a:t>9044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70421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11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MADCOL/Data Management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2"/>
                        </a:rPr>
                        <a:t>Sreekumar Pothera Kalloor</a:t>
                      </a:r>
                      <a:r>
                        <a:rPr lang="en-US" sz="900"/>
                        <a:t> 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23"/>
                        </a:rPr>
                        <a:t>9046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8913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12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/>
                        <a:t>Trace/MDT/QoE/SON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4"/>
                        </a:rPr>
                        <a:t>Robert Petersen</a:t>
                      </a:r>
                      <a:r>
                        <a:rPr lang="en-US" sz="900"/>
                        <a:t> (Ericsson)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25"/>
                        </a:rPr>
                        <a:t>9029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958606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13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Security Monitoring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6"/>
                        </a:rPr>
                        <a:t>Balazs Lengyel</a:t>
                      </a:r>
                      <a:r>
                        <a:rPr lang="en-US" sz="900"/>
                        <a:t> (Ericsson)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27"/>
                        </a:rPr>
                        <a:t>9059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774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D39ADE-9A4C-47E5-AAF3-CF6E4C81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09977"/>
              </p:ext>
            </p:extLst>
          </p:nvPr>
        </p:nvGraphicFramePr>
        <p:xfrm>
          <a:off x="6948417" y="1351963"/>
          <a:ext cx="4707139" cy="2002143"/>
        </p:xfrm>
        <a:graphic>
          <a:graphicData uri="http://schemas.openxmlformats.org/drawingml/2006/table">
            <a:tbl>
              <a:tblPr/>
              <a:tblGrid>
                <a:gridCol w="429337">
                  <a:extLst>
                    <a:ext uri="{9D8B030D-6E8A-4147-A177-3AD203B41FA5}">
                      <a16:colId xmlns:a16="http://schemas.microsoft.com/office/drawing/2014/main" val="3784409484"/>
                    </a:ext>
                  </a:extLst>
                </a:gridCol>
                <a:gridCol w="1238548">
                  <a:extLst>
                    <a:ext uri="{9D8B030D-6E8A-4147-A177-3AD203B41FA5}">
                      <a16:colId xmlns:a16="http://schemas.microsoft.com/office/drawing/2014/main" val="1743289760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1138865815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val="1355562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78497"/>
                  </a:ext>
                </a:extLst>
              </a:tr>
              <a:tr h="3667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ISAC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hlinkClick r:id="rId28"/>
                        </a:rPr>
                        <a:t>Bangqiu</a:t>
                      </a:r>
                      <a:r>
                        <a:rPr lang="en-US" sz="900" dirty="0">
                          <a:hlinkClick r:id="rId28"/>
                        </a:rPr>
                        <a:t> </a:t>
                      </a:r>
                      <a:r>
                        <a:rPr lang="en-US" sz="900" dirty="0" err="1">
                          <a:hlinkClick r:id="rId28"/>
                        </a:rPr>
                        <a:t>Ruan</a:t>
                      </a:r>
                      <a:r>
                        <a:rPr lang="en-US" sz="900" dirty="0"/>
                        <a:t> (ZTE)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29"/>
                        </a:rPr>
                        <a:t>9054</a:t>
                      </a:r>
                      <a:endParaRPr lang="zh-CN" alt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33666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NWDAFM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0"/>
                        </a:rPr>
                        <a:t>Zhen Li</a:t>
                      </a:r>
                      <a:r>
                        <a:rPr lang="en-US" sz="900" dirty="0"/>
                        <a:t> (China Telecommunications)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1"/>
                        </a:rPr>
                        <a:t>9049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61865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AdNRM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Sean(Nokia)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2"/>
                        </a:rPr>
                        <a:t>9053</a:t>
                      </a:r>
                      <a:r>
                        <a:rPr lang="en-US" altLang="zh-CN" sz="900" dirty="0"/>
                        <a:t> 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59700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XR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Xiepengxiang</a:t>
                      </a:r>
                      <a:r>
                        <a:rPr lang="en-US" sz="900" dirty="0"/>
                        <a:t> (ZTE)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3"/>
                        </a:rPr>
                        <a:t>9138</a:t>
                      </a:r>
                      <a:r>
                        <a:rPr lang="en-US" altLang="zh-CN" sz="900" dirty="0"/>
                        <a:t> 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86158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PM/KPI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Chenxiumin</a:t>
                      </a:r>
                      <a:r>
                        <a:rPr lang="en-US" sz="900" dirty="0"/>
                        <a:t> (China Telecom)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4"/>
                        </a:rPr>
                        <a:t>9139</a:t>
                      </a:r>
                      <a:r>
                        <a:rPr lang="en-US" altLang="zh-CN" sz="900" dirty="0"/>
                        <a:t> 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5887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3D19B4-51D1-4B30-AE0A-D7CC836A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20276"/>
              </p:ext>
            </p:extLst>
          </p:nvPr>
        </p:nvGraphicFramePr>
        <p:xfrm>
          <a:off x="6948416" y="3920063"/>
          <a:ext cx="4707139" cy="819207"/>
        </p:xfrm>
        <a:graphic>
          <a:graphicData uri="http://schemas.openxmlformats.org/drawingml/2006/table">
            <a:tbl>
              <a:tblPr/>
              <a:tblGrid>
                <a:gridCol w="539475">
                  <a:extLst>
                    <a:ext uri="{9D8B030D-6E8A-4147-A177-3AD203B41FA5}">
                      <a16:colId xmlns:a16="http://schemas.microsoft.com/office/drawing/2014/main" val="2388018958"/>
                    </a:ext>
                  </a:extLst>
                </a:gridCol>
                <a:gridCol w="1154120">
                  <a:extLst>
                    <a:ext uri="{9D8B030D-6E8A-4147-A177-3AD203B41FA5}">
                      <a16:colId xmlns:a16="http://schemas.microsoft.com/office/drawing/2014/main" val="1060528564"/>
                    </a:ext>
                  </a:extLst>
                </a:gridCol>
                <a:gridCol w="2113457">
                  <a:extLst>
                    <a:ext uri="{9D8B030D-6E8A-4147-A177-3AD203B41FA5}">
                      <a16:colId xmlns:a16="http://schemas.microsoft.com/office/drawing/2014/main" val="167477722"/>
                    </a:ext>
                  </a:extLst>
                </a:gridCol>
                <a:gridCol w="900087">
                  <a:extLst>
                    <a:ext uri="{9D8B030D-6E8A-4147-A177-3AD203B41FA5}">
                      <a16:colId xmlns:a16="http://schemas.microsoft.com/office/drawing/2014/main" val="547628174"/>
                    </a:ext>
                  </a:extLst>
                </a:gridCol>
              </a:tblGrid>
              <a:tr h="227156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427489"/>
                  </a:ext>
                </a:extLst>
              </a:tr>
              <a:tr h="5906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Charging reliability enhancement (failure handling)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hlinkClick r:id="rId35"/>
                        </a:rPr>
                        <a:t>Yimeng</a:t>
                      </a:r>
                      <a:r>
                        <a:rPr lang="en-US" sz="900" dirty="0">
                          <a:hlinkClick r:id="rId35"/>
                        </a:rPr>
                        <a:t> Deng</a:t>
                      </a:r>
                      <a:r>
                        <a:rPr lang="en-US" sz="900" dirty="0"/>
                        <a:t> (Huawei)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6"/>
                        </a:rPr>
                        <a:t>9057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7342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289916-73AD-4793-9B37-E01A83A0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78998"/>
              </p:ext>
            </p:extLst>
          </p:nvPr>
        </p:nvGraphicFramePr>
        <p:xfrm>
          <a:off x="6972271" y="5359782"/>
          <a:ext cx="4667382" cy="642834"/>
        </p:xfrm>
        <a:graphic>
          <a:graphicData uri="http://schemas.openxmlformats.org/drawingml/2006/table">
            <a:tbl>
              <a:tblPr/>
              <a:tblGrid>
                <a:gridCol w="466572">
                  <a:extLst>
                    <a:ext uri="{9D8B030D-6E8A-4147-A177-3AD203B41FA5}">
                      <a16:colId xmlns:a16="http://schemas.microsoft.com/office/drawing/2014/main" val="1513463614"/>
                    </a:ext>
                  </a:extLst>
                </a:gridCol>
                <a:gridCol w="1187266">
                  <a:extLst>
                    <a:ext uri="{9D8B030D-6E8A-4147-A177-3AD203B41FA5}">
                      <a16:colId xmlns:a16="http://schemas.microsoft.com/office/drawing/2014/main" val="2457959778"/>
                    </a:ext>
                  </a:extLst>
                </a:gridCol>
                <a:gridCol w="2123263">
                  <a:extLst>
                    <a:ext uri="{9D8B030D-6E8A-4147-A177-3AD203B41FA5}">
                      <a16:colId xmlns:a16="http://schemas.microsoft.com/office/drawing/2014/main" val="1313078816"/>
                    </a:ext>
                  </a:extLst>
                </a:gridCol>
                <a:gridCol w="890281">
                  <a:extLst>
                    <a:ext uri="{9D8B030D-6E8A-4147-A177-3AD203B41FA5}">
                      <a16:colId xmlns:a16="http://schemas.microsoft.com/office/drawing/2014/main" val="408371917"/>
                    </a:ext>
                  </a:extLst>
                </a:gridCol>
              </a:tblGrid>
              <a:tr h="24415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86487"/>
                  </a:ext>
                </a:extLst>
              </a:tr>
              <a:tr h="39868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CAPCH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37"/>
                        </a:rPr>
                        <a:t>João Rodrigues</a:t>
                      </a:r>
                      <a:r>
                        <a:rPr lang="en-US" sz="900"/>
                        <a:t> (Nokia)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8"/>
                        </a:rPr>
                        <a:t>9062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4089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2CB5EFB-D4FA-4147-8C64-F1FD6EC6AFD6}"/>
              </a:ext>
            </a:extLst>
          </p:cNvPr>
          <p:cNvSpPr/>
          <p:nvPr/>
        </p:nvSpPr>
        <p:spPr>
          <a:xfrm>
            <a:off x="481077" y="1164031"/>
            <a:ext cx="243893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/>
              <a:t>Rel-20 5GA OAM Prime topics</a:t>
            </a:r>
            <a:endParaRPr lang="zh-CN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7D4DD-DA5E-4861-8ED1-B36B3752AECE}"/>
              </a:ext>
            </a:extLst>
          </p:cNvPr>
          <p:cNvSpPr/>
          <p:nvPr/>
        </p:nvSpPr>
        <p:spPr>
          <a:xfrm>
            <a:off x="6855523" y="986835"/>
            <a:ext cx="258801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Rel-20 5GA OAM Support topics</a:t>
            </a:r>
            <a:endParaRPr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EC61BD-0ACF-4027-9E29-8B8D26837230}"/>
              </a:ext>
            </a:extLst>
          </p:cNvPr>
          <p:cNvSpPr/>
          <p:nvPr/>
        </p:nvSpPr>
        <p:spPr>
          <a:xfrm>
            <a:off x="6855523" y="3503895"/>
            <a:ext cx="229947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/>
              <a:t>Rel-20 5GA CH Prime topics</a:t>
            </a:r>
            <a:endParaRPr lang="zh-CN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3D607-5F36-441A-8126-4E0C677AC20B}"/>
              </a:ext>
            </a:extLst>
          </p:cNvPr>
          <p:cNvSpPr/>
          <p:nvPr/>
        </p:nvSpPr>
        <p:spPr>
          <a:xfrm>
            <a:off x="6879377" y="5031930"/>
            <a:ext cx="24485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Rel-20 5GA CH Support topics</a:t>
            </a:r>
            <a:endParaRPr lang="zh-CN" altLang="en-US" dirty="0"/>
          </a:p>
        </p:txBody>
      </p:sp>
      <p:pic>
        <p:nvPicPr>
          <p:cNvPr id="14" name="Picture 13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5A10948B-0ED1-4693-B15A-39B4CF7759D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572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199D55-5082-4176-BCAA-41ED03AD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02725" cy="1143000"/>
          </a:xfrm>
        </p:spPr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45B8B8-5D35-4814-AC80-46FDF7A20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54150"/>
            <a:ext cx="11183938" cy="4830763"/>
          </a:xfrm>
        </p:spPr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3GPP SA background information</a:t>
            </a:r>
          </a:p>
          <a:p>
            <a:pPr lvl="1"/>
            <a:r>
              <a:rPr lang="en-GB" altLang="zh-CN" dirty="0"/>
              <a:t>3GPP SA5 general information</a:t>
            </a: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SA5 time </a:t>
            </a:r>
            <a:r>
              <a:rPr lang="en-US" altLang="zh-CN" dirty="0">
                <a:solidFill>
                  <a:srgbClr val="0000FF"/>
                </a:solidFill>
              </a:rPr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>
                <a:solidFill>
                  <a:srgbClr val="0000FF"/>
                </a:solidFill>
              </a:rPr>
              <a:t>6G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9413494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4">
            <a:extLst>
              <a:ext uri="{FF2B5EF4-FFF2-40B4-BE49-F238E27FC236}">
                <a16:creationId xmlns:a16="http://schemas.microsoft.com/office/drawing/2014/main" id="{2B8B0C87-606B-4C06-B173-85B97696D5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2274" y="1900031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" name="Straight Connector 114">
            <a:extLst>
              <a:ext uri="{FF2B5EF4-FFF2-40B4-BE49-F238E27FC236}">
                <a16:creationId xmlns:a16="http://schemas.microsoft.com/office/drawing/2014/main" id="{60D96FAF-C057-4628-AAF0-232DB97C9C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1334" y="1900031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6" name="Straight Connector 114">
            <a:extLst>
              <a:ext uri="{FF2B5EF4-FFF2-40B4-BE49-F238E27FC236}">
                <a16:creationId xmlns:a16="http://schemas.microsoft.com/office/drawing/2014/main" id="{738E8163-C003-4B0F-B631-7BF19D1348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394" y="1900031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A04E7D-F151-427A-A02A-67E1FF17E594}"/>
              </a:ext>
            </a:extLst>
          </p:cNvPr>
          <p:cNvCxnSpPr>
            <a:cxnSpLocks/>
          </p:cNvCxnSpPr>
          <p:nvPr/>
        </p:nvCxnSpPr>
        <p:spPr bwMode="auto">
          <a:xfrm>
            <a:off x="315915" y="1387913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114">
            <a:extLst>
              <a:ext uri="{FF2B5EF4-FFF2-40B4-BE49-F238E27FC236}">
                <a16:creationId xmlns:a16="http://schemas.microsoft.com/office/drawing/2014/main" id="{04A22BCB-65EB-4C45-B6E2-3D96357C68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590" y="1924544"/>
            <a:ext cx="0" cy="374215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114">
            <a:extLst>
              <a:ext uri="{FF2B5EF4-FFF2-40B4-BE49-F238E27FC236}">
                <a16:creationId xmlns:a16="http://schemas.microsoft.com/office/drawing/2014/main" id="{7E64CA0E-9F1E-40B5-936D-FDC32AAB4E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4810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3C1A5B-A8A8-4B62-9C5A-6CC1F00F6715}"/>
              </a:ext>
            </a:extLst>
          </p:cNvPr>
          <p:cNvSpPr txBox="1"/>
          <p:nvPr/>
        </p:nvSpPr>
        <p:spPr>
          <a:xfrm>
            <a:off x="1213487" y="1265676"/>
            <a:ext cx="498475" cy="246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5F17AF-FD05-49B6-962D-56AFF39B4CA5}"/>
              </a:ext>
            </a:extLst>
          </p:cNvPr>
          <p:cNvGrpSpPr/>
          <p:nvPr/>
        </p:nvGrpSpPr>
        <p:grpSpPr>
          <a:xfrm>
            <a:off x="655568" y="1531000"/>
            <a:ext cx="400050" cy="354013"/>
            <a:chOff x="996003" y="755453"/>
            <a:chExt cx="400050" cy="354013"/>
          </a:xfrm>
        </p:grpSpPr>
        <p:sp>
          <p:nvSpPr>
            <p:cNvPr id="12" name="TextBox 86">
              <a:extLst>
                <a:ext uri="{FF2B5EF4-FFF2-40B4-BE49-F238E27FC236}">
                  <a16:creationId xmlns:a16="http://schemas.microsoft.com/office/drawing/2014/main" id="{BC56ED2D-9BD5-4CE6-88BD-FB3A60352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003" y="755453"/>
              <a:ext cx="3889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#103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13" name="TextBox 59">
              <a:extLst>
                <a:ext uri="{FF2B5EF4-FFF2-40B4-BE49-F238E27FC236}">
                  <a16:creationId xmlns:a16="http://schemas.microsoft.com/office/drawing/2014/main" id="{8D7C203C-B8E0-47CC-AD25-67C3B4F38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6072EC-91AF-4BF1-94CE-09622F325418}"/>
              </a:ext>
            </a:extLst>
          </p:cNvPr>
          <p:cNvGrpSpPr/>
          <p:nvPr/>
        </p:nvGrpSpPr>
        <p:grpSpPr>
          <a:xfrm>
            <a:off x="5510005" y="1531000"/>
            <a:ext cx="403225" cy="354013"/>
            <a:chOff x="6320478" y="755453"/>
            <a:chExt cx="403225" cy="354013"/>
          </a:xfrm>
        </p:grpSpPr>
        <p:sp>
          <p:nvSpPr>
            <p:cNvPr id="15" name="TextBox 86">
              <a:extLst>
                <a:ext uri="{FF2B5EF4-FFF2-40B4-BE49-F238E27FC236}">
                  <a16:creationId xmlns:a16="http://schemas.microsoft.com/office/drawing/2014/main" id="{93D6FF64-DE31-4660-ADFA-3A2C1034B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478" y="755453"/>
              <a:ext cx="3429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#111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16" name="TextBox 60">
              <a:extLst>
                <a:ext uri="{FF2B5EF4-FFF2-40B4-BE49-F238E27FC236}">
                  <a16:creationId xmlns:a16="http://schemas.microsoft.com/office/drawing/2014/main" id="{43BA6537-F656-4F17-83E7-9A72276FE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A1C009-7137-4AD8-B81E-B2A30D173F32}"/>
              </a:ext>
            </a:extLst>
          </p:cNvPr>
          <p:cNvGrpSpPr/>
          <p:nvPr/>
        </p:nvGrpSpPr>
        <p:grpSpPr>
          <a:xfrm>
            <a:off x="3071674" y="1531000"/>
            <a:ext cx="390525" cy="354013"/>
            <a:chOff x="3678878" y="755453"/>
            <a:chExt cx="390525" cy="354013"/>
          </a:xfrm>
        </p:grpSpPr>
        <p:sp>
          <p:nvSpPr>
            <p:cNvPr id="18" name="TextBox 86">
              <a:extLst>
                <a:ext uri="{FF2B5EF4-FFF2-40B4-BE49-F238E27FC236}">
                  <a16:creationId xmlns:a16="http://schemas.microsoft.com/office/drawing/2014/main" id="{E0786020-3317-4FB5-8CCA-64B1F87FB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878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#107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19" name="TextBox 61">
              <a:extLst>
                <a:ext uri="{FF2B5EF4-FFF2-40B4-BE49-F238E27FC236}">
                  <a16:creationId xmlns:a16="http://schemas.microsoft.com/office/drawing/2014/main" id="{F17105AF-E49B-4B77-A6D9-603420A01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5C17-C332-44F1-8A8E-7341346138DB}"/>
              </a:ext>
            </a:extLst>
          </p:cNvPr>
          <p:cNvGrpSpPr/>
          <p:nvPr/>
        </p:nvGrpSpPr>
        <p:grpSpPr>
          <a:xfrm>
            <a:off x="1261182" y="1531000"/>
            <a:ext cx="396875" cy="354013"/>
            <a:chOff x="1684978" y="755453"/>
            <a:chExt cx="396875" cy="354013"/>
          </a:xfrm>
        </p:grpSpPr>
        <p:sp>
          <p:nvSpPr>
            <p:cNvPr id="21" name="TextBox 86">
              <a:extLst>
                <a:ext uri="{FF2B5EF4-FFF2-40B4-BE49-F238E27FC236}">
                  <a16:creationId xmlns:a16="http://schemas.microsoft.com/office/drawing/2014/main" id="{CBFE56D0-D93D-4F99-B9E9-5AD9229B1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978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#104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230C5874-E567-44BB-AC91-768518055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28E41-B5E6-43AC-8041-A4766ADA4916}"/>
              </a:ext>
            </a:extLst>
          </p:cNvPr>
          <p:cNvGrpSpPr/>
          <p:nvPr/>
        </p:nvGrpSpPr>
        <p:grpSpPr>
          <a:xfrm>
            <a:off x="3667763" y="1531000"/>
            <a:ext cx="422275" cy="354013"/>
            <a:chOff x="4367853" y="755453"/>
            <a:chExt cx="422275" cy="354013"/>
          </a:xfrm>
        </p:grpSpPr>
        <p:sp>
          <p:nvSpPr>
            <p:cNvPr id="24" name="TextBox 86">
              <a:extLst>
                <a:ext uri="{FF2B5EF4-FFF2-40B4-BE49-F238E27FC236}">
                  <a16:creationId xmlns:a16="http://schemas.microsoft.com/office/drawing/2014/main" id="{9B17A6AD-8C14-4F22-A74C-E14C13710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53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#108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5" name="TextBox 63">
              <a:extLst>
                <a:ext uri="{FF2B5EF4-FFF2-40B4-BE49-F238E27FC236}">
                  <a16:creationId xmlns:a16="http://schemas.microsoft.com/office/drawing/2014/main" id="{5DE47FED-E96D-49B7-98FD-E8E3FA973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E0DB08-C487-4619-8270-A0830C7F4511}"/>
              </a:ext>
            </a:extLst>
          </p:cNvPr>
          <p:cNvGrpSpPr/>
          <p:nvPr/>
        </p:nvGrpSpPr>
        <p:grpSpPr>
          <a:xfrm>
            <a:off x="6118794" y="1531000"/>
            <a:ext cx="407988" cy="354013"/>
            <a:chOff x="6884040" y="755453"/>
            <a:chExt cx="407988" cy="354013"/>
          </a:xfrm>
        </p:grpSpPr>
        <p:sp>
          <p:nvSpPr>
            <p:cNvPr id="27" name="TextBox 86">
              <a:extLst>
                <a:ext uri="{FF2B5EF4-FFF2-40B4-BE49-F238E27FC236}">
                  <a16:creationId xmlns:a16="http://schemas.microsoft.com/office/drawing/2014/main" id="{D31958C4-4827-44C9-A449-62F373314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4040" y="755453"/>
              <a:ext cx="36353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#112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8" name="TextBox 64">
              <a:extLst>
                <a:ext uri="{FF2B5EF4-FFF2-40B4-BE49-F238E27FC236}">
                  <a16:creationId xmlns:a16="http://schemas.microsoft.com/office/drawing/2014/main" id="{6BEEFB1F-77B3-4270-A365-82EBD6228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D27D85-1B5E-4C25-BAF2-13F9E08D6FA8}"/>
              </a:ext>
            </a:extLst>
          </p:cNvPr>
          <p:cNvGrpSpPr/>
          <p:nvPr/>
        </p:nvGrpSpPr>
        <p:grpSpPr>
          <a:xfrm>
            <a:off x="1863621" y="1531000"/>
            <a:ext cx="390525" cy="354013"/>
            <a:chOff x="2464440" y="755453"/>
            <a:chExt cx="390525" cy="354013"/>
          </a:xfrm>
        </p:grpSpPr>
        <p:sp>
          <p:nvSpPr>
            <p:cNvPr id="30" name="TextBox 86">
              <a:extLst>
                <a:ext uri="{FF2B5EF4-FFF2-40B4-BE49-F238E27FC236}">
                  <a16:creationId xmlns:a16="http://schemas.microsoft.com/office/drawing/2014/main" id="{CABE7A1D-CE1E-4C44-99A8-6383A777A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440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#105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1" name="TextBox 65">
              <a:extLst>
                <a:ext uri="{FF2B5EF4-FFF2-40B4-BE49-F238E27FC236}">
                  <a16:creationId xmlns:a16="http://schemas.microsoft.com/office/drawing/2014/main" id="{58398039-D692-4300-8211-DEDF2D190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A38582-3C53-4D5A-BD64-A9E37540ED19}"/>
              </a:ext>
            </a:extLst>
          </p:cNvPr>
          <p:cNvGrpSpPr/>
          <p:nvPr/>
        </p:nvGrpSpPr>
        <p:grpSpPr>
          <a:xfrm>
            <a:off x="4295602" y="1531000"/>
            <a:ext cx="406400" cy="354013"/>
            <a:chOff x="5098103" y="755453"/>
            <a:chExt cx="406400" cy="354013"/>
          </a:xfrm>
        </p:grpSpPr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id="{D68AF313-1FCD-4EB4-AA50-6639CD040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03" y="755453"/>
              <a:ext cx="3937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#109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4" name="TextBox 66">
              <a:extLst>
                <a:ext uri="{FF2B5EF4-FFF2-40B4-BE49-F238E27FC236}">
                  <a16:creationId xmlns:a16="http://schemas.microsoft.com/office/drawing/2014/main" id="{7530AD6B-39F5-4A50-80AB-4562E3286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0BFEA2-9CA1-4AF9-A136-2700428785A4}"/>
              </a:ext>
            </a:extLst>
          </p:cNvPr>
          <p:cNvGrpSpPr/>
          <p:nvPr/>
        </p:nvGrpSpPr>
        <p:grpSpPr>
          <a:xfrm>
            <a:off x="59479" y="1531000"/>
            <a:ext cx="390525" cy="354013"/>
            <a:chOff x="314965" y="755453"/>
            <a:chExt cx="390525" cy="354013"/>
          </a:xfrm>
        </p:grpSpPr>
        <p:sp>
          <p:nvSpPr>
            <p:cNvPr id="36" name="TextBox 86">
              <a:extLst>
                <a:ext uri="{FF2B5EF4-FFF2-40B4-BE49-F238E27FC236}">
                  <a16:creationId xmlns:a16="http://schemas.microsoft.com/office/drawing/2014/main" id="{2103FC2B-7DA1-4FD7-83F6-58F9FF6D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65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#102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37" name="TextBox 69">
              <a:extLst>
                <a:ext uri="{FF2B5EF4-FFF2-40B4-BE49-F238E27FC236}">
                  <a16:creationId xmlns:a16="http://schemas.microsoft.com/office/drawing/2014/main" id="{11BCD920-ED9F-4E17-956F-DA6AA91D4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04DBD3-750E-489D-80A4-8274842B92F0}"/>
              </a:ext>
            </a:extLst>
          </p:cNvPr>
          <p:cNvGrpSpPr/>
          <p:nvPr/>
        </p:nvGrpSpPr>
        <p:grpSpPr>
          <a:xfrm>
            <a:off x="2459710" y="1531000"/>
            <a:ext cx="406400" cy="354013"/>
            <a:chOff x="2991490" y="755453"/>
            <a:chExt cx="406400" cy="354013"/>
          </a:xfrm>
        </p:grpSpPr>
        <p:sp>
          <p:nvSpPr>
            <p:cNvPr id="39" name="TextBox 86">
              <a:extLst>
                <a:ext uri="{FF2B5EF4-FFF2-40B4-BE49-F238E27FC236}">
                  <a16:creationId xmlns:a16="http://schemas.microsoft.com/office/drawing/2014/main" id="{A9DB7819-AEED-4733-986A-8A9DA349B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0" y="755453"/>
              <a:ext cx="39211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#106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0" name="TextBox 70">
              <a:extLst>
                <a:ext uri="{FF2B5EF4-FFF2-40B4-BE49-F238E27FC236}">
                  <a16:creationId xmlns:a16="http://schemas.microsoft.com/office/drawing/2014/main" id="{62FD7D1E-E703-4CE9-A453-A9B92DAF3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0463F3-BE27-4D1D-84A8-5255766FB82A}"/>
              </a:ext>
            </a:extLst>
          </p:cNvPr>
          <p:cNvGrpSpPr/>
          <p:nvPr/>
        </p:nvGrpSpPr>
        <p:grpSpPr>
          <a:xfrm>
            <a:off x="4907566" y="1531000"/>
            <a:ext cx="396875" cy="354013"/>
            <a:chOff x="5758503" y="755453"/>
            <a:chExt cx="396875" cy="354013"/>
          </a:xfrm>
        </p:grpSpPr>
        <p:sp>
          <p:nvSpPr>
            <p:cNvPr id="42" name="TextBox 86">
              <a:extLst>
                <a:ext uri="{FF2B5EF4-FFF2-40B4-BE49-F238E27FC236}">
                  <a16:creationId xmlns:a16="http://schemas.microsoft.com/office/drawing/2014/main" id="{1FFEC6B8-C98E-4A0F-9561-24CB83D54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503" y="755453"/>
              <a:ext cx="36988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#110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3" name="TextBox 71">
              <a:extLst>
                <a:ext uri="{FF2B5EF4-FFF2-40B4-BE49-F238E27FC236}">
                  <a16:creationId xmlns:a16="http://schemas.microsoft.com/office/drawing/2014/main" id="{B582C00C-C867-4AD9-9F82-122C830E0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44" name="Rectangle 12">
            <a:extLst>
              <a:ext uri="{FF2B5EF4-FFF2-40B4-BE49-F238E27FC236}">
                <a16:creationId xmlns:a16="http://schemas.microsoft.com/office/drawing/2014/main" id="{1DF9D31D-BBC1-4F09-82C2-BE598B5E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44" y="5820925"/>
            <a:ext cx="869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2" charset="0"/>
              </a:rPr>
              <a:t>Now</a:t>
            </a:r>
          </a:p>
        </p:txBody>
      </p:sp>
      <p:sp>
        <p:nvSpPr>
          <p:cNvPr id="45" name="TextBox 67">
            <a:extLst>
              <a:ext uri="{FF2B5EF4-FFF2-40B4-BE49-F238E27FC236}">
                <a16:creationId xmlns:a16="http://schemas.microsoft.com/office/drawing/2014/main" id="{97AB72B8-1491-49E4-ADD6-83384B42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9188"/>
            <a:ext cx="403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TSGs</a:t>
            </a: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9F38A8B8-B360-4FE0-9831-21723C023857}"/>
              </a:ext>
            </a:extLst>
          </p:cNvPr>
          <p:cNvSpPr/>
          <p:nvPr/>
        </p:nvSpPr>
        <p:spPr bwMode="auto">
          <a:xfrm>
            <a:off x="3097591" y="2683435"/>
            <a:ext cx="339301" cy="32183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7CB0BC84-C88A-463C-AF07-13AF8743E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783" y="2972134"/>
            <a:ext cx="1079604" cy="2000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700" b="1" dirty="0">
                <a:latin typeface="Montserrat" panose="00000500000000000000" pitchFamily="50" charset="0"/>
              </a:rPr>
              <a:t>Workshop 6G TSGs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48" name="Chevron 60">
            <a:extLst>
              <a:ext uri="{FF2B5EF4-FFF2-40B4-BE49-F238E27FC236}">
                <a16:creationId xmlns:a16="http://schemas.microsoft.com/office/drawing/2014/main" id="{82893645-12A1-416A-912F-AEC4C2A2056B}"/>
              </a:ext>
            </a:extLst>
          </p:cNvPr>
          <p:cNvSpPr/>
          <p:nvPr/>
        </p:nvSpPr>
        <p:spPr bwMode="auto">
          <a:xfrm>
            <a:off x="4618235" y="4939699"/>
            <a:ext cx="1120678" cy="18343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CT &amp; </a:t>
            </a:r>
            <a:r>
              <a:rPr lang="fr-FR" sz="80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 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3 6G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0DD13A-89AF-4081-B710-62B82B0B78AB}"/>
              </a:ext>
            </a:extLst>
          </p:cNvPr>
          <p:cNvGrpSpPr/>
          <p:nvPr/>
        </p:nvGrpSpPr>
        <p:grpSpPr>
          <a:xfrm>
            <a:off x="6732346" y="1520840"/>
            <a:ext cx="390850" cy="354013"/>
            <a:chOff x="7359013" y="745293"/>
            <a:chExt cx="390850" cy="354013"/>
          </a:xfrm>
        </p:grpSpPr>
        <p:sp>
          <p:nvSpPr>
            <p:cNvPr id="50" name="TextBox 86">
              <a:extLst>
                <a:ext uri="{FF2B5EF4-FFF2-40B4-BE49-F238E27FC236}">
                  <a16:creationId xmlns:a16="http://schemas.microsoft.com/office/drawing/2014/main" id="{50CA50BD-F08C-41B1-B41E-54327307A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013" y="745293"/>
              <a:ext cx="3626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#113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51" name="TextBox 66">
              <a:extLst>
                <a:ext uri="{FF2B5EF4-FFF2-40B4-BE49-F238E27FC236}">
                  <a16:creationId xmlns:a16="http://schemas.microsoft.com/office/drawing/2014/main" id="{68FE16DD-DA5F-4F36-9435-60E6EED24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5ECE20-D342-4B27-8EF9-51759BCDB0D9}"/>
              </a:ext>
            </a:extLst>
          </p:cNvPr>
          <p:cNvGrpSpPr/>
          <p:nvPr/>
        </p:nvGrpSpPr>
        <p:grpSpPr>
          <a:xfrm>
            <a:off x="7328760" y="1520840"/>
            <a:ext cx="384175" cy="354013"/>
            <a:chOff x="8016563" y="745293"/>
            <a:chExt cx="384175" cy="354013"/>
          </a:xfrm>
        </p:grpSpPr>
        <p:sp>
          <p:nvSpPr>
            <p:cNvPr id="53" name="TextBox 86">
              <a:extLst>
                <a:ext uri="{FF2B5EF4-FFF2-40B4-BE49-F238E27FC236}">
                  <a16:creationId xmlns:a16="http://schemas.microsoft.com/office/drawing/2014/main" id="{C233A4ED-628E-4893-9CC3-35A29D852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6" y="745293"/>
              <a:ext cx="3706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#114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54" name="TextBox 71">
              <a:extLst>
                <a:ext uri="{FF2B5EF4-FFF2-40B4-BE49-F238E27FC236}">
                  <a16:creationId xmlns:a16="http://schemas.microsoft.com/office/drawing/2014/main" id="{5661DF5A-3DF1-4C26-984E-9BBB66DA4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55" name="TextBox 86">
            <a:extLst>
              <a:ext uri="{FF2B5EF4-FFF2-40B4-BE49-F238E27FC236}">
                <a16:creationId xmlns:a16="http://schemas.microsoft.com/office/drawing/2014/main" id="{67B4D1A0-8100-4C72-AAC0-2D9C5A8E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99" y="1534387"/>
            <a:ext cx="362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#115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sp>
        <p:nvSpPr>
          <p:cNvPr id="56" name="TextBox 60">
            <a:extLst>
              <a:ext uri="{FF2B5EF4-FFF2-40B4-BE49-F238E27FC236}">
                <a16:creationId xmlns:a16="http://schemas.microsoft.com/office/drawing/2014/main" id="{6752DD2A-9BC2-46D2-A4EE-F66D96EA3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749" y="1688375"/>
            <a:ext cx="37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Mar.</a:t>
            </a:r>
          </a:p>
        </p:txBody>
      </p:sp>
      <p:sp>
        <p:nvSpPr>
          <p:cNvPr id="57" name="TextBox 60">
            <a:extLst>
              <a:ext uri="{FF2B5EF4-FFF2-40B4-BE49-F238E27FC236}">
                <a16:creationId xmlns:a16="http://schemas.microsoft.com/office/drawing/2014/main" id="{9D71F227-6E96-4E44-9132-04C8B13D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10" y="1671441"/>
            <a:ext cx="3513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Jun</a:t>
            </a:r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6CD2A33C-0924-4B2A-935E-52DA3E6B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45" y="2198560"/>
            <a:ext cx="1149037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700" b="1">
                <a:latin typeface="Montserrat" panose="00000500000000000000" pitchFamily="50" charset="0"/>
              </a:rPr>
              <a:t>Workshop SA1 on IMT-2030 </a:t>
            </a:r>
            <a:r>
              <a:rPr lang="en-GB" altLang="en-US" sz="700" b="1" dirty="0">
                <a:latin typeface="Montserrat" panose="00000500000000000000" pitchFamily="50" charset="0"/>
              </a:rPr>
              <a:t>use cases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59" name="TextBox 86">
            <a:extLst>
              <a:ext uri="{FF2B5EF4-FFF2-40B4-BE49-F238E27FC236}">
                <a16:creationId xmlns:a16="http://schemas.microsoft.com/office/drawing/2014/main" id="{B297098B-B0C7-4666-B814-B500B04D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16" y="1531000"/>
            <a:ext cx="3658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#116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cxnSp>
        <p:nvCxnSpPr>
          <p:cNvPr id="60" name="Straight Connector 114">
            <a:extLst>
              <a:ext uri="{FF2B5EF4-FFF2-40B4-BE49-F238E27FC236}">
                <a16:creationId xmlns:a16="http://schemas.microsoft.com/office/drawing/2014/main" id="{419302FC-55D5-4D0C-BDC0-8AC599DB57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09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1" name="Straight Connector 114">
            <a:extLst>
              <a:ext uri="{FF2B5EF4-FFF2-40B4-BE49-F238E27FC236}">
                <a16:creationId xmlns:a16="http://schemas.microsoft.com/office/drawing/2014/main" id="{1BF4E365-C141-49A8-B123-4F94EC4420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56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2" name="Straight Connector 114">
            <a:extLst>
              <a:ext uri="{FF2B5EF4-FFF2-40B4-BE49-F238E27FC236}">
                <a16:creationId xmlns:a16="http://schemas.microsoft.com/office/drawing/2014/main" id="{C7EECC24-2B94-4F15-8079-857CE40E5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1804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3" name="Straight Connector 114">
            <a:extLst>
              <a:ext uri="{FF2B5EF4-FFF2-40B4-BE49-F238E27FC236}">
                <a16:creationId xmlns:a16="http://schemas.microsoft.com/office/drawing/2014/main" id="{36BD47E5-74E0-43C8-9619-F3DB0B8284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703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4" name="Straight Connector 114">
            <a:extLst>
              <a:ext uri="{FF2B5EF4-FFF2-40B4-BE49-F238E27FC236}">
                <a16:creationId xmlns:a16="http://schemas.microsoft.com/office/drawing/2014/main" id="{9F5570B2-49BF-45E5-AE29-2722755E69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750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5" name="Straight Connector 114">
            <a:extLst>
              <a:ext uri="{FF2B5EF4-FFF2-40B4-BE49-F238E27FC236}">
                <a16:creationId xmlns:a16="http://schemas.microsoft.com/office/drawing/2014/main" id="{A692EC00-CAE3-4034-8F97-2CD9D17424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2744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6" name="Straight Connector 114">
            <a:extLst>
              <a:ext uri="{FF2B5EF4-FFF2-40B4-BE49-F238E27FC236}">
                <a16:creationId xmlns:a16="http://schemas.microsoft.com/office/drawing/2014/main" id="{64D8C27E-72DD-4ECF-8A9D-E627B8A394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0797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7" name="Straight Connector 114">
            <a:extLst>
              <a:ext uri="{FF2B5EF4-FFF2-40B4-BE49-F238E27FC236}">
                <a16:creationId xmlns:a16="http://schemas.microsoft.com/office/drawing/2014/main" id="{19B55290-0F3E-496A-A1BB-EE789619BF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1844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8" name="Straight Connector 114">
            <a:extLst>
              <a:ext uri="{FF2B5EF4-FFF2-40B4-BE49-F238E27FC236}">
                <a16:creationId xmlns:a16="http://schemas.microsoft.com/office/drawing/2014/main" id="{DC55E8DE-0C4F-4384-A003-794273A009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23689" y="190003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9" name="Straight Connector 114">
            <a:extLst>
              <a:ext uri="{FF2B5EF4-FFF2-40B4-BE49-F238E27FC236}">
                <a16:creationId xmlns:a16="http://schemas.microsoft.com/office/drawing/2014/main" id="{93DFF1F9-7F0F-46C5-8EFB-DD80D6C75F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13214" y="1900031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70" name="Chevron 60">
            <a:extLst>
              <a:ext uri="{FF2B5EF4-FFF2-40B4-BE49-F238E27FC236}">
                <a16:creationId xmlns:a16="http://schemas.microsoft.com/office/drawing/2014/main" id="{828773AC-B067-4F66-B49C-F436B8B0441D}"/>
              </a:ext>
            </a:extLst>
          </p:cNvPr>
          <p:cNvSpPr/>
          <p:nvPr/>
        </p:nvSpPr>
        <p:spPr bwMode="auto">
          <a:xfrm>
            <a:off x="1915372" y="1931269"/>
            <a:ext cx="3803221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71" name="Chevron 60">
            <a:extLst>
              <a:ext uri="{FF2B5EF4-FFF2-40B4-BE49-F238E27FC236}">
                <a16:creationId xmlns:a16="http://schemas.microsoft.com/office/drawing/2014/main" id="{F27E0F29-D9E1-4ED0-8BE1-9CA7DC59B2FE}"/>
              </a:ext>
            </a:extLst>
          </p:cNvPr>
          <p:cNvSpPr/>
          <p:nvPr/>
        </p:nvSpPr>
        <p:spPr bwMode="auto">
          <a:xfrm>
            <a:off x="1254967" y="1937933"/>
            <a:ext cx="833121" cy="21928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2394"/>
              <a:gd name="connsiteY0" fmla="*/ 0 h 222250"/>
              <a:gd name="connsiteX1" fmla="*/ 1467062 w 1592394"/>
              <a:gd name="connsiteY1" fmla="*/ 0 h 222250"/>
              <a:gd name="connsiteX2" fmla="*/ 1592394 w 1592394"/>
              <a:gd name="connsiteY2" fmla="*/ 124393 h 222250"/>
              <a:gd name="connsiteX3" fmla="*/ 1467062 w 1592394"/>
              <a:gd name="connsiteY3" fmla="*/ 222250 h 222250"/>
              <a:gd name="connsiteX4" fmla="*/ 0 w 1592394"/>
              <a:gd name="connsiteY4" fmla="*/ 222250 h 222250"/>
              <a:gd name="connsiteX5" fmla="*/ 26818 w 1592394"/>
              <a:gd name="connsiteY5" fmla="*/ 98155 h 222250"/>
              <a:gd name="connsiteX6" fmla="*/ 0 w 1592394"/>
              <a:gd name="connsiteY6" fmla="*/ 0 h 222250"/>
              <a:gd name="connsiteX0" fmla="*/ 0 w 1770114"/>
              <a:gd name="connsiteY0" fmla="*/ 0 h 222250"/>
              <a:gd name="connsiteX1" fmla="*/ 1467062 w 1770114"/>
              <a:gd name="connsiteY1" fmla="*/ 0 h 222250"/>
              <a:gd name="connsiteX2" fmla="*/ 1770114 w 1770114"/>
              <a:gd name="connsiteY2" fmla="*/ 124393 h 222250"/>
              <a:gd name="connsiteX3" fmla="*/ 1467062 w 1770114"/>
              <a:gd name="connsiteY3" fmla="*/ 222250 h 222250"/>
              <a:gd name="connsiteX4" fmla="*/ 0 w 1770114"/>
              <a:gd name="connsiteY4" fmla="*/ 222250 h 222250"/>
              <a:gd name="connsiteX5" fmla="*/ 26818 w 1770114"/>
              <a:gd name="connsiteY5" fmla="*/ 98155 h 222250"/>
              <a:gd name="connsiteX6" fmla="*/ 0 w 177011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114" h="222250">
                <a:moveTo>
                  <a:pt x="0" y="0"/>
                </a:moveTo>
                <a:lnTo>
                  <a:pt x="1467062" y="0"/>
                </a:lnTo>
                <a:lnTo>
                  <a:pt x="1770114" y="12439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6G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72" name="Chevron 60">
            <a:extLst>
              <a:ext uri="{FF2B5EF4-FFF2-40B4-BE49-F238E27FC236}">
                <a16:creationId xmlns:a16="http://schemas.microsoft.com/office/drawing/2014/main" id="{E857004E-4989-47B3-8100-71F9C1B351BA}"/>
              </a:ext>
            </a:extLst>
          </p:cNvPr>
          <p:cNvSpPr/>
          <p:nvPr/>
        </p:nvSpPr>
        <p:spPr bwMode="auto">
          <a:xfrm>
            <a:off x="2013580" y="2332086"/>
            <a:ext cx="690880" cy="29125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82192"/>
              <a:gd name="connsiteY0" fmla="*/ 0 h 222250"/>
              <a:gd name="connsiteX1" fmla="*/ 1467062 w 1582192"/>
              <a:gd name="connsiteY1" fmla="*/ 0 h 222250"/>
              <a:gd name="connsiteX2" fmla="*/ 1582192 w 1582192"/>
              <a:gd name="connsiteY2" fmla="*/ 104333 h 222250"/>
              <a:gd name="connsiteX3" fmla="*/ 1467062 w 1582192"/>
              <a:gd name="connsiteY3" fmla="*/ 222250 h 222250"/>
              <a:gd name="connsiteX4" fmla="*/ 0 w 1582192"/>
              <a:gd name="connsiteY4" fmla="*/ 222250 h 222250"/>
              <a:gd name="connsiteX5" fmla="*/ 26818 w 1582192"/>
              <a:gd name="connsiteY5" fmla="*/ 98155 h 222250"/>
              <a:gd name="connsiteX6" fmla="*/ 0 w 1582192"/>
              <a:gd name="connsiteY6" fmla="*/ 0 h 222250"/>
              <a:gd name="connsiteX0" fmla="*/ 0 w 1944424"/>
              <a:gd name="connsiteY0" fmla="*/ 0 h 222250"/>
              <a:gd name="connsiteX1" fmla="*/ 1467062 w 1944424"/>
              <a:gd name="connsiteY1" fmla="*/ 0 h 222250"/>
              <a:gd name="connsiteX2" fmla="*/ 1944424 w 1944424"/>
              <a:gd name="connsiteY2" fmla="*/ 109889 h 222250"/>
              <a:gd name="connsiteX3" fmla="*/ 1467062 w 1944424"/>
              <a:gd name="connsiteY3" fmla="*/ 222250 h 222250"/>
              <a:gd name="connsiteX4" fmla="*/ 0 w 1944424"/>
              <a:gd name="connsiteY4" fmla="*/ 222250 h 222250"/>
              <a:gd name="connsiteX5" fmla="*/ 26818 w 1944424"/>
              <a:gd name="connsiteY5" fmla="*/ 98155 h 222250"/>
              <a:gd name="connsiteX6" fmla="*/ 0 w 194442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424" h="222250">
                <a:moveTo>
                  <a:pt x="0" y="0"/>
                </a:moveTo>
                <a:lnTo>
                  <a:pt x="1467062" y="0"/>
                </a:lnTo>
                <a:lnTo>
                  <a:pt x="1944424" y="109889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IMT-2030 disc.</a:t>
            </a:r>
          </a:p>
        </p:txBody>
      </p:sp>
      <p:sp>
        <p:nvSpPr>
          <p:cNvPr id="73" name="Chevron 60">
            <a:extLst>
              <a:ext uri="{FF2B5EF4-FFF2-40B4-BE49-F238E27FC236}">
                <a16:creationId xmlns:a16="http://schemas.microsoft.com/office/drawing/2014/main" id="{231F5F2C-3950-422A-B969-D450FEC40564}"/>
              </a:ext>
            </a:extLst>
          </p:cNvPr>
          <p:cNvSpPr/>
          <p:nvPr/>
        </p:nvSpPr>
        <p:spPr bwMode="auto">
          <a:xfrm>
            <a:off x="2616407" y="2366112"/>
            <a:ext cx="1273387" cy="243257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ITU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endParaRPr lang="fr-FR" sz="9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4" name="Chevron 60">
            <a:extLst>
              <a:ext uri="{FF2B5EF4-FFF2-40B4-BE49-F238E27FC236}">
                <a16:creationId xmlns:a16="http://schemas.microsoft.com/office/drawing/2014/main" id="{13E3AC79-2723-445A-A2E0-4228EBFAAC17}"/>
              </a:ext>
            </a:extLst>
          </p:cNvPr>
          <p:cNvSpPr/>
          <p:nvPr/>
        </p:nvSpPr>
        <p:spPr bwMode="auto">
          <a:xfrm>
            <a:off x="3354701" y="2763597"/>
            <a:ext cx="2993813" cy="21954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75" name="Chevron 60">
            <a:extLst>
              <a:ext uri="{FF2B5EF4-FFF2-40B4-BE49-F238E27FC236}">
                <a16:creationId xmlns:a16="http://schemas.microsoft.com/office/drawing/2014/main" id="{6574DA60-E77C-4686-B4B4-0FB158D9CFF3}"/>
              </a:ext>
            </a:extLst>
          </p:cNvPr>
          <p:cNvSpPr/>
          <p:nvPr/>
        </p:nvSpPr>
        <p:spPr bwMode="auto">
          <a:xfrm>
            <a:off x="3914770" y="3657878"/>
            <a:ext cx="4225294" cy="232628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76" name="Chevron 60">
            <a:extLst>
              <a:ext uri="{FF2B5EF4-FFF2-40B4-BE49-F238E27FC236}">
                <a16:creationId xmlns:a16="http://schemas.microsoft.com/office/drawing/2014/main" id="{FB543A1D-BF9D-46EC-AD9F-FEEEC91B9D09}"/>
              </a:ext>
            </a:extLst>
          </p:cNvPr>
          <p:cNvSpPr/>
          <p:nvPr/>
        </p:nvSpPr>
        <p:spPr bwMode="auto">
          <a:xfrm>
            <a:off x="3788194" y="3274915"/>
            <a:ext cx="3786293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SA2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77" name="Chevron 60">
            <a:extLst>
              <a:ext uri="{FF2B5EF4-FFF2-40B4-BE49-F238E27FC236}">
                <a16:creationId xmlns:a16="http://schemas.microsoft.com/office/drawing/2014/main" id="{D517038F-3164-4EFB-82AF-F489F9E4A5AD}"/>
              </a:ext>
            </a:extLst>
          </p:cNvPr>
          <p:cNvSpPr/>
          <p:nvPr/>
        </p:nvSpPr>
        <p:spPr bwMode="auto">
          <a:xfrm>
            <a:off x="5671180" y="4916392"/>
            <a:ext cx="2709334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31AF930-0F88-4F4E-A82D-57AB060244FF}"/>
              </a:ext>
            </a:extLst>
          </p:cNvPr>
          <p:cNvCxnSpPr>
            <a:cxnSpLocks/>
          </p:cNvCxnSpPr>
          <p:nvPr/>
        </p:nvCxnSpPr>
        <p:spPr bwMode="auto">
          <a:xfrm>
            <a:off x="2683188" y="1384528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8E10091-F3C5-4184-8AAF-2AD2A3F83671}"/>
              </a:ext>
            </a:extLst>
          </p:cNvPr>
          <p:cNvSpPr txBox="1"/>
          <p:nvPr/>
        </p:nvSpPr>
        <p:spPr>
          <a:xfrm>
            <a:off x="3580760" y="1262291"/>
            <a:ext cx="486030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5053FD0-3EDF-444D-90C8-6C72B70B09FB}"/>
              </a:ext>
            </a:extLst>
          </p:cNvPr>
          <p:cNvCxnSpPr>
            <a:cxnSpLocks/>
          </p:cNvCxnSpPr>
          <p:nvPr/>
        </p:nvCxnSpPr>
        <p:spPr bwMode="auto">
          <a:xfrm>
            <a:off x="5084331" y="1387920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165DD17-C042-4E83-A9FA-4A4AC5A0AA60}"/>
              </a:ext>
            </a:extLst>
          </p:cNvPr>
          <p:cNvSpPr txBox="1"/>
          <p:nvPr/>
        </p:nvSpPr>
        <p:spPr>
          <a:xfrm>
            <a:off x="5981903" y="1265683"/>
            <a:ext cx="492443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4B2E821-8E08-42B1-996B-21F2822BFBC1}"/>
              </a:ext>
            </a:extLst>
          </p:cNvPr>
          <p:cNvCxnSpPr>
            <a:cxnSpLocks/>
          </p:cNvCxnSpPr>
          <p:nvPr/>
        </p:nvCxnSpPr>
        <p:spPr bwMode="auto">
          <a:xfrm>
            <a:off x="7478700" y="1377764"/>
            <a:ext cx="149109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12AD551-56C2-4087-877A-781D12538279}"/>
              </a:ext>
            </a:extLst>
          </p:cNvPr>
          <p:cNvSpPr txBox="1"/>
          <p:nvPr/>
        </p:nvSpPr>
        <p:spPr>
          <a:xfrm>
            <a:off x="8044379" y="1269074"/>
            <a:ext cx="489236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2027</a:t>
            </a:r>
          </a:p>
        </p:txBody>
      </p:sp>
      <p:sp>
        <p:nvSpPr>
          <p:cNvPr id="84" name="Thought Bubble: Cloud 83">
            <a:extLst>
              <a:ext uri="{FF2B5EF4-FFF2-40B4-BE49-F238E27FC236}">
                <a16:creationId xmlns:a16="http://schemas.microsoft.com/office/drawing/2014/main" id="{DA51BE54-657B-4F20-85C8-29B8ECBCBDB2}"/>
              </a:ext>
            </a:extLst>
          </p:cNvPr>
          <p:cNvSpPr/>
          <p:nvPr/>
        </p:nvSpPr>
        <p:spPr bwMode="auto">
          <a:xfrm>
            <a:off x="3965870" y="4406738"/>
            <a:ext cx="1608028" cy="438946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5" name="Chevron 60">
            <a:extLst>
              <a:ext uri="{FF2B5EF4-FFF2-40B4-BE49-F238E27FC236}">
                <a16:creationId xmlns:a16="http://schemas.microsoft.com/office/drawing/2014/main" id="{304E70AA-F8C6-4122-B41D-7A8B358737B0}"/>
              </a:ext>
            </a:extLst>
          </p:cNvPr>
          <p:cNvSpPr/>
          <p:nvPr/>
        </p:nvSpPr>
        <p:spPr bwMode="auto">
          <a:xfrm>
            <a:off x="3315906" y="3262812"/>
            <a:ext cx="623455" cy="281698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9167"/>
              <a:gd name="connsiteY0" fmla="*/ 0 h 222250"/>
              <a:gd name="connsiteX1" fmla="*/ 1467062 w 1609167"/>
              <a:gd name="connsiteY1" fmla="*/ 0 h 222250"/>
              <a:gd name="connsiteX2" fmla="*/ 1609167 w 1609167"/>
              <a:gd name="connsiteY2" fmla="*/ 118533 h 222250"/>
              <a:gd name="connsiteX3" fmla="*/ 1467062 w 1609167"/>
              <a:gd name="connsiteY3" fmla="*/ 222250 h 222250"/>
              <a:gd name="connsiteX4" fmla="*/ 0 w 1609167"/>
              <a:gd name="connsiteY4" fmla="*/ 222250 h 222250"/>
              <a:gd name="connsiteX5" fmla="*/ 26818 w 1609167"/>
              <a:gd name="connsiteY5" fmla="*/ 98155 h 222250"/>
              <a:gd name="connsiteX6" fmla="*/ 0 w 160916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167" h="222250">
                <a:moveTo>
                  <a:pt x="0" y="0"/>
                </a:moveTo>
                <a:lnTo>
                  <a:pt x="1467062" y="0"/>
                </a:lnTo>
                <a:lnTo>
                  <a:pt x="1609167" y="11853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SA2 &amp; RAN </a:t>
            </a:r>
            <a:r>
              <a:rPr lang="fr-FR" sz="7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WGs</a:t>
            </a: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6G SID </a:t>
            </a:r>
            <a:r>
              <a:rPr lang="fr-FR" sz="7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16B236-A969-47F3-A19D-DFF679E90605}"/>
              </a:ext>
            </a:extLst>
          </p:cNvPr>
          <p:cNvSpPr txBox="1"/>
          <p:nvPr/>
        </p:nvSpPr>
        <p:spPr>
          <a:xfrm>
            <a:off x="3874806" y="4506332"/>
            <a:ext cx="16796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SA3/4/5/6 6G SID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 TBD</a:t>
            </a:r>
          </a:p>
        </p:txBody>
      </p:sp>
      <p:sp>
        <p:nvSpPr>
          <p:cNvPr id="87" name="Chevron 60">
            <a:extLst>
              <a:ext uri="{FF2B5EF4-FFF2-40B4-BE49-F238E27FC236}">
                <a16:creationId xmlns:a16="http://schemas.microsoft.com/office/drawing/2014/main" id="{499BF90F-3CEA-41FC-A1C8-F4E7BE2CECC7}"/>
              </a:ext>
            </a:extLst>
          </p:cNvPr>
          <p:cNvSpPr/>
          <p:nvPr/>
        </p:nvSpPr>
        <p:spPr bwMode="auto">
          <a:xfrm>
            <a:off x="4490081" y="4115960"/>
            <a:ext cx="4262970" cy="21954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RAN2/3/4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C94BA205-75D4-4DA5-86DC-CEEA65C23F79}"/>
              </a:ext>
            </a:extLst>
          </p:cNvPr>
          <p:cNvSpPr txBox="1">
            <a:spLocks/>
          </p:cNvSpPr>
          <p:nvPr/>
        </p:nvSpPr>
        <p:spPr bwMode="auto">
          <a:xfrm>
            <a:off x="735576" y="822960"/>
            <a:ext cx="7142018" cy="388686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20 (FS) 6G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Chevron 60">
            <a:extLst>
              <a:ext uri="{FF2B5EF4-FFF2-40B4-BE49-F238E27FC236}">
                <a16:creationId xmlns:a16="http://schemas.microsoft.com/office/drawing/2014/main" id="{2DE6E6A4-EF41-4196-95E1-3E3E981C5343}"/>
              </a:ext>
            </a:extLst>
          </p:cNvPr>
          <p:cNvSpPr/>
          <p:nvPr/>
        </p:nvSpPr>
        <p:spPr bwMode="auto">
          <a:xfrm>
            <a:off x="7504284" y="3261402"/>
            <a:ext cx="550705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or </a:t>
            </a:r>
          </a:p>
        </p:txBody>
      </p:sp>
      <p:sp>
        <p:nvSpPr>
          <p:cNvPr id="90" name="Thought Bubble: Cloud 89">
            <a:extLst>
              <a:ext uri="{FF2B5EF4-FFF2-40B4-BE49-F238E27FC236}">
                <a16:creationId xmlns:a16="http://schemas.microsoft.com/office/drawing/2014/main" id="{0DF95CC6-4F59-4EDE-AEDA-9AA36192C3EC}"/>
              </a:ext>
            </a:extLst>
          </p:cNvPr>
          <p:cNvSpPr/>
          <p:nvPr/>
        </p:nvSpPr>
        <p:spPr bwMode="auto">
          <a:xfrm>
            <a:off x="7911839" y="4911750"/>
            <a:ext cx="903248" cy="250613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88C5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B6E11B2-1BE6-42B5-A870-31721B530672}"/>
              </a:ext>
            </a:extLst>
          </p:cNvPr>
          <p:cNvSpPr txBox="1"/>
          <p:nvPr/>
        </p:nvSpPr>
        <p:spPr>
          <a:xfrm>
            <a:off x="7823938" y="4937906"/>
            <a:ext cx="1060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TBD</a:t>
            </a:r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9E9C5999-FB8B-47D7-A922-FFA3B2574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528" y="884038"/>
            <a:ext cx="1363663" cy="169862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500" b="1" dirty="0">
                <a:latin typeface="Montserrat" panose="00000500000000000000" pitchFamily="50" charset="0"/>
              </a:rPr>
              <a:t>Note</a:t>
            </a:r>
            <a:r>
              <a:rPr lang="en-GB" altLang="en-US" sz="500" dirty="0">
                <a:latin typeface="Montserrat" panose="00000500000000000000" pitchFamily="50" charset="0"/>
              </a:rPr>
              <a:t>: All starting dates are indicative</a:t>
            </a:r>
          </a:p>
        </p:txBody>
      </p:sp>
      <p:cxnSp>
        <p:nvCxnSpPr>
          <p:cNvPr id="93" name="Straight Connector 114">
            <a:extLst>
              <a:ext uri="{FF2B5EF4-FFF2-40B4-BE49-F238E27FC236}">
                <a16:creationId xmlns:a16="http://schemas.microsoft.com/office/drawing/2014/main" id="{B7D26250-08A5-4328-93B5-31D03939CC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2472" y="1767951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94" name="Thought Bubble: Cloud 93">
            <a:extLst>
              <a:ext uri="{FF2B5EF4-FFF2-40B4-BE49-F238E27FC236}">
                <a16:creationId xmlns:a16="http://schemas.microsoft.com/office/drawing/2014/main" id="{1F5E6445-F85D-43CC-96BB-1D2A50A06D11}"/>
              </a:ext>
            </a:extLst>
          </p:cNvPr>
          <p:cNvSpPr/>
          <p:nvPr/>
        </p:nvSpPr>
        <p:spPr bwMode="auto">
          <a:xfrm>
            <a:off x="5661725" y="4384040"/>
            <a:ext cx="3063940" cy="379530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229819-3E10-4F88-9F42-06F149A0BCE3}"/>
              </a:ext>
            </a:extLst>
          </p:cNvPr>
          <p:cNvSpPr txBox="1"/>
          <p:nvPr/>
        </p:nvSpPr>
        <p:spPr>
          <a:xfrm>
            <a:off x="5790848" y="4451209"/>
            <a:ext cx="2623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SA3/4/5/6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)TBD</a:t>
            </a:r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id="{D45479E1-E254-4E47-A3EA-87FDF84335F2}"/>
              </a:ext>
            </a:extLst>
          </p:cNvPr>
          <p:cNvSpPr/>
          <p:nvPr/>
        </p:nvSpPr>
        <p:spPr bwMode="auto">
          <a:xfrm>
            <a:off x="968948" y="1843209"/>
            <a:ext cx="315882" cy="36576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5BE763A4-9D5C-43E5-821F-C58D38D7ED94}"/>
              </a:ext>
            </a:extLst>
          </p:cNvPr>
          <p:cNvSpPr txBox="1">
            <a:spLocks/>
          </p:cNvSpPr>
          <p:nvPr/>
        </p:nvSpPr>
        <p:spPr bwMode="auto">
          <a:xfrm>
            <a:off x="1151810" y="218941"/>
            <a:ext cx="7142018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Release 20 6G timeline with SA5</a:t>
            </a:r>
            <a:endParaRPr lang="en-US" sz="3600" dirty="0"/>
          </a:p>
        </p:txBody>
      </p:sp>
      <p:sp>
        <p:nvSpPr>
          <p:cNvPr id="99" name="Chevron 60">
            <a:extLst>
              <a:ext uri="{FF2B5EF4-FFF2-40B4-BE49-F238E27FC236}">
                <a16:creationId xmlns:a16="http://schemas.microsoft.com/office/drawing/2014/main" id="{D67C2455-2F6F-4077-B42E-056C935A201C}"/>
              </a:ext>
            </a:extLst>
          </p:cNvPr>
          <p:cNvSpPr/>
          <p:nvPr/>
        </p:nvSpPr>
        <p:spPr bwMode="auto">
          <a:xfrm>
            <a:off x="3874805" y="5238424"/>
            <a:ext cx="651403" cy="18698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altLang="zh-CN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SA5 6G SID </a:t>
            </a:r>
            <a:r>
              <a:rPr lang="fr-FR" altLang="zh-CN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altLang="zh-CN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0" name="Chevron 60">
            <a:extLst>
              <a:ext uri="{FF2B5EF4-FFF2-40B4-BE49-F238E27FC236}">
                <a16:creationId xmlns:a16="http://schemas.microsoft.com/office/drawing/2014/main" id="{F56DA94F-E576-41BB-9561-8699922B4B34}"/>
              </a:ext>
            </a:extLst>
          </p:cNvPr>
          <p:cNvSpPr/>
          <p:nvPr/>
        </p:nvSpPr>
        <p:spPr bwMode="auto">
          <a:xfrm>
            <a:off x="4458475" y="5221213"/>
            <a:ext cx="3681585" cy="2222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r>
              <a:rPr lang="fr-FR" sz="900">
                <a:latin typeface="+mn-lt"/>
                <a:ea typeface="ＭＳ Ｐゴシック" charset="-128"/>
              </a:rPr>
              <a:t>SA5 6G Study(ies</a:t>
            </a:r>
            <a:r>
              <a:rPr lang="fr-FR" sz="900" dirty="0">
                <a:latin typeface="+mn-lt"/>
                <a:ea typeface="ＭＳ Ｐゴシック" charset="-128"/>
              </a:rPr>
              <a:t>)</a:t>
            </a:r>
          </a:p>
        </p:txBody>
      </p:sp>
      <p:sp>
        <p:nvSpPr>
          <p:cNvPr id="101" name="矩形 1">
            <a:extLst>
              <a:ext uri="{FF2B5EF4-FFF2-40B4-BE49-F238E27FC236}">
                <a16:creationId xmlns:a16="http://schemas.microsoft.com/office/drawing/2014/main" id="{B3FE732A-BBE5-4D65-B3C2-9EF7199C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194" y="5167005"/>
            <a:ext cx="4411276" cy="342925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2113B2C-5866-470D-BA76-4496A6C14D50}"/>
              </a:ext>
            </a:extLst>
          </p:cNvPr>
          <p:cNvSpPr txBox="1"/>
          <p:nvPr/>
        </p:nvSpPr>
        <p:spPr>
          <a:xfrm>
            <a:off x="8268345" y="5121463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B3D69C3B-6925-4BB4-AEF0-D51F096D9E3A}"/>
              </a:ext>
            </a:extLst>
          </p:cNvPr>
          <p:cNvSpPr/>
          <p:nvPr/>
        </p:nvSpPr>
        <p:spPr bwMode="auto">
          <a:xfrm>
            <a:off x="3805229" y="5432754"/>
            <a:ext cx="243274" cy="211077"/>
          </a:xfrm>
          <a:prstGeom prst="star5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" name="TextBox 1">
            <a:extLst>
              <a:ext uri="{FF2B5EF4-FFF2-40B4-BE49-F238E27FC236}">
                <a16:creationId xmlns:a16="http://schemas.microsoft.com/office/drawing/2014/main" id="{D4214F2F-EBE2-49ED-9C03-1B6F28A09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696" y="5629886"/>
            <a:ext cx="1164115" cy="2000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700" b="1" dirty="0">
                <a:latin typeface="Montserrat" panose="00000500000000000000" pitchFamily="50" charset="0"/>
              </a:rPr>
              <a:t>Workshops 6G SA5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BF92F05-6BF4-4A04-B9AF-6A986523EC11}"/>
              </a:ext>
            </a:extLst>
          </p:cNvPr>
          <p:cNvSpPr/>
          <p:nvPr/>
        </p:nvSpPr>
        <p:spPr>
          <a:xfrm>
            <a:off x="9350632" y="1746123"/>
            <a:ext cx="2590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400" b="1" dirty="0">
                <a:solidFill>
                  <a:prstClr val="black"/>
                </a:solidFill>
                <a:latin typeface="Calibri"/>
              </a:rPr>
              <a:t>SA5 6G SI Rel-20: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Start of Rel-20 study: Sep.2025 (SA#109/SA5#163)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End of Rel-20 study: Mar.2027 (SA#115/SA5#171)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 (end time may be adjusted according to overall 3GPP time plan)</a:t>
            </a:r>
            <a:endParaRPr lang="en-US" altLang="zh-CN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7" name="Picture 106" descr="A blue and black logo&#10;&#10;Description automatically generated">
            <a:extLst>
              <a:ext uri="{FF2B5EF4-FFF2-40B4-BE49-F238E27FC236}">
                <a16:creationId xmlns:a16="http://schemas.microsoft.com/office/drawing/2014/main" id="{916BFB3F-C755-4EB1-A1FE-EDFD21581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" y="258358"/>
            <a:ext cx="1364884" cy="767747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016D8C8B-FE2A-4259-8984-2D4FFF46E32B}"/>
              </a:ext>
            </a:extLst>
          </p:cNvPr>
          <p:cNvSpPr/>
          <p:nvPr/>
        </p:nvSpPr>
        <p:spPr>
          <a:xfrm>
            <a:off x="8248244" y="6153596"/>
            <a:ext cx="24368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(updated SA5 based on SP-250420)</a:t>
            </a:r>
            <a:endParaRPr lang="zh-CN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12739613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C22C71-1B25-4670-85B8-A120969F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269" y="228600"/>
            <a:ext cx="7737447" cy="883508"/>
          </a:xfrm>
        </p:spPr>
        <p:txBody>
          <a:bodyPr/>
          <a:lstStyle/>
          <a:p>
            <a:pPr eaLnBrk="1" hangingPunct="1"/>
            <a:r>
              <a:rPr lang="de-DE" altLang="de-DE" sz="3600" b="1" dirty="0"/>
              <a:t>SA5 Rel-20 6G Content Definition steps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3D6D4EEE-B80D-470A-98C7-1C8632B18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26"/>
            <a:ext cx="1364884" cy="7677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02D98-ED0B-460B-AB67-2C8C41F0C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10" y="1309390"/>
            <a:ext cx="11388436" cy="4117634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Söhne"/>
              </a:rPr>
              <a:t>Following SA content definition steps guidance in SP-241738 : </a:t>
            </a:r>
          </a:p>
          <a:p>
            <a:pPr algn="l">
              <a:buFont typeface="+mj-lt"/>
              <a:buAutoNum type="arabicPeriod"/>
            </a:pPr>
            <a:r>
              <a:rPr lang="en-US" sz="1100" b="1" dirty="0">
                <a:latin typeface="Söhne"/>
              </a:rPr>
              <a:t>Discussion and Guidance for Rel-20 6G Scope</a:t>
            </a:r>
            <a:r>
              <a:rPr lang="en-US" sz="1100" dirty="0">
                <a:latin typeface="Söhne"/>
              </a:rPr>
              <a:t>: The content proposals for SA5 Rel-20 6G being discussed during the SA5 Rel-20 6G Workshop in June. </a:t>
            </a:r>
          </a:p>
          <a:p>
            <a:pPr lvl="1"/>
            <a:r>
              <a:rPr lang="en-US" sz="1100" dirty="0">
                <a:latin typeface="Söhne"/>
              </a:rPr>
              <a:t>The potential topics should be categorized by </a:t>
            </a:r>
            <a:r>
              <a:rPr lang="en-US" sz="1100" b="1" dirty="0">
                <a:latin typeface="Söhne"/>
              </a:rPr>
              <a:t>prime</a:t>
            </a:r>
            <a:r>
              <a:rPr lang="en-US" sz="1100" dirty="0">
                <a:latin typeface="Söhne"/>
              </a:rPr>
              <a:t> and </a:t>
            </a:r>
            <a:r>
              <a:rPr lang="en-US" sz="1100" b="1" dirty="0">
                <a:latin typeface="Söhne"/>
              </a:rPr>
              <a:t>supporting topics</a:t>
            </a:r>
            <a:r>
              <a:rPr lang="en-US" sz="1100" dirty="0">
                <a:latin typeface="Söhne"/>
              </a:rPr>
              <a:t>. </a:t>
            </a:r>
          </a:p>
          <a:p>
            <a:pPr lvl="1"/>
            <a:r>
              <a:rPr lang="en-US" sz="1100" dirty="0">
                <a:highlight>
                  <a:srgbClr val="00FFFF"/>
                </a:highlight>
                <a:latin typeface="Söhne"/>
              </a:rPr>
              <a:t>Maximum 62 TUs available for OAM, </a:t>
            </a:r>
            <a:r>
              <a:rPr lang="en-US" altLang="zh-CN" sz="1100" dirty="0">
                <a:highlight>
                  <a:srgbClr val="00FFFF"/>
                </a:highlight>
              </a:rPr>
              <a:t>Maximum 40 TUs available</a:t>
            </a:r>
            <a:r>
              <a:rPr lang="en-US" sz="1100" dirty="0">
                <a:highlight>
                  <a:srgbClr val="00FFFF"/>
                </a:highlight>
                <a:latin typeface="Söhne"/>
              </a:rPr>
              <a:t> for CH</a:t>
            </a:r>
          </a:p>
          <a:p>
            <a:pPr lvl="1"/>
            <a:r>
              <a:rPr lang="en-US" altLang="zh-CN" sz="1100" dirty="0">
                <a:highlight>
                  <a:srgbClr val="00FFFF"/>
                </a:highlight>
                <a:latin typeface="Söhne"/>
              </a:rPr>
              <a:t>The</a:t>
            </a:r>
            <a:r>
              <a:rPr lang="zh-CN" altLang="en-US" sz="1100" dirty="0">
                <a:highlight>
                  <a:srgbClr val="00FFFF"/>
                </a:highlight>
                <a:latin typeface="Söhne"/>
              </a:rPr>
              <a:t> </a:t>
            </a:r>
            <a:r>
              <a:rPr lang="en-US" altLang="zh-CN" sz="1100" dirty="0">
                <a:highlight>
                  <a:srgbClr val="00FFFF"/>
                </a:highlight>
                <a:latin typeface="Söhne"/>
              </a:rPr>
              <a:t>study</a:t>
            </a:r>
            <a:r>
              <a:rPr lang="zh-CN" altLang="en-US" sz="1100" dirty="0">
                <a:highlight>
                  <a:srgbClr val="00FFFF"/>
                </a:highlight>
                <a:latin typeface="Söhne"/>
              </a:rPr>
              <a:t> </a:t>
            </a:r>
            <a:r>
              <a:rPr lang="en-US" altLang="zh-CN" sz="1100" dirty="0">
                <a:highlight>
                  <a:srgbClr val="00FFFF"/>
                </a:highlight>
                <a:latin typeface="Söhne"/>
              </a:rPr>
              <a:t>of</a:t>
            </a:r>
            <a:r>
              <a:rPr lang="zh-CN" altLang="en-US" sz="1100" dirty="0">
                <a:highlight>
                  <a:srgbClr val="00FFFF"/>
                </a:highlight>
                <a:latin typeface="Söhne"/>
              </a:rPr>
              <a:t> </a:t>
            </a:r>
            <a:r>
              <a:rPr lang="en-US" altLang="zh-CN" sz="1100" dirty="0">
                <a:highlight>
                  <a:srgbClr val="00FFFF"/>
                </a:highlight>
                <a:latin typeface="Söhne"/>
              </a:rPr>
              <a:t>6G should start with 1 study item for OAM and 1 study item for CH. </a:t>
            </a:r>
          </a:p>
          <a:p>
            <a:pPr marL="609600" lvl="1" indent="0">
              <a:buNone/>
            </a:pPr>
            <a:r>
              <a:rPr lang="en-US" altLang="zh-CN" sz="1100" dirty="0">
                <a:highlight>
                  <a:srgbClr val="00FFFF"/>
                </a:highlight>
                <a:latin typeface="Söhne"/>
              </a:rPr>
              <a:t>Note: Please contact leadership if your company is interested to moderate the 6G discussion, target to decide the moderators in SA5#161 so that moderator could coordinate 6G discussion after SA5#161.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Moderated Email Discussions</a:t>
            </a:r>
            <a:r>
              <a:rPr lang="en-US" altLang="zh-CN" sz="1100" dirty="0">
                <a:latin typeface="Söhne"/>
              </a:rPr>
              <a:t>: Moderated Email Discussions to develop SID details corresponding to the Rel-20 6G topics identified in the prime/supporting feature list. The focus will be on defining technical objectives, work tasks, and estimated budgets for each task. These discussions are planned to start after SA5#161.  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Approval of Selected Rel-20 6G SID</a:t>
            </a:r>
            <a:r>
              <a:rPr lang="en-US" altLang="zh-CN" sz="1100" dirty="0">
                <a:latin typeface="Söhne"/>
              </a:rPr>
              <a:t>: Companies may submit the SID to SA5#162 for WG agreement. SA5 targets to submit SIs to </a:t>
            </a:r>
            <a:r>
              <a:rPr lang="en-US" altLang="zh-CN" sz="1100" dirty="0">
                <a:solidFill>
                  <a:srgbClr val="0000FF"/>
                </a:solidFill>
                <a:latin typeface="Söhne"/>
              </a:rPr>
              <a:t>SA#109</a:t>
            </a:r>
            <a:r>
              <a:rPr lang="en-US" altLang="zh-CN" sz="1100" dirty="0">
                <a:latin typeface="Söhne"/>
              </a:rPr>
              <a:t> for approval. Ideally, the Rel-20 6G SID for approval at this step should have no dependencies on Rel-20 work in RAN and SA. SID for approval should follow the guidance on </a:t>
            </a:r>
            <a:r>
              <a:rPr lang="en-US" altLang="zh-CN" sz="1100" dirty="0" err="1">
                <a:latin typeface="Söhne"/>
              </a:rPr>
              <a:t>Rapporteurship</a:t>
            </a:r>
            <a:r>
              <a:rPr lang="en-US" altLang="zh-CN" sz="1100" dirty="0">
                <a:latin typeface="Söhne"/>
              </a:rPr>
              <a:t> (see </a:t>
            </a:r>
            <a:r>
              <a:rPr lang="en-US" altLang="zh-CN" sz="1100" dirty="0">
                <a:latin typeface="Söh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SP-230746</a:t>
            </a:r>
            <a:r>
              <a:rPr lang="en-US" altLang="zh-CN" sz="1100" dirty="0">
                <a:latin typeface="Söhne"/>
              </a:rPr>
              <a:t>). 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WG commences Rel-20 6G SI Work</a:t>
            </a:r>
            <a:r>
              <a:rPr lang="en-US" altLang="zh-CN" sz="1100" dirty="0">
                <a:latin typeface="Söhne"/>
              </a:rPr>
              <a:t>: After the approval of the SID at SA#109, SA5 will start working on the approved SID during Q4 meetings.</a:t>
            </a:r>
          </a:p>
        </p:txBody>
      </p:sp>
    </p:spTree>
    <p:extLst>
      <p:ext uri="{BB962C8B-B14F-4D97-AF65-F5344CB8AC3E}">
        <p14:creationId xmlns:p14="http://schemas.microsoft.com/office/powerpoint/2010/main" val="364186989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646D249-680A-4774-B750-A9DD32BBE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26"/>
            <a:ext cx="1364884" cy="7677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171616-1780-491E-9FCD-5FD3971A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08722"/>
            <a:ext cx="9102725" cy="1143000"/>
          </a:xfrm>
        </p:spPr>
        <p:txBody>
          <a:bodyPr/>
          <a:lstStyle/>
          <a:p>
            <a:r>
              <a:rPr lang="en-US" altLang="zh-CN" dirty="0"/>
              <a:t>Rel-20 6G management features workshop</a:t>
            </a:r>
            <a:endParaRPr lang="zh-CN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9163FB-8A38-4C8E-B8CF-A3E1E681EFE9}"/>
              </a:ext>
            </a:extLst>
          </p:cNvPr>
          <p:cNvSpPr txBox="1">
            <a:spLocks/>
          </p:cNvSpPr>
          <p:nvPr/>
        </p:nvSpPr>
        <p:spPr bwMode="auto">
          <a:xfrm>
            <a:off x="652463" y="1391477"/>
            <a:ext cx="1090422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/>
              <a:t>Scope: </a:t>
            </a:r>
            <a:r>
              <a:rPr lang="en-US" altLang="zh-CN" sz="1600" kern="0" dirty="0"/>
              <a:t>6G related new management features including OAM/CH prime features and management support to new network features. </a:t>
            </a:r>
          </a:p>
          <a:p>
            <a:pPr lvl="1"/>
            <a:r>
              <a:rPr lang="en-US" altLang="zh-CN" sz="1400" kern="0" dirty="0">
                <a:highlight>
                  <a:srgbClr val="00FFFF"/>
                </a:highlight>
              </a:rPr>
              <a:t>Workshop#1: Online presentation on potential topics and directions (4 TUs)</a:t>
            </a:r>
          </a:p>
          <a:p>
            <a:pPr lvl="2"/>
            <a:r>
              <a:rPr lang="en-US" altLang="zh-CN" sz="1100" kern="0" dirty="0"/>
              <a:t>Jun 25, 2025 13:00-15:00 UTC</a:t>
            </a:r>
          </a:p>
          <a:p>
            <a:pPr lvl="2"/>
            <a:r>
              <a:rPr lang="en-US" altLang="zh-CN" sz="1100" kern="0"/>
              <a:t>Jun 26</a:t>
            </a:r>
            <a:r>
              <a:rPr lang="en-US" altLang="zh-CN" sz="1100" kern="0" dirty="0"/>
              <a:t>, 2025 </a:t>
            </a:r>
            <a:r>
              <a:rPr lang="en-US" altLang="zh-CN" sz="1100" kern="0"/>
              <a:t>13:00-15:00 UTC</a:t>
            </a:r>
            <a:endParaRPr lang="en-US" altLang="zh-CN" sz="1100" kern="0" dirty="0"/>
          </a:p>
          <a:p>
            <a:r>
              <a:rPr lang="en-US" altLang="zh-CN" sz="1600" b="1" kern="0" dirty="0"/>
              <a:t>Agenda</a:t>
            </a:r>
          </a:p>
          <a:p>
            <a:pPr marL="1144588" lvl="1" indent="-460375">
              <a:buFont typeface="+mj-lt"/>
              <a:buAutoNum type="arabicPeriod"/>
            </a:pPr>
            <a:r>
              <a:rPr lang="en-US" altLang="zh-CN" sz="1600" kern="0" dirty="0"/>
              <a:t>Opening of the workshop </a:t>
            </a:r>
          </a:p>
          <a:p>
            <a:pPr marL="1141413" lvl="1" indent="-457200">
              <a:buFont typeface="+mj-lt"/>
              <a:buAutoNum type="arabicPeriod"/>
            </a:pPr>
            <a:r>
              <a:rPr lang="en-US" altLang="zh-CN" sz="1600" kern="0" dirty="0">
                <a:solidFill>
                  <a:srgbClr val="0000FF"/>
                </a:solidFill>
              </a:rPr>
              <a:t>Contributions from 3GPP member companies</a:t>
            </a:r>
          </a:p>
          <a:p>
            <a:pPr marL="1674784" lvl="2" indent="-457200"/>
            <a:r>
              <a:rPr lang="en-US" altLang="zh-CN" sz="1600" kern="0" dirty="0">
                <a:solidFill>
                  <a:srgbClr val="0000FF"/>
                </a:solidFill>
              </a:rPr>
              <a:t>Contributions on potential Rel-20 management use cases and requirements, etc. </a:t>
            </a:r>
          </a:p>
          <a:p>
            <a:pPr marL="1674784" lvl="2" indent="-457200"/>
            <a:r>
              <a:rPr lang="en-US" altLang="zh-CN" sz="1600" kern="0" dirty="0">
                <a:solidFill>
                  <a:srgbClr val="0000FF"/>
                </a:solidFill>
              </a:rPr>
              <a:t>Up to one contribution per company</a:t>
            </a:r>
          </a:p>
          <a:p>
            <a:pPr marL="1142962" lvl="1" indent="-457200">
              <a:buFont typeface="+mj-lt"/>
              <a:buAutoNum type="arabicPeriod" startAt="3"/>
            </a:pPr>
            <a:r>
              <a:rPr lang="en-US" altLang="zh-CN" sz="1600" kern="0" dirty="0"/>
              <a:t>Chairman's summary and open discussion</a:t>
            </a:r>
            <a:r>
              <a:rPr lang="en-US" altLang="zh-CN" sz="1600" i="1" kern="0" dirty="0">
                <a:solidFill>
                  <a:srgbClr val="FF0000"/>
                </a:solidFill>
              </a:rPr>
              <a:t> </a:t>
            </a:r>
          </a:p>
          <a:p>
            <a:pPr marL="1144588" lvl="1" indent="-460375">
              <a:buFont typeface="+mj-lt"/>
              <a:buAutoNum type="arabicPeriod" startAt="3"/>
            </a:pPr>
            <a:r>
              <a:rPr lang="en-US" altLang="zh-CN" sz="1600" kern="0" dirty="0"/>
              <a:t>Closing of the workshop</a:t>
            </a:r>
          </a:p>
          <a:p>
            <a:pPr marL="684213" lvl="1" indent="0">
              <a:buNone/>
            </a:pPr>
            <a:endParaRPr lang="en-US" altLang="zh-CN" sz="1600" kern="0" dirty="0"/>
          </a:p>
          <a:p>
            <a:pPr marL="608013" lvl="1" indent="-608013">
              <a:buBlip>
                <a:blip r:embed="rId3"/>
              </a:buBlip>
            </a:pPr>
            <a:r>
              <a:rPr lang="en-US" altLang="zh-CN" sz="1600" kern="0" dirty="0">
                <a:cs typeface="+mn-cs"/>
              </a:rPr>
              <a:t>Please feel free to contact Chair if you plan to provide presentation, and it will be helpful to make better planning for this activity.</a:t>
            </a:r>
            <a:endParaRPr lang="zh-CN" altLang="en-US" sz="1600" kern="0" dirty="0">
              <a:cs typeface="+mn-cs"/>
            </a:endParaRPr>
          </a:p>
          <a:p>
            <a:pPr marL="608013" lvl="1" indent="-608013">
              <a:buBlip>
                <a:blip r:embed="rId3"/>
              </a:buBlip>
            </a:pPr>
            <a:endParaRPr lang="en-US" altLang="zh-CN" sz="1600" kern="0" dirty="0">
              <a:cs typeface="+mn-cs"/>
            </a:endParaRPr>
          </a:p>
          <a:p>
            <a:pPr lvl="1"/>
            <a:endParaRPr lang="en-US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3754616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02FD-AC55-4E33-8486-DDFB4E3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A72E-7889-4E30-879E-9C4CCD3F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</a:rPr>
              <a:t>Release 20</a:t>
            </a:r>
            <a:endParaRPr lang="en-GB" altLang="zh-CN" dirty="0">
              <a:solidFill>
                <a:srgbClr val="0000FF"/>
              </a:solidFill>
            </a:endParaRP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3GPP SA background information</a:t>
            </a:r>
          </a:p>
          <a:p>
            <a:pPr lvl="1"/>
            <a:r>
              <a:rPr lang="en-GB" altLang="zh-CN" dirty="0"/>
              <a:t>3GPP SA5 general information</a:t>
            </a:r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380586335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3673-57E5-4143-BA54-48A46718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of SA5 6G work planning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2EC3FD-83CA-4EBE-A1CF-950EDDE24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09544"/>
              </p:ext>
            </p:extLst>
          </p:nvPr>
        </p:nvGraphicFramePr>
        <p:xfrm>
          <a:off x="705511" y="1471279"/>
          <a:ext cx="10882985" cy="2348500"/>
        </p:xfrm>
        <a:graphic>
          <a:graphicData uri="http://schemas.openxmlformats.org/drawingml/2006/table">
            <a:tbl>
              <a:tblPr/>
              <a:tblGrid>
                <a:gridCol w="2348585">
                  <a:extLst>
                    <a:ext uri="{9D8B030D-6E8A-4147-A177-3AD203B41FA5}">
                      <a16:colId xmlns:a16="http://schemas.microsoft.com/office/drawing/2014/main" val="3812679859"/>
                    </a:ext>
                  </a:extLst>
                </a:gridCol>
                <a:gridCol w="2432304">
                  <a:extLst>
                    <a:ext uri="{9D8B030D-6E8A-4147-A177-3AD203B41FA5}">
                      <a16:colId xmlns:a16="http://schemas.microsoft.com/office/drawing/2014/main" val="1801995108"/>
                    </a:ext>
                  </a:extLst>
                </a:gridCol>
                <a:gridCol w="6102096">
                  <a:extLst>
                    <a:ext uri="{9D8B030D-6E8A-4147-A177-3AD203B41FA5}">
                      <a16:colId xmlns:a16="http://schemas.microsoft.com/office/drawing/2014/main" val="1512730693"/>
                    </a:ext>
                  </a:extLst>
                </a:gridCol>
              </a:tblGrid>
              <a:tr h="161856"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DateTime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Work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99272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before SA5#161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Company nomination of 6G study moderators (1 study for OAM, 1 study for Charging)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532581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19~23 May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SA5#161 f2f meeting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Selection of 6G study moderators (1 study for OAM, 1 study for Charging)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27118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25~26 June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 6G online workshop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 6G workshop presentation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961340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June~August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 6G NWM discussion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058792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25~29 August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SA5#162 f2f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meeting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 approval of 6G SIDs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168987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15~19 September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SA#109 f2f meeting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approval of 6G SIDs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584196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October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SA5#163 f2f meeting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Start of SA5 6G study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150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353BEB-D167-45AE-9712-3534CAD73E79}"/>
              </a:ext>
            </a:extLst>
          </p:cNvPr>
          <p:cNvSpPr txBox="1"/>
          <p:nvPr/>
        </p:nvSpPr>
        <p:spPr>
          <a:xfrm>
            <a:off x="859536" y="3925824"/>
            <a:ext cx="10834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kern="0" dirty="0">
                <a:solidFill>
                  <a:sysClr val="windowText" lastClr="000000"/>
                </a:solidFill>
                <a:latin typeface="Calibri"/>
              </a:rPr>
              <a:t>Reminders:</a:t>
            </a:r>
          </a:p>
          <a:p>
            <a:pPr marL="342900" indent="-342900">
              <a:buAutoNum type="arabicPeriod"/>
            </a:pPr>
            <a:r>
              <a:rPr lang="en-US" altLang="zh-CN" sz="1400" kern="0" dirty="0">
                <a:solidFill>
                  <a:sysClr val="windowText" lastClr="000000"/>
                </a:solidFill>
                <a:latin typeface="Calibri"/>
              </a:rPr>
              <a:t>Company nomination of 6G study moderators: one company one email please send the nominee’s name for Rel-20 SID directly to SA5 chair and SA Chair, rather than sharing it on the reflector.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FDF8DDE7-982B-4BED-8885-46E67BADF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26"/>
            <a:ext cx="1364884" cy="7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0894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8DE720-22CA-40DB-A2FF-36F8333D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02725" cy="1143000"/>
          </a:xfrm>
        </p:spPr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AFC802-BE8F-4EF9-9692-AEFC26AF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54150"/>
            <a:ext cx="11183938" cy="4830763"/>
          </a:xfrm>
        </p:spPr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3GPP SA background information</a:t>
            </a:r>
          </a:p>
          <a:p>
            <a:pPr lvl="1"/>
            <a:r>
              <a:rPr lang="en-GB" altLang="zh-CN" dirty="0"/>
              <a:t>3GPP SA5 general information</a:t>
            </a:r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394155890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6" y="0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OAM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23852"/>
              </p:ext>
            </p:extLst>
          </p:nvPr>
        </p:nvGraphicFramePr>
        <p:xfrm>
          <a:off x="1419456" y="1476938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(8:00~8:55)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NA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448329" y="998080"/>
            <a:ext cx="7898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+mn-lt"/>
              </a:rPr>
              <a:t>Assumption: </a:t>
            </a:r>
          </a:p>
          <a:p>
            <a:r>
              <a:rPr lang="en-US" altLang="zh-CN" sz="1000" dirty="0">
                <a:latin typeface="+mn-lt"/>
              </a:rPr>
              <a:t>Every day = 5 sessions (TUs),  total TU in 1 ordinary meeting (exclude closing plenary TUs) = 18.5 TUs</a:t>
            </a:r>
            <a:endParaRPr lang="zh-CN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87453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6827838" cy="866775"/>
          </a:xfrm>
        </p:spPr>
        <p:txBody>
          <a:bodyPr/>
          <a:lstStyle/>
          <a:p>
            <a:r>
              <a:rPr lang="en-US" dirty="0"/>
              <a:t>TU Budget for SA5 OAM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68400"/>
            <a:ext cx="9322112" cy="5085165"/>
          </a:xfrm>
        </p:spPr>
        <p:txBody>
          <a:bodyPr/>
          <a:lstStyle/>
          <a:p>
            <a:r>
              <a:rPr lang="en-US" sz="2000" dirty="0"/>
              <a:t>Assumptions for SA5 OAM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Rel-20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OAM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Q4 and </a:t>
            </a:r>
            <a:r>
              <a:rPr lang="en-US" sz="1600" dirty="0">
                <a:solidFill>
                  <a:srgbClr val="FF0000"/>
                </a:solidFill>
              </a:rPr>
              <a:t>Q5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Statistics: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1 parallel (OAM) stream per session =&gt; 18.5 TUs per meeting (incl. 2 TUs as buffer) = 185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Assume Maintenance + Buffer = 33% =&gt; ~ 61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Resulting total TUs avail. f. SI/WI: 10 meetings x 18.5 sessions = 185 TU minus 61 =&gt; 124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With 15 SI/WI =&gt; Average 8 TU per SI/WI (0.8/meeting). 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983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10" y="0"/>
            <a:ext cx="9712409" cy="1143000"/>
          </a:xfrm>
        </p:spPr>
        <p:txBody>
          <a:bodyPr/>
          <a:lstStyle/>
          <a:p>
            <a:r>
              <a:rPr lang="en-US" altLang="zh-CN" sz="3600" dirty="0"/>
              <a:t>SA5 Rel-20 OAM TU planning (Jan.2025~Mar.2027)</a:t>
            </a:r>
            <a:endParaRPr lang="zh-CN" alt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28E71-99C6-4012-A7FA-922E2C3A3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63970"/>
              </p:ext>
            </p:extLst>
          </p:nvPr>
        </p:nvGraphicFramePr>
        <p:xfrm>
          <a:off x="181410" y="2718483"/>
          <a:ext cx="11638718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120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265405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179584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1499286">
                  <a:extLst>
                    <a:ext uri="{9D8B030D-6E8A-4147-A177-3AD203B41FA5}">
                      <a16:colId xmlns:a16="http://schemas.microsoft.com/office/drawing/2014/main" val="899980716"/>
                    </a:ext>
                  </a:extLst>
                </a:gridCol>
                <a:gridCol w="1358074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Maintenance+R18/R19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R19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R20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R21 preparation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100" dirty="0">
                          <a:latin typeface="+mn-lt"/>
                        </a:rPr>
                        <a:t>(revision session)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Jan.2025~Jun.2025: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SA5#159~#161 (3 meetings) 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Prime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1.5 TU*3 meetings=</a:t>
                      </a:r>
                    </a:p>
                    <a:p>
                      <a:r>
                        <a:rPr lang="en-US" altLang="zh-CN" sz="1100" dirty="0">
                          <a:latin typeface="+mn-lt"/>
                        </a:rPr>
                        <a:t>4.5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13 TU*3 meetings= 39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TU*3 meetings = 6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TU*3=6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548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Jun.2025~Sep.2025: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SA5#162 (1 meeting)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(Rel-19 stage-3 freeze, first meeting for Rel-20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6G OAM/CH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1.5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13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4376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Oct.2025~Dec.2026: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SA5#163~#169 (7 meetings)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(OAM/CH Prime stage-3 freeze)</a:t>
                      </a:r>
                      <a:endParaRPr lang="en-US" altLang="zh-CN" sz="900" b="1" dirty="0"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SA5#165~#167 (3 meetings)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2.5 TU*7 meetings=</a:t>
                      </a:r>
                    </a:p>
                    <a:p>
                      <a:r>
                        <a:rPr lang="en-US" altLang="zh-CN" sz="1100" dirty="0">
                          <a:latin typeface="+mn-lt"/>
                        </a:rPr>
                        <a:t>17.5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14 TU*7 meetings = 98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TU*7=14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61855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 2027~Mar.2027: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SA5#170~#171 (2 meetings)</a:t>
                      </a: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stage-3 freeze)</a:t>
                      </a:r>
                    </a:p>
                    <a:p>
                      <a:r>
                        <a:rPr lang="en-US" altLang="zh-CN" sz="1000" b="1">
                          <a:solidFill>
                            <a:srgbClr val="FF0000"/>
                          </a:solidFill>
                          <a:latin typeface="+mn-lt"/>
                        </a:rPr>
                        <a:t>(6G study completion)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1.5 TU*2 meetings = 3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+mn-lt"/>
                        </a:rPr>
                        <a:t>12 TU*2 meetings = 24 TU</a:t>
                      </a:r>
                      <a:endParaRPr lang="zh-CN" altLang="en-US" sz="1100" dirty="0">
                        <a:latin typeface="+mn-lt"/>
                      </a:endParaRPr>
                    </a:p>
                    <a:p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+mn-lt"/>
                        </a:rPr>
                        <a:t>3 TU*2 meetings = 6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TU*2=4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6993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Total=185 TU</a:t>
                      </a:r>
                      <a:endParaRPr lang="zh-CN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 22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13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124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6TU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20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38873" y="964157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18.5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OAM = 16.5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Rel-19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el-21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Rel-20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Rel-20 SIDs / WIDs = 124 TUs</a:t>
            </a:r>
          </a:p>
        </p:txBody>
      </p:sp>
    </p:spTree>
    <p:extLst>
      <p:ext uri="{BB962C8B-B14F-4D97-AF65-F5344CB8AC3E}">
        <p14:creationId xmlns:p14="http://schemas.microsoft.com/office/powerpoint/2010/main" val="306057228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0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SA5 calendar with </a:t>
            </a:r>
            <a:r>
              <a:rPr lang="en-US" altLang="zh-CN" dirty="0"/>
              <a:t>CH</a:t>
            </a:r>
            <a:r>
              <a:rPr lang="de-DE" altLang="de-DE" dirty="0"/>
              <a:t>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08085"/>
              </p:ext>
            </p:extLst>
          </p:nvPr>
        </p:nvGraphicFramePr>
        <p:xfrm>
          <a:off x="1442122" y="1447370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(8:00~8:55)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altLang="zh-CN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Offline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altLang="zh-CN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Offline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Offline session 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CH Closing</a:t>
                      </a: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526021" y="983296"/>
            <a:ext cx="947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+mn-lt"/>
              </a:rPr>
              <a:t>Assumption: </a:t>
            </a:r>
          </a:p>
          <a:p>
            <a:r>
              <a:rPr lang="en-US" altLang="zh-CN" sz="1000" dirty="0">
                <a:latin typeface="+mn-lt"/>
              </a:rPr>
              <a:t>Every day = 5 sessions (TUs),  total TU in 1 ordinary meeting (exclude closing plenary and offline TUs) = 12 TUs</a:t>
            </a:r>
          </a:p>
        </p:txBody>
      </p:sp>
    </p:spTree>
    <p:extLst>
      <p:ext uri="{BB962C8B-B14F-4D97-AF65-F5344CB8AC3E}">
        <p14:creationId xmlns:p14="http://schemas.microsoft.com/office/powerpoint/2010/main" val="110825392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6" y="0"/>
            <a:ext cx="6827838" cy="866775"/>
          </a:xfrm>
        </p:spPr>
        <p:txBody>
          <a:bodyPr/>
          <a:lstStyle/>
          <a:p>
            <a:r>
              <a:rPr lang="en-US" dirty="0"/>
              <a:t>TU Budget for SA5 CH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42" y="943674"/>
            <a:ext cx="11152107" cy="5030406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Assumptions for SA5 CH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Rel-20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CH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Q1 and </a:t>
            </a:r>
            <a:r>
              <a:rPr lang="en-US" sz="1600" dirty="0">
                <a:solidFill>
                  <a:srgbClr val="FF0000"/>
                </a:solidFill>
              </a:rPr>
              <a:t>Q2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.),CH closing plenary planned to be in Thursday Q3 and Q4.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Detail statistics: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1 (CH) stream per session =&gt; 12 TUs per meeting (incl. 2 TUs as buffer) = 120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Assume Maintenance + Buffer = 33% as in SA2  =&gt; ~ 40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Resulting total TUs avail. f. SI/WI: 10 meetings x 10 sessions = 120 TU minus 40 =&gt; 80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With 10 SI/WI =&gt; Average 8 TU per SI/WI (0.8/meeting). </a:t>
            </a:r>
          </a:p>
          <a:p>
            <a:pPr marL="609600" lvl="1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Note: TU capacity for CH could be extended if more topics are proposed.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0154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0"/>
            <a:ext cx="9561952" cy="1143000"/>
          </a:xfrm>
        </p:spPr>
        <p:txBody>
          <a:bodyPr/>
          <a:lstStyle/>
          <a:p>
            <a:r>
              <a:rPr lang="en-US" altLang="zh-CN" dirty="0"/>
              <a:t>SA5 Rel-20 CH TU planning (Jan.2025~Mar.2027)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47111" y="964157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CH = 10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Rel-19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el-21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Rel-20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Rel-20 SIDs / WIDs = 80 TUs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3D18BB-B74E-44EF-B187-98A11EB8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45650"/>
              </p:ext>
            </p:extLst>
          </p:nvPr>
        </p:nvGraphicFramePr>
        <p:xfrm>
          <a:off x="181410" y="2718483"/>
          <a:ext cx="1163871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120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265405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179584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1499286">
                  <a:extLst>
                    <a:ext uri="{9D8B030D-6E8A-4147-A177-3AD203B41FA5}">
                      <a16:colId xmlns:a16="http://schemas.microsoft.com/office/drawing/2014/main" val="899980716"/>
                    </a:ext>
                  </a:extLst>
                </a:gridCol>
                <a:gridCol w="1358074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Maintenance+R18/R19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R21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Jan.2025~Jun.2025: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SA5#159~#161 (3 meetings) 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Prime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TU*3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4.5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7.5 TU*3 meetings= 22.5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TU*3 meetings = 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2 TU*3=6 TU</a:t>
                      </a:r>
                      <a:endParaRPr lang="zh-CN" altLang="en-US" sz="1200" dirty="0">
                        <a:latin typeface="+mn-lt"/>
                      </a:endParaRPr>
                    </a:p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548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Jun.2025~Sep.2025: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SA5#162 (1 meeting)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(Rel-19 stage-3 freeze, first meeting for Rel-20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6G OAM/CH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6.5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4376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Oct.2025~Dec.2026: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SA5#163~#169 (7 meetings)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(OAM/CH Prime stage-3 freeze)</a:t>
                      </a:r>
                      <a:endParaRPr lang="en-US" altLang="zh-CN" sz="900" b="1" dirty="0"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SA5#165~#167 (3 meetings)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TU*2 meetings+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1 TU*5 meetings 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8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8.5 TU*2 meetings +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9 TU *5 meetings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= 62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TU*2=4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61855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 2027~Mar.2027: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SA5#170~#171 (2 meetings)</a:t>
                      </a: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stage-3 freeze)</a:t>
                      </a: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n-lt"/>
                        </a:rPr>
                        <a:t>(6G study completion)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TU*2 meetings = 2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 8 TU*2 meetings = 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1 TU*2 meetings = 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TU*2=4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80624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Total=120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 11.5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6.5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9851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00340018\AppData\Roaming\eSpace_Desktop\UserData\z00340018\imagefiles\originalImgfiles\E281572D-0BDF-43F5-AECA-3A5D21BEB065.png">
            <a:extLst>
              <a:ext uri="{FF2B5EF4-FFF2-40B4-BE49-F238E27FC236}">
                <a16:creationId xmlns:a16="http://schemas.microsoft.com/office/drawing/2014/main" id="{8D6FB5A3-BE75-4B2A-B900-B7777405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0" y="1141486"/>
            <a:ext cx="5379835" cy="49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73A834-FE96-4D3D-B514-F74B3097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95" y="89114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Sample of OAM TU planning and statistics</a:t>
            </a:r>
            <a:endParaRPr lang="zh-CN" alt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B752F-D075-4C2A-A24B-4A76C95720FC}"/>
              </a:ext>
            </a:extLst>
          </p:cNvPr>
          <p:cNvSpPr txBox="1"/>
          <p:nvPr/>
        </p:nvSpPr>
        <p:spPr>
          <a:xfrm>
            <a:off x="698809" y="2877832"/>
            <a:ext cx="456925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TU planning: to be proposed by rapporteurs and agreed by the group</a:t>
            </a:r>
            <a:endParaRPr lang="zh-CN" altLang="en-US" sz="1400" dirty="0"/>
          </a:p>
        </p:txBody>
      </p:sp>
      <p:pic>
        <p:nvPicPr>
          <p:cNvPr id="1026" name="Picture 2" descr="C:\Users\z00340018\AppData\Roaming\eSpace_Desktop\UserData\z00340018\imagefiles\originalImgfiles\7A8990D9-78A3-4903-B698-8400C887E9E6.png">
            <a:extLst>
              <a:ext uri="{FF2B5EF4-FFF2-40B4-BE49-F238E27FC236}">
                <a16:creationId xmlns:a16="http://schemas.microsoft.com/office/drawing/2014/main" id="{9680A790-6C6D-4212-9FB5-5FC9B199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55" y="1141486"/>
            <a:ext cx="5261403" cy="4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B75B9E-DC91-4B61-A6DE-A82F5A5810FA}"/>
              </a:ext>
            </a:extLst>
          </p:cNvPr>
          <p:cNvSpPr txBox="1"/>
          <p:nvPr/>
        </p:nvSpPr>
        <p:spPr>
          <a:xfrm>
            <a:off x="6673907" y="3981033"/>
            <a:ext cx="456925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TU statistics: to be filled by chair based on the time consumed after each meeting </a:t>
            </a:r>
            <a:endParaRPr lang="zh-CN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F4218-DCC2-4B71-B7DB-9DB0535965E8}"/>
              </a:ext>
            </a:extLst>
          </p:cNvPr>
          <p:cNvSpPr txBox="1"/>
          <p:nvPr/>
        </p:nvSpPr>
        <p:spPr>
          <a:xfrm rot="20264497">
            <a:off x="9593144" y="4865785"/>
            <a:ext cx="214503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This is an example to illustrate TU planning and statistics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28535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530B-7656-4CE4-A48C-7CE0A49F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SA#107 information: Rel-20 5GA timeline (ref:SP-250420)</a:t>
            </a:r>
            <a:endParaRPr lang="zh-CN" alt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E6952-07A4-40A1-9453-09593028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65" y="1724579"/>
            <a:ext cx="7053464" cy="40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0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D950-E5FF-4005-910D-0A035AF0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SA#107 information: Overall 6G Workplan </a:t>
            </a:r>
            <a:endParaRPr lang="zh-CN" alt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0121F-EA89-4615-B412-E4205F5E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" y="1932432"/>
            <a:ext cx="5797296" cy="3852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FCBBD2-C78D-4DCB-9D07-32F495DE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7776"/>
            <a:ext cx="5934979" cy="39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92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3EFBB-198B-47D3-8F45-3C8E581E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3" y="1926336"/>
            <a:ext cx="5419845" cy="3627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3658A-16E2-442C-9073-AB43BBA4D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32" y="1734302"/>
            <a:ext cx="5773423" cy="41577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D96F6F-A072-45F3-BCD6-43E7A3A2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SA#107 information: Overall 6G Workplan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014994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02FD-AC55-4E33-8486-DDFB4E3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EDA936-10FB-4CD6-8DC7-B9A06045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54150"/>
            <a:ext cx="11183938" cy="4830763"/>
          </a:xfrm>
        </p:spPr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3GPP SA background information</a:t>
            </a: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3GPP SA5 general information</a:t>
            </a:r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74443515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F2-6BA9-49B8-A7B6-646CF2C8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Rel-19~21 timelines with SA5</a:t>
            </a:r>
            <a:endParaRPr lang="zh-CN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339954-8146-4280-963D-A328AEB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04" y="1127946"/>
            <a:ext cx="9211854" cy="51515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BF3C8D-515E-4D05-B91D-9298D49AA7D9}"/>
              </a:ext>
            </a:extLst>
          </p:cNvPr>
          <p:cNvSpPr/>
          <p:nvPr/>
        </p:nvSpPr>
        <p:spPr>
          <a:xfrm>
            <a:off x="8876478" y="6189730"/>
            <a:ext cx="24368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(updated SA5 based on SP-250420)</a:t>
            </a:r>
            <a:endParaRPr lang="zh-CN" altLang="en-US" sz="1050" b="1" dirty="0"/>
          </a:p>
        </p:txBody>
      </p:sp>
      <p:sp>
        <p:nvSpPr>
          <p:cNvPr id="19" name="Chevron 58">
            <a:extLst>
              <a:ext uri="{FF2B5EF4-FFF2-40B4-BE49-F238E27FC236}">
                <a16:creationId xmlns:a16="http://schemas.microsoft.com/office/drawing/2014/main" id="{AB03A74D-A1BF-44C3-AFD5-97DFFAEF63C1}"/>
              </a:ext>
            </a:extLst>
          </p:cNvPr>
          <p:cNvSpPr/>
          <p:nvPr/>
        </p:nvSpPr>
        <p:spPr bwMode="auto">
          <a:xfrm>
            <a:off x="3323644" y="4066801"/>
            <a:ext cx="2361909" cy="195779"/>
          </a:xfrm>
          <a:prstGeom prst="chevron">
            <a:avLst/>
          </a:prstGeom>
          <a:solidFill>
            <a:srgbClr val="66FFFF"/>
          </a:solidFill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SA5 Rel-20 5GA </a:t>
            </a:r>
            <a:r>
              <a:rPr lang="fr-FR" sz="800" b="1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/</a:t>
            </a:r>
            <a:r>
              <a:rPr lang="fr-FR" sz="800" b="1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endParaRPr lang="fr-FR" sz="800" b="1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" name="Chevron 58">
            <a:extLst>
              <a:ext uri="{FF2B5EF4-FFF2-40B4-BE49-F238E27FC236}">
                <a16:creationId xmlns:a16="http://schemas.microsoft.com/office/drawing/2014/main" id="{6DB2592E-80C1-4A2B-8E12-8CA514196B84}"/>
              </a:ext>
            </a:extLst>
          </p:cNvPr>
          <p:cNvSpPr/>
          <p:nvPr/>
        </p:nvSpPr>
        <p:spPr bwMode="auto">
          <a:xfrm>
            <a:off x="3686742" y="5488841"/>
            <a:ext cx="1998812" cy="195779"/>
          </a:xfrm>
          <a:prstGeom prst="chevron">
            <a:avLst/>
          </a:prstGeom>
          <a:solidFill>
            <a:srgbClr val="66FFFF"/>
          </a:solidFill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SA5 6G study(ies)</a:t>
            </a:r>
          </a:p>
        </p:txBody>
      </p:sp>
      <p:sp>
        <p:nvSpPr>
          <p:cNvPr id="25" name="Chevron 58">
            <a:extLst>
              <a:ext uri="{FF2B5EF4-FFF2-40B4-BE49-F238E27FC236}">
                <a16:creationId xmlns:a16="http://schemas.microsoft.com/office/drawing/2014/main" id="{34727D3E-A1C2-44BA-B4E7-64D2E4436024}"/>
              </a:ext>
            </a:extLst>
          </p:cNvPr>
          <p:cNvSpPr/>
          <p:nvPr/>
        </p:nvSpPr>
        <p:spPr bwMode="auto">
          <a:xfrm>
            <a:off x="1136116" y="2898169"/>
            <a:ext cx="2520531" cy="195779"/>
          </a:xfrm>
          <a:prstGeom prst="chevron">
            <a:avLst/>
          </a:prstGeom>
          <a:solidFill>
            <a:srgbClr val="66FFFF"/>
          </a:solidFill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SA5 </a:t>
            </a:r>
            <a:r>
              <a:rPr lang="en-US" altLang="zh-CN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Rel-19 </a:t>
            </a:r>
            <a:r>
              <a:rPr lang="fr-FR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5GA </a:t>
            </a:r>
            <a:r>
              <a:rPr lang="fr-FR" sz="800" b="1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8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/</a:t>
            </a:r>
            <a:r>
              <a:rPr lang="fr-FR" sz="800" b="1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endParaRPr lang="fr-FR" sz="800" b="1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9422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E34D-9C9F-4609-A944-E0D055A7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Detailed Rel-20 time plan with 5GA/6G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83E6-F8CF-4F6A-960A-86F45108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8627"/>
            <a:ext cx="10978464" cy="94879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altLang="zh-CN" sz="1600" b="1" dirty="0"/>
              <a:t>Overall Plan:</a:t>
            </a:r>
          </a:p>
          <a:p>
            <a:pPr algn="ctr"/>
            <a:r>
              <a:rPr lang="en-GB" altLang="zh-CN" sz="1550" dirty="0"/>
              <a:t>Start of Rel-20: Jun.2025 (SA#108/SA5#161)</a:t>
            </a:r>
          </a:p>
          <a:p>
            <a:pPr algn="ctr"/>
            <a:r>
              <a:rPr lang="en-GB" altLang="zh-CN" sz="1550" dirty="0"/>
              <a:t>End of Rel-20: Mar.2027 (SA#115/SA5#171)</a:t>
            </a:r>
            <a:endParaRPr lang="zh-CN" altLang="en-US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55F42-DC8A-44FB-9DE1-6A11CB63075E}"/>
              </a:ext>
            </a:extLst>
          </p:cNvPr>
          <p:cNvSpPr/>
          <p:nvPr/>
        </p:nvSpPr>
        <p:spPr>
          <a:xfrm>
            <a:off x="647700" y="2284731"/>
            <a:ext cx="5448300" cy="3570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altLang="zh-CN" sz="1400" b="1" dirty="0">
                <a:solidFill>
                  <a:prstClr val="black"/>
                </a:solidFill>
                <a:highlight>
                  <a:srgbClr val="00FFFF"/>
                </a:highlight>
                <a:latin typeface="Calibri"/>
              </a:rPr>
              <a:t>5GA Rel-20: </a:t>
            </a:r>
          </a:p>
          <a:p>
            <a:pPr lvl="0"/>
            <a:endParaRPr lang="en-GB" altLang="zh-CN" sz="1400" b="1" dirty="0">
              <a:solidFill>
                <a:prstClr val="black"/>
              </a:solidFill>
              <a:highlight>
                <a:srgbClr val="00FFFF"/>
              </a:highlight>
              <a:latin typeface="Calibri"/>
            </a:endParaRPr>
          </a:p>
          <a:p>
            <a:pPr lvl="0"/>
            <a:r>
              <a:rPr lang="en-GB" altLang="zh-CN" sz="1400" b="1" dirty="0">
                <a:solidFill>
                  <a:prstClr val="black"/>
                </a:solidFill>
                <a:latin typeface="Calibri"/>
              </a:rPr>
              <a:t>OAM/CH prime feature:</a:t>
            </a:r>
            <a:endParaRPr lang="zh-CN" altLang="zh-CN" sz="14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Some WIDs and All Prime SIDs </a:t>
            </a:r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to be agreed no later than May.2025(SA5#161) and target for approval in Jun.2025</a:t>
            </a:r>
            <a:r>
              <a:rPr lang="en-GB" altLang="zh-CN" sz="1400" dirty="0">
                <a:solidFill>
                  <a:srgbClr val="0000FF"/>
                </a:solidFill>
                <a:latin typeface="Calibri"/>
              </a:rPr>
              <a:t> (SA#108)</a:t>
            </a:r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. </a:t>
            </a:r>
          </a:p>
          <a:p>
            <a:pPr lvl="0"/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It’s recommended to take max 6~9 months for study phase if normative work is planned for Rel-20. </a:t>
            </a:r>
            <a:endParaRPr lang="en-GB" altLang="zh-CN" sz="1400" dirty="0">
              <a:solidFill>
                <a:srgbClr val="0000FF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Start of Rel-20 </a:t>
            </a:r>
            <a:r>
              <a:rPr lang="en-GB" altLang="zh-CN" sz="1200" dirty="0">
                <a:solidFill>
                  <a:srgbClr val="FF0000"/>
                </a:solidFill>
                <a:latin typeface="Calibri"/>
              </a:rPr>
              <a:t>prime</a:t>
            </a: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 study:</a:t>
            </a:r>
            <a:r>
              <a:rPr lang="en-GB" altLang="zh-CN" sz="1200" dirty="0">
                <a:solidFill>
                  <a:srgbClr val="FF0000"/>
                </a:solidFill>
                <a:latin typeface="Calibri"/>
              </a:rPr>
              <a:t> right after </a:t>
            </a: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Jun.2025 (SA#108/SA5#161)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End of Rel-20 </a:t>
            </a:r>
            <a:r>
              <a:rPr lang="en-US" altLang="zh-CN" sz="1200" dirty="0">
                <a:solidFill>
                  <a:srgbClr val="FF0000"/>
                </a:solidFill>
                <a:latin typeface="Calibri"/>
              </a:rPr>
              <a:t>prime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 normative: Dec.2026 (SA#114/SA5#170)</a:t>
            </a:r>
          </a:p>
          <a:p>
            <a:pPr lvl="0"/>
            <a:endParaRPr lang="en-GB" altLang="zh-CN" sz="12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GB" altLang="zh-CN" sz="1400" b="1" dirty="0">
                <a:solidFill>
                  <a:prstClr val="black"/>
                </a:solidFill>
                <a:latin typeface="Calibri"/>
              </a:rPr>
              <a:t>OAM/CH supporting to network feature</a:t>
            </a: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(SA5 is ready to support network features pending the availability of inputs from other WGs)</a:t>
            </a:r>
            <a:endParaRPr lang="en-GB" altLang="zh-CN" sz="1400" b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All supporting studies/normative WIDs to be agreed no later than May.2026 (SA5#167) and target for approval in Jun.2026 (SA#112). </a:t>
            </a:r>
            <a:endParaRPr lang="zh-CN" altLang="zh-CN" sz="1400" dirty="0">
              <a:solidFill>
                <a:srgbClr val="0000FF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Start of Rel-20 </a:t>
            </a:r>
            <a:r>
              <a:rPr lang="en-GB" altLang="zh-CN" sz="1200" dirty="0">
                <a:solidFill>
                  <a:srgbClr val="FF0000"/>
                </a:solidFill>
                <a:latin typeface="Calibri"/>
              </a:rPr>
              <a:t>supporting</a:t>
            </a: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 study (if needed): </a:t>
            </a:r>
            <a:r>
              <a:rPr lang="en-GB" altLang="zh-CN" sz="1200" dirty="0">
                <a:solidFill>
                  <a:srgbClr val="FF0000"/>
                </a:solidFill>
                <a:latin typeface="Calibri"/>
              </a:rPr>
              <a:t>right after</a:t>
            </a: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Jun</a:t>
            </a:r>
            <a:r>
              <a:rPr lang="en-GB" altLang="zh-CN" sz="1200" dirty="0">
                <a:solidFill>
                  <a:prstClr val="black"/>
                </a:solidFill>
                <a:latin typeface="Calibri"/>
              </a:rPr>
              <a:t>.2026 (SA#112/SA5#167)</a:t>
            </a:r>
            <a:endParaRPr lang="en-US" altLang="zh-CN" sz="1200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End of Rel-20 </a:t>
            </a:r>
            <a:r>
              <a:rPr lang="en-US" altLang="zh-CN" sz="1200" dirty="0">
                <a:solidFill>
                  <a:srgbClr val="FF0000"/>
                </a:solidFill>
                <a:latin typeface="Calibri"/>
              </a:rPr>
              <a:t>supporting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 normative: Mar.2027 (SA#115/SA5#171)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14C5E-C134-4EE1-93F9-A3C283F4B47E}"/>
              </a:ext>
            </a:extLst>
          </p:cNvPr>
          <p:cNvSpPr/>
          <p:nvPr/>
        </p:nvSpPr>
        <p:spPr>
          <a:xfrm>
            <a:off x="6123288" y="2284731"/>
            <a:ext cx="5502876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highlight>
                  <a:srgbClr val="00FFFF"/>
                </a:highlight>
                <a:latin typeface="Calibri"/>
              </a:rPr>
              <a:t>6G SI Rel-20:</a:t>
            </a:r>
          </a:p>
          <a:p>
            <a:endParaRPr lang="en-US" altLang="zh-CN" sz="1400" b="1" dirty="0">
              <a:solidFill>
                <a:prstClr val="black"/>
              </a:solidFill>
              <a:highlight>
                <a:srgbClr val="00FFFF"/>
              </a:highlight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Start of Rel-20 study: Sep.2025 (SA#109/SA5#163)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End of Rel-20 study: Mar.2027 (SA#115/SA5#171)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 (end time may be adjusted according to overall 3GPP time plan)</a:t>
            </a:r>
          </a:p>
        </p:txBody>
      </p:sp>
    </p:spTree>
    <p:extLst>
      <p:ext uri="{BB962C8B-B14F-4D97-AF65-F5344CB8AC3E}">
        <p14:creationId xmlns:p14="http://schemas.microsoft.com/office/powerpoint/2010/main" val="25071704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B64B270-A35C-4130-A9C4-34FB1974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48" y="0"/>
            <a:ext cx="9112251" cy="1143000"/>
          </a:xfrm>
        </p:spPr>
        <p:txBody>
          <a:bodyPr/>
          <a:lstStyle/>
          <a:p>
            <a:r>
              <a:rPr lang="en-GB" altLang="en-US" dirty="0"/>
              <a:t>SA5 Rel-20 Capacity Summary </a:t>
            </a:r>
            <a:endParaRPr lang="zh-CN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340DFF-0803-47A5-B681-995794B32B6C}"/>
              </a:ext>
            </a:extLst>
          </p:cNvPr>
          <p:cNvSpPr txBox="1">
            <a:spLocks/>
          </p:cNvSpPr>
          <p:nvPr/>
        </p:nvSpPr>
        <p:spPr bwMode="auto">
          <a:xfrm>
            <a:off x="1215922" y="983444"/>
            <a:ext cx="9582630" cy="4332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>
                <a:solidFill>
                  <a:srgbClr val="0000FF"/>
                </a:solidFill>
              </a:rPr>
              <a:t>SA5 capacity :</a:t>
            </a:r>
          </a:p>
          <a:p>
            <a:pPr lvl="1"/>
            <a:r>
              <a:rPr lang="en-US" sz="1600" kern="0" dirty="0"/>
              <a:t>Max </a:t>
            </a:r>
            <a:r>
              <a:rPr lang="en-US" altLang="en-US" sz="1600" kern="0" dirty="0"/>
              <a:t>TUs : 124 (OAM) / 80 (Charging)</a:t>
            </a:r>
          </a:p>
          <a:p>
            <a:pPr lvl="2"/>
            <a:r>
              <a:rPr lang="en-US" altLang="en-US" sz="1200" kern="0" dirty="0"/>
              <a:t>Additional buffer TUs: 61(OAM)/40(CH)</a:t>
            </a:r>
          </a:p>
          <a:p>
            <a:pPr lvl="1"/>
            <a:r>
              <a:rPr lang="en-US" altLang="en-US" sz="1600" kern="0" dirty="0">
                <a:solidFill>
                  <a:srgbClr val="0000FF"/>
                </a:solidFill>
              </a:rPr>
              <a:t>Max number of SIs/WIs: 10~15 (OAM) / 6~10 (Charging)</a:t>
            </a:r>
          </a:p>
          <a:p>
            <a:pPr lvl="2"/>
            <a:r>
              <a:rPr lang="en-US" altLang="en-US" sz="1200" kern="0" dirty="0"/>
              <a:t>Note: one feature made up of SI+WI is counted as one item</a:t>
            </a:r>
          </a:p>
          <a:p>
            <a:pPr lvl="1"/>
            <a:r>
              <a:rPr lang="en-US" altLang="en-US" sz="1600" kern="0" dirty="0"/>
              <a:t>Max TUs per Feature: 12~8 TU</a:t>
            </a:r>
          </a:p>
          <a:p>
            <a:pPr lvl="1"/>
            <a:r>
              <a:rPr lang="en-US" altLang="zh-CN" sz="1600" kern="0" dirty="0"/>
              <a:t>Adopt </a:t>
            </a:r>
            <a:r>
              <a:rPr lang="en-US" altLang="zh-CN" sz="1600" kern="0" dirty="0">
                <a:solidFill>
                  <a:srgbClr val="0000FF"/>
                </a:solidFill>
              </a:rPr>
              <a:t>1:1</a:t>
            </a:r>
            <a:r>
              <a:rPr lang="en-US" altLang="zh-CN" sz="1600" kern="0" dirty="0"/>
              <a:t> on TU allocation portion of 5GA part/6G part in Rel-20</a:t>
            </a:r>
            <a:endParaRPr lang="en-US" altLang="en-US" sz="1600" kern="0" dirty="0"/>
          </a:p>
          <a:p>
            <a:r>
              <a:rPr lang="en-US" altLang="en-US" sz="1800" kern="0" dirty="0"/>
              <a:t>Assumptions</a:t>
            </a:r>
          </a:p>
          <a:p>
            <a:pPr lvl="1"/>
            <a:r>
              <a:rPr lang="en-US" altLang="en-US" sz="1600" kern="0" dirty="0"/>
              <a:t>Start: Jun 2025, End: Mar 2027 (21 months)</a:t>
            </a:r>
          </a:p>
          <a:p>
            <a:pPr lvl="1"/>
            <a:r>
              <a:rPr lang="en-US" altLang="en-US" sz="1600" kern="0" dirty="0"/>
              <a:t>One track for OAM and One track for Charging</a:t>
            </a:r>
          </a:p>
          <a:p>
            <a:pPr lvl="1"/>
            <a:r>
              <a:rPr lang="en-US" altLang="en-US" sz="1600" kern="0" dirty="0"/>
              <a:t>Number of meetings: 10</a:t>
            </a:r>
          </a:p>
          <a:p>
            <a:pPr lvl="1"/>
            <a:r>
              <a:rPr lang="en-US" altLang="en-US" sz="1600" kern="0" dirty="0"/>
              <a:t>Expected total TUs per meeting (for all releases)(with Q5 included): 18.5 (OAM) / 12 (Charging)</a:t>
            </a:r>
          </a:p>
          <a:p>
            <a:pPr lvl="1"/>
            <a:r>
              <a:rPr lang="en-US" altLang="en-US" sz="1600" kern="0" dirty="0"/>
              <a:t>Total TUs (for all releases): 185 (OAM) / 120 (Charging)</a:t>
            </a:r>
          </a:p>
          <a:p>
            <a:pPr lvl="1"/>
            <a:r>
              <a:rPr lang="en-US" altLang="en-US" sz="1600" kern="0" dirty="0"/>
              <a:t>TUs for maintenance of past releases: 35 (OAM) / 20 (Charging)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74DF1C-D4B2-4B29-9583-E343538DDD0B}"/>
              </a:ext>
            </a:extLst>
          </p:cNvPr>
          <p:cNvSpPr/>
          <p:nvPr/>
        </p:nvSpPr>
        <p:spPr>
          <a:xfrm>
            <a:off x="1136014" y="5453162"/>
            <a:ext cx="7367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000" kern="0" dirty="0">
                <a:solidFill>
                  <a:prstClr val="black"/>
                </a:solidFill>
                <a:latin typeface="Calibri"/>
                <a:cs typeface="+mn-cs"/>
              </a:rPr>
              <a:t>Note: detailed TU calculation see slides 22~27</a:t>
            </a:r>
          </a:p>
        </p:txBody>
      </p:sp>
    </p:spTree>
    <p:extLst>
      <p:ext uri="{BB962C8B-B14F-4D97-AF65-F5344CB8AC3E}">
        <p14:creationId xmlns:p14="http://schemas.microsoft.com/office/powerpoint/2010/main" val="149083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201061</TotalTime>
  <Words>4928</Words>
  <Application>Microsoft Office PowerPoint</Application>
  <PresentationFormat>Widescreen</PresentationFormat>
  <Paragraphs>801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Batang</vt:lpstr>
      <vt:lpstr>Microsoft YaHei UI</vt:lpstr>
      <vt:lpstr>Montserrat</vt:lpstr>
      <vt:lpstr>MS PGothic</vt:lpstr>
      <vt:lpstr>MS PGothic</vt:lpstr>
      <vt:lpstr>Qualcomm Office Regular</vt:lpstr>
      <vt:lpstr>Söhne</vt:lpstr>
      <vt:lpstr>宋体</vt:lpstr>
      <vt:lpstr>微软雅黑</vt:lpstr>
      <vt:lpstr>Arial</vt:lpstr>
      <vt:lpstr>Calibri</vt:lpstr>
      <vt:lpstr>Times New Roman</vt:lpstr>
      <vt:lpstr>Wingdings</vt:lpstr>
      <vt:lpstr>Wingdings 3</vt:lpstr>
      <vt:lpstr>Office Theme</vt:lpstr>
      <vt:lpstr>   Rel-20 SA5 Work Planning SA5#161, Fukuoka, Japan, 19 - 23 May 2025 </vt:lpstr>
      <vt:lpstr>Content</vt:lpstr>
      <vt:lpstr>SA#107 information: Rel-20 5GA timeline (ref:SP-250420)</vt:lpstr>
      <vt:lpstr>SA#107 information: Overall 6G Workplan </vt:lpstr>
      <vt:lpstr>SA#107 information: Overall 6G Workplan </vt:lpstr>
      <vt:lpstr>Content</vt:lpstr>
      <vt:lpstr>Rel-19~21 timelines with SA5</vt:lpstr>
      <vt:lpstr>Detailed Rel-20 time plan with 5GA/6G</vt:lpstr>
      <vt:lpstr>SA5 Rel-20 Capacity Summary </vt:lpstr>
      <vt:lpstr>PowerPoint Presentation</vt:lpstr>
      <vt:lpstr>Content</vt:lpstr>
      <vt:lpstr>PowerPoint Presentation</vt:lpstr>
      <vt:lpstr>SA5 Rel-20 5GA Content Definition steps</vt:lpstr>
      <vt:lpstr>PowerPoint Presentation</vt:lpstr>
      <vt:lpstr>PowerPoint Presentation</vt:lpstr>
      <vt:lpstr>Content</vt:lpstr>
      <vt:lpstr>PowerPoint Presentation</vt:lpstr>
      <vt:lpstr>SA5 Rel-20 6G Content Definition steps</vt:lpstr>
      <vt:lpstr>Rel-20 6G management features workshop</vt:lpstr>
      <vt:lpstr>Summary of SA5 6G work planning</vt:lpstr>
      <vt:lpstr>Content</vt:lpstr>
      <vt:lpstr>SA5 calendar with OAM TU (one track) </vt:lpstr>
      <vt:lpstr>TU Budget for SA5 OAM</vt:lpstr>
      <vt:lpstr>SA5 Rel-20 OAM TU planning (Jan.2025~Mar.2027)</vt:lpstr>
      <vt:lpstr>SA5 calendar with CH TU (one track) </vt:lpstr>
      <vt:lpstr>TU Budget for SA5 CH</vt:lpstr>
      <vt:lpstr>SA5 Rel-20 CH TU planning (Jan.2025~Mar.2027)</vt:lpstr>
      <vt:lpstr>Thank you!</vt:lpstr>
      <vt:lpstr>Sample of OAM TU planning and statistics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ZL</cp:lastModifiedBy>
  <cp:revision>4182</cp:revision>
  <dcterms:created xsi:type="dcterms:W3CDTF">2008-08-30T09:32:10Z</dcterms:created>
  <dcterms:modified xsi:type="dcterms:W3CDTF">2025-05-08T09:26:50Z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(3)HSaI//Rve5D69a2rR01qikLMg8fBi7fbuLeQwCi0aiGGsPyU3Mgg8aLGmQIgGGW6lZ1wBxjJ
EhWORLgYHfONLBrwUqoTgYi53+5skbuNzu1RbWWBoDJb80e/CnqkV80Uhi/gQkluzhJjn68j
wp0cAUzLXar7qmepWlAomGpL/JeoUsQpMTHbemuMvAvVmQbtX+7lO39quxCFl0FTg80GHKUN
ECpYBx/EaLUBOaBg1M</vt:lpwstr>
  </property>
  <property fmtid="{D5CDD505-2E9C-101B-9397-08002B2CF9AE}" pid="3" name="_2015_ms_pID_7253431">
    <vt:lpwstr>reXBAGrBtLORN2aPD1U8fk7kkNE5T5qooM8FCi8nqk2oGuV41nGhlk
SzzKy6PpoM0kaS9w8fznEWNEMGHe0aQbHReC+YkFx70WbT8RPRHIxNaePHGUI1f8SZCIqlOT
Kmy6rfQ+Lr3avZQ1c23Is0xYuR/9XyrYEBWMSLQTZ7CW+f4zoXn8xYkg4xbZOH4gYJBCmCtw
/mlakcnBnbBodogAFs+je1m2ue97hWcmPTq8</vt:lpwstr>
  </property>
  <property fmtid="{D5CDD505-2E9C-101B-9397-08002B2CF9AE}" pid="4" name="_2015_ms_pID_7253432">
    <vt:lpwstr>++FiV3WCZF+LOrc+o4XJwX8=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1698067796</vt:lpwstr>
  </property>
</Properties>
</file>