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3"/>
  </p:notesMasterIdLst>
  <p:handoutMasterIdLst>
    <p:handoutMasterId r:id="rId84"/>
  </p:handoutMasterIdLst>
  <p:sldIdLst>
    <p:sldId id="303" r:id="rId5"/>
    <p:sldId id="621" r:id="rId6"/>
    <p:sldId id="708" r:id="rId7"/>
    <p:sldId id="1255" r:id="rId8"/>
    <p:sldId id="1300" r:id="rId9"/>
    <p:sldId id="1302" r:id="rId10"/>
    <p:sldId id="1392" r:id="rId11"/>
    <p:sldId id="1340" r:id="rId12"/>
    <p:sldId id="1228" r:id="rId13"/>
    <p:sldId id="1381" r:id="rId14"/>
    <p:sldId id="1361" r:id="rId15"/>
    <p:sldId id="1389" r:id="rId16"/>
    <p:sldId id="972" r:id="rId17"/>
    <p:sldId id="970" r:id="rId18"/>
    <p:sldId id="967" r:id="rId19"/>
    <p:sldId id="971" r:id="rId20"/>
    <p:sldId id="987" r:id="rId21"/>
    <p:sldId id="990" r:id="rId22"/>
    <p:sldId id="984" r:id="rId23"/>
    <p:sldId id="986" r:id="rId24"/>
    <p:sldId id="1357" r:id="rId25"/>
    <p:sldId id="1243" r:id="rId26"/>
    <p:sldId id="1307" r:id="rId27"/>
    <p:sldId id="1256" r:id="rId28"/>
    <p:sldId id="1321" r:id="rId29"/>
    <p:sldId id="1341" r:id="rId30"/>
    <p:sldId id="1342" r:id="rId31"/>
    <p:sldId id="1322" r:id="rId32"/>
    <p:sldId id="1324" r:id="rId33"/>
    <p:sldId id="1323" r:id="rId34"/>
    <p:sldId id="1356" r:id="rId35"/>
    <p:sldId id="1343" r:id="rId36"/>
    <p:sldId id="1344" r:id="rId37"/>
    <p:sldId id="1345" r:id="rId38"/>
    <p:sldId id="1346" r:id="rId39"/>
    <p:sldId id="1347" r:id="rId40"/>
    <p:sldId id="1348" r:id="rId41"/>
    <p:sldId id="1349" r:id="rId42"/>
    <p:sldId id="1350" r:id="rId43"/>
    <p:sldId id="1351" r:id="rId44"/>
    <p:sldId id="1352" r:id="rId45"/>
    <p:sldId id="1353" r:id="rId46"/>
    <p:sldId id="1354" r:id="rId47"/>
    <p:sldId id="1326" r:id="rId48"/>
    <p:sldId id="1325" r:id="rId49"/>
    <p:sldId id="1384" r:id="rId50"/>
    <p:sldId id="1257" r:id="rId51"/>
    <p:sldId id="1372" r:id="rId52"/>
    <p:sldId id="930" r:id="rId53"/>
    <p:sldId id="1364" r:id="rId54"/>
    <p:sldId id="1365" r:id="rId55"/>
    <p:sldId id="1366" r:id="rId56"/>
    <p:sldId id="1367" r:id="rId57"/>
    <p:sldId id="988" r:id="rId58"/>
    <p:sldId id="1368" r:id="rId59"/>
    <p:sldId id="1369" r:id="rId60"/>
    <p:sldId id="1370" r:id="rId61"/>
    <p:sldId id="1371" r:id="rId62"/>
    <p:sldId id="989" r:id="rId63"/>
    <p:sldId id="993" r:id="rId64"/>
    <p:sldId id="1391" r:id="rId65"/>
    <p:sldId id="992" r:id="rId66"/>
    <p:sldId id="991" r:id="rId67"/>
    <p:sldId id="995" r:id="rId68"/>
    <p:sldId id="994" r:id="rId69"/>
    <p:sldId id="1387" r:id="rId70"/>
    <p:sldId id="1380" r:id="rId71"/>
    <p:sldId id="1316" r:id="rId72"/>
    <p:sldId id="1390" r:id="rId73"/>
    <p:sldId id="1314" r:id="rId74"/>
    <p:sldId id="1338" r:id="rId75"/>
    <p:sldId id="1360" r:id="rId76"/>
    <p:sldId id="907" r:id="rId77"/>
    <p:sldId id="908" r:id="rId78"/>
    <p:sldId id="1329" r:id="rId79"/>
    <p:sldId id="949" r:id="rId80"/>
    <p:sldId id="950" r:id="rId81"/>
    <p:sldId id="952" r:id="rId8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B2B2B2"/>
    <a:srgbClr val="72AF2F"/>
    <a:srgbClr val="5C88D0"/>
    <a:srgbClr val="C1E44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25" d="100"/>
          <a:sy n="125" d="100"/>
        </p:scale>
        <p:origin x="768"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24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Sheet1!$L$10:$L$16</c:f>
              <c:numCache>
                <c:formatCode>General</c:formatCode>
                <c:ptCount val="7"/>
                <c:pt idx="0">
                  <c:v>76</c:v>
                </c:pt>
                <c:pt idx="1">
                  <c:v>170</c:v>
                </c:pt>
                <c:pt idx="2">
                  <c:v>140</c:v>
                </c:pt>
                <c:pt idx="3">
                  <c:v>188</c:v>
                </c:pt>
                <c:pt idx="4">
                  <c:v>129</c:v>
                </c:pt>
                <c:pt idx="5">
                  <c:v>172</c:v>
                </c:pt>
                <c:pt idx="6">
                  <c:v>114</c:v>
                </c:pt>
              </c:numCache>
            </c:numRef>
          </c:val>
          <c:smooth val="0"/>
          <c:extLst>
            <c:ext xmlns:c16="http://schemas.microsoft.com/office/drawing/2014/chart" uri="{C3380CC4-5D6E-409C-BE32-E72D297353CC}">
              <c16:uniqueId val="{00000000-5D66-442A-B573-5064C620B8AB}"/>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Sheet1!$M$10:$M$16</c:f>
              <c:numCache>
                <c:formatCode>General</c:formatCode>
                <c:ptCount val="7"/>
                <c:pt idx="0">
                  <c:v>28</c:v>
                </c:pt>
                <c:pt idx="1">
                  <c:v>21</c:v>
                </c:pt>
                <c:pt idx="2">
                  <c:v>20</c:v>
                </c:pt>
                <c:pt idx="3">
                  <c:v>29</c:v>
                </c:pt>
                <c:pt idx="4">
                  <c:v>53</c:v>
                </c:pt>
                <c:pt idx="5">
                  <c:v>28</c:v>
                </c:pt>
                <c:pt idx="6">
                  <c:v>31</c:v>
                </c:pt>
              </c:numCache>
            </c:numRef>
          </c:val>
          <c:smooth val="0"/>
          <c:extLst>
            <c:ext xmlns:c16="http://schemas.microsoft.com/office/drawing/2014/chart" uri="{C3380CC4-5D6E-409C-BE32-E72D297353CC}">
              <c16:uniqueId val="{00000001-5D66-442A-B573-5064C620B8AB}"/>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5D66-442A-B573-5064C620B8AB}"/>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Sheet1!$N$10:$N$16</c:f>
              <c:numCache>
                <c:formatCode>General</c:formatCode>
                <c:ptCount val="7"/>
                <c:pt idx="0">
                  <c:v>45</c:v>
                </c:pt>
                <c:pt idx="1">
                  <c:v>32</c:v>
                </c:pt>
                <c:pt idx="2">
                  <c:v>14</c:v>
                </c:pt>
                <c:pt idx="3">
                  <c:v>27</c:v>
                </c:pt>
                <c:pt idx="4">
                  <c:v>19</c:v>
                </c:pt>
                <c:pt idx="5">
                  <c:v>17</c:v>
                </c:pt>
                <c:pt idx="6">
                  <c:v>22</c:v>
                </c:pt>
              </c:numCache>
            </c:numRef>
          </c:val>
          <c:smooth val="0"/>
          <c:extLst>
            <c:ext xmlns:c16="http://schemas.microsoft.com/office/drawing/2014/chart" uri="{C3380CC4-5D6E-409C-BE32-E72D297353CC}">
              <c16:uniqueId val="{00000000-DAA5-4BDB-9C2B-7B20DA987266}"/>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Sheet1!$O$10:$O$16</c:f>
              <c:numCache>
                <c:formatCode>General</c:formatCode>
                <c:ptCount val="7"/>
                <c:pt idx="0">
                  <c:v>21</c:v>
                </c:pt>
                <c:pt idx="1">
                  <c:v>21</c:v>
                </c:pt>
                <c:pt idx="2">
                  <c:v>7</c:v>
                </c:pt>
                <c:pt idx="3">
                  <c:v>14</c:v>
                </c:pt>
                <c:pt idx="4">
                  <c:v>7</c:v>
                </c:pt>
                <c:pt idx="5">
                  <c:v>11</c:v>
                </c:pt>
                <c:pt idx="6">
                  <c:v>15</c:v>
                </c:pt>
              </c:numCache>
            </c:numRef>
          </c:val>
          <c:smooth val="0"/>
          <c:extLst>
            <c:ext xmlns:c16="http://schemas.microsoft.com/office/drawing/2014/chart" uri="{C3380CC4-5D6E-409C-BE32-E72D297353CC}">
              <c16:uniqueId val="{00000001-DAA5-4BDB-9C2B-7B20DA987266}"/>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DAA5-4BDB-9C2B-7B20DA987266}"/>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Sheet1!$B$10:$B$16</c:f>
              <c:numCache>
                <c:formatCode>General</c:formatCode>
                <c:ptCount val="7"/>
                <c:pt idx="0">
                  <c:v>1092</c:v>
                </c:pt>
                <c:pt idx="1">
                  <c:v>1122</c:v>
                </c:pt>
                <c:pt idx="2">
                  <c:v>1137</c:v>
                </c:pt>
                <c:pt idx="3">
                  <c:v>1515</c:v>
                </c:pt>
                <c:pt idx="4">
                  <c:v>1078</c:v>
                </c:pt>
                <c:pt idx="5">
                  <c:v>1062</c:v>
                </c:pt>
                <c:pt idx="6">
                  <c:v>1052</c:v>
                </c:pt>
              </c:numCache>
            </c:numRef>
          </c:val>
          <c:extLst>
            <c:ext xmlns:c16="http://schemas.microsoft.com/office/drawing/2014/chart" uri="{C3380CC4-5D6E-409C-BE32-E72D297353CC}">
              <c16:uniqueId val="{00000000-A54F-4B87-AE50-FDBF3971B162}"/>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Sheet1!$C$10:$C$16</c:f>
              <c:numCache>
                <c:formatCode>General</c:formatCode>
                <c:ptCount val="7"/>
                <c:pt idx="0">
                  <c:v>447</c:v>
                </c:pt>
                <c:pt idx="1">
                  <c:v>379</c:v>
                </c:pt>
                <c:pt idx="2">
                  <c:v>460</c:v>
                </c:pt>
                <c:pt idx="3">
                  <c:v>698</c:v>
                </c:pt>
                <c:pt idx="4">
                  <c:v>447</c:v>
                </c:pt>
                <c:pt idx="5">
                  <c:v>408</c:v>
                </c:pt>
                <c:pt idx="6">
                  <c:v>386</c:v>
                </c:pt>
              </c:numCache>
            </c:numRef>
          </c:val>
          <c:extLst>
            <c:ext xmlns:c16="http://schemas.microsoft.com/office/drawing/2014/chart" uri="{C3380CC4-5D6E-409C-BE32-E72D297353CC}">
              <c16:uniqueId val="{00000001-A54F-4B87-AE50-FDBF3971B162}"/>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Sheet1!$E$10:$E$16</c:f>
              <c:numCache>
                <c:formatCode>General</c:formatCode>
                <c:ptCount val="7"/>
                <c:pt idx="0">
                  <c:v>1</c:v>
                </c:pt>
                <c:pt idx="1">
                  <c:v>4</c:v>
                </c:pt>
                <c:pt idx="2">
                  <c:v>1</c:v>
                </c:pt>
                <c:pt idx="3">
                  <c:v>9</c:v>
                </c:pt>
                <c:pt idx="4">
                  <c:v>3</c:v>
                </c:pt>
                <c:pt idx="5">
                  <c:v>1</c:v>
                </c:pt>
                <c:pt idx="6">
                  <c:v>0</c:v>
                </c:pt>
              </c:numCache>
            </c:numRef>
          </c:val>
          <c:extLst>
            <c:ext xmlns:c16="http://schemas.microsoft.com/office/drawing/2014/chart" uri="{C3380CC4-5D6E-409C-BE32-E72D297353CC}">
              <c16:uniqueId val="{00000000-A7F5-4FBE-A8EE-F396ADE1DC3D}"/>
            </c:ext>
          </c:extLst>
        </c:ser>
        <c:ser>
          <c:idx val="1"/>
          <c:order val="1"/>
          <c:tx>
            <c:strRef>
              <c:f>Sheet1!$F$2</c:f>
              <c:strCache>
                <c:ptCount val="1"/>
                <c:pt idx="0">
                  <c:v>R16 CR</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Sheet1!$F$10:$F$16</c:f>
              <c:numCache>
                <c:formatCode>General</c:formatCode>
                <c:ptCount val="7"/>
                <c:pt idx="0">
                  <c:v>13</c:v>
                </c:pt>
                <c:pt idx="1">
                  <c:v>12</c:v>
                </c:pt>
                <c:pt idx="2">
                  <c:v>15</c:v>
                </c:pt>
                <c:pt idx="3">
                  <c:v>32</c:v>
                </c:pt>
                <c:pt idx="4">
                  <c:v>12</c:v>
                </c:pt>
                <c:pt idx="5">
                  <c:v>7</c:v>
                </c:pt>
                <c:pt idx="6">
                  <c:v>6</c:v>
                </c:pt>
              </c:numCache>
            </c:numRef>
          </c:val>
          <c:extLst>
            <c:ext xmlns:c16="http://schemas.microsoft.com/office/drawing/2014/chart" uri="{C3380CC4-5D6E-409C-BE32-E72D297353CC}">
              <c16:uniqueId val="{00000001-A7F5-4FBE-A8EE-F396ADE1DC3D}"/>
            </c:ext>
          </c:extLst>
        </c:ser>
        <c:ser>
          <c:idx val="2"/>
          <c:order val="2"/>
          <c:tx>
            <c:strRef>
              <c:f>Sheet1!$G$2</c:f>
              <c:strCache>
                <c:ptCount val="1"/>
                <c:pt idx="0">
                  <c:v>R17 CR</c:v>
                </c:pt>
              </c:strCache>
            </c:strRef>
          </c:tx>
          <c:spPr>
            <a:solidFill>
              <a:schemeClr val="accent3"/>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Sheet1!$G$10:$G$16</c:f>
              <c:numCache>
                <c:formatCode>General</c:formatCode>
                <c:ptCount val="7"/>
                <c:pt idx="0">
                  <c:v>37</c:v>
                </c:pt>
                <c:pt idx="1">
                  <c:v>37</c:v>
                </c:pt>
                <c:pt idx="2">
                  <c:v>43</c:v>
                </c:pt>
                <c:pt idx="3">
                  <c:v>76</c:v>
                </c:pt>
                <c:pt idx="4">
                  <c:v>29</c:v>
                </c:pt>
                <c:pt idx="5">
                  <c:v>24</c:v>
                </c:pt>
                <c:pt idx="6">
                  <c:v>13</c:v>
                </c:pt>
              </c:numCache>
            </c:numRef>
          </c:val>
          <c:extLst>
            <c:ext xmlns:c16="http://schemas.microsoft.com/office/drawing/2014/chart" uri="{C3380CC4-5D6E-409C-BE32-E72D297353CC}">
              <c16:uniqueId val="{00000002-A7F5-4FBE-A8EE-F396ADE1DC3D}"/>
            </c:ext>
          </c:extLst>
        </c:ser>
        <c:ser>
          <c:idx val="3"/>
          <c:order val="3"/>
          <c:tx>
            <c:strRef>
              <c:f>Sheet1!$H$2</c:f>
              <c:strCache>
                <c:ptCount val="1"/>
                <c:pt idx="0">
                  <c:v>R18 CR</c:v>
                </c:pt>
              </c:strCache>
            </c:strRef>
          </c:tx>
          <c:spPr>
            <a:solidFill>
              <a:schemeClr val="accent4"/>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Sheet1!$H$10:$H$16</c:f>
              <c:numCache>
                <c:formatCode>General</c:formatCode>
                <c:ptCount val="7"/>
                <c:pt idx="0">
                  <c:v>215</c:v>
                </c:pt>
                <c:pt idx="1">
                  <c:v>133</c:v>
                </c:pt>
                <c:pt idx="2">
                  <c:v>163</c:v>
                </c:pt>
                <c:pt idx="3">
                  <c:v>154</c:v>
                </c:pt>
                <c:pt idx="4">
                  <c:v>62</c:v>
                </c:pt>
                <c:pt idx="5">
                  <c:v>70</c:v>
                </c:pt>
                <c:pt idx="6">
                  <c:v>55</c:v>
                </c:pt>
              </c:numCache>
            </c:numRef>
          </c:val>
          <c:extLst>
            <c:ext xmlns:c16="http://schemas.microsoft.com/office/drawing/2014/chart" uri="{C3380CC4-5D6E-409C-BE32-E72D297353CC}">
              <c16:uniqueId val="{00000003-A7F5-4FBE-A8EE-F396ADE1DC3D}"/>
            </c:ext>
          </c:extLst>
        </c:ser>
        <c:ser>
          <c:idx val="4"/>
          <c:order val="4"/>
          <c:tx>
            <c:strRef>
              <c:f>Sheet1!$I$2</c:f>
              <c:strCache>
                <c:ptCount val="1"/>
                <c:pt idx="0">
                  <c:v>R19 CR</c:v>
                </c:pt>
              </c:strCache>
            </c:strRef>
          </c:tx>
          <c:spPr>
            <a:solidFill>
              <a:schemeClr val="accent5"/>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Sheet1!$I$10:$I$16</c:f>
              <c:numCache>
                <c:formatCode>General</c:formatCode>
                <c:ptCount val="7"/>
                <c:pt idx="1">
                  <c:v>22</c:v>
                </c:pt>
                <c:pt idx="2">
                  <c:v>32</c:v>
                </c:pt>
                <c:pt idx="3">
                  <c:v>108</c:v>
                </c:pt>
                <c:pt idx="4">
                  <c:v>100</c:v>
                </c:pt>
                <c:pt idx="5">
                  <c:v>118</c:v>
                </c:pt>
                <c:pt idx="6">
                  <c:v>173</c:v>
                </c:pt>
              </c:numCache>
            </c:numRef>
          </c:val>
          <c:extLst>
            <c:ext xmlns:c16="http://schemas.microsoft.com/office/drawing/2014/chart" uri="{C3380CC4-5D6E-409C-BE32-E72D297353CC}">
              <c16:uniqueId val="{00000004-A7F5-4FBE-A8EE-F396ADE1DC3D}"/>
            </c:ext>
          </c:extLst>
        </c:ser>
        <c:ser>
          <c:idx val="5"/>
          <c:order val="5"/>
          <c:tx>
            <c:strRef>
              <c:f>Sheet1!$J$2</c:f>
              <c:strCache>
                <c:ptCount val="1"/>
                <c:pt idx="0">
                  <c:v>others</c:v>
                </c:pt>
              </c:strCache>
            </c:strRef>
          </c:tx>
          <c:spPr>
            <a:solidFill>
              <a:schemeClr val="accent6"/>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Sheet1!$J$10:$J$16</c:f>
              <c:numCache>
                <c:formatCode>General</c:formatCode>
                <c:ptCount val="7"/>
                <c:pt idx="0">
                  <c:v>181</c:v>
                </c:pt>
                <c:pt idx="1">
                  <c:v>164</c:v>
                </c:pt>
                <c:pt idx="2">
                  <c:v>205</c:v>
                </c:pt>
                <c:pt idx="3">
                  <c:v>311</c:v>
                </c:pt>
                <c:pt idx="4">
                  <c:v>241</c:v>
                </c:pt>
                <c:pt idx="5">
                  <c:v>188</c:v>
                </c:pt>
                <c:pt idx="6">
                  <c:v>139</c:v>
                </c:pt>
              </c:numCache>
            </c:numRef>
          </c:val>
          <c:extLst>
            <c:ext xmlns:c16="http://schemas.microsoft.com/office/drawing/2014/chart" uri="{C3380CC4-5D6E-409C-BE32-E72D297353CC}">
              <c16:uniqueId val="{00000005-A7F5-4FBE-A8EE-F396ADE1DC3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submited tdocs</a:t>
            </a:r>
            <a:endParaRPr lang="zh-CN" altLang="zh-CN">
              <a:effectLst/>
            </a:endParaRPr>
          </a:p>
        </c:rich>
      </c:tx>
      <c:layout>
        <c:manualLayout>
          <c:xMode val="edge"/>
          <c:yMode val="edge"/>
          <c:x val="0.35922420013887929"/>
          <c:y val="2.870236263385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99A7-4B92-A5A4-6C903931D6F2}"/>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99A7-4B92-A5A4-6C903931D6F2}"/>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99A7-4B92-A5A4-6C903931D6F2}"/>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99A7-4B92-A5A4-6C903931D6F2}"/>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99A7-4B92-A5A4-6C903931D6F2}"/>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99A7-4B92-A5A4-6C903931D6F2}"/>
            </c:ext>
          </c:extLst>
        </c:ser>
        <c:ser>
          <c:idx val="6"/>
          <c:order val="6"/>
          <c:tx>
            <c:strRef>
              <c:f>Sheet3!$I$1</c:f>
              <c:strCache>
                <c:ptCount val="1"/>
                <c:pt idx="0">
                  <c:v>#159</c:v>
                </c:pt>
              </c:strCache>
            </c:strRef>
          </c:tx>
          <c:spPr>
            <a:solidFill>
              <a:schemeClr val="accent1">
                <a:lumMod val="60000"/>
              </a:schemeClr>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63</c:v>
                </c:pt>
                <c:pt idx="1">
                  <c:v>6</c:v>
                </c:pt>
                <c:pt idx="2">
                  <c:v>2</c:v>
                </c:pt>
                <c:pt idx="3">
                  <c:v>10</c:v>
                </c:pt>
                <c:pt idx="4">
                  <c:v>11</c:v>
                </c:pt>
                <c:pt idx="5">
                  <c:v>5</c:v>
                </c:pt>
                <c:pt idx="6">
                  <c:v>7</c:v>
                </c:pt>
                <c:pt idx="7">
                  <c:v>1</c:v>
                </c:pt>
                <c:pt idx="8">
                  <c:v>10</c:v>
                </c:pt>
                <c:pt idx="9">
                  <c:v>2</c:v>
                </c:pt>
                <c:pt idx="10">
                  <c:v>5</c:v>
                </c:pt>
                <c:pt idx="11">
                  <c:v>22</c:v>
                </c:pt>
                <c:pt idx="12">
                  <c:v>19</c:v>
                </c:pt>
                <c:pt idx="13">
                  <c:v>9</c:v>
                </c:pt>
                <c:pt idx="15">
                  <c:v>25</c:v>
                </c:pt>
                <c:pt idx="16">
                  <c:v>23</c:v>
                </c:pt>
                <c:pt idx="17">
                  <c:v>29</c:v>
                </c:pt>
                <c:pt idx="18">
                  <c:v>16</c:v>
                </c:pt>
                <c:pt idx="20">
                  <c:v>23</c:v>
                </c:pt>
                <c:pt idx="21">
                  <c:v>9</c:v>
                </c:pt>
              </c:numCache>
            </c:numRef>
          </c:val>
          <c:extLst>
            <c:ext xmlns:c16="http://schemas.microsoft.com/office/drawing/2014/chart" uri="{C3380CC4-5D6E-409C-BE32-E72D297353CC}">
              <c16:uniqueId val="{00000006-99A7-4B92-A5A4-6C903931D6F2}"/>
            </c:ext>
          </c:extLst>
        </c:ser>
        <c:dLbls>
          <c:showLegendKey val="0"/>
          <c:showVal val="0"/>
          <c:showCatName val="0"/>
          <c:showSerName val="0"/>
          <c:showPercent val="0"/>
          <c:showBubbleSize val="0"/>
        </c:dLbls>
        <c:gapWidth val="219"/>
        <c:overlap val="-27"/>
        <c:axId val="882753296"/>
        <c:axId val="519854000"/>
      </c:barChart>
      <c:lineChart>
        <c:grouping val="standard"/>
        <c:varyColors val="0"/>
        <c:ser>
          <c:idx val="7"/>
          <c:order val="7"/>
          <c:tx>
            <c:strRef>
              <c:f>Sheet3!$J$1</c:f>
              <c:strCache>
                <c:ptCount val="1"/>
                <c:pt idx="0">
                  <c:v>total</c:v>
                </c:pt>
              </c:strCache>
            </c:strRef>
          </c:tx>
          <c:spPr>
            <a:ln w="28575" cap="rnd">
              <a:solidFill>
                <a:schemeClr val="accent2">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Sheet3!$J$2:$J$23</c:f>
              <c:numCache>
                <c:formatCode>General</c:formatCode>
                <c:ptCount val="22"/>
                <c:pt idx="0">
                  <c:v>267</c:v>
                </c:pt>
                <c:pt idx="1">
                  <c:v>34</c:v>
                </c:pt>
                <c:pt idx="2">
                  <c:v>18</c:v>
                </c:pt>
                <c:pt idx="3">
                  <c:v>88</c:v>
                </c:pt>
                <c:pt idx="4">
                  <c:v>66</c:v>
                </c:pt>
                <c:pt idx="5">
                  <c:v>33</c:v>
                </c:pt>
                <c:pt idx="6">
                  <c:v>69</c:v>
                </c:pt>
                <c:pt idx="7">
                  <c:v>19</c:v>
                </c:pt>
                <c:pt idx="8">
                  <c:v>52</c:v>
                </c:pt>
                <c:pt idx="9">
                  <c:v>32</c:v>
                </c:pt>
                <c:pt idx="10">
                  <c:v>35</c:v>
                </c:pt>
                <c:pt idx="11">
                  <c:v>102</c:v>
                </c:pt>
                <c:pt idx="12">
                  <c:v>128</c:v>
                </c:pt>
                <c:pt idx="13">
                  <c:v>81</c:v>
                </c:pt>
                <c:pt idx="14">
                  <c:v>15</c:v>
                </c:pt>
                <c:pt idx="15">
                  <c:v>127</c:v>
                </c:pt>
                <c:pt idx="16">
                  <c:v>119</c:v>
                </c:pt>
                <c:pt idx="17">
                  <c:v>139</c:v>
                </c:pt>
                <c:pt idx="18">
                  <c:v>160</c:v>
                </c:pt>
                <c:pt idx="19">
                  <c:v>7</c:v>
                </c:pt>
                <c:pt idx="20">
                  <c:v>84</c:v>
                </c:pt>
                <c:pt idx="21">
                  <c:v>54</c:v>
                </c:pt>
              </c:numCache>
            </c:numRef>
          </c:val>
          <c:smooth val="0"/>
          <c:extLst>
            <c:ext xmlns:c16="http://schemas.microsoft.com/office/drawing/2014/chart" uri="{C3380CC4-5D6E-409C-BE32-E72D297353CC}">
              <c16:uniqueId val="{00000007-99A7-4B92-A5A4-6C903931D6F2}"/>
            </c:ext>
          </c:extLst>
        </c:ser>
        <c:dLbls>
          <c:showLegendKey val="0"/>
          <c:showVal val="0"/>
          <c:showCatName val="0"/>
          <c:showSerName val="0"/>
          <c:showPercent val="0"/>
          <c:showBubbleSize val="0"/>
        </c:dLbls>
        <c:marker val="1"/>
        <c:smooth val="0"/>
        <c:axId val="882753296"/>
        <c:axId val="519854000"/>
      </c:lineChart>
      <c:catAx>
        <c:axId val="8827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19854000"/>
        <c:crosses val="autoZero"/>
        <c:auto val="1"/>
        <c:lblAlgn val="ctr"/>
        <c:lblOffset val="100"/>
        <c:noMultiLvlLbl val="0"/>
      </c:catAx>
      <c:valAx>
        <c:axId val="5198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275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3/3/2025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3/3/2025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#107</a:t>
            </a:r>
          </a:p>
          <a:p>
            <a:r>
              <a:rPr lang="nn-NO" altLang="zh-CN" sz="1200" b="1" kern="1200" dirty="0">
                <a:solidFill>
                  <a:schemeClr val="tx1"/>
                </a:solidFill>
                <a:latin typeface="Arial "/>
                <a:ea typeface="+mn-ea"/>
                <a:cs typeface="Arial" panose="020B0604020202020204" pitchFamily="34" charset="0"/>
              </a:rPr>
              <a:t>Incheon, South Korea, March 12-14,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SP-250027</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SP-250027: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107, </a:t>
            </a:r>
            <a:r>
              <a:rPr lang="nn-NO" sz="1100" b="1" kern="1200" spc="300" dirty="0">
                <a:solidFill>
                  <a:schemeClr val="tx1"/>
                </a:solidFill>
                <a:latin typeface="Arial" panose="020B0604020202020204" pitchFamily="34" charset="0"/>
                <a:ea typeface="+mn-ea"/>
                <a:cs typeface="Arial" panose="020B0604020202020204" pitchFamily="34" charset="0"/>
              </a:rPr>
              <a:t>Incheon, South Korea, March 12-14,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41565.zip" TargetMode="External"/><Relationship Id="rId3" Type="http://schemas.openxmlformats.org/officeDocument/2006/relationships/hyperlink" Target="https://www.3gpp.org/ftp/Information/WI_Sheet/SP-241940.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40980.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003.zip" TargetMode="External"/><Relationship Id="rId16" Type="http://schemas.openxmlformats.org/officeDocument/2006/relationships/hyperlink" Target="https://www.3gpp.org/ftp/Information/WI_Sheet/SP-241377.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41001.zip" TargetMode="External"/><Relationship Id="rId24" Type="http://schemas.openxmlformats.org/officeDocument/2006/relationships/hyperlink" Target="https://www.3gpp.org/ftp/Information/WI_Sheet/SP-240877.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40983.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41944.zip" TargetMode="External"/><Relationship Id="rId9" Type="http://schemas.openxmlformats.org/officeDocument/2006/relationships/hyperlink" Target="https://www.3gpp.org/ftp/Information/WI_Sheet/SP-240981.zip" TargetMode="External"/><Relationship Id="rId14" Type="http://schemas.openxmlformats.org/officeDocument/2006/relationships/hyperlink" Target="https://www.3gpp.org/ftp/Information/WI_Sheet/SP-240982.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31748.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4.zi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7.zi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6.zi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3.z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8.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9.z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9.z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1.zi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50.zi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0.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2.zip"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SA#107</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8" name="表格 2">
            <a:extLst>
              <a:ext uri="{FF2B5EF4-FFF2-40B4-BE49-F238E27FC236}">
                <a16:creationId xmlns:a16="http://schemas.microsoft.com/office/drawing/2014/main" id="{7E1B5F55-E2A4-4A09-BC6E-8837F6B4447B}"/>
              </a:ext>
            </a:extLst>
          </p:cNvPr>
          <p:cNvGraphicFramePr>
            <a:graphicFrameLocks noGrp="1"/>
          </p:cNvGraphicFramePr>
          <p:nvPr>
            <p:extLst>
              <p:ext uri="{D42A27DB-BD31-4B8C-83A1-F6EECF244321}">
                <p14:modId xmlns:p14="http://schemas.microsoft.com/office/powerpoint/2010/main" val="3107535578"/>
              </p:ext>
            </p:extLst>
          </p:nvPr>
        </p:nvGraphicFramePr>
        <p:xfrm>
          <a:off x="120651" y="820783"/>
          <a:ext cx="11810692" cy="5961888"/>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6758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880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28.105/552/554/541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SP-241947</a:t>
                      </a:r>
                      <a:endParaRPr lang="zh-CN" alt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SP-241946</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28.312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28.567/535/536/622/32.161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880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9502">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SP-241566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28.533/…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400" kern="100" dirty="0">
                          <a:solidFill>
                            <a:srgbClr val="00B050"/>
                          </a:solidFill>
                          <a:effectLst/>
                          <a:latin typeface="+mn-lt"/>
                          <a:ea typeface="等线" panose="02010600030101010101" pitchFamily="2" charset="-122"/>
                          <a:cs typeface="Kartika"/>
                        </a:rPr>
                        <a:t>TS 28.541/552/554/658/662/540/530</a:t>
                      </a:r>
                      <a:endParaRPr lang="zh-CN" altLang="en-US" sz="4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28.541/540/531/314/315</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2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88529">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a:t>
                      </a:r>
                      <a:r>
                        <a:rPr lang="en-US" sz="900" b="0" i="0" u="none" strike="noStrike" dirty="0" err="1">
                          <a:solidFill>
                            <a:srgbClr val="00B050"/>
                          </a:solidFill>
                          <a:effectLst/>
                          <a:latin typeface="+mn-lt"/>
                          <a:ea typeface="宋体" panose="02010600030101010101" pitchFamily="2" charset="-122"/>
                        </a:rPr>
                        <a:t>RedCap</a:t>
                      </a:r>
                      <a:r>
                        <a:rPr lang="en-US" sz="900" b="0" i="0" u="none" strike="noStrike" dirty="0">
                          <a:solidFill>
                            <a:srgbClr val="00B050"/>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28.540/541/552/554</a:t>
                      </a:r>
                      <a:endParaRPr lang="zh-CN"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88529">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SP-241950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28.552/32.130/28.541</a:t>
                      </a:r>
                      <a:endParaRPr lang="zh-CN" altLang="en-US"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880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28.310/622/623/541/554/104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19851">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9502">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SP-241945 </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282A47B4-F20F-4DFC-9F30-C5E0B13F1EB1}"/>
              </a:ext>
            </a:extLst>
          </p:cNvPr>
          <p:cNvSpPr txBox="1"/>
          <p:nvPr/>
        </p:nvSpPr>
        <p:spPr>
          <a:xfrm>
            <a:off x="-55080" y="574562"/>
            <a:ext cx="10502280" cy="246221"/>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18</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1683167704"/>
              </p:ext>
            </p:extLst>
          </p:nvPr>
        </p:nvGraphicFramePr>
        <p:xfrm>
          <a:off x="207894" y="1353228"/>
          <a:ext cx="11776211" cy="4621530"/>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415291">
                  <a:extLst>
                    <a:ext uri="{9D8B030D-6E8A-4147-A177-3AD203B41FA5}">
                      <a16:colId xmlns:a16="http://schemas.microsoft.com/office/drawing/2014/main" val="2690706286"/>
                    </a:ext>
                  </a:extLst>
                </a:gridCol>
                <a:gridCol w="4036763">
                  <a:extLst>
                    <a:ext uri="{9D8B030D-6E8A-4147-A177-3AD203B41FA5}">
                      <a16:colId xmlns:a16="http://schemas.microsoft.com/office/drawing/2014/main" val="2178307027"/>
                    </a:ext>
                  </a:extLst>
                </a:gridCol>
                <a:gridCol w="804851">
                  <a:extLst>
                    <a:ext uri="{9D8B030D-6E8A-4147-A177-3AD203B41FA5}">
                      <a16:colId xmlns:a16="http://schemas.microsoft.com/office/drawing/2014/main" val="410137253"/>
                    </a:ext>
                  </a:extLst>
                </a:gridCol>
                <a:gridCol w="1467556">
                  <a:extLst>
                    <a:ext uri="{9D8B030D-6E8A-4147-A177-3AD203B41FA5}">
                      <a16:colId xmlns:a16="http://schemas.microsoft.com/office/drawing/2014/main" val="3966773156"/>
                    </a:ext>
                  </a:extLst>
                </a:gridCol>
                <a:gridCol w="925689">
                  <a:extLst>
                    <a:ext uri="{9D8B030D-6E8A-4147-A177-3AD203B41FA5}">
                      <a16:colId xmlns:a16="http://schemas.microsoft.com/office/drawing/2014/main" val="4058451737"/>
                    </a:ext>
                  </a:extLst>
                </a:gridCol>
                <a:gridCol w="1490533">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1331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CHSEG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err="1">
                          <a:solidFill>
                            <a:srgbClr val="00B050"/>
                          </a:solidFill>
                          <a:effectLst/>
                          <a:latin typeface="+mn-lt"/>
                          <a:ea typeface="宋体" panose="02010600030101010101" pitchFamily="2" charset="-122"/>
                        </a:rPr>
                        <a:t>CHFSeg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a:solidFill>
                            <a:srgbClr val="00B050"/>
                          </a:solidFill>
                          <a:effectLst/>
                          <a:latin typeface="+mn-lt"/>
                          <a:ea typeface="宋体" panose="02010600030101010101" pitchFamily="2" charset="-122"/>
                        </a:rPr>
                        <a:t>WID on CHF Segmentation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1040012</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Verizon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32.290/291</a:t>
                      </a:r>
                      <a:endParaRPr kumimoji="0" lang="zh-CN" alt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SATCH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FS_5GSAT_Ph3_CH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satellite access Phase 3</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1040014</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CATT</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TR 28.846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CAPCH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FS_CAPIF_Ph2_CH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CAPIF </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1040015</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Nokia</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28.849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RTCCH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FS_NG_RTC_Ph2_CH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next generation real time communication services phase 2</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1040016</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br>
                        <a:rPr lang="en-US" sz="1100" dirty="0">
                          <a:solidFill>
                            <a:schemeClr val="tx1"/>
                          </a:solidFill>
                          <a:effectLst/>
                          <a:latin typeface="+mn-lt"/>
                          <a:ea typeface="宋体" panose="02010600030101010101" pitchFamily="2" charset="-122"/>
                        </a:rPr>
                      </a:b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28.851</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UASCH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FS_UAS_Ph2_CH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Uncrewed Aerial Vehicle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1040017</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28.853</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RAGCH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Ranging_SL_CH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of Ranging and </a:t>
                      </a:r>
                      <a:r>
                        <a:rPr lang="en-US" sz="1100" dirty="0" err="1">
                          <a:solidFill>
                            <a:schemeClr val="tx1"/>
                          </a:solidFill>
                          <a:effectLst/>
                          <a:latin typeface="+mn-lt"/>
                          <a:ea typeface="宋体" panose="02010600030101010101" pitchFamily="2" charset="-122"/>
                        </a:rPr>
                        <a:t>Sidelink</a:t>
                      </a:r>
                      <a:r>
                        <a:rPr lang="en-US" sz="1100" dirty="0">
                          <a:solidFill>
                            <a:schemeClr val="tx1"/>
                          </a:solidFill>
                          <a:effectLst/>
                          <a:latin typeface="+mn-lt"/>
                          <a:ea typeface="宋体" panose="02010600030101010101" pitchFamily="2" charset="-122"/>
                        </a:rPr>
                        <a:t> Positioning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1040013</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China Telecom</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271/291/298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EESCH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EnergySys_CH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for Energy Efficiency of network slice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1040018</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Huawei</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NSCH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NetShare_CH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enhancement for indirect network sharing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1040019</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Ericsson</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PROCH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5G_ProSe_Ph3_CH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WID on </a:t>
                      </a:r>
                      <a:r>
                        <a:rPr lang="en-US" altLang="zh-CN" sz="1100" dirty="0">
                          <a:solidFill>
                            <a:srgbClr val="00B050"/>
                          </a:solidFill>
                          <a:effectLst/>
                          <a:latin typeface="+mn-lt"/>
                          <a:ea typeface="+mn-ea"/>
                        </a:rPr>
                        <a:t>Charging Aspects for  5G ProSe Phase 3</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1050030</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China Telecom</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 32.277/291/298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SATCH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5GSAT_Ph3_CH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satellite access Phase 3 (for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mn-ea"/>
                          <a:cs typeface="Arial" panose="020B0604020202020204" pitchFamily="34" charset="0"/>
                        </a:rPr>
                        <a:t>TS32.240/251/255/257/260/291/298</a:t>
                      </a:r>
                      <a:endParaRPr kumimoji="0" lang="zh-CN" altLang="en-US" sz="110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100" dirty="0">
                          <a:solidFill>
                            <a:srgbClr val="00B050"/>
                          </a:solidFill>
                          <a:latin typeface="+mn-lt"/>
                        </a:rPr>
                        <a:t>New 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CAPCH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CAPIF_Ph2_CH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CAPIF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SP-250118</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RTCCH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NG_RTC_Ph2_CH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next generation real time communication services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TS32.254/255/260/291/298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UASCH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UAS_Ph2_CH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Uncrewed Aerial Systems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TS32.240/255/256/291/298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LCSCH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5G_eLCS_Ph3_CH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5GC </a:t>
                      </a:r>
                      <a:r>
                        <a:rPr kumimoji="0" lang="en-GB" sz="1100" b="0" i="0" u="none" strike="noStrike" kern="1200" cap="none" spc="0" normalizeH="0" baseline="0" dirty="0" err="1">
                          <a:ln>
                            <a:noFill/>
                          </a:ln>
                          <a:solidFill>
                            <a:srgbClr val="00B050"/>
                          </a:solidFill>
                          <a:effectLst/>
                          <a:uLnTx/>
                          <a:uFillTx/>
                          <a:latin typeface="Calibri" panose="020F0502020204030204" pitchFamily="34" charset="0"/>
                          <a:ea typeface="DengXian" panose="02010600030101010101" pitchFamily="2" charset="-122"/>
                          <a:cs typeface="+mn-cs"/>
                        </a:rPr>
                        <a:t>LoCation</a:t>
                      </a:r>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 Services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TS32.271/290/291/298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AIOCH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AmbientIoT_CH</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Ambient power-enabled Internet of Things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SP-250121</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CHNSH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CHNetShare</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enhancement for MOCN network sharing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srgbClr val="00B050"/>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TS32.130/240/254/291/298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20650" y="741620"/>
            <a:ext cx="10016998" cy="430887"/>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16 CH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2</a:t>
            </a:r>
            <a:r>
              <a:rPr lang="en-US" altLang="zh-CN" sz="1100" kern="0" dirty="0">
                <a:latin typeface="+mn-lt"/>
                <a:ea typeface="MS PGothic" panose="020B0600070205080204" pitchFamily="34" charset="-128"/>
              </a:rPr>
              <a:t> CH prime feature and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CH support to network features (in red background, </a:t>
            </a:r>
            <a:br>
              <a:rPr lang="en-US" altLang="zh-CN" sz="1100" kern="0" dirty="0">
                <a:latin typeface="+mn-lt"/>
                <a:ea typeface="MS PGothic" panose="020B0600070205080204" pitchFamily="34" charset="-128"/>
              </a:rPr>
            </a:br>
            <a:r>
              <a:rPr lang="en-US" altLang="zh-CN" sz="1100" b="1" kern="0" dirty="0">
                <a:solidFill>
                  <a:srgbClr val="00B050"/>
                </a:solidFill>
                <a:latin typeface="+mn-lt"/>
                <a:ea typeface="MS PGothic" panose="020B0600070205080204" pitchFamily="34" charset="-128"/>
              </a:rPr>
              <a:t>2</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3</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7</a:t>
            </a:r>
            <a:r>
              <a:rPr lang="en-US" altLang="zh-CN" sz="1100" kern="0" dirty="0">
                <a:latin typeface="+mn-lt"/>
                <a:ea typeface="MS PGothic" panose="020B0600070205080204" pitchFamily="34" charset="-128"/>
              </a:rPr>
              <a:t> new normative WIs wait for SA approval. </a:t>
            </a: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E21C4B-D563-4500-A1E8-CA28527D6450}"/>
              </a:ext>
            </a:extLst>
          </p:cNvPr>
          <p:cNvGraphicFramePr>
            <a:graphicFrameLocks noGrp="1"/>
          </p:cNvGraphicFramePr>
          <p:nvPr>
            <p:extLst>
              <p:ext uri="{D42A27DB-BD31-4B8C-83A1-F6EECF244321}">
                <p14:modId xmlns:p14="http://schemas.microsoft.com/office/powerpoint/2010/main" val="1740422136"/>
              </p:ext>
            </p:extLst>
          </p:nvPr>
        </p:nvGraphicFramePr>
        <p:xfrm>
          <a:off x="299616" y="1005517"/>
          <a:ext cx="11376000" cy="5249137"/>
        </p:xfrm>
        <a:graphic>
          <a:graphicData uri="http://schemas.openxmlformats.org/drawingml/2006/table">
            <a:tbl>
              <a:tblPr/>
              <a:tblGrid>
                <a:gridCol w="740448">
                  <a:extLst>
                    <a:ext uri="{9D8B030D-6E8A-4147-A177-3AD203B41FA5}">
                      <a16:colId xmlns:a16="http://schemas.microsoft.com/office/drawing/2014/main" val="1576859795"/>
                    </a:ext>
                  </a:extLst>
                </a:gridCol>
                <a:gridCol w="4577625">
                  <a:extLst>
                    <a:ext uri="{9D8B030D-6E8A-4147-A177-3AD203B41FA5}">
                      <a16:colId xmlns:a16="http://schemas.microsoft.com/office/drawing/2014/main" val="347009279"/>
                    </a:ext>
                  </a:extLst>
                </a:gridCol>
                <a:gridCol w="1343238">
                  <a:extLst>
                    <a:ext uri="{9D8B030D-6E8A-4147-A177-3AD203B41FA5}">
                      <a16:colId xmlns:a16="http://schemas.microsoft.com/office/drawing/2014/main" val="3139468792"/>
                    </a:ext>
                  </a:extLst>
                </a:gridCol>
                <a:gridCol w="876448">
                  <a:extLst>
                    <a:ext uri="{9D8B030D-6E8A-4147-A177-3AD203B41FA5}">
                      <a16:colId xmlns:a16="http://schemas.microsoft.com/office/drawing/2014/main" val="2196638659"/>
                    </a:ext>
                  </a:extLst>
                </a:gridCol>
                <a:gridCol w="533441">
                  <a:extLst>
                    <a:ext uri="{9D8B030D-6E8A-4147-A177-3AD203B41FA5}">
                      <a16:colId xmlns:a16="http://schemas.microsoft.com/office/drawing/2014/main" val="2860568534"/>
                    </a:ext>
                  </a:extLst>
                </a:gridCol>
                <a:gridCol w="835200">
                  <a:extLst>
                    <a:ext uri="{9D8B030D-6E8A-4147-A177-3AD203B41FA5}">
                      <a16:colId xmlns:a16="http://schemas.microsoft.com/office/drawing/2014/main" val="830652908"/>
                    </a:ext>
                  </a:extLst>
                </a:gridCol>
                <a:gridCol w="504000">
                  <a:extLst>
                    <a:ext uri="{9D8B030D-6E8A-4147-A177-3AD203B41FA5}">
                      <a16:colId xmlns:a16="http://schemas.microsoft.com/office/drawing/2014/main" val="3857700324"/>
                    </a:ext>
                  </a:extLst>
                </a:gridCol>
                <a:gridCol w="1965600">
                  <a:extLst>
                    <a:ext uri="{9D8B030D-6E8A-4147-A177-3AD203B41FA5}">
                      <a16:colId xmlns:a16="http://schemas.microsoft.com/office/drawing/2014/main" val="2554671407"/>
                    </a:ext>
                  </a:extLst>
                </a:gridCol>
              </a:tblGrid>
              <a:tr h="172527">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extLst>
                  <a:ext uri="{0D108BD9-81ED-4DB2-BD59-A6C34878D82A}">
                    <a16:rowId xmlns:a16="http://schemas.microsoft.com/office/drawing/2014/main" val="3311658337"/>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1040018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Charging Aspects for Energy Efficiency of network slice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EnergySys_CH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45%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
                        </a:rPr>
                        <a:t>SP-241003</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639232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Energy efficiency and energy saving aspects of 5G networks and services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Energy_OAM_Ph3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3"/>
                        </a:rPr>
                        <a:t>SP-241940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5230293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00"/>
                          </a:solidFill>
                          <a:effectLst/>
                          <a:latin typeface="+mn-lt"/>
                          <a:ea typeface="微软雅黑" panose="020B0503020204020204" pitchFamily="34" charset="-122"/>
                        </a:rPr>
                        <a:t>AI/ML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AIML_MGT_Ph2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4"/>
                        </a:rPr>
                        <a:t>SP-241944</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205746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Management Aspects of RedCap features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NR_RedCap_OAM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5"/>
                        </a:rPr>
                        <a:t>SP-241941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9252408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NTN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NTN_OAM_Ph2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6"/>
                        </a:rPr>
                        <a:t>SP-241949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105199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charging aspects of satellite access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FS_5GSAT_Ph3_CH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highlight>
                            <a:srgbClr val="00FF00"/>
                          </a:highlight>
                          <a:latin typeface="+mn-lt"/>
                          <a:ea typeface="微软雅黑" panose="020B0503020204020204" pitchFamily="34" charset="-122"/>
                          <a:hlinkClick r:id="rId7"/>
                        </a:rPr>
                        <a:t>SP-240980</a:t>
                      </a:r>
                      <a:endParaRPr lang="en-US" sz="900" b="0" i="0" u="sng" strike="noStrike">
                        <a:solidFill>
                          <a:srgbClr val="0563C1"/>
                        </a:solidFill>
                        <a:effectLst/>
                        <a:highlight>
                          <a:srgbClr val="00FF00"/>
                        </a:highligh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531198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Management of Network Sharing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NetShare_OAM_Ph3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8"/>
                        </a:rPr>
                        <a:t>SP-241950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70627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FS_CAPIF_Ph2_CH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9"/>
                        </a:rPr>
                        <a:t>SP-240981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2462850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1060009</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Enhanced OAM for management service exposure to external consumers through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MExpo</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0"/>
                        </a:rPr>
                        <a:t>SP-241942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0750653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CHF Segmentation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CHFSeg</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55%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1"/>
                        </a:rPr>
                        <a:t>SP-241001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8267530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Data management regarding subscriptions and reporting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Data_SREP</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2"/>
                        </a:rPr>
                        <a:t>SP-241380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90555244"/>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1060012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   Management for MonStra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Monstra-OAM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3"/>
                        </a:rPr>
                        <a:t>SP-241945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75791854"/>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   Study on Charging aspects of next generation real time communication services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FS_NG_RTC_Ph2_CH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4"/>
                        </a:rPr>
                        <a:t>SP-240982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7984280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Uncrewed Aerial Systems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FS_UAS_CH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5"/>
                        </a:rPr>
                        <a:t>SP-240983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3295237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   Charging for 5G ProSe Ph3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5G_ProSe_Ph3_CH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6"/>
                        </a:rPr>
                        <a:t>SP-241377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4438743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Service Based Management Architecture enhancement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SBMA_Ph3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7"/>
                        </a:rPr>
                        <a:t>SP-241939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40%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784991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Data Analytics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eMDAS_Ph3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8"/>
                        </a:rPr>
                        <a:t>SP-241947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7450307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Intent driven management services for mobile network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IDMS_MN_Ph3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9"/>
                        </a:rPr>
                        <a:t>SP-241946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7316498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Network Digital Twins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NDT</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0"/>
                        </a:rPr>
                        <a:t>SP-241938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9525890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Cloud Aspects of Management and Orchestration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FS_Cloud_OAM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90%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1"/>
                        </a:rPr>
                        <a:t>SP-241566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13579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of planned configurations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PlanM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2"/>
                        </a:rPr>
                        <a:t>SP-241379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70628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Closed Control Loop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CCLM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3"/>
                        </a:rPr>
                        <a:t>SP-241943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2060186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Data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MADCOL_Ph2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4"/>
                        </a:rPr>
                        <a:t>SP-240877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rPr>
                        <a:t>Rapporteur updated to:</a:t>
                      </a:r>
                    </a:p>
                    <a:p>
                      <a:pPr algn="l" fontAlgn="t"/>
                      <a:r>
                        <a:rPr lang="en-US" sz="900" b="0" i="0" u="sng" strike="noStrike" dirty="0">
                          <a:solidFill>
                            <a:srgbClr val="0563C1"/>
                          </a:solidFill>
                          <a:effectLst/>
                          <a:latin typeface="+mn-lt"/>
                          <a:ea typeface="微软雅黑" panose="020B0503020204020204" pitchFamily="34" charset="-122"/>
                        </a:rPr>
                        <a:t>Sreekumar </a:t>
                      </a:r>
                      <a:r>
                        <a:rPr lang="en-US" sz="900" b="0" i="0" u="sng" strike="noStrike" dirty="0" err="1">
                          <a:solidFill>
                            <a:srgbClr val="0563C1"/>
                          </a:solidFill>
                          <a:effectLst/>
                          <a:latin typeface="+mn-lt"/>
                          <a:ea typeface="微软雅黑" panose="020B0503020204020204" pitchFamily="34" charset="-122"/>
                        </a:rPr>
                        <a:t>Pothera</a:t>
                      </a:r>
                      <a:r>
                        <a:rPr lang="en-US" sz="900" b="0" i="0" u="sng" strike="noStrike" dirty="0">
                          <a:solidFill>
                            <a:srgbClr val="0563C1"/>
                          </a:solidFill>
                          <a:effectLst/>
                          <a:latin typeface="+mn-lt"/>
                          <a:ea typeface="微软雅黑" panose="020B0503020204020204" pitchFamily="34" charset="-122"/>
                        </a:rPr>
                        <a:t> </a:t>
                      </a:r>
                      <a:r>
                        <a:rPr lang="en-US" sz="900" b="0" i="0" u="sng" strike="noStrike" dirty="0" err="1">
                          <a:solidFill>
                            <a:srgbClr val="0563C1"/>
                          </a:solidFill>
                          <a:effectLst/>
                          <a:latin typeface="+mn-lt"/>
                          <a:ea typeface="微软雅黑" panose="020B0503020204020204" pitchFamily="34" charset="-122"/>
                        </a:rPr>
                        <a:t>Kalloor</a:t>
                      </a:r>
                      <a:r>
                        <a:rPr lang="en-US" sz="900" b="0" i="0" u="sng" strike="noStrike" dirty="0">
                          <a:solidFill>
                            <a:srgbClr val="0563C1"/>
                          </a:solidFill>
                          <a:effectLst/>
                          <a:latin typeface="+mn-lt"/>
                          <a:ea typeface="微软雅黑" panose="020B0503020204020204" pitchFamily="34" charset="-122"/>
                        </a:rPr>
                        <a:t> (Nokia), sreekumar.pk@nokia.com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768070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performance measurements and KPIs phase 4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PM_KPI_5G_Ph4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5"/>
                        </a:rPr>
                        <a:t>SP-241155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30381105"/>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Advanced NRM features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AdNRM_Ph3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6"/>
                        </a:rPr>
                        <a:t>SP-241565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8478061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rgbClr val="0000FF"/>
                          </a:solidFill>
                          <a:effectLst/>
                          <a:latin typeface="+mn-lt"/>
                          <a:ea typeface="微软雅黑" panose="020B0503020204020204" pitchFamily="34" charset="-122"/>
                        </a:rPr>
                        <a:t>Subscriber and Equipment Trace and </a:t>
                      </a:r>
                      <a:r>
                        <a:rPr lang="en-US" sz="900" b="0" i="0" u="none" strike="noStrike" dirty="0" err="1">
                          <a:solidFill>
                            <a:srgbClr val="0000FF"/>
                          </a:solidFill>
                          <a:effectLst/>
                          <a:latin typeface="+mn-lt"/>
                          <a:ea typeface="微软雅黑" panose="020B0503020204020204" pitchFamily="34" charset="-122"/>
                        </a:rPr>
                        <a:t>QoE</a:t>
                      </a:r>
                      <a:r>
                        <a:rPr lang="en-US" sz="900" b="0" i="0" u="none" strike="noStrike" dirty="0">
                          <a:solidFill>
                            <a:srgbClr val="0000FF"/>
                          </a:solidFill>
                          <a:effectLst/>
                          <a:latin typeface="+mn-lt"/>
                          <a:ea typeface="微软雅黑" panose="020B0503020204020204" pitchFamily="34" charset="-122"/>
                        </a:rPr>
                        <a:t> collection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TraceQoE_OAM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7"/>
                        </a:rPr>
                        <a:t>SP-231748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2801165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Management of IAB nodes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NR_MOBILE_IAB_OAM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8"/>
                        </a:rPr>
                        <a:t>SP-241948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5736794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Enhancement of Management Aspects Related of NWDAF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NWDAF_OAM_Ph2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9"/>
                        </a:rPr>
                        <a:t>SP-241378</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1599534"/>
                  </a:ext>
                </a:extLst>
              </a:tr>
            </a:tbl>
          </a:graphicData>
        </a:graphic>
      </p:graphicFrame>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spTree>
    <p:extLst>
      <p:ext uri="{BB962C8B-B14F-4D97-AF65-F5344CB8AC3E}">
        <p14:creationId xmlns:p14="http://schemas.microsoft.com/office/powerpoint/2010/main" val="32547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933ED8A-D7C7-4D70-97A6-330ECF5FEC0C}"/>
              </a:ext>
            </a:extLst>
          </p:cNvPr>
          <p:cNvGraphicFramePr>
            <a:graphicFrameLocks noGrp="1"/>
          </p:cNvGraphicFramePr>
          <p:nvPr>
            <p:extLst>
              <p:ext uri="{D42A27DB-BD31-4B8C-83A1-F6EECF244321}">
                <p14:modId xmlns:p14="http://schemas.microsoft.com/office/powerpoint/2010/main" val="1762459584"/>
              </p:ext>
            </p:extLst>
          </p:nvPr>
        </p:nvGraphicFramePr>
        <p:xfrm>
          <a:off x="157087" y="842010"/>
          <a:ext cx="8738260" cy="495300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21570">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ea typeface="等线" panose="02010600030101010101" pitchFamily="2" charset="-122"/>
                          <a:cs typeface="Calibri" panose="020F0502020204030204" pitchFamily="34" charset="0"/>
                        </a:rPr>
                        <a:t>NTN</a:t>
                      </a:r>
                      <a:r>
                        <a:rPr lang="en-US" sz="900" b="0" i="0" u="none" strike="noStrike" dirty="0">
                          <a:solidFill>
                            <a:srgbClr val="000000"/>
                          </a:solidFill>
                          <a:effectLst/>
                          <a:latin typeface="+mn-lt"/>
                          <a:ea typeface="等线" panose="02010600030101010101" pitchFamily="2" charset="-122"/>
                          <a:cs typeface="Calibri" panose="020F0502020204030204" pitchFamily="34" charset="0"/>
                        </a:rPr>
                        <a:t>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5GSAT_Ph3_CH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NG_RTC_Ph2_CH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NA</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rPr>
                        <a:t>UAS_Ph2_CH </a:t>
                      </a:r>
                      <a:r>
                        <a:rPr lang="en-US" altLang="zh-CN" sz="900" b="0" i="0" u="none" strike="noStrike" dirty="0">
                          <a:solidFill>
                            <a:schemeClr val="tx1"/>
                          </a:solidFill>
                          <a:effectLst/>
                          <a:highlight>
                            <a:srgbClr val="FFFF00"/>
                          </a:highligh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0B050"/>
                          </a:solidFill>
                          <a:effectLst/>
                          <a:uLnTx/>
                          <a:uFillTx/>
                          <a:latin typeface="+mn-lt"/>
                          <a:ea typeface="+mn-ea"/>
                          <a:cs typeface="Calibri" panose="020F0502020204030204" pitchFamily="34" charset="0"/>
                        </a:rPr>
                        <a:t>Potential Rel-20 topic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AdNRM_Ph3(Huawei)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dirty="0">
                        <a:solidFill>
                          <a:srgbClr val="00B05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B050"/>
                          </a:solidFill>
                          <a:effectLst/>
                          <a:latin typeface="+mn-lt"/>
                          <a:ea typeface="等线" panose="02010600030101010101" pitchFamily="2" charset="-122"/>
                          <a:cs typeface="Calibri" panose="020F0502020204030204" pitchFamily="34" charset="0"/>
                        </a:rPr>
                        <a:t>AmbientIoT_CH</a:t>
                      </a:r>
                      <a:endParaRPr lang="zh-CN" altLang="en-US" sz="900" b="0" i="0" u="none" strike="noStrike" kern="1200" dirty="0">
                        <a:solidFill>
                          <a:srgbClr val="00B05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9" name="Title 3">
            <a:extLst>
              <a:ext uri="{FF2B5EF4-FFF2-40B4-BE49-F238E27FC236}">
                <a16:creationId xmlns:a16="http://schemas.microsoft.com/office/drawing/2014/main" id="{767F51A0-4EB2-49FF-B801-C6234722C9F3}"/>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30E978FF-1AF4-40A4-8301-6944B5F1ADDC}"/>
              </a:ext>
            </a:extLst>
          </p:cNvPr>
          <p:cNvSpPr txBox="1"/>
          <p:nvPr/>
        </p:nvSpPr>
        <p:spPr>
          <a:xfrm>
            <a:off x="8957912" y="569649"/>
            <a:ext cx="3234088" cy="2862322"/>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p:txBody>
      </p:sp>
      <p:sp>
        <p:nvSpPr>
          <p:cNvPr id="15" name="矩形 1">
            <a:extLst>
              <a:ext uri="{FF2B5EF4-FFF2-40B4-BE49-F238E27FC236}">
                <a16:creationId xmlns:a16="http://schemas.microsoft.com/office/drawing/2014/main" id="{27A55418-8B2F-484A-A89A-2E866D5CEAEF}"/>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85B823E-A228-4A2B-B393-60C7E3B4FE5B}"/>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CF274B7-6EB8-4266-8C27-FCE448E75566}"/>
              </a:ext>
            </a:extLst>
          </p:cNvPr>
          <p:cNvGraphicFramePr>
            <a:graphicFrameLocks noGrp="1"/>
          </p:cNvGraphicFramePr>
          <p:nvPr>
            <p:extLst>
              <p:ext uri="{D42A27DB-BD31-4B8C-83A1-F6EECF244321}">
                <p14:modId xmlns:p14="http://schemas.microsoft.com/office/powerpoint/2010/main" val="1707348845"/>
              </p:ext>
            </p:extLst>
          </p:nvPr>
        </p:nvGraphicFramePr>
        <p:xfrm>
          <a:off x="353822" y="618691"/>
          <a:ext cx="4365058" cy="5884545"/>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0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33609">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OAM</a:t>
                      </a:r>
                    </a:p>
                    <a:p>
                      <a:pPr algn="ctr"/>
                      <a:r>
                        <a:rPr lang="en-US" altLang="zh-CN" sz="700" b="1" dirty="0">
                          <a:solidFill>
                            <a:srgbClr val="FF0000"/>
                          </a:solidFill>
                          <a:latin typeface="+mn-lt"/>
                        </a:rPr>
                        <a:t>(TBD)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chemeClr val="tx1"/>
                          </a:solidFill>
                          <a:latin typeface="+mn-lt"/>
                        </a:rPr>
                        <a:t>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chemeClr val="tx1"/>
                          </a:solidFill>
                          <a:effectLst/>
                          <a:latin typeface="+mn-lt"/>
                          <a:ea typeface="等线" panose="02010600030101010101" pitchFamily="2" charset="-122"/>
                        </a:rPr>
                        <a:t>NA</a:t>
                      </a:r>
                      <a:endParaRPr lang="en-US" sz="7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700" b="1" dirty="0">
                          <a:latin typeface="+mn-lt"/>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233609">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rgbClr val="3333FF"/>
                          </a:solidFill>
                          <a:effectLst/>
                          <a:latin typeface="+mn-lt"/>
                          <a:ea typeface="等线" panose="02010600030101010101" pitchFamily="2" charset="-122"/>
                        </a:rPr>
                        <a:t>IoT_NTN_TDD</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NR_MC_enh2-Core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LTE_terr_bcast_Ph2-Core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800" b="0" i="0" u="none" strike="noStrike" dirty="0">
                          <a:solidFill>
                            <a:srgbClr val="00B050"/>
                          </a:solidFill>
                          <a:effectLst/>
                          <a:latin typeface="+mn-lt"/>
                          <a:ea typeface="等线" panose="02010600030101010101" pitchFamily="2" charset="-122"/>
                          <a:cs typeface="Calibri" panose="020F0502020204030204" pitchFamily="34" charset="0"/>
                        </a:rPr>
                        <a:t>AdNRM_Ph3(Huawei)</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846">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PM_KPI_5G_Ph4</a:t>
                      </a:r>
                    </a:p>
                    <a:p>
                      <a:pPr algn="ctr" fontAlgn="ctr"/>
                      <a:r>
                        <a:rPr lang="en-US" sz="7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mn-lt"/>
                          <a:ea typeface="等线" panose="02010600030101010101" pitchFamily="2" charset="-122"/>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rgbClr val="3333FF"/>
                          </a:solidFill>
                          <a:effectLst/>
                          <a:latin typeface="+mn-lt"/>
                          <a:ea typeface="等线" panose="02010600030101010101" pitchFamily="2" charset="-122"/>
                        </a:rPr>
                        <a:t>NR_SL_relay_multihop</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rgbClr val="3333FF"/>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rgbClr val="3333FF"/>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700" b="1" i="0" u="none" strike="noStrike" dirty="0">
                          <a:solidFill>
                            <a:srgbClr val="000000"/>
                          </a:solidFill>
                          <a:effectLst/>
                          <a:latin typeface="+mn-lt"/>
                          <a:ea typeface="等线" panose="02010600030101010101" pitchFamily="2" charset="-122"/>
                        </a:rPr>
                        <a:t>PM_KPI_5G_Ph4</a:t>
                      </a:r>
                    </a:p>
                    <a:p>
                      <a:pPr algn="ctr" fontAlgn="ctr"/>
                      <a:r>
                        <a:rPr lang="nn-NO" sz="700" b="1" i="0" u="none" strike="noStrike" dirty="0">
                          <a:solidFill>
                            <a:srgbClr val="000000"/>
                          </a:solidFill>
                          <a:effectLst/>
                          <a:latin typeface="+mn-lt"/>
                          <a:ea typeface="等线" panose="02010600030101010101" pitchFamily="2" charset="-122"/>
                        </a:rPr>
                        <a:t>AdNRM_Ph3</a:t>
                      </a:r>
                    </a:p>
                    <a:p>
                      <a:pPr algn="ctr" fontAlgn="ctr"/>
                      <a:r>
                        <a:rPr lang="nn-NO" sz="7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700" b="1" i="0" u="none" strike="noStrike" dirty="0">
                          <a:solidFill>
                            <a:srgbClr val="00B05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169367">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Energy_OAM_Ph3</a:t>
                      </a:r>
                      <a:endParaRPr lang="zh-CN" altLang="en-US" sz="7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7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0" name="Title 3">
            <a:extLst>
              <a:ext uri="{FF2B5EF4-FFF2-40B4-BE49-F238E27FC236}">
                <a16:creationId xmlns:a16="http://schemas.microsoft.com/office/drawing/2014/main" id="{8A764067-08BB-4043-8CA8-849A6706798B}"/>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矩形 8">
            <a:extLst>
              <a:ext uri="{FF2B5EF4-FFF2-40B4-BE49-F238E27FC236}">
                <a16:creationId xmlns:a16="http://schemas.microsoft.com/office/drawing/2014/main" id="{0CD963A4-E065-4FEF-AA04-0C4553A20833}"/>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9" name="矩形 9">
            <a:extLst>
              <a:ext uri="{FF2B5EF4-FFF2-40B4-BE49-F238E27FC236}">
                <a16:creationId xmlns:a16="http://schemas.microsoft.com/office/drawing/2014/main" id="{DC3F4A40-12EE-443E-8D24-AE51563EF25E}"/>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20" name="矩形 10">
            <a:extLst>
              <a:ext uri="{FF2B5EF4-FFF2-40B4-BE49-F238E27FC236}">
                <a16:creationId xmlns:a16="http://schemas.microsoft.com/office/drawing/2014/main" id="{ECF31252-26D7-4983-BAAE-CC8CF4D845C9}"/>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21" name="TextBox 20">
            <a:extLst>
              <a:ext uri="{FF2B5EF4-FFF2-40B4-BE49-F238E27FC236}">
                <a16:creationId xmlns:a16="http://schemas.microsoft.com/office/drawing/2014/main" id="{70499C6E-8747-4AAA-BD0C-DE8F02497353}"/>
              </a:ext>
            </a:extLst>
          </p:cNvPr>
          <p:cNvSpPr txBox="1"/>
          <p:nvPr/>
        </p:nvSpPr>
        <p:spPr>
          <a:xfrm>
            <a:off x="4950420" y="1166842"/>
            <a:ext cx="6887758" cy="3785652"/>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IoT_NTN_TDD</a:t>
            </a:r>
            <a:r>
              <a:rPr lang="en-US" altLang="zh-CN" sz="1200" dirty="0">
                <a:solidFill>
                  <a:srgbClr val="FF0000"/>
                </a:solidFill>
                <a:latin typeface="+mn-lt"/>
                <a:cs typeface="Calibri" panose="020F0502020204030204" pitchFamily="34" charset="0"/>
              </a:rPr>
              <a:t>-Core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NR_MC_enh2-Core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LTE_terr_bcast_Ph2-Core</a:t>
            </a: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22" name="TextBox 21">
            <a:extLst>
              <a:ext uri="{FF2B5EF4-FFF2-40B4-BE49-F238E27FC236}">
                <a16:creationId xmlns:a16="http://schemas.microsoft.com/office/drawing/2014/main" id="{0D8DBBCD-1C6B-4BCE-B73F-9BE74096E88A}"/>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2F8DFC8-B863-4A6F-9378-61B773C4654B}"/>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5">
            <a:extLst>
              <a:ext uri="{FF2B5EF4-FFF2-40B4-BE49-F238E27FC236}">
                <a16:creationId xmlns:a16="http://schemas.microsoft.com/office/drawing/2014/main" id="{1941283F-65FF-4A34-9B39-8768F4C3BAB9}"/>
              </a:ext>
            </a:extLst>
          </p:cNvPr>
          <p:cNvGraphicFramePr>
            <a:graphicFrameLocks noGrp="1"/>
          </p:cNvGraphicFramePr>
          <p:nvPr>
            <p:extLst>
              <p:ext uri="{D42A27DB-BD31-4B8C-83A1-F6EECF244321}">
                <p14:modId xmlns:p14="http://schemas.microsoft.com/office/powerpoint/2010/main" val="2451087448"/>
              </p:ext>
            </p:extLst>
          </p:nvPr>
        </p:nvGraphicFramePr>
        <p:xfrm>
          <a:off x="224819" y="722430"/>
          <a:ext cx="11742361" cy="5859780"/>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1159488">
                  <a:extLst>
                    <a:ext uri="{9D8B030D-6E8A-4147-A177-3AD203B41FA5}">
                      <a16:colId xmlns:a16="http://schemas.microsoft.com/office/drawing/2014/main" val="3630350376"/>
                    </a:ext>
                  </a:extLst>
                </a:gridCol>
                <a:gridCol w="542544">
                  <a:extLst>
                    <a:ext uri="{9D8B030D-6E8A-4147-A177-3AD203B41FA5}">
                      <a16:colId xmlns:a16="http://schemas.microsoft.com/office/drawing/2014/main" val="3202688"/>
                    </a:ext>
                  </a:extLst>
                </a:gridCol>
                <a:gridCol w="348997">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5011">
                  <a:extLst>
                    <a:ext uri="{9D8B030D-6E8A-4147-A177-3AD203B41FA5}">
                      <a16:colId xmlns:a16="http://schemas.microsoft.com/office/drawing/2014/main" val="3584294532"/>
                    </a:ext>
                  </a:extLst>
                </a:gridCol>
                <a:gridCol w="920496">
                  <a:extLst>
                    <a:ext uri="{9D8B030D-6E8A-4147-A177-3AD203B41FA5}">
                      <a16:colId xmlns:a16="http://schemas.microsoft.com/office/drawing/2014/main" val="790597164"/>
                    </a:ext>
                  </a:extLst>
                </a:gridCol>
                <a:gridCol w="1530096">
                  <a:extLst>
                    <a:ext uri="{9D8B030D-6E8A-4147-A177-3AD203B41FA5}">
                      <a16:colId xmlns:a16="http://schemas.microsoft.com/office/drawing/2014/main" val="2567962841"/>
                    </a:ext>
                  </a:extLst>
                </a:gridCol>
                <a:gridCol w="688848">
                  <a:extLst>
                    <a:ext uri="{9D8B030D-6E8A-4147-A177-3AD203B41FA5}">
                      <a16:colId xmlns:a16="http://schemas.microsoft.com/office/drawing/2014/main" val="2531575634"/>
                    </a:ext>
                  </a:extLst>
                </a:gridCol>
                <a:gridCol w="774192">
                  <a:extLst>
                    <a:ext uri="{9D8B030D-6E8A-4147-A177-3AD203B41FA5}">
                      <a16:colId xmlns:a16="http://schemas.microsoft.com/office/drawing/2014/main" val="105663574"/>
                    </a:ext>
                  </a:extLst>
                </a:gridCol>
                <a:gridCol w="1579596">
                  <a:extLst>
                    <a:ext uri="{9D8B030D-6E8A-4147-A177-3AD203B41FA5}">
                      <a16:colId xmlns:a16="http://schemas.microsoft.com/office/drawing/2014/main" val="4221935209"/>
                    </a:ext>
                  </a:extLst>
                </a:gridCol>
              </a:tblGrid>
              <a:tr h="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FS_NR_AIML_Mob</a:t>
                      </a:r>
                      <a:r>
                        <a:rPr lang="en-US" altLang="zh-CN" sz="700" dirty="0">
                          <a:solidFill>
                            <a:schemeClr val="tx1"/>
                          </a:solidFill>
                          <a:latin typeface="Calibri" panose="020F0502020204030204" pitchFamily="34" charset="0"/>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680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 (EE</a:t>
                      </a:r>
                      <a:r>
                        <a:rPr lang="zh-CN" altLang="en-US" sz="700" dirty="0">
                          <a:solidFill>
                            <a:schemeClr val="tx1"/>
                          </a:solidFill>
                          <a:latin typeface="Calibri" panose="020F0502020204030204" pitchFamily="34" charset="0"/>
                          <a:cs typeface="Calibri" panose="020F0502020204030204" pitchFamily="34" charset="0"/>
                        </a:rPr>
                        <a:t> </a:t>
                      </a:r>
                      <a:r>
                        <a:rPr lang="en-US" altLang="zh-CN" sz="700" dirty="0">
                          <a:solidFill>
                            <a:schemeClr val="tx1"/>
                          </a:solidFill>
                          <a:latin typeface="Calibri" panose="020F0502020204030204" pitchFamily="34" charset="0"/>
                          <a:cs typeface="Calibri" panose="020F0502020204030204" pitchFamily="34" charset="0"/>
                        </a:rPr>
                        <a:t>cost index)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srgbClr val="00B050"/>
                          </a:solidFill>
                          <a:latin typeface="Calibri" panose="020F0502020204030204" pitchFamily="34" charset="0"/>
                          <a:cs typeface="Calibri" panose="020F0502020204030204" pitchFamily="34" charset="0"/>
                        </a:rPr>
                        <a:t>XRMPh2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93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r>
                        <a:rPr lang="en-US" altLang="zh-CN" sz="700" dirty="0">
                          <a:solidFill>
                            <a:srgbClr val="00B050"/>
                          </a:solidFill>
                          <a:latin typeface="Calibri" panose="020F0502020204030204" pitchFamily="34" charset="0"/>
                          <a:cs typeface="Calibri" panose="020F0502020204030204" pitchFamily="34" charset="0"/>
                        </a:rPr>
                        <a:t>5G_ProSe_Ph3 (R19)</a:t>
                      </a:r>
                    </a:p>
                    <a:p>
                      <a:r>
                        <a:rPr lang="en-US" altLang="zh-CN" sz="700" dirty="0" err="1">
                          <a:solidFill>
                            <a:srgbClr val="00B050"/>
                          </a:solidFill>
                          <a:latin typeface="Calibri" panose="020F0502020204030204" pitchFamily="34" charset="0"/>
                          <a:cs typeface="Calibri" panose="020F0502020204030204" pitchFamily="34" charset="0"/>
                        </a:rPr>
                        <a:t>AmbientIoT</a:t>
                      </a:r>
                      <a:r>
                        <a:rPr lang="en-US" altLang="zh-CN" sz="700" dirty="0">
                          <a:solidFill>
                            <a:srgbClr val="00B050"/>
                          </a:solidFill>
                          <a:latin typeface="Calibri" panose="020F0502020204030204" pitchFamily="34" charset="0"/>
                          <a:cs typeface="Calibri" panose="020F0502020204030204" pitchFamily="34" charset="0"/>
                        </a:rPr>
                        <a:t>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Ambient_IoT_Solutions</a:t>
                      </a:r>
                      <a:r>
                        <a:rPr kumimoji="0" lang="en-US" altLang="zh-CN" sz="7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-Core(R19)</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solidFill>
                            <a:srgbClr val="00B050"/>
                          </a:solidFill>
                          <a:latin typeface="Calibri" panose="020F0502020204030204" pitchFamily="34" charset="0"/>
                          <a:cs typeface="Calibri" panose="020F0502020204030204" pitchFamily="34" charset="0"/>
                        </a:rPr>
                        <a:t>NR_WAB_5GFemto(R19)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129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24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 (R19)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TS 33.222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chemeClr val="tx1"/>
                          </a:solidFill>
                          <a:latin typeface="Calibri" panose="020F0502020204030204" pitchFamily="34" charset="0"/>
                          <a:cs typeface="Calibri" panose="020F0502020204030204" pitchFamily="34" charset="0"/>
                        </a:rPr>
                        <a:t>TS 29.222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177988">
                <a:tc>
                  <a:txBody>
                    <a:bodyPr/>
                    <a:lstStyle/>
                    <a:p>
                      <a:pPr algn="ctr" fontAlgn="ctr"/>
                      <a:r>
                        <a:rPr lang="en-US" sz="700" b="1" i="0" u="none" strike="noStrike" dirty="0" err="1">
                          <a:solidFill>
                            <a:schemeClr val="tx1"/>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10" name="TextBox 9">
            <a:extLst>
              <a:ext uri="{FF2B5EF4-FFF2-40B4-BE49-F238E27FC236}">
                <a16:creationId xmlns:a16="http://schemas.microsoft.com/office/drawing/2014/main" id="{454EEF7A-75C9-4332-841E-04617D0EE983}"/>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F44F72B-F558-4EA6-A584-E2C3D952349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7">
            <a:extLst>
              <a:ext uri="{FF2B5EF4-FFF2-40B4-BE49-F238E27FC236}">
                <a16:creationId xmlns:a16="http://schemas.microsoft.com/office/drawing/2014/main" id="{7572B4DF-7DAE-40FF-98AD-AB0B5C78E872}"/>
              </a:ext>
            </a:extLst>
          </p:cNvPr>
          <p:cNvGraphicFramePr>
            <a:graphicFrameLocks noGrp="1"/>
          </p:cNvGraphicFramePr>
          <p:nvPr>
            <p:extLst>
              <p:ext uri="{D42A27DB-BD31-4B8C-83A1-F6EECF244321}">
                <p14:modId xmlns:p14="http://schemas.microsoft.com/office/powerpoint/2010/main" val="787253899"/>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CAPIF_Ph2_CH</a:t>
                      </a:r>
                      <a:endParaRPr lang="zh-CN" alt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10" name="TextBox 9">
            <a:extLst>
              <a:ext uri="{FF2B5EF4-FFF2-40B4-BE49-F238E27FC236}">
                <a16:creationId xmlns:a16="http://schemas.microsoft.com/office/drawing/2014/main" id="{A518EC36-FC3A-464A-A484-F3E0EBFCC999}"/>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a:extLst>
              <a:ext uri="{FF2B5EF4-FFF2-40B4-BE49-F238E27FC236}">
                <a16:creationId xmlns:a16="http://schemas.microsoft.com/office/drawing/2014/main" id="{9EF92EF8-AA5B-40C5-BB47-482CEA64C509}"/>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131" name="TextBox 130">
            <a:extLst>
              <a:ext uri="{FF2B5EF4-FFF2-40B4-BE49-F238E27FC236}">
                <a16:creationId xmlns:a16="http://schemas.microsoft.com/office/drawing/2014/main" id="{9526FC5D-53B6-42E9-A189-2BFA7E114BAF}"/>
              </a:ext>
            </a:extLst>
          </p:cNvPr>
          <p:cNvSpPr txBox="1"/>
          <p:nvPr/>
        </p:nvSpPr>
        <p:spPr>
          <a:xfrm>
            <a:off x="7856225" y="6020895"/>
            <a:ext cx="1471878"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S5-250787</a:t>
            </a:r>
            <a:endParaRPr lang="zh-CN" altLang="en-US" sz="1050" b="1" dirty="0">
              <a:latin typeface="+mn-lt"/>
            </a:endParaRPr>
          </a:p>
        </p:txBody>
      </p:sp>
      <p:cxnSp>
        <p:nvCxnSpPr>
          <p:cNvPr id="132" name="Straight Connector 131">
            <a:extLst>
              <a:ext uri="{FF2B5EF4-FFF2-40B4-BE49-F238E27FC236}">
                <a16:creationId xmlns:a16="http://schemas.microsoft.com/office/drawing/2014/main" id="{64B3FA13-0EF5-44DC-906D-C7085B705FEC}"/>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133" name="Straight Connector 132">
            <a:extLst>
              <a:ext uri="{FF2B5EF4-FFF2-40B4-BE49-F238E27FC236}">
                <a16:creationId xmlns:a16="http://schemas.microsoft.com/office/drawing/2014/main" id="{010E7ABE-70D7-4581-BCE5-7A595A8C93B2}"/>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4" name="Straight Connector 114">
            <a:extLst>
              <a:ext uri="{FF2B5EF4-FFF2-40B4-BE49-F238E27FC236}">
                <a16:creationId xmlns:a16="http://schemas.microsoft.com/office/drawing/2014/main" id="{05198689-BE5B-4791-9C1B-5BAB9A6DE2B2}"/>
              </a:ext>
            </a:extLst>
          </p:cNvPr>
          <p:cNvCxnSpPr>
            <a:cxnSpLocks noChangeShapeType="1"/>
          </p:cNvCxnSpPr>
          <p:nvPr/>
        </p:nvCxnSpPr>
        <p:spPr bwMode="auto">
          <a:xfrm flipH="1">
            <a:off x="300476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35" name="Straight Connector 114">
            <a:extLst>
              <a:ext uri="{FF2B5EF4-FFF2-40B4-BE49-F238E27FC236}">
                <a16:creationId xmlns:a16="http://schemas.microsoft.com/office/drawing/2014/main" id="{02B7E76F-BC46-47F6-9D07-00E1C18BF3BB}"/>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36" name="TextBox 135">
            <a:extLst>
              <a:ext uri="{FF2B5EF4-FFF2-40B4-BE49-F238E27FC236}">
                <a16:creationId xmlns:a16="http://schemas.microsoft.com/office/drawing/2014/main" id="{DF5AEC4A-C9FB-46B1-982B-0568D99584B9}"/>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37" name="Group 136">
            <a:extLst>
              <a:ext uri="{FF2B5EF4-FFF2-40B4-BE49-F238E27FC236}">
                <a16:creationId xmlns:a16="http://schemas.microsoft.com/office/drawing/2014/main" id="{33DD56AF-6670-4D62-BD38-7BCD7FD7E359}"/>
              </a:ext>
            </a:extLst>
          </p:cNvPr>
          <p:cNvGrpSpPr/>
          <p:nvPr/>
        </p:nvGrpSpPr>
        <p:grpSpPr>
          <a:xfrm>
            <a:off x="806488" y="1277610"/>
            <a:ext cx="400050" cy="354013"/>
            <a:chOff x="996003" y="755453"/>
            <a:chExt cx="400050" cy="354013"/>
          </a:xfrm>
        </p:grpSpPr>
        <p:sp>
          <p:nvSpPr>
            <p:cNvPr id="138" name="TextBox 86">
              <a:extLst>
                <a:ext uri="{FF2B5EF4-FFF2-40B4-BE49-F238E27FC236}">
                  <a16:creationId xmlns:a16="http://schemas.microsoft.com/office/drawing/2014/main" id="{2C04B6E1-4EB7-40C3-A1F8-DA23B0466695}"/>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#103</a:t>
              </a:r>
              <a:endParaRPr lang="en-GB" altLang="en-US" sz="400" dirty="0">
                <a:latin typeface="Montserrat" panose="00000500000000000000" pitchFamily="2" charset="0"/>
              </a:endParaRPr>
            </a:p>
          </p:txBody>
        </p:sp>
        <p:sp>
          <p:nvSpPr>
            <p:cNvPr id="139" name="TextBox 59">
              <a:extLst>
                <a:ext uri="{FF2B5EF4-FFF2-40B4-BE49-F238E27FC236}">
                  <a16:creationId xmlns:a16="http://schemas.microsoft.com/office/drawing/2014/main" id="{42A7E0AF-8E76-419F-A6C2-B548EF32E40D}"/>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0" name="Group 139">
            <a:extLst>
              <a:ext uri="{FF2B5EF4-FFF2-40B4-BE49-F238E27FC236}">
                <a16:creationId xmlns:a16="http://schemas.microsoft.com/office/drawing/2014/main" id="{2E1324E4-E109-4209-9482-3B4C78A33264}"/>
              </a:ext>
            </a:extLst>
          </p:cNvPr>
          <p:cNvGrpSpPr/>
          <p:nvPr/>
        </p:nvGrpSpPr>
        <p:grpSpPr>
          <a:xfrm>
            <a:off x="5660925" y="1277610"/>
            <a:ext cx="403225" cy="354013"/>
            <a:chOff x="6320478" y="755453"/>
            <a:chExt cx="403225" cy="354013"/>
          </a:xfrm>
        </p:grpSpPr>
        <p:sp>
          <p:nvSpPr>
            <p:cNvPr id="141" name="TextBox 86">
              <a:extLst>
                <a:ext uri="{FF2B5EF4-FFF2-40B4-BE49-F238E27FC236}">
                  <a16:creationId xmlns:a16="http://schemas.microsoft.com/office/drawing/2014/main" id="{B42357AA-9EFC-4A22-A1CC-9A8B6A8A163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2" name="TextBox 60">
              <a:extLst>
                <a:ext uri="{FF2B5EF4-FFF2-40B4-BE49-F238E27FC236}">
                  <a16:creationId xmlns:a16="http://schemas.microsoft.com/office/drawing/2014/main" id="{7FF832C3-5001-4BC0-B03B-AE773578A586}"/>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43" name="Group 142">
            <a:extLst>
              <a:ext uri="{FF2B5EF4-FFF2-40B4-BE49-F238E27FC236}">
                <a16:creationId xmlns:a16="http://schemas.microsoft.com/office/drawing/2014/main" id="{0F2DD2DB-4154-4F01-AC56-DDBDF725FF6F}"/>
              </a:ext>
            </a:extLst>
          </p:cNvPr>
          <p:cNvGrpSpPr/>
          <p:nvPr/>
        </p:nvGrpSpPr>
        <p:grpSpPr>
          <a:xfrm>
            <a:off x="3222594" y="1277610"/>
            <a:ext cx="390525" cy="354013"/>
            <a:chOff x="3678878" y="755453"/>
            <a:chExt cx="390525" cy="354013"/>
          </a:xfrm>
        </p:grpSpPr>
        <p:sp>
          <p:nvSpPr>
            <p:cNvPr id="144" name="TextBox 86">
              <a:extLst>
                <a:ext uri="{FF2B5EF4-FFF2-40B4-BE49-F238E27FC236}">
                  <a16:creationId xmlns:a16="http://schemas.microsoft.com/office/drawing/2014/main" id="{A57962BB-52CB-4409-B193-30BCF72F31F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45" name="TextBox 61">
              <a:extLst>
                <a:ext uri="{FF2B5EF4-FFF2-40B4-BE49-F238E27FC236}">
                  <a16:creationId xmlns:a16="http://schemas.microsoft.com/office/drawing/2014/main" id="{044E1BC9-44DC-4087-A9F4-182631EB9ABD}"/>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6" name="Group 145">
            <a:extLst>
              <a:ext uri="{FF2B5EF4-FFF2-40B4-BE49-F238E27FC236}">
                <a16:creationId xmlns:a16="http://schemas.microsoft.com/office/drawing/2014/main" id="{472A4B9F-970C-4773-9206-6EABC318958A}"/>
              </a:ext>
            </a:extLst>
          </p:cNvPr>
          <p:cNvGrpSpPr/>
          <p:nvPr/>
        </p:nvGrpSpPr>
        <p:grpSpPr>
          <a:xfrm>
            <a:off x="1412102" y="1277610"/>
            <a:ext cx="396875" cy="354013"/>
            <a:chOff x="1684978" y="755453"/>
            <a:chExt cx="396875" cy="354013"/>
          </a:xfrm>
        </p:grpSpPr>
        <p:sp>
          <p:nvSpPr>
            <p:cNvPr id="147" name="TextBox 86">
              <a:extLst>
                <a:ext uri="{FF2B5EF4-FFF2-40B4-BE49-F238E27FC236}">
                  <a16:creationId xmlns:a16="http://schemas.microsoft.com/office/drawing/2014/main" id="{C8ABB531-DC1F-4FD9-8AF3-98F9DA66A42E}"/>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148" name="TextBox 62">
              <a:extLst>
                <a:ext uri="{FF2B5EF4-FFF2-40B4-BE49-F238E27FC236}">
                  <a16:creationId xmlns:a16="http://schemas.microsoft.com/office/drawing/2014/main" id="{101C90D3-21CA-4CA4-924B-DC543D1B0C42}"/>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149" name="Group 148">
            <a:extLst>
              <a:ext uri="{FF2B5EF4-FFF2-40B4-BE49-F238E27FC236}">
                <a16:creationId xmlns:a16="http://schemas.microsoft.com/office/drawing/2014/main" id="{220B98CF-3028-41E0-981E-E3BAF40C6400}"/>
              </a:ext>
            </a:extLst>
          </p:cNvPr>
          <p:cNvGrpSpPr/>
          <p:nvPr/>
        </p:nvGrpSpPr>
        <p:grpSpPr>
          <a:xfrm>
            <a:off x="3818683" y="1277610"/>
            <a:ext cx="422275" cy="354013"/>
            <a:chOff x="4367853" y="755453"/>
            <a:chExt cx="422275" cy="354013"/>
          </a:xfrm>
        </p:grpSpPr>
        <p:sp>
          <p:nvSpPr>
            <p:cNvPr id="150" name="TextBox 86">
              <a:extLst>
                <a:ext uri="{FF2B5EF4-FFF2-40B4-BE49-F238E27FC236}">
                  <a16:creationId xmlns:a16="http://schemas.microsoft.com/office/drawing/2014/main" id="{46B9360B-5610-41CB-92C6-C2DACCF5CBD6}"/>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151" name="TextBox 63">
              <a:extLst>
                <a:ext uri="{FF2B5EF4-FFF2-40B4-BE49-F238E27FC236}">
                  <a16:creationId xmlns:a16="http://schemas.microsoft.com/office/drawing/2014/main" id="{DB9F0614-00FD-4220-89F9-15FF3AEBE630}"/>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2" name="Group 151">
            <a:extLst>
              <a:ext uri="{FF2B5EF4-FFF2-40B4-BE49-F238E27FC236}">
                <a16:creationId xmlns:a16="http://schemas.microsoft.com/office/drawing/2014/main" id="{61E413BB-3107-460B-B4C8-90939987A49B}"/>
              </a:ext>
            </a:extLst>
          </p:cNvPr>
          <p:cNvGrpSpPr/>
          <p:nvPr/>
        </p:nvGrpSpPr>
        <p:grpSpPr>
          <a:xfrm>
            <a:off x="6269714" y="1277610"/>
            <a:ext cx="407988" cy="354013"/>
            <a:chOff x="6884040" y="755453"/>
            <a:chExt cx="407988" cy="354013"/>
          </a:xfrm>
        </p:grpSpPr>
        <p:sp>
          <p:nvSpPr>
            <p:cNvPr id="153" name="TextBox 86">
              <a:extLst>
                <a:ext uri="{FF2B5EF4-FFF2-40B4-BE49-F238E27FC236}">
                  <a16:creationId xmlns:a16="http://schemas.microsoft.com/office/drawing/2014/main" id="{BD77C9C9-4884-431B-A79C-8AD9A6709AD3}"/>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154" name="TextBox 64">
              <a:extLst>
                <a:ext uri="{FF2B5EF4-FFF2-40B4-BE49-F238E27FC236}">
                  <a16:creationId xmlns:a16="http://schemas.microsoft.com/office/drawing/2014/main" id="{ABFAE03D-ED97-4DE3-AFE7-F424126FB668}"/>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5" name="Group 154">
            <a:extLst>
              <a:ext uri="{FF2B5EF4-FFF2-40B4-BE49-F238E27FC236}">
                <a16:creationId xmlns:a16="http://schemas.microsoft.com/office/drawing/2014/main" id="{960080E2-9222-429D-B55E-140CF365C926}"/>
              </a:ext>
            </a:extLst>
          </p:cNvPr>
          <p:cNvGrpSpPr/>
          <p:nvPr/>
        </p:nvGrpSpPr>
        <p:grpSpPr>
          <a:xfrm>
            <a:off x="2014541" y="1277610"/>
            <a:ext cx="390525" cy="354013"/>
            <a:chOff x="2464440" y="755453"/>
            <a:chExt cx="390525" cy="354013"/>
          </a:xfrm>
        </p:grpSpPr>
        <p:sp>
          <p:nvSpPr>
            <p:cNvPr id="156" name="TextBox 86">
              <a:extLst>
                <a:ext uri="{FF2B5EF4-FFF2-40B4-BE49-F238E27FC236}">
                  <a16:creationId xmlns:a16="http://schemas.microsoft.com/office/drawing/2014/main" id="{B67E4EFF-7117-44A8-8905-2CE0AB061555}"/>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#105</a:t>
              </a:r>
              <a:endParaRPr lang="en-GB" altLang="en-US" sz="400" dirty="0">
                <a:latin typeface="Montserrat" panose="00000500000000000000" pitchFamily="2" charset="0"/>
              </a:endParaRPr>
            </a:p>
          </p:txBody>
        </p:sp>
        <p:sp>
          <p:nvSpPr>
            <p:cNvPr id="157" name="TextBox 65">
              <a:extLst>
                <a:ext uri="{FF2B5EF4-FFF2-40B4-BE49-F238E27FC236}">
                  <a16:creationId xmlns:a16="http://schemas.microsoft.com/office/drawing/2014/main" id="{FF424AAC-8E74-4FB7-A0F4-B3C66AE86ECE}"/>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58" name="Group 157">
            <a:extLst>
              <a:ext uri="{FF2B5EF4-FFF2-40B4-BE49-F238E27FC236}">
                <a16:creationId xmlns:a16="http://schemas.microsoft.com/office/drawing/2014/main" id="{6C704FA4-D3DA-41F6-A071-0CF6AE43993A}"/>
              </a:ext>
            </a:extLst>
          </p:cNvPr>
          <p:cNvGrpSpPr/>
          <p:nvPr/>
        </p:nvGrpSpPr>
        <p:grpSpPr>
          <a:xfrm>
            <a:off x="4446522" y="1277610"/>
            <a:ext cx="406400" cy="354013"/>
            <a:chOff x="5098103" y="755453"/>
            <a:chExt cx="406400" cy="354013"/>
          </a:xfrm>
        </p:grpSpPr>
        <p:sp>
          <p:nvSpPr>
            <p:cNvPr id="159" name="TextBox 86">
              <a:extLst>
                <a:ext uri="{FF2B5EF4-FFF2-40B4-BE49-F238E27FC236}">
                  <a16:creationId xmlns:a16="http://schemas.microsoft.com/office/drawing/2014/main" id="{AD141708-87AF-4559-AFEF-D9BB597D4E08}"/>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160" name="TextBox 66">
              <a:extLst>
                <a:ext uri="{FF2B5EF4-FFF2-40B4-BE49-F238E27FC236}">
                  <a16:creationId xmlns:a16="http://schemas.microsoft.com/office/drawing/2014/main" id="{5F6A7490-EA2B-4A72-AE3C-B7C295CF6CE8}"/>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61" name="Group 160">
            <a:extLst>
              <a:ext uri="{FF2B5EF4-FFF2-40B4-BE49-F238E27FC236}">
                <a16:creationId xmlns:a16="http://schemas.microsoft.com/office/drawing/2014/main" id="{7D12A4B1-8BA7-46DE-B71B-983C3DB95557}"/>
              </a:ext>
            </a:extLst>
          </p:cNvPr>
          <p:cNvGrpSpPr/>
          <p:nvPr/>
        </p:nvGrpSpPr>
        <p:grpSpPr>
          <a:xfrm>
            <a:off x="210399" y="1277610"/>
            <a:ext cx="390525" cy="354013"/>
            <a:chOff x="314965" y="755453"/>
            <a:chExt cx="390525" cy="354013"/>
          </a:xfrm>
        </p:grpSpPr>
        <p:sp>
          <p:nvSpPr>
            <p:cNvPr id="162" name="TextBox 86">
              <a:extLst>
                <a:ext uri="{FF2B5EF4-FFF2-40B4-BE49-F238E27FC236}">
                  <a16:creationId xmlns:a16="http://schemas.microsoft.com/office/drawing/2014/main" id="{2F41EE8E-4F68-4AB8-BA7E-A53BFA94B01B}"/>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163" name="TextBox 69">
              <a:extLst>
                <a:ext uri="{FF2B5EF4-FFF2-40B4-BE49-F238E27FC236}">
                  <a16:creationId xmlns:a16="http://schemas.microsoft.com/office/drawing/2014/main" id="{15106E31-D7FD-46C6-B463-7831C58100D1}"/>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4" name="Group 163">
            <a:extLst>
              <a:ext uri="{FF2B5EF4-FFF2-40B4-BE49-F238E27FC236}">
                <a16:creationId xmlns:a16="http://schemas.microsoft.com/office/drawing/2014/main" id="{B22BE4D7-992E-4211-9859-286A4008A543}"/>
              </a:ext>
            </a:extLst>
          </p:cNvPr>
          <p:cNvGrpSpPr/>
          <p:nvPr/>
        </p:nvGrpSpPr>
        <p:grpSpPr>
          <a:xfrm>
            <a:off x="2610630" y="1277610"/>
            <a:ext cx="406400" cy="354013"/>
            <a:chOff x="2991490" y="755453"/>
            <a:chExt cx="406400" cy="354013"/>
          </a:xfrm>
        </p:grpSpPr>
        <p:sp>
          <p:nvSpPr>
            <p:cNvPr id="165" name="TextBox 86">
              <a:extLst>
                <a:ext uri="{FF2B5EF4-FFF2-40B4-BE49-F238E27FC236}">
                  <a16:creationId xmlns:a16="http://schemas.microsoft.com/office/drawing/2014/main" id="{5D81B057-CA01-4EA0-9EA1-3A108163DCBA}"/>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166" name="TextBox 70">
              <a:extLst>
                <a:ext uri="{FF2B5EF4-FFF2-40B4-BE49-F238E27FC236}">
                  <a16:creationId xmlns:a16="http://schemas.microsoft.com/office/drawing/2014/main" id="{66FC0046-8D44-4687-8AAE-A73E6EF4DA17}"/>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7" name="Group 166">
            <a:extLst>
              <a:ext uri="{FF2B5EF4-FFF2-40B4-BE49-F238E27FC236}">
                <a16:creationId xmlns:a16="http://schemas.microsoft.com/office/drawing/2014/main" id="{B150F588-A065-46B9-959F-C8FC3745D008}"/>
              </a:ext>
            </a:extLst>
          </p:cNvPr>
          <p:cNvGrpSpPr/>
          <p:nvPr/>
        </p:nvGrpSpPr>
        <p:grpSpPr>
          <a:xfrm>
            <a:off x="5058486" y="1277610"/>
            <a:ext cx="396875" cy="354013"/>
            <a:chOff x="5758503" y="755453"/>
            <a:chExt cx="396875" cy="354013"/>
          </a:xfrm>
        </p:grpSpPr>
        <p:sp>
          <p:nvSpPr>
            <p:cNvPr id="168" name="TextBox 86">
              <a:extLst>
                <a:ext uri="{FF2B5EF4-FFF2-40B4-BE49-F238E27FC236}">
                  <a16:creationId xmlns:a16="http://schemas.microsoft.com/office/drawing/2014/main" id="{EB81F893-BD97-43E7-A834-6142E4EE7D65}"/>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169" name="TextBox 71">
              <a:extLst>
                <a:ext uri="{FF2B5EF4-FFF2-40B4-BE49-F238E27FC236}">
                  <a16:creationId xmlns:a16="http://schemas.microsoft.com/office/drawing/2014/main" id="{179927DE-0659-46EF-B20E-FDC5212F8CFF}"/>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70" name="Rectangle 12">
            <a:extLst>
              <a:ext uri="{FF2B5EF4-FFF2-40B4-BE49-F238E27FC236}">
                <a16:creationId xmlns:a16="http://schemas.microsoft.com/office/drawing/2014/main" id="{56A9D85D-D623-4559-B0A7-955336ED6570}"/>
              </a:ext>
            </a:extLst>
          </p:cNvPr>
          <p:cNvSpPr>
            <a:spLocks noChangeArrowheads="1"/>
          </p:cNvSpPr>
          <p:nvPr/>
        </p:nvSpPr>
        <p:spPr bwMode="auto">
          <a:xfrm>
            <a:off x="258739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171" name="TextBox 67">
            <a:extLst>
              <a:ext uri="{FF2B5EF4-FFF2-40B4-BE49-F238E27FC236}">
                <a16:creationId xmlns:a16="http://schemas.microsoft.com/office/drawing/2014/main" id="{0C891300-1961-4E13-96A6-954489927ED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172" name="Chevron 60">
            <a:extLst>
              <a:ext uri="{FF2B5EF4-FFF2-40B4-BE49-F238E27FC236}">
                <a16:creationId xmlns:a16="http://schemas.microsoft.com/office/drawing/2014/main" id="{4C81C08E-9FBD-4FA7-9439-A544B7FD5CF0}"/>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173" name="Star: 5 Points 172">
            <a:extLst>
              <a:ext uri="{FF2B5EF4-FFF2-40B4-BE49-F238E27FC236}">
                <a16:creationId xmlns:a16="http://schemas.microsoft.com/office/drawing/2014/main" id="{BEF96A6F-F61D-4A53-95C4-A76A69C6B59C}"/>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74" name="TextBox 1">
            <a:extLst>
              <a:ext uri="{FF2B5EF4-FFF2-40B4-BE49-F238E27FC236}">
                <a16:creationId xmlns:a16="http://schemas.microsoft.com/office/drawing/2014/main" id="{A949E17A-A719-4185-AE4C-8EEBE48B60F9}"/>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175" name="Chevron 60">
            <a:extLst>
              <a:ext uri="{FF2B5EF4-FFF2-40B4-BE49-F238E27FC236}">
                <a16:creationId xmlns:a16="http://schemas.microsoft.com/office/drawing/2014/main" id="{113DAD03-D6EA-497B-826A-071B014C8108}"/>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6" name="Chevron 60">
            <a:extLst>
              <a:ext uri="{FF2B5EF4-FFF2-40B4-BE49-F238E27FC236}">
                <a16:creationId xmlns:a16="http://schemas.microsoft.com/office/drawing/2014/main" id="{AE5BD5DB-FAF1-4A94-A689-107B6A0D5AE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7" name="Chevron 60">
            <a:extLst>
              <a:ext uri="{FF2B5EF4-FFF2-40B4-BE49-F238E27FC236}">
                <a16:creationId xmlns:a16="http://schemas.microsoft.com/office/drawing/2014/main" id="{81F112C1-23BD-4CC1-8E3A-7AE72E5038CF}"/>
              </a:ext>
            </a:extLst>
          </p:cNvPr>
          <p:cNvSpPr/>
          <p:nvPr/>
        </p:nvSpPr>
        <p:spPr bwMode="auto">
          <a:xfrm>
            <a:off x="6324446" y="186010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8" name="Chevron 60">
            <a:extLst>
              <a:ext uri="{FF2B5EF4-FFF2-40B4-BE49-F238E27FC236}">
                <a16:creationId xmlns:a16="http://schemas.microsoft.com/office/drawing/2014/main" id="{CAD211B0-F75C-4BCC-9067-C661D3FD7BE4}"/>
              </a:ext>
            </a:extLst>
          </p:cNvPr>
          <p:cNvSpPr/>
          <p:nvPr/>
        </p:nvSpPr>
        <p:spPr bwMode="auto">
          <a:xfrm>
            <a:off x="3993302" y="186186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9" name="Chevron 60">
            <a:extLst>
              <a:ext uri="{FF2B5EF4-FFF2-40B4-BE49-F238E27FC236}">
                <a16:creationId xmlns:a16="http://schemas.microsoft.com/office/drawing/2014/main" id="{0CACAC8D-4428-428B-BBCA-B61F60E3E7F1}"/>
              </a:ext>
            </a:extLst>
          </p:cNvPr>
          <p:cNvSpPr/>
          <p:nvPr/>
        </p:nvSpPr>
        <p:spPr bwMode="auto">
          <a:xfrm>
            <a:off x="6395557" y="312427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180" name="Chevron 60">
            <a:extLst>
              <a:ext uri="{FF2B5EF4-FFF2-40B4-BE49-F238E27FC236}">
                <a16:creationId xmlns:a16="http://schemas.microsoft.com/office/drawing/2014/main" id="{0EDDBF52-1E49-4738-86EA-F0C9D851CD48}"/>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181" name="Group 180">
            <a:extLst>
              <a:ext uri="{FF2B5EF4-FFF2-40B4-BE49-F238E27FC236}">
                <a16:creationId xmlns:a16="http://schemas.microsoft.com/office/drawing/2014/main" id="{6B064EB6-15ED-4880-BCC3-096648DDBA18}"/>
              </a:ext>
            </a:extLst>
          </p:cNvPr>
          <p:cNvGrpSpPr/>
          <p:nvPr/>
        </p:nvGrpSpPr>
        <p:grpSpPr>
          <a:xfrm>
            <a:off x="6883266" y="1267450"/>
            <a:ext cx="390850" cy="354013"/>
            <a:chOff x="7359013" y="745293"/>
            <a:chExt cx="390850" cy="354013"/>
          </a:xfrm>
        </p:grpSpPr>
        <p:sp>
          <p:nvSpPr>
            <p:cNvPr id="182" name="TextBox 86">
              <a:extLst>
                <a:ext uri="{FF2B5EF4-FFF2-40B4-BE49-F238E27FC236}">
                  <a16:creationId xmlns:a16="http://schemas.microsoft.com/office/drawing/2014/main" id="{A5B39085-8171-4D55-8015-77EF681FB821}"/>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183" name="TextBox 66">
              <a:extLst>
                <a:ext uri="{FF2B5EF4-FFF2-40B4-BE49-F238E27FC236}">
                  <a16:creationId xmlns:a16="http://schemas.microsoft.com/office/drawing/2014/main" id="{1FAE4844-8365-4B80-BE06-3C76CE17670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84" name="Group 183">
            <a:extLst>
              <a:ext uri="{FF2B5EF4-FFF2-40B4-BE49-F238E27FC236}">
                <a16:creationId xmlns:a16="http://schemas.microsoft.com/office/drawing/2014/main" id="{DF35BB00-1E8E-497D-8D1E-CE982B1332F9}"/>
              </a:ext>
            </a:extLst>
          </p:cNvPr>
          <p:cNvGrpSpPr/>
          <p:nvPr/>
        </p:nvGrpSpPr>
        <p:grpSpPr>
          <a:xfrm>
            <a:off x="7479680" y="1267450"/>
            <a:ext cx="384175" cy="354013"/>
            <a:chOff x="8016563" y="745293"/>
            <a:chExt cx="384175" cy="354013"/>
          </a:xfrm>
        </p:grpSpPr>
        <p:sp>
          <p:nvSpPr>
            <p:cNvPr id="185" name="TextBox 86">
              <a:extLst>
                <a:ext uri="{FF2B5EF4-FFF2-40B4-BE49-F238E27FC236}">
                  <a16:creationId xmlns:a16="http://schemas.microsoft.com/office/drawing/2014/main" id="{9A3EB766-8912-4EA1-BCAC-5B82C16D8A2F}"/>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186" name="TextBox 71">
              <a:extLst>
                <a:ext uri="{FF2B5EF4-FFF2-40B4-BE49-F238E27FC236}">
                  <a16:creationId xmlns:a16="http://schemas.microsoft.com/office/drawing/2014/main" id="{2CB2BA21-40DB-497A-8342-01D32774A6F1}"/>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87" name="TextBox 86">
            <a:extLst>
              <a:ext uri="{FF2B5EF4-FFF2-40B4-BE49-F238E27FC236}">
                <a16:creationId xmlns:a16="http://schemas.microsoft.com/office/drawing/2014/main" id="{99EDE03A-B314-4BF8-B7AC-C14346A8C248}"/>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188" name="TextBox 60">
            <a:extLst>
              <a:ext uri="{FF2B5EF4-FFF2-40B4-BE49-F238E27FC236}">
                <a16:creationId xmlns:a16="http://schemas.microsoft.com/office/drawing/2014/main" id="{554E9B19-CFEA-49E3-AC60-CB71D3C4F3BC}"/>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189" name="TextBox 60">
            <a:extLst>
              <a:ext uri="{FF2B5EF4-FFF2-40B4-BE49-F238E27FC236}">
                <a16:creationId xmlns:a16="http://schemas.microsoft.com/office/drawing/2014/main" id="{09F27D26-3DEB-4073-B4DA-801C91B00FC5}"/>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190" name="Straight Connector 189">
            <a:extLst>
              <a:ext uri="{FF2B5EF4-FFF2-40B4-BE49-F238E27FC236}">
                <a16:creationId xmlns:a16="http://schemas.microsoft.com/office/drawing/2014/main" id="{769FF32A-5940-4C23-8D95-5C173F1ED50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1" name="Star: 5 Points 190">
            <a:extLst>
              <a:ext uri="{FF2B5EF4-FFF2-40B4-BE49-F238E27FC236}">
                <a16:creationId xmlns:a16="http://schemas.microsoft.com/office/drawing/2014/main" id="{0F1B8BC5-A485-4578-916B-9C4489DEC550}"/>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92" name="TextBox 1">
            <a:extLst>
              <a:ext uri="{FF2B5EF4-FFF2-40B4-BE49-F238E27FC236}">
                <a16:creationId xmlns:a16="http://schemas.microsoft.com/office/drawing/2014/main" id="{D5749134-0868-47B3-A9C2-C3E83F2A07F2}"/>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193" name="Chevron 60">
            <a:extLst>
              <a:ext uri="{FF2B5EF4-FFF2-40B4-BE49-F238E27FC236}">
                <a16:creationId xmlns:a16="http://schemas.microsoft.com/office/drawing/2014/main" id="{5CB0A68F-5481-426B-9022-B5F34BA76BFF}"/>
              </a:ext>
            </a:extLst>
          </p:cNvPr>
          <p:cNvSpPr/>
          <p:nvPr/>
        </p:nvSpPr>
        <p:spPr bwMode="auto">
          <a:xfrm>
            <a:off x="4101700" y="234030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94" name="Chevron 60">
            <a:extLst>
              <a:ext uri="{FF2B5EF4-FFF2-40B4-BE49-F238E27FC236}">
                <a16:creationId xmlns:a16="http://schemas.microsoft.com/office/drawing/2014/main" id="{6552F627-9124-4AC8-921D-83AF8DC2C0D6}"/>
              </a:ext>
            </a:extLst>
          </p:cNvPr>
          <p:cNvSpPr/>
          <p:nvPr/>
        </p:nvSpPr>
        <p:spPr bwMode="auto">
          <a:xfrm>
            <a:off x="4621254" y="257141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95" name="TextBox 86">
            <a:extLst>
              <a:ext uri="{FF2B5EF4-FFF2-40B4-BE49-F238E27FC236}">
                <a16:creationId xmlns:a16="http://schemas.microsoft.com/office/drawing/2014/main" id="{8E0D4DB7-DB94-4141-B363-254D2C3CE9F4}"/>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196" name="Straight Connector 114">
            <a:extLst>
              <a:ext uri="{FF2B5EF4-FFF2-40B4-BE49-F238E27FC236}">
                <a16:creationId xmlns:a16="http://schemas.microsoft.com/office/drawing/2014/main" id="{D93B0EBE-8A91-41FC-903E-FD5D30E10B7A}"/>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197" name="Straight Connector 114">
            <a:extLst>
              <a:ext uri="{FF2B5EF4-FFF2-40B4-BE49-F238E27FC236}">
                <a16:creationId xmlns:a16="http://schemas.microsoft.com/office/drawing/2014/main" id="{7C7F4F20-117D-411E-BE3D-7DA2E67B19FA}"/>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198" name="Straight Connector 114">
            <a:extLst>
              <a:ext uri="{FF2B5EF4-FFF2-40B4-BE49-F238E27FC236}">
                <a16:creationId xmlns:a16="http://schemas.microsoft.com/office/drawing/2014/main" id="{2065CD65-6589-4A92-9983-30BE86A56CFB}"/>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199" name="Straight Connector 114">
            <a:extLst>
              <a:ext uri="{FF2B5EF4-FFF2-40B4-BE49-F238E27FC236}">
                <a16:creationId xmlns:a16="http://schemas.microsoft.com/office/drawing/2014/main" id="{15AF3ACC-B39E-49DB-8C3F-D9E9AE423AF2}"/>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200" name="Straight Connector 114">
            <a:extLst>
              <a:ext uri="{FF2B5EF4-FFF2-40B4-BE49-F238E27FC236}">
                <a16:creationId xmlns:a16="http://schemas.microsoft.com/office/drawing/2014/main" id="{C47C766B-48F8-433E-9941-B140DE4A02E2}"/>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201" name="Straight Connector 114">
            <a:extLst>
              <a:ext uri="{FF2B5EF4-FFF2-40B4-BE49-F238E27FC236}">
                <a16:creationId xmlns:a16="http://schemas.microsoft.com/office/drawing/2014/main" id="{496CCA64-B1E6-4E82-A287-B81543DACABA}"/>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202" name="Straight Connector 114">
            <a:extLst>
              <a:ext uri="{FF2B5EF4-FFF2-40B4-BE49-F238E27FC236}">
                <a16:creationId xmlns:a16="http://schemas.microsoft.com/office/drawing/2014/main" id="{53BF00BD-EFC3-40FE-A673-03ABD0DFDA2F}"/>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203" name="Straight Connector 114">
            <a:extLst>
              <a:ext uri="{FF2B5EF4-FFF2-40B4-BE49-F238E27FC236}">
                <a16:creationId xmlns:a16="http://schemas.microsoft.com/office/drawing/2014/main" id="{621D52E9-B112-4D95-9350-D6EC1BB4C0D4}"/>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204" name="Straight Connector 114">
            <a:extLst>
              <a:ext uri="{FF2B5EF4-FFF2-40B4-BE49-F238E27FC236}">
                <a16:creationId xmlns:a16="http://schemas.microsoft.com/office/drawing/2014/main" id="{AB76DE91-A0E8-49E7-8478-4E55192A8651}"/>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205" name="Straight Connector 114">
            <a:extLst>
              <a:ext uri="{FF2B5EF4-FFF2-40B4-BE49-F238E27FC236}">
                <a16:creationId xmlns:a16="http://schemas.microsoft.com/office/drawing/2014/main" id="{1DE10E83-4DF5-4DEF-A59D-010D7C0D9CC7}"/>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206" name="Straight Connector 114">
            <a:extLst>
              <a:ext uri="{FF2B5EF4-FFF2-40B4-BE49-F238E27FC236}">
                <a16:creationId xmlns:a16="http://schemas.microsoft.com/office/drawing/2014/main" id="{356D3DAA-1299-4E62-A621-4AB3D25BCBC9}"/>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207" name="Straight Connector 114">
            <a:extLst>
              <a:ext uri="{FF2B5EF4-FFF2-40B4-BE49-F238E27FC236}">
                <a16:creationId xmlns:a16="http://schemas.microsoft.com/office/drawing/2014/main" id="{ADA6FB1A-35E5-4819-8B4E-B702F63C28CB}"/>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208" name="Chevron 60">
            <a:extLst>
              <a:ext uri="{FF2B5EF4-FFF2-40B4-BE49-F238E27FC236}">
                <a16:creationId xmlns:a16="http://schemas.microsoft.com/office/drawing/2014/main" id="{47B799B7-2830-4490-BAD6-D499ABA67DAE}"/>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09" name="Chevron 60">
            <a:extLst>
              <a:ext uri="{FF2B5EF4-FFF2-40B4-BE49-F238E27FC236}">
                <a16:creationId xmlns:a16="http://schemas.microsoft.com/office/drawing/2014/main" id="{44991E56-B584-4AD5-966D-814E9B8BB966}"/>
              </a:ext>
            </a:extLst>
          </p:cNvPr>
          <p:cNvSpPr/>
          <p:nvPr/>
        </p:nvSpPr>
        <p:spPr bwMode="auto">
          <a:xfrm>
            <a:off x="5137998" y="210366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210" name="Chevron 60">
            <a:extLst>
              <a:ext uri="{FF2B5EF4-FFF2-40B4-BE49-F238E27FC236}">
                <a16:creationId xmlns:a16="http://schemas.microsoft.com/office/drawing/2014/main" id="{55CE1E06-9D96-44A7-B737-458E3DC880FB}"/>
              </a:ext>
            </a:extLst>
          </p:cNvPr>
          <p:cNvSpPr/>
          <p:nvPr/>
        </p:nvSpPr>
        <p:spPr bwMode="auto">
          <a:xfrm>
            <a:off x="8167771" y="257056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211" name="Chevron 60">
            <a:extLst>
              <a:ext uri="{FF2B5EF4-FFF2-40B4-BE49-F238E27FC236}">
                <a16:creationId xmlns:a16="http://schemas.microsoft.com/office/drawing/2014/main" id="{830DCF2D-99F8-425E-B5AF-9C9A35462FDD}"/>
              </a:ext>
            </a:extLst>
          </p:cNvPr>
          <p:cNvSpPr/>
          <p:nvPr/>
        </p:nvSpPr>
        <p:spPr bwMode="auto">
          <a:xfrm>
            <a:off x="4050878" y="210354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2" name="Chevron 60">
            <a:extLst>
              <a:ext uri="{FF2B5EF4-FFF2-40B4-BE49-F238E27FC236}">
                <a16:creationId xmlns:a16="http://schemas.microsoft.com/office/drawing/2014/main" id="{4FC35749-D23C-46A3-AAB2-44D64211A5E7}"/>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3" name="Chevron 60">
            <a:extLst>
              <a:ext uri="{FF2B5EF4-FFF2-40B4-BE49-F238E27FC236}">
                <a16:creationId xmlns:a16="http://schemas.microsoft.com/office/drawing/2014/main" id="{16DA88A2-C194-4BCD-B3E6-391AAC8440A6}"/>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214" name="Chevron 60">
            <a:extLst>
              <a:ext uri="{FF2B5EF4-FFF2-40B4-BE49-F238E27FC236}">
                <a16:creationId xmlns:a16="http://schemas.microsoft.com/office/drawing/2014/main" id="{5FA1813B-634F-42FE-8565-B3B41D48128F}"/>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215" name="Chevron 60">
            <a:extLst>
              <a:ext uri="{FF2B5EF4-FFF2-40B4-BE49-F238E27FC236}">
                <a16:creationId xmlns:a16="http://schemas.microsoft.com/office/drawing/2014/main" id="{12EC92C7-C3F8-4169-BB05-7C93A4D2ACC8}"/>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6" name="Chevron 60">
            <a:extLst>
              <a:ext uri="{FF2B5EF4-FFF2-40B4-BE49-F238E27FC236}">
                <a16:creationId xmlns:a16="http://schemas.microsoft.com/office/drawing/2014/main" id="{08A2DFF1-B869-490E-BE58-6252CED20231}"/>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7" name="Chevron 60">
            <a:extLst>
              <a:ext uri="{FF2B5EF4-FFF2-40B4-BE49-F238E27FC236}">
                <a16:creationId xmlns:a16="http://schemas.microsoft.com/office/drawing/2014/main" id="{B3BD95A5-D9C6-4F84-BE81-DCCBBD43FBF5}"/>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8" name="Chevron 60">
            <a:extLst>
              <a:ext uri="{FF2B5EF4-FFF2-40B4-BE49-F238E27FC236}">
                <a16:creationId xmlns:a16="http://schemas.microsoft.com/office/drawing/2014/main" id="{BFD2C0BC-682D-4D42-B358-5707E9A454DF}"/>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9" name="Title 1">
            <a:extLst>
              <a:ext uri="{FF2B5EF4-FFF2-40B4-BE49-F238E27FC236}">
                <a16:creationId xmlns:a16="http://schemas.microsoft.com/office/drawing/2014/main" id="{BF36AB5B-128F-4066-84BA-CD24E37EDB21}"/>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220" name="Straight Connector 219">
            <a:extLst>
              <a:ext uri="{FF2B5EF4-FFF2-40B4-BE49-F238E27FC236}">
                <a16:creationId xmlns:a16="http://schemas.microsoft.com/office/drawing/2014/main" id="{49BCE70C-BF8B-4E99-A4AF-5AA548791E2C}"/>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1" name="TextBox 220">
            <a:extLst>
              <a:ext uri="{FF2B5EF4-FFF2-40B4-BE49-F238E27FC236}">
                <a16:creationId xmlns:a16="http://schemas.microsoft.com/office/drawing/2014/main" id="{A606FE22-36C8-4336-A90C-5FE5664DB707}"/>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222" name="Straight Connector 221">
            <a:extLst>
              <a:ext uri="{FF2B5EF4-FFF2-40B4-BE49-F238E27FC236}">
                <a16:creationId xmlns:a16="http://schemas.microsoft.com/office/drawing/2014/main" id="{87CF2B6F-ABF1-47A5-B016-62D12E580176}"/>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3" name="TextBox 222">
            <a:extLst>
              <a:ext uri="{FF2B5EF4-FFF2-40B4-BE49-F238E27FC236}">
                <a16:creationId xmlns:a16="http://schemas.microsoft.com/office/drawing/2014/main" id="{B18CA9D0-AC8D-4D65-B8C0-47B0D056D0C6}"/>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224" name="Straight Connector 223">
            <a:extLst>
              <a:ext uri="{FF2B5EF4-FFF2-40B4-BE49-F238E27FC236}">
                <a16:creationId xmlns:a16="http://schemas.microsoft.com/office/drawing/2014/main" id="{1671D01F-DA6F-41CD-976B-3C60739F68FB}"/>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5" name="TextBox 224">
            <a:extLst>
              <a:ext uri="{FF2B5EF4-FFF2-40B4-BE49-F238E27FC236}">
                <a16:creationId xmlns:a16="http://schemas.microsoft.com/office/drawing/2014/main" id="{B630A965-A93E-408F-A1E1-CD2294CC8E03}"/>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226" name="Thought Bubble: Cloud 225">
            <a:extLst>
              <a:ext uri="{FF2B5EF4-FFF2-40B4-BE49-F238E27FC236}">
                <a16:creationId xmlns:a16="http://schemas.microsoft.com/office/drawing/2014/main" id="{FFC35923-D005-4CB5-BF5B-836B60FF13ED}"/>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27" name="Chevron 60">
            <a:extLst>
              <a:ext uri="{FF2B5EF4-FFF2-40B4-BE49-F238E27FC236}">
                <a16:creationId xmlns:a16="http://schemas.microsoft.com/office/drawing/2014/main" id="{79168709-A414-45AE-8D9B-6D2489FA7412}"/>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28" name="TextBox 227">
            <a:extLst>
              <a:ext uri="{FF2B5EF4-FFF2-40B4-BE49-F238E27FC236}">
                <a16:creationId xmlns:a16="http://schemas.microsoft.com/office/drawing/2014/main" id="{06865716-06A5-4422-B390-44BBABD4703F}"/>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229" name="Chevron 58">
            <a:extLst>
              <a:ext uri="{FF2B5EF4-FFF2-40B4-BE49-F238E27FC236}">
                <a16:creationId xmlns:a16="http://schemas.microsoft.com/office/drawing/2014/main" id="{A82F4A95-A762-42CF-9440-44D273E92995}"/>
              </a:ext>
            </a:extLst>
          </p:cNvPr>
          <p:cNvSpPr/>
          <p:nvPr/>
        </p:nvSpPr>
        <p:spPr bwMode="auto">
          <a:xfrm>
            <a:off x="8057301" y="311129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230" name="Chevron 60">
            <a:extLst>
              <a:ext uri="{FF2B5EF4-FFF2-40B4-BE49-F238E27FC236}">
                <a16:creationId xmlns:a16="http://schemas.microsoft.com/office/drawing/2014/main" id="{4749FF91-11A4-48FC-8555-F542095B9D67}"/>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31" name="Thought Bubble: Cloud 230">
            <a:extLst>
              <a:ext uri="{FF2B5EF4-FFF2-40B4-BE49-F238E27FC236}">
                <a16:creationId xmlns:a16="http://schemas.microsoft.com/office/drawing/2014/main" id="{B8852DA4-CAE1-4374-BE7C-2D4E8C381D93}"/>
              </a:ext>
            </a:extLst>
          </p:cNvPr>
          <p:cNvSpPr/>
          <p:nvPr/>
        </p:nvSpPr>
        <p:spPr bwMode="auto">
          <a:xfrm>
            <a:off x="3160180" y="187515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2" name="TextBox 231">
            <a:extLst>
              <a:ext uri="{FF2B5EF4-FFF2-40B4-BE49-F238E27FC236}">
                <a16:creationId xmlns:a16="http://schemas.microsoft.com/office/drawing/2014/main" id="{B98C495D-A0C5-44FA-B13C-DD6D0604E6BF}"/>
              </a:ext>
            </a:extLst>
          </p:cNvPr>
          <p:cNvSpPr txBox="1"/>
          <p:nvPr/>
        </p:nvSpPr>
        <p:spPr>
          <a:xfrm>
            <a:off x="3051807" y="186719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3" name="Thought Bubble: Cloud 232">
            <a:extLst>
              <a:ext uri="{FF2B5EF4-FFF2-40B4-BE49-F238E27FC236}">
                <a16:creationId xmlns:a16="http://schemas.microsoft.com/office/drawing/2014/main" id="{17B45C29-A878-41E2-A02B-6E1E8AE73902}"/>
              </a:ext>
            </a:extLst>
          </p:cNvPr>
          <p:cNvSpPr/>
          <p:nvPr/>
        </p:nvSpPr>
        <p:spPr bwMode="auto">
          <a:xfrm>
            <a:off x="5344580" y="310112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4" name="TextBox 233">
            <a:extLst>
              <a:ext uri="{FF2B5EF4-FFF2-40B4-BE49-F238E27FC236}">
                <a16:creationId xmlns:a16="http://schemas.microsoft.com/office/drawing/2014/main" id="{385BA99F-93E8-4074-A575-A6B4A28EA383}"/>
              </a:ext>
            </a:extLst>
          </p:cNvPr>
          <p:cNvSpPr txBox="1"/>
          <p:nvPr/>
        </p:nvSpPr>
        <p:spPr>
          <a:xfrm>
            <a:off x="5236207" y="309316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5" name="Title 1">
            <a:extLst>
              <a:ext uri="{FF2B5EF4-FFF2-40B4-BE49-F238E27FC236}">
                <a16:creationId xmlns:a16="http://schemas.microsoft.com/office/drawing/2014/main" id="{6D17D162-5D07-4983-AE84-B6D29A57E61C}"/>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236" name="Chevron 60">
            <a:extLst>
              <a:ext uri="{FF2B5EF4-FFF2-40B4-BE49-F238E27FC236}">
                <a16:creationId xmlns:a16="http://schemas.microsoft.com/office/drawing/2014/main" id="{FCC12AD4-D20C-4FB8-8138-A0BD2A87AA37}"/>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237" name="Thought Bubble: Cloud 236">
            <a:extLst>
              <a:ext uri="{FF2B5EF4-FFF2-40B4-BE49-F238E27FC236}">
                <a16:creationId xmlns:a16="http://schemas.microsoft.com/office/drawing/2014/main" id="{4486C0F4-B1A6-4A7D-8747-FAD1C2429D08}"/>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8" name="TextBox 237">
            <a:extLst>
              <a:ext uri="{FF2B5EF4-FFF2-40B4-BE49-F238E27FC236}">
                <a16:creationId xmlns:a16="http://schemas.microsoft.com/office/drawing/2014/main" id="{525F2404-7E24-45FC-B59E-257A305E6E77}"/>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239" name="TextBox 1">
            <a:extLst>
              <a:ext uri="{FF2B5EF4-FFF2-40B4-BE49-F238E27FC236}">
                <a16:creationId xmlns:a16="http://schemas.microsoft.com/office/drawing/2014/main" id="{2C50ECB6-BC0A-4531-BC55-E356629742F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40" name="Star: 5 Points 239">
            <a:extLst>
              <a:ext uri="{FF2B5EF4-FFF2-40B4-BE49-F238E27FC236}">
                <a16:creationId xmlns:a16="http://schemas.microsoft.com/office/drawing/2014/main" id="{40909297-F819-488B-B49B-41ED75974AF9}"/>
              </a:ext>
            </a:extLst>
          </p:cNvPr>
          <p:cNvSpPr/>
          <p:nvPr/>
        </p:nvSpPr>
        <p:spPr bwMode="auto">
          <a:xfrm>
            <a:off x="2656159" y="245912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1" name="TextBox 1">
            <a:extLst>
              <a:ext uri="{FF2B5EF4-FFF2-40B4-BE49-F238E27FC236}">
                <a16:creationId xmlns:a16="http://schemas.microsoft.com/office/drawing/2014/main" id="{0899D884-D922-4A4C-AE84-0560C4261E3B}"/>
              </a:ext>
            </a:extLst>
          </p:cNvPr>
          <p:cNvSpPr txBox="1">
            <a:spLocks noChangeArrowheads="1"/>
          </p:cNvSpPr>
          <p:nvPr/>
        </p:nvSpPr>
        <p:spPr bwMode="auto">
          <a:xfrm>
            <a:off x="2276734" y="279563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242" name="Star: 5 Points 241">
            <a:extLst>
              <a:ext uri="{FF2B5EF4-FFF2-40B4-BE49-F238E27FC236}">
                <a16:creationId xmlns:a16="http://schemas.microsoft.com/office/drawing/2014/main" id="{93BB88E4-04AC-4056-ACFC-3F95E4904C10}"/>
              </a:ext>
            </a:extLst>
          </p:cNvPr>
          <p:cNvSpPr/>
          <p:nvPr/>
        </p:nvSpPr>
        <p:spPr bwMode="auto">
          <a:xfrm>
            <a:off x="2641743" y="196279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3" name="TextBox 1">
            <a:extLst>
              <a:ext uri="{FF2B5EF4-FFF2-40B4-BE49-F238E27FC236}">
                <a16:creationId xmlns:a16="http://schemas.microsoft.com/office/drawing/2014/main" id="{15D74C39-C0C3-4D39-A83A-062B258937E3}"/>
              </a:ext>
            </a:extLst>
          </p:cNvPr>
          <p:cNvSpPr txBox="1">
            <a:spLocks noChangeArrowheads="1"/>
          </p:cNvSpPr>
          <p:nvPr/>
        </p:nvSpPr>
        <p:spPr bwMode="auto">
          <a:xfrm>
            <a:off x="2262318" y="229930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244" name="Straight Connector 114">
            <a:extLst>
              <a:ext uri="{FF2B5EF4-FFF2-40B4-BE49-F238E27FC236}">
                <a16:creationId xmlns:a16="http://schemas.microsoft.com/office/drawing/2014/main" id="{86D64C8B-18D8-4F6C-9212-CC562ED0EDF9}"/>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245" name="TextBox 244">
            <a:extLst>
              <a:ext uri="{FF2B5EF4-FFF2-40B4-BE49-F238E27FC236}">
                <a16:creationId xmlns:a16="http://schemas.microsoft.com/office/drawing/2014/main" id="{D0B7AFD5-5F2B-4549-A145-09F0A5F8A335}"/>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E783AA87-A8E4-4FD1-960A-1F2B65EAFC5B}"/>
              </a:ext>
            </a:extLst>
          </p:cNvPr>
          <p:cNvCxnSpPr>
            <a:cxnSpLocks/>
            <a:endCxn id="245"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58E125A-9004-4AD2-8B2F-7DEAF82E5975}"/>
              </a:ext>
            </a:extLst>
          </p:cNvPr>
          <p:cNvCxnSpPr>
            <a:cxnSpLocks/>
            <a:endCxn id="245"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8" name="Chevron 60">
            <a:extLst>
              <a:ext uri="{FF2B5EF4-FFF2-40B4-BE49-F238E27FC236}">
                <a16:creationId xmlns:a16="http://schemas.microsoft.com/office/drawing/2014/main" id="{6A5D51E0-DFA7-4AF9-A72A-025264A5CBC2}"/>
              </a:ext>
            </a:extLst>
          </p:cNvPr>
          <p:cNvSpPr/>
          <p:nvPr/>
        </p:nvSpPr>
        <p:spPr bwMode="auto">
          <a:xfrm>
            <a:off x="3699399" y="5298195"/>
            <a:ext cx="960525" cy="2120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49" name="Chevron 60">
            <a:extLst>
              <a:ext uri="{FF2B5EF4-FFF2-40B4-BE49-F238E27FC236}">
                <a16:creationId xmlns:a16="http://schemas.microsoft.com/office/drawing/2014/main" id="{38525D8D-5126-48A6-AF82-79427378827A}"/>
              </a:ext>
            </a:extLst>
          </p:cNvPr>
          <p:cNvSpPr/>
          <p:nvPr/>
        </p:nvSpPr>
        <p:spPr bwMode="auto">
          <a:xfrm>
            <a:off x="4601890" y="5311564"/>
            <a:ext cx="3678959" cy="19151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250" name="Title 1">
            <a:extLst>
              <a:ext uri="{FF2B5EF4-FFF2-40B4-BE49-F238E27FC236}">
                <a16:creationId xmlns:a16="http://schemas.microsoft.com/office/drawing/2014/main" id="{6CD72820-73AD-41E5-9F0B-C8BAA34BB409}"/>
              </a:ext>
            </a:extLst>
          </p:cNvPr>
          <p:cNvSpPr txBox="1">
            <a:spLocks/>
          </p:cNvSpPr>
          <p:nvPr/>
        </p:nvSpPr>
        <p:spPr bwMode="auto">
          <a:xfrm>
            <a:off x="6774858" y="1590540"/>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251" name="Chevron 60">
            <a:extLst>
              <a:ext uri="{FF2B5EF4-FFF2-40B4-BE49-F238E27FC236}">
                <a16:creationId xmlns:a16="http://schemas.microsoft.com/office/drawing/2014/main" id="{286FD76F-25AF-4B96-890D-0DFFA6744CD1}"/>
              </a:ext>
            </a:extLst>
          </p:cNvPr>
          <p:cNvSpPr/>
          <p:nvPr/>
        </p:nvSpPr>
        <p:spPr bwMode="auto">
          <a:xfrm>
            <a:off x="4101700" y="2710414"/>
            <a:ext cx="3570919" cy="18075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900" dirty="0">
                <a:solidFill>
                  <a:srgbClr val="FF0000"/>
                </a:solidFill>
                <a:latin typeface="+mn-lt"/>
                <a:ea typeface="ＭＳ Ｐゴシック" charset="-128"/>
              </a:rPr>
              <a:t>SA5 (5GA OAM/CH Prime) management St.+</a:t>
            </a:r>
            <a:r>
              <a:rPr lang="fr-FR" sz="900" dirty="0" err="1">
                <a:solidFill>
                  <a:srgbClr val="FF0000"/>
                </a:solidFill>
                <a:latin typeface="+mn-lt"/>
                <a:ea typeface="ＭＳ Ｐゴシック" charset="-128"/>
              </a:rPr>
              <a:t>Norm</a:t>
            </a:r>
            <a:r>
              <a:rPr lang="fr-FR" sz="900" dirty="0">
                <a:solidFill>
                  <a:srgbClr val="FF0000"/>
                </a:solidFill>
                <a:latin typeface="+mn-lt"/>
                <a:ea typeface="ＭＳ Ｐゴシック" charset="-128"/>
              </a:rPr>
              <a:t> Stage1/2/3</a:t>
            </a:r>
          </a:p>
        </p:txBody>
      </p:sp>
      <p:sp>
        <p:nvSpPr>
          <p:cNvPr id="252" name="Chevron 60">
            <a:extLst>
              <a:ext uri="{FF2B5EF4-FFF2-40B4-BE49-F238E27FC236}">
                <a16:creationId xmlns:a16="http://schemas.microsoft.com/office/drawing/2014/main" id="{6656007E-0275-47F3-8A53-11CBBD88ED4F}"/>
              </a:ext>
            </a:extLst>
          </p:cNvPr>
          <p:cNvSpPr/>
          <p:nvPr/>
        </p:nvSpPr>
        <p:spPr bwMode="auto">
          <a:xfrm>
            <a:off x="3208037" y="2698223"/>
            <a:ext cx="922255" cy="214283"/>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Prime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a:t>
            </a:r>
          </a:p>
        </p:txBody>
      </p:sp>
      <p:sp>
        <p:nvSpPr>
          <p:cNvPr id="253" name="Chevron 60">
            <a:extLst>
              <a:ext uri="{FF2B5EF4-FFF2-40B4-BE49-F238E27FC236}">
                <a16:creationId xmlns:a16="http://schemas.microsoft.com/office/drawing/2014/main" id="{ECA09B58-5941-4FE2-93FF-E967EF3D6DCF}"/>
              </a:ext>
            </a:extLst>
          </p:cNvPr>
          <p:cNvSpPr/>
          <p:nvPr/>
        </p:nvSpPr>
        <p:spPr bwMode="auto">
          <a:xfrm>
            <a:off x="6420848" y="2891455"/>
            <a:ext cx="1837670" cy="201711"/>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en-US" altLang="zh-CN" sz="600" dirty="0">
                <a:solidFill>
                  <a:srgbClr val="FF0000"/>
                </a:solidFill>
                <a:latin typeface="+mn-lt"/>
                <a:ea typeface="ＭＳ Ｐゴシック" charset="-128"/>
                <a:cs typeface="Arial" pitchFamily="34" charset="0"/>
              </a:rPr>
              <a:t>SA5 (OAM/CH</a:t>
            </a:r>
            <a:r>
              <a:rPr lang="fr-FR" sz="600" dirty="0">
                <a:solidFill>
                  <a:srgbClr val="FF0000"/>
                </a:solidFill>
                <a:latin typeface="+mn-lt"/>
                <a:ea typeface="ＭＳ Ｐゴシック" charset="-128"/>
                <a:cs typeface="Arial" pitchFamily="34" charset="0"/>
              </a:rPr>
              <a:t> Stage 2/Stage3 </a:t>
            </a:r>
            <a:r>
              <a:rPr lang="fr-FR" sz="600" dirty="0" err="1">
                <a:solidFill>
                  <a:srgbClr val="FF0000"/>
                </a:solidFill>
                <a:latin typeface="+mn-lt"/>
                <a:ea typeface="ＭＳ Ｐゴシック" charset="-128"/>
                <a:cs typeface="Arial" pitchFamily="34" charset="0"/>
              </a:rPr>
              <a:t>supporting</a:t>
            </a:r>
            <a:r>
              <a:rPr lang="fr-FR" sz="600" dirty="0">
                <a:solidFill>
                  <a:srgbClr val="FF0000"/>
                </a:solidFill>
                <a:latin typeface="+mn-lt"/>
                <a:ea typeface="ＭＳ Ｐゴシック" charset="-128"/>
                <a:cs typeface="Arial" pitchFamily="34" charset="0"/>
              </a:rPr>
              <a:t>) SA&amp;RAN </a:t>
            </a:r>
            <a:r>
              <a:rPr lang="fr-FR" altLang="zh-CN" sz="600" dirty="0">
                <a:solidFill>
                  <a:srgbClr val="FF0000"/>
                </a:solidFill>
                <a:latin typeface="+mn-lt"/>
                <a:ea typeface="ＭＳ Ｐゴシック" charset="-128"/>
              </a:rPr>
              <a:t>(SA5) </a:t>
            </a:r>
            <a:endParaRPr lang="fr-FR" sz="600" dirty="0">
              <a:solidFill>
                <a:srgbClr val="FF0000"/>
              </a:solidFill>
              <a:latin typeface="+mn-lt"/>
              <a:ea typeface="ＭＳ Ｐゴシック" charset="-128"/>
              <a:cs typeface="Arial" pitchFamily="34" charset="0"/>
            </a:endParaRPr>
          </a:p>
        </p:txBody>
      </p:sp>
      <p:sp>
        <p:nvSpPr>
          <p:cNvPr id="254" name="Chevron 60">
            <a:extLst>
              <a:ext uri="{FF2B5EF4-FFF2-40B4-BE49-F238E27FC236}">
                <a16:creationId xmlns:a16="http://schemas.microsoft.com/office/drawing/2014/main" id="{A14F95DB-7E60-4927-BAE1-F936CBE09789}"/>
              </a:ext>
            </a:extLst>
          </p:cNvPr>
          <p:cNvSpPr/>
          <p:nvPr/>
        </p:nvSpPr>
        <p:spPr bwMode="auto">
          <a:xfrm>
            <a:off x="5252352" y="2896890"/>
            <a:ext cx="1231248" cy="214887"/>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a:t>
            </a:r>
            <a:r>
              <a:rPr lang="fr-FR" sz="600" dirty="0" err="1">
                <a:latin typeface="Montserrat" panose="00000500000000000000" pitchFamily="50" charset="0"/>
                <a:ea typeface="ＭＳ Ｐゴシック" charset="-128"/>
                <a:cs typeface="Arial" pitchFamily="34" charset="0"/>
              </a:rPr>
              <a:t>Supporting</a:t>
            </a:r>
            <a:r>
              <a:rPr lang="fr-FR" sz="600" dirty="0">
                <a:latin typeface="Montserrat" panose="00000500000000000000" pitchFamily="50" charset="0"/>
                <a:ea typeface="ＭＳ Ｐゴシック" charset="-128"/>
                <a:cs typeface="Arial" pitchFamily="34" charset="0"/>
              </a:rPr>
              <a:t>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.(if </a:t>
            </a:r>
            <a:r>
              <a:rPr lang="fr-FR" sz="600" dirty="0" err="1">
                <a:latin typeface="Montserrat" panose="00000500000000000000" pitchFamily="50" charset="0"/>
                <a:ea typeface="ＭＳ Ｐゴシック" charset="-128"/>
                <a:cs typeface="Arial" pitchFamily="34" charset="0"/>
              </a:rPr>
              <a:t>needed</a:t>
            </a:r>
            <a:r>
              <a:rPr lang="fr-FR" sz="600" dirty="0">
                <a:latin typeface="Montserrat" panose="00000500000000000000" pitchFamily="50" charset="0"/>
                <a:ea typeface="ＭＳ Ｐゴシック" charset="-128"/>
                <a:cs typeface="Arial" pitchFamily="34" charset="0"/>
              </a:rPr>
              <a:t>)</a:t>
            </a:r>
          </a:p>
        </p:txBody>
      </p:sp>
      <p:sp>
        <p:nvSpPr>
          <p:cNvPr id="255" name="Rectangle 254">
            <a:extLst>
              <a:ext uri="{FF2B5EF4-FFF2-40B4-BE49-F238E27FC236}">
                <a16:creationId xmlns:a16="http://schemas.microsoft.com/office/drawing/2014/main" id="{39B5600A-8361-476B-99D8-CF42977E23C2}"/>
              </a:ext>
            </a:extLst>
          </p:cNvPr>
          <p:cNvSpPr/>
          <p:nvPr/>
        </p:nvSpPr>
        <p:spPr>
          <a:xfrm>
            <a:off x="9412214" y="1124374"/>
            <a:ext cx="2598162" cy="5361676"/>
          </a:xfrm>
          <a:prstGeom prst="rect">
            <a:avLst/>
          </a:prstGeom>
          <a:solidFill>
            <a:schemeClr val="bg1"/>
          </a:solidFill>
        </p:spPr>
        <p:txBody>
          <a:bodyPr wrap="square">
            <a:spAutoFit/>
          </a:bodyPr>
          <a:lstStyle/>
          <a:p>
            <a:pPr lvl="0"/>
            <a:r>
              <a:rPr lang="en-GB" altLang="zh-CN" sz="1100" b="1" dirty="0">
                <a:solidFill>
                  <a:prstClr val="black"/>
                </a:solidFill>
                <a:highlight>
                  <a:srgbClr val="00FFFF"/>
                </a:highlight>
                <a:latin typeface="+mn-lt"/>
              </a:rPr>
              <a:t>5GA Rel-20: </a:t>
            </a:r>
          </a:p>
          <a:p>
            <a:pPr lvl="0"/>
            <a:r>
              <a:rPr lang="en-GB" altLang="zh-CN" sz="1100" b="1" dirty="0">
                <a:solidFill>
                  <a:prstClr val="black"/>
                </a:solidFill>
                <a:latin typeface="+mn-lt"/>
              </a:rPr>
              <a:t>OAM/CH prime feature:</a:t>
            </a:r>
            <a:endParaRPr lang="zh-CN" altLang="zh-CN" sz="1100" dirty="0">
              <a:solidFill>
                <a:prstClr val="black"/>
              </a:solidFill>
              <a:latin typeface="+mn-lt"/>
            </a:endParaRPr>
          </a:p>
          <a:p>
            <a:r>
              <a:rPr lang="en-US" altLang="zh-CN" sz="1100" dirty="0">
                <a:solidFill>
                  <a:srgbClr val="0000FF"/>
                </a:solidFill>
                <a:latin typeface="+mn-lt"/>
              </a:rPr>
              <a:t>All prime SIDs to be agreed no later than May.2025(SA5#161) and target for approval in Jun.2025</a:t>
            </a:r>
            <a:r>
              <a:rPr lang="en-GB" altLang="zh-CN" sz="1100" dirty="0">
                <a:solidFill>
                  <a:srgbClr val="0000FF"/>
                </a:solidFill>
                <a:latin typeface="+mn-lt"/>
              </a:rPr>
              <a:t> (SA#108)</a:t>
            </a:r>
            <a:r>
              <a:rPr lang="en-US" altLang="zh-CN" sz="1100" dirty="0">
                <a:solidFill>
                  <a:srgbClr val="0000FF"/>
                </a:solidFill>
                <a:latin typeface="+mn-lt"/>
              </a:rPr>
              <a:t>. </a:t>
            </a:r>
          </a:p>
          <a:p>
            <a:r>
              <a:rPr lang="en-US" altLang="zh-CN" sz="1100" dirty="0">
                <a:solidFill>
                  <a:srgbClr val="0000FF"/>
                </a:solidFill>
                <a:latin typeface="+mn-lt"/>
              </a:rPr>
              <a:t>It’s recommended to take max 6~9 months for study phase if normative work is planned for Rel-20. </a:t>
            </a:r>
            <a:endParaRPr lang="en-GB"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prime</a:t>
            </a:r>
            <a:r>
              <a:rPr lang="en-GB" altLang="zh-CN" sz="1050" dirty="0">
                <a:solidFill>
                  <a:prstClr val="black"/>
                </a:solidFill>
                <a:latin typeface="+mn-lt"/>
              </a:rPr>
              <a:t> study:</a:t>
            </a:r>
            <a:r>
              <a:rPr lang="en-GB" altLang="zh-CN" sz="1050" dirty="0">
                <a:solidFill>
                  <a:srgbClr val="FF0000"/>
                </a:solidFill>
                <a:latin typeface="+mn-lt"/>
              </a:rPr>
              <a:t> right after </a:t>
            </a:r>
            <a:r>
              <a:rPr lang="en-GB" altLang="zh-CN" sz="1050" dirty="0">
                <a:solidFill>
                  <a:prstClr val="black"/>
                </a:solidFill>
                <a:latin typeface="+mn-lt"/>
              </a:rPr>
              <a:t>Jun.2025 (SA#108/SA5#161)</a:t>
            </a: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prime</a:t>
            </a:r>
            <a:r>
              <a:rPr lang="en-US" altLang="zh-CN" sz="1050" dirty="0">
                <a:solidFill>
                  <a:prstClr val="black"/>
                </a:solidFill>
                <a:latin typeface="+mn-lt"/>
              </a:rPr>
              <a:t> normative: Dec.2026 (SA#114/SA5#170)</a:t>
            </a:r>
          </a:p>
          <a:p>
            <a:pPr lvl="0"/>
            <a:endParaRPr lang="en-GB" altLang="zh-CN" sz="1050" dirty="0">
              <a:solidFill>
                <a:prstClr val="black"/>
              </a:solidFill>
              <a:latin typeface="+mn-lt"/>
            </a:endParaRPr>
          </a:p>
          <a:p>
            <a:r>
              <a:rPr lang="en-GB" altLang="zh-CN" sz="1100" b="1" dirty="0">
                <a:solidFill>
                  <a:prstClr val="black"/>
                </a:solidFill>
                <a:latin typeface="+mn-lt"/>
              </a:rPr>
              <a:t>OAM/CH supporting to network feature</a:t>
            </a:r>
            <a:r>
              <a:rPr lang="en-US" altLang="zh-CN" sz="1100" dirty="0">
                <a:solidFill>
                  <a:prstClr val="black"/>
                </a:solidFill>
                <a:latin typeface="+mn-lt"/>
              </a:rPr>
              <a:t>(SA5 is ready to support network features pending the availability of inputs from other WGs)</a:t>
            </a:r>
            <a:endParaRPr lang="en-GB" altLang="zh-CN" sz="1100" b="1" dirty="0">
              <a:solidFill>
                <a:prstClr val="black"/>
              </a:solidFill>
              <a:latin typeface="+mn-lt"/>
            </a:endParaRPr>
          </a:p>
          <a:p>
            <a:r>
              <a:rPr lang="en-US" altLang="zh-CN" sz="1100" dirty="0">
                <a:solidFill>
                  <a:srgbClr val="0000FF"/>
                </a:solidFill>
                <a:latin typeface="+mn-lt"/>
              </a:rPr>
              <a:t>All supporting studies/normative WIDs to be agreed no later than May.2026 (SA5#167) and target for approval in Jun.2026 (SA#112). </a:t>
            </a:r>
            <a:endParaRPr lang="zh-CN"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supporting</a:t>
            </a:r>
            <a:r>
              <a:rPr lang="en-GB" altLang="zh-CN" sz="1050" dirty="0">
                <a:solidFill>
                  <a:prstClr val="black"/>
                </a:solidFill>
                <a:latin typeface="+mn-lt"/>
              </a:rPr>
              <a:t> study (if needed): </a:t>
            </a:r>
            <a:r>
              <a:rPr lang="en-GB" altLang="zh-CN" sz="1050" dirty="0">
                <a:solidFill>
                  <a:srgbClr val="FF0000"/>
                </a:solidFill>
                <a:latin typeface="+mn-lt"/>
              </a:rPr>
              <a:t>right after</a:t>
            </a:r>
            <a:r>
              <a:rPr lang="en-GB" altLang="zh-CN" sz="1050" dirty="0">
                <a:solidFill>
                  <a:prstClr val="black"/>
                </a:solidFill>
                <a:latin typeface="+mn-lt"/>
              </a:rPr>
              <a:t> </a:t>
            </a:r>
            <a:r>
              <a:rPr lang="en-US" altLang="zh-CN" sz="1050" dirty="0">
                <a:solidFill>
                  <a:prstClr val="black"/>
                </a:solidFill>
                <a:latin typeface="+mn-lt"/>
              </a:rPr>
              <a:t>Jun</a:t>
            </a:r>
            <a:r>
              <a:rPr lang="en-GB" altLang="zh-CN" sz="1050" dirty="0">
                <a:solidFill>
                  <a:prstClr val="black"/>
                </a:solidFill>
                <a:latin typeface="+mn-lt"/>
              </a:rPr>
              <a:t>.2026 (SA#112/SA5#167)</a:t>
            </a:r>
            <a:endParaRPr lang="en-US" altLang="zh-CN" sz="1050" dirty="0">
              <a:solidFill>
                <a:prstClr val="black"/>
              </a:solidFill>
              <a:latin typeface="+mn-lt"/>
            </a:endParaRP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supporting</a:t>
            </a:r>
            <a:r>
              <a:rPr lang="en-US" altLang="zh-CN" sz="1050" dirty="0">
                <a:solidFill>
                  <a:prstClr val="black"/>
                </a:solidFill>
                <a:latin typeface="+mn-lt"/>
              </a:rPr>
              <a:t> normative: Mar.2027 (SA#115/SA5#171)</a:t>
            </a:r>
          </a:p>
          <a:p>
            <a:pPr lvl="0"/>
            <a:endParaRPr lang="en-GB" altLang="zh-CN" sz="1100" b="1" dirty="0">
              <a:solidFill>
                <a:prstClr val="black"/>
              </a:solidFill>
              <a:highlight>
                <a:srgbClr val="00FFFF"/>
              </a:highlight>
              <a:latin typeface="Calibri"/>
            </a:endParaRPr>
          </a:p>
          <a:p>
            <a:pPr lvl="0"/>
            <a:r>
              <a:rPr lang="en-GB" altLang="zh-CN" sz="1100" b="1" dirty="0">
                <a:solidFill>
                  <a:prstClr val="black"/>
                </a:solidFill>
                <a:highlight>
                  <a:srgbClr val="00FFFF"/>
                </a:highlight>
                <a:latin typeface="Calibri"/>
              </a:rPr>
              <a:t>6G Rel-20 </a:t>
            </a:r>
            <a:r>
              <a:rPr lang="en-US" altLang="zh-CN" sz="1100" b="1" dirty="0">
                <a:solidFill>
                  <a:prstClr val="black"/>
                </a:solidFill>
                <a:highlight>
                  <a:srgbClr val="00FFFF"/>
                </a:highlight>
                <a:latin typeface="Calibri"/>
              </a:rPr>
              <a:t>study</a:t>
            </a:r>
            <a:r>
              <a:rPr lang="en-GB" altLang="zh-CN" sz="1100" b="1" dirty="0">
                <a:solidFill>
                  <a:prstClr val="black"/>
                </a:solidFill>
                <a:highlight>
                  <a:srgbClr val="00FFFF"/>
                </a:highlight>
                <a:latin typeface="Calibri"/>
              </a:rPr>
              <a:t>:</a:t>
            </a:r>
          </a:p>
          <a:p>
            <a:pPr marL="171450" lvl="0" indent="-171450">
              <a:buFont typeface="Wingdings" panose="05000000000000000000" pitchFamily="2" charset="2"/>
              <a:buChar char="Ø"/>
            </a:pPr>
            <a:r>
              <a:rPr lang="en-US" altLang="zh-CN" sz="1050" dirty="0">
                <a:solidFill>
                  <a:prstClr val="black"/>
                </a:solidFill>
                <a:latin typeface="+mn-lt"/>
              </a:rPr>
              <a:t>Start of Rel-20 study: Sep.2025 (SA#109/SA5#163)</a:t>
            </a:r>
          </a:p>
          <a:p>
            <a:pPr marL="171450" lvl="0" indent="-171450">
              <a:buFont typeface="Wingdings" panose="05000000000000000000" pitchFamily="2" charset="2"/>
              <a:buChar char="Ø"/>
            </a:pPr>
            <a:r>
              <a:rPr lang="en-US" altLang="zh-CN" sz="1050" dirty="0">
                <a:solidFill>
                  <a:prstClr val="black"/>
                </a:solidFill>
                <a:latin typeface="+mn-lt"/>
              </a:rPr>
              <a:t>End of Rel-20 study: Mar.2027 (SA#115/SA5#171)</a:t>
            </a:r>
          </a:p>
        </p:txBody>
      </p:sp>
      <p:sp>
        <p:nvSpPr>
          <p:cNvPr id="256" name="TextBox 255">
            <a:extLst>
              <a:ext uri="{FF2B5EF4-FFF2-40B4-BE49-F238E27FC236}">
                <a16:creationId xmlns:a16="http://schemas.microsoft.com/office/drawing/2014/main" id="{0DA88FEB-CE01-446D-AA81-D61AA5702E53}"/>
              </a:ext>
            </a:extLst>
          </p:cNvPr>
          <p:cNvSpPr txBox="1"/>
          <p:nvPr/>
        </p:nvSpPr>
        <p:spPr>
          <a:xfrm>
            <a:off x="246914" y="6091019"/>
            <a:ext cx="6173934" cy="292388"/>
          </a:xfrm>
          <a:prstGeom prst="rect">
            <a:avLst/>
          </a:prstGeom>
          <a:noFill/>
        </p:spPr>
        <p:txBody>
          <a:bodyPr wrap="none" rtlCol="0">
            <a:spAutoFit/>
          </a:bodyPr>
          <a:lstStyle/>
          <a:p>
            <a:r>
              <a:rPr lang="en-US" altLang="zh-CN" dirty="0"/>
              <a:t>Note: 6G time line needs more discussion based on inputs from SA 6G workshop</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4" name="TextBox 3">
            <a:extLst>
              <a:ext uri="{FF2B5EF4-FFF2-40B4-BE49-F238E27FC236}">
                <a16:creationId xmlns:a16="http://schemas.microsoft.com/office/drawing/2014/main" id="{84D2BE45-D801-4F88-BBEB-00B6906A944A}"/>
              </a:ext>
            </a:extLst>
          </p:cNvPr>
          <p:cNvSpPr txBox="1"/>
          <p:nvPr/>
        </p:nvSpPr>
        <p:spPr>
          <a:xfrm rot="21008097">
            <a:off x="8606318" y="4019234"/>
            <a:ext cx="1685164"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No change after SA#106</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AE71DB-028C-4D2A-9E7C-4C664C8176FA}"/>
              </a:ext>
            </a:extLst>
          </p:cNvPr>
          <p:cNvSpPr>
            <a:spLocks noGrp="1"/>
          </p:cNvSpPr>
          <p:nvPr>
            <p:ph type="title"/>
          </p:nvPr>
        </p:nvSpPr>
        <p:spPr>
          <a:xfrm>
            <a:off x="652463" y="228600"/>
            <a:ext cx="9102725" cy="1143000"/>
          </a:xfrm>
        </p:spPr>
        <p:txBody>
          <a:bodyPr/>
          <a:lstStyle/>
          <a:p>
            <a:r>
              <a:rPr lang="en-US" altLang="zh-CN" dirty="0"/>
              <a:t>TU allocation portion of 5GA part/6G part in Rel-20</a:t>
            </a:r>
            <a:endParaRPr lang="zh-CN" altLang="en-US" dirty="0"/>
          </a:p>
        </p:txBody>
      </p:sp>
      <p:sp>
        <p:nvSpPr>
          <p:cNvPr id="9" name="Content Placeholder 2">
            <a:extLst>
              <a:ext uri="{FF2B5EF4-FFF2-40B4-BE49-F238E27FC236}">
                <a16:creationId xmlns:a16="http://schemas.microsoft.com/office/drawing/2014/main" id="{0BF25CF8-2FE6-4BFA-803F-CE3E5D87A770}"/>
              </a:ext>
            </a:extLst>
          </p:cNvPr>
          <p:cNvSpPr>
            <a:spLocks noGrp="1"/>
          </p:cNvSpPr>
          <p:nvPr>
            <p:ph idx="1"/>
          </p:nvPr>
        </p:nvSpPr>
        <p:spPr>
          <a:xfrm>
            <a:off x="647700" y="1454151"/>
            <a:ext cx="11183938" cy="1037590"/>
          </a:xfrm>
        </p:spPr>
        <p:txBody>
          <a:bodyPr/>
          <a:lstStyle/>
          <a:p>
            <a:pPr marL="457189" indent="-457189">
              <a:buBlip>
                <a:blip r:embed="rId2"/>
              </a:buBlip>
            </a:pPr>
            <a:r>
              <a:rPr lang="en-US" altLang="zh-CN" sz="2800" dirty="0"/>
              <a:t>SA5 has discussed the following 3 options for TU allocation portion of 5GA part/6G part in Rel-20 </a:t>
            </a:r>
          </a:p>
        </p:txBody>
      </p:sp>
      <p:graphicFrame>
        <p:nvGraphicFramePr>
          <p:cNvPr id="10" name="Table 9">
            <a:extLst>
              <a:ext uri="{FF2B5EF4-FFF2-40B4-BE49-F238E27FC236}">
                <a16:creationId xmlns:a16="http://schemas.microsoft.com/office/drawing/2014/main" id="{7DADC670-1BE7-40FA-A650-BC55A52E505F}"/>
              </a:ext>
            </a:extLst>
          </p:cNvPr>
          <p:cNvGraphicFramePr>
            <a:graphicFrameLocks noGrp="1"/>
          </p:cNvGraphicFramePr>
          <p:nvPr>
            <p:extLst>
              <p:ext uri="{D42A27DB-BD31-4B8C-83A1-F6EECF244321}">
                <p14:modId xmlns:p14="http://schemas.microsoft.com/office/powerpoint/2010/main" val="3594301094"/>
              </p:ext>
            </p:extLst>
          </p:nvPr>
        </p:nvGraphicFramePr>
        <p:xfrm>
          <a:off x="2225842" y="2855070"/>
          <a:ext cx="6936858" cy="1623060"/>
        </p:xfrm>
        <a:graphic>
          <a:graphicData uri="http://schemas.openxmlformats.org/drawingml/2006/table">
            <a:tbl>
              <a:tblPr/>
              <a:tblGrid>
                <a:gridCol w="2640482">
                  <a:extLst>
                    <a:ext uri="{9D8B030D-6E8A-4147-A177-3AD203B41FA5}">
                      <a16:colId xmlns:a16="http://schemas.microsoft.com/office/drawing/2014/main" val="87291981"/>
                    </a:ext>
                  </a:extLst>
                </a:gridCol>
                <a:gridCol w="2148188">
                  <a:extLst>
                    <a:ext uri="{9D8B030D-6E8A-4147-A177-3AD203B41FA5}">
                      <a16:colId xmlns:a16="http://schemas.microsoft.com/office/drawing/2014/main" val="259899410"/>
                    </a:ext>
                  </a:extLst>
                </a:gridCol>
                <a:gridCol w="2148188">
                  <a:extLst>
                    <a:ext uri="{9D8B030D-6E8A-4147-A177-3AD203B41FA5}">
                      <a16:colId xmlns:a16="http://schemas.microsoft.com/office/drawing/2014/main" val="3861879389"/>
                    </a:ext>
                  </a:extLst>
                </a:gridCol>
              </a:tblGrid>
              <a:tr h="198120">
                <a:tc gridSpan="3">
                  <a:txBody>
                    <a:bodyPr/>
                    <a:lstStyle/>
                    <a:p>
                      <a:pPr algn="ctr" rtl="0" fontAlgn="ctr"/>
                      <a:r>
                        <a:rPr lang="en-US" altLang="zh-CN" sz="1600" b="1" i="0" u="none" strike="noStrike" dirty="0">
                          <a:solidFill>
                            <a:srgbClr val="FFFFFF"/>
                          </a:solidFill>
                          <a:effectLst/>
                          <a:latin typeface="+mn-lt"/>
                          <a:ea typeface="等线" panose="02010600030101010101" pitchFamily="2" charset="-122"/>
                        </a:rPr>
                        <a:t>TU allocation portion of 5GA part/6G part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altLang="zh-CN"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6311315"/>
                  </a:ext>
                </a:extLst>
              </a:tr>
              <a:tr h="198120">
                <a:tc>
                  <a:txBody>
                    <a:bodyPr/>
                    <a:lstStyle/>
                    <a:p>
                      <a:pPr algn="ctr" rtl="0" fontAlgn="ctr"/>
                      <a:r>
                        <a:rPr lang="en-US" sz="1600" b="1" i="0" u="none" strike="noStrike" dirty="0">
                          <a:solidFill>
                            <a:srgbClr val="FFFFFF"/>
                          </a:solidFill>
                          <a:effectLst/>
                          <a:latin typeface="+mn-lt"/>
                          <a:ea typeface="等线" panose="02010600030101010101" pitchFamily="2" charset="-122"/>
                        </a:rPr>
                        <a:t>5GA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mn-lt"/>
                          <a:ea typeface="等线" panose="02010600030101010101" pitchFamily="2" charset="-122"/>
                        </a:rPr>
                        <a:t>6G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mn-lt"/>
                          <a:ea typeface="等线" panose="02010600030101010101" pitchFamily="2" charset="-122"/>
                        </a:rPr>
                        <a:t>No. of supporting companies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3697150"/>
                  </a:ext>
                </a:extLst>
              </a:tr>
              <a:tr h="198120">
                <a:tc>
                  <a:txBody>
                    <a:bodyPr/>
                    <a:lstStyle/>
                    <a:p>
                      <a:pPr algn="ctr" fontAlgn="b"/>
                      <a:r>
                        <a:rPr lang="en-US" altLang="zh-CN" sz="1600" b="0" i="0" u="none" strike="noStrike" dirty="0">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18235"/>
                  </a:ext>
                </a:extLst>
              </a:tr>
              <a:tr h="373380">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416723"/>
                  </a:ext>
                </a:extLst>
              </a:tr>
              <a:tr h="175260">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5805"/>
                  </a:ext>
                </a:extLst>
              </a:tr>
            </a:tbl>
          </a:graphicData>
        </a:graphic>
      </p:graphicFrame>
    </p:spTree>
    <p:extLst>
      <p:ext uri="{BB962C8B-B14F-4D97-AF65-F5344CB8AC3E}">
        <p14:creationId xmlns:p14="http://schemas.microsoft.com/office/powerpoint/2010/main" val="394686232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BA42A1-6518-4BB7-9922-42C4F59C2E2F}"/>
              </a:ext>
            </a:extLst>
          </p:cNvPr>
          <p:cNvSpPr txBox="1">
            <a:spLocks/>
          </p:cNvSpPr>
          <p:nvPr/>
        </p:nvSpPr>
        <p:spPr bwMode="auto">
          <a:xfrm>
            <a:off x="1281650" y="267764"/>
            <a:ext cx="8216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89" algn="ctr" rtl="0" eaLnBrk="0" fontAlgn="base" hangingPunct="0">
              <a:spcBef>
                <a:spcPct val="0"/>
              </a:spcBef>
              <a:spcAft>
                <a:spcPct val="0"/>
              </a:spcAft>
              <a:defRPr sz="3200">
                <a:solidFill>
                  <a:srgbClr val="FF0000"/>
                </a:solidFill>
                <a:latin typeface="Calibri" pitchFamily="34" charset="0"/>
              </a:defRPr>
            </a:lvl6pPr>
            <a:lvl7pPr marL="914377" algn="ctr" rtl="0" eaLnBrk="0" fontAlgn="base" hangingPunct="0">
              <a:spcBef>
                <a:spcPct val="0"/>
              </a:spcBef>
              <a:spcAft>
                <a:spcPct val="0"/>
              </a:spcAft>
              <a:defRPr sz="3200">
                <a:solidFill>
                  <a:srgbClr val="FF0000"/>
                </a:solidFill>
                <a:latin typeface="Calibri" pitchFamily="34" charset="0"/>
              </a:defRPr>
            </a:lvl7pPr>
            <a:lvl8pPr marL="1371566" algn="ctr" rtl="0" eaLnBrk="0" fontAlgn="base" hangingPunct="0">
              <a:spcBef>
                <a:spcPct val="0"/>
              </a:spcBef>
              <a:spcAft>
                <a:spcPct val="0"/>
              </a:spcAft>
              <a:defRPr sz="3200">
                <a:solidFill>
                  <a:srgbClr val="FF0000"/>
                </a:solidFill>
                <a:latin typeface="Calibri" pitchFamily="34" charset="0"/>
              </a:defRPr>
            </a:lvl8pPr>
            <a:lvl9pPr marL="1828754" algn="ctr" rtl="0" eaLnBrk="0" fontAlgn="base" hangingPunct="0">
              <a:spcBef>
                <a:spcPct val="0"/>
              </a:spcBef>
              <a:spcAft>
                <a:spcPct val="0"/>
              </a:spcAft>
              <a:defRPr sz="3200">
                <a:solidFill>
                  <a:srgbClr val="FF0000"/>
                </a:solidFill>
                <a:latin typeface="Calibri" pitchFamily="34" charset="0"/>
              </a:defRPr>
            </a:lvl9pPr>
          </a:lstStyle>
          <a:p>
            <a:r>
              <a:rPr lang="en-US" sz="3600" kern="0" dirty="0"/>
              <a:t>SA5 Rel-20 5G-A candidate topics</a:t>
            </a:r>
          </a:p>
        </p:txBody>
      </p:sp>
      <p:sp>
        <p:nvSpPr>
          <p:cNvPr id="8" name="Title 2">
            <a:extLst>
              <a:ext uri="{FF2B5EF4-FFF2-40B4-BE49-F238E27FC236}">
                <a16:creationId xmlns:a16="http://schemas.microsoft.com/office/drawing/2014/main" id="{E514A1E4-BCB0-4456-9C86-B72BEBAC649B}"/>
              </a:ext>
            </a:extLst>
          </p:cNvPr>
          <p:cNvSpPr txBox="1">
            <a:spLocks/>
          </p:cNvSpPr>
          <p:nvPr/>
        </p:nvSpPr>
        <p:spPr bwMode="auto">
          <a:xfrm>
            <a:off x="8357374" y="6221563"/>
            <a:ext cx="3749039" cy="480131"/>
          </a:xfrm>
          <a:prstGeom prst="rect">
            <a:avLst/>
          </a:prstGeom>
          <a:solidFill>
            <a:schemeClr val="bg1"/>
          </a:solidFill>
          <a:ln>
            <a:noFill/>
          </a:ln>
        </p:spPr>
        <p:txBody>
          <a:bodyPr vert="horz" wrap="square"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Qualcomm Office Regular"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1400" b="1" dirty="0">
                <a:solidFill>
                  <a:srgbClr val="0000FF"/>
                </a:solidFill>
              </a:rPr>
              <a:t>See S5-250168 for the consolidated list. </a:t>
            </a:r>
          </a:p>
          <a:p>
            <a:r>
              <a:rPr lang="en-US" sz="1400" b="1" dirty="0">
                <a:solidFill>
                  <a:srgbClr val="0000FF"/>
                </a:solidFill>
              </a:rPr>
              <a:t>NOTE: A Topic may result in one or more SIDs.</a:t>
            </a:r>
          </a:p>
        </p:txBody>
      </p:sp>
      <p:graphicFrame>
        <p:nvGraphicFramePr>
          <p:cNvPr id="10" name="Content Placeholder 3">
            <a:extLst>
              <a:ext uri="{FF2B5EF4-FFF2-40B4-BE49-F238E27FC236}">
                <a16:creationId xmlns:a16="http://schemas.microsoft.com/office/drawing/2014/main" id="{65BE5DDE-7872-42C9-8CE6-7162E4486E6A}"/>
              </a:ext>
            </a:extLst>
          </p:cNvPr>
          <p:cNvGraphicFramePr>
            <a:graphicFrameLocks/>
          </p:cNvGraphicFramePr>
          <p:nvPr>
            <p:extLst>
              <p:ext uri="{D42A27DB-BD31-4B8C-83A1-F6EECF244321}">
                <p14:modId xmlns:p14="http://schemas.microsoft.com/office/powerpoint/2010/main" val="783558130"/>
              </p:ext>
            </p:extLst>
          </p:nvPr>
        </p:nvGraphicFramePr>
        <p:xfrm>
          <a:off x="269157" y="991488"/>
          <a:ext cx="11653686" cy="4687824"/>
        </p:xfrm>
        <a:graphic>
          <a:graphicData uri="http://schemas.openxmlformats.org/drawingml/2006/table">
            <a:tbl>
              <a:tblPr firstRow="1" firstCol="1" bandRow="1"/>
              <a:tblGrid>
                <a:gridCol w="411571">
                  <a:extLst>
                    <a:ext uri="{9D8B030D-6E8A-4147-A177-3AD203B41FA5}">
                      <a16:colId xmlns:a16="http://schemas.microsoft.com/office/drawing/2014/main" val="916565847"/>
                    </a:ext>
                  </a:extLst>
                </a:gridCol>
                <a:gridCol w="3395082">
                  <a:extLst>
                    <a:ext uri="{9D8B030D-6E8A-4147-A177-3AD203B41FA5}">
                      <a16:colId xmlns:a16="http://schemas.microsoft.com/office/drawing/2014/main" val="4024250307"/>
                    </a:ext>
                  </a:extLst>
                </a:gridCol>
                <a:gridCol w="2721935">
                  <a:extLst>
                    <a:ext uri="{9D8B030D-6E8A-4147-A177-3AD203B41FA5}">
                      <a16:colId xmlns:a16="http://schemas.microsoft.com/office/drawing/2014/main" val="2364213400"/>
                    </a:ext>
                  </a:extLst>
                </a:gridCol>
                <a:gridCol w="2544725">
                  <a:extLst>
                    <a:ext uri="{9D8B030D-6E8A-4147-A177-3AD203B41FA5}">
                      <a16:colId xmlns:a16="http://schemas.microsoft.com/office/drawing/2014/main" val="2166377609"/>
                    </a:ext>
                  </a:extLst>
                </a:gridCol>
                <a:gridCol w="2580373">
                  <a:extLst>
                    <a:ext uri="{9D8B030D-6E8A-4147-A177-3AD203B41FA5}">
                      <a16:colId xmlns:a16="http://schemas.microsoft.com/office/drawing/2014/main" val="2582493778"/>
                    </a:ext>
                  </a:extLst>
                </a:gridCol>
              </a:tblGrid>
              <a:tr h="375078">
                <a:tc>
                  <a:txBody>
                    <a:bodyPr/>
                    <a:lstStyle/>
                    <a:p>
                      <a:pPr marL="0" marR="0" algn="ctr">
                        <a:spcBef>
                          <a:spcPts val="0"/>
                        </a:spcBef>
                        <a:spcAft>
                          <a:spcPts val="0"/>
                        </a:spcAft>
                      </a:pPr>
                      <a:r>
                        <a:rPr lang="en-GB" sz="1600" b="1" noProof="0">
                          <a:solidFill>
                            <a:schemeClr val="tx1"/>
                          </a:solidFill>
                          <a:effectLst/>
                          <a:latin typeface="Calibri" panose="020F0502020204030204" pitchFamily="34" charset="0"/>
                          <a:ea typeface="Calibri" panose="020F0502020204030204" pitchFamily="34" charset="0"/>
                        </a:rPr>
                        <a:t>S.No.</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OAM Prime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a:t>
                      </a:r>
                      <a:r>
                        <a:rPr lang="en-US" altLang="zh-CN" sz="1600" b="1" noProof="0" dirty="0">
                          <a:solidFill>
                            <a:schemeClr val="tx1"/>
                          </a:solidFill>
                          <a:effectLst/>
                          <a:latin typeface="Calibri" panose="020F0502020204030204" pitchFamily="34" charset="0"/>
                          <a:ea typeface="Calibri" panose="020F0502020204030204" pitchFamily="34" charset="0"/>
                        </a:rPr>
                        <a:t>OAM </a:t>
                      </a:r>
                      <a:r>
                        <a:rPr lang="en-GB" sz="1600" b="1" noProof="0" dirty="0">
                          <a:solidFill>
                            <a:schemeClr val="tx1"/>
                          </a:solidFill>
                          <a:effectLst/>
                          <a:latin typeface="Calibri" panose="020F0502020204030204" pitchFamily="34" charset="0"/>
                          <a:ea typeface="Calibri" panose="020F0502020204030204" pitchFamily="34" charset="0"/>
                        </a:rPr>
                        <a:t>Support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defTabSz="914377" rtl="0" eaLnBrk="1" latinLnBrk="0" hangingPunct="1">
                        <a:spcBef>
                          <a:spcPts val="0"/>
                        </a:spcBef>
                        <a:spcAft>
                          <a:spcPts val="0"/>
                        </a:spcAft>
                      </a:pPr>
                      <a:r>
                        <a:rPr lang="en-GB"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sz="1600" b="1" kern="1200" noProof="0" dirty="0">
                          <a:solidFill>
                            <a:schemeClr val="tx1"/>
                          </a:solidFill>
                          <a:effectLst/>
                          <a:latin typeface="Calibri" panose="020F0502020204030204" pitchFamily="34" charset="0"/>
                          <a:ea typeface="Calibri" panose="020F0502020204030204" pitchFamily="34" charset="0"/>
                          <a:cs typeface="+mn-cs"/>
                        </a:rPr>
                        <a:t> Prime Topics</a:t>
                      </a: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 </a:t>
                      </a:r>
                      <a:r>
                        <a:rPr lang="en-US" altLang="zh-CN" sz="1600" b="1" kern="1200" noProof="0">
                          <a:solidFill>
                            <a:schemeClr val="tx1"/>
                          </a:solidFill>
                          <a:effectLst/>
                          <a:latin typeface="Calibri" panose="020F0502020204030204" pitchFamily="34" charset="0"/>
                          <a:ea typeface="Calibri" panose="020F0502020204030204" pitchFamily="34" charset="0"/>
                          <a:cs typeface="+mn-cs"/>
                        </a:rPr>
                        <a:t>Support</a:t>
                      </a:r>
                      <a:r>
                        <a:rPr lang="en-GB" altLang="zh-CN" sz="1600" b="1" kern="1200" noProof="0">
                          <a:solidFill>
                            <a:schemeClr val="tx1"/>
                          </a:solidFill>
                          <a:effectLst/>
                          <a:latin typeface="Calibri" panose="020F0502020204030204" pitchFamily="34" charset="0"/>
                          <a:ea typeface="Calibri" panose="020F0502020204030204" pitchFamily="34" charset="0"/>
                          <a:cs typeface="+mn-cs"/>
                        </a:rPr>
                        <a:t> </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Topics</a:t>
                      </a:r>
                      <a:endParaRPr lang="en-GB" sz="1600" b="1" kern="1200" noProof="0" dirty="0">
                        <a:solidFill>
                          <a:schemeClr val="tx1"/>
                        </a:solidFill>
                        <a:effectLst/>
                        <a:latin typeface="Calibri" panose="020F0502020204030204" pitchFamily="34" charset="0"/>
                        <a:ea typeface="Calibri" panose="020F0502020204030204" pitchFamily="34" charset="0"/>
                        <a:cs typeface="+mn-cs"/>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06533696"/>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1</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management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ISAC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Charging reliability enhancement (failure handling)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charging</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025710"/>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2</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Energy efficiency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NTN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Inter CHF communication continuation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err="1">
                          <a:solidFill>
                            <a:schemeClr val="tx1"/>
                          </a:solidFill>
                          <a:effectLst/>
                          <a:latin typeface="Calibri" panose="020F0502020204030204" pitchFamily="34" charset="0"/>
                          <a:ea typeface="Calibri" panose="020F0502020204030204" pitchFamily="34" charset="0"/>
                        </a:rPr>
                        <a:t>AIoT</a:t>
                      </a:r>
                      <a:r>
                        <a:rPr lang="en-GB" sz="1300" noProof="0" dirty="0">
                          <a:solidFill>
                            <a:schemeClr val="tx1"/>
                          </a:solidFill>
                          <a:effectLst/>
                          <a:latin typeface="Calibri" panose="020F0502020204030204" pitchFamily="34" charset="0"/>
                          <a:ea typeface="Calibri" panose="020F0502020204030204" pitchFamily="34" charset="0"/>
                        </a:rPr>
                        <a:t>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21023"/>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3</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Intent driven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AIoT</a:t>
                      </a:r>
                      <a:r>
                        <a:rPr lang="en-GB" altLang="zh-CN" sz="1300" noProof="0" dirty="0">
                          <a:solidFill>
                            <a:schemeClr val="tx1"/>
                          </a:solidFill>
                          <a:effectLst/>
                          <a:latin typeface="Calibri" panose="020F0502020204030204" pitchFamily="34" charset="0"/>
                          <a:ea typeface="Calibri" panose="020F0502020204030204" pitchFamily="34" charset="0"/>
                        </a:rPr>
                        <a:t>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ltLang="zh-CN" sz="1300" dirty="0"/>
                    </a:p>
                    <a:p>
                      <a:r>
                        <a:rPr lang="en-US" altLang="zh-CN" sz="1300" dirty="0"/>
                        <a:t>Charging profile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noProof="0" dirty="0">
                          <a:solidFill>
                            <a:schemeClr val="tx1"/>
                          </a:solidFill>
                          <a:effectLst/>
                          <a:latin typeface="Calibri" panose="020F0502020204030204" pitchFamily="34" charset="0"/>
                          <a:ea typeface="Calibri" panose="020F0502020204030204" pitchFamily="34" charset="0"/>
                        </a:rPr>
                        <a:t>5GSAT_Ph4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13619"/>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4</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NDT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and SON for 5G </a:t>
                      </a:r>
                      <a:r>
                        <a:rPr lang="en-US" altLang="zh-CN" sz="1300" noProof="0" dirty="0" err="1">
                          <a:solidFill>
                            <a:schemeClr val="tx1"/>
                          </a:solidFill>
                          <a:effectLst/>
                          <a:latin typeface="Calibri" panose="020F0502020204030204" pitchFamily="34" charset="0"/>
                          <a:ea typeface="Calibri" panose="020F0502020204030204" pitchFamily="34" charset="0"/>
                        </a:rPr>
                        <a:t>Femto</a:t>
                      </a:r>
                      <a:endParaRPr lang="en-GB" altLang="zh-CN" sz="1300" noProof="0" dirty="0">
                        <a:solidFill>
                          <a:schemeClr val="tx1"/>
                        </a:solidFill>
                        <a:effectLst/>
                        <a:latin typeface="Calibri" panose="020F050202020403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CCS architecture evolution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5G </a:t>
                      </a:r>
                      <a:r>
                        <a:rPr lang="en-US" altLang="zh-CN" sz="1300" noProof="0" dirty="0" err="1">
                          <a:solidFill>
                            <a:schemeClr val="tx1"/>
                          </a:solidFill>
                          <a:effectLst/>
                          <a:latin typeface="Calibri" panose="020F0502020204030204" pitchFamily="34" charset="0"/>
                          <a:ea typeface="Calibri" panose="020F0502020204030204" pitchFamily="34" charset="0"/>
                        </a:rPr>
                        <a:t>Femto</a:t>
                      </a:r>
                      <a:r>
                        <a:rPr lang="en-US" altLang="zh-CN" sz="1300" noProof="0" dirty="0">
                          <a:solidFill>
                            <a:schemeClr val="tx1"/>
                          </a:solidFill>
                          <a:effectLst/>
                          <a:latin typeface="Calibri" panose="020F0502020204030204" pitchFamily="34" charset="0"/>
                          <a:ea typeface="Calibri" panose="020F0502020204030204" pitchFamily="34" charset="0"/>
                        </a:rPr>
                        <a:t> + WAB Charging</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615037"/>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5</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CCL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PM/KPI</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CAPCH</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484772"/>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6</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SBMA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AdNRM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EE charging - continuation</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436927"/>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7</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noProof="0" dirty="0">
                          <a:solidFill>
                            <a:schemeClr val="tx1"/>
                          </a:solidFill>
                          <a:effectLst/>
                          <a:latin typeface="Calibri" panose="020F0502020204030204" pitchFamily="34" charset="0"/>
                          <a:ea typeface="Calibri" panose="020F0502020204030204" pitchFamily="34" charset="0"/>
                        </a:rPr>
                        <a:t>Cloud-native management and orchestration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NWDAFM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300" dirty="0"/>
                        <a:t>NG_RTC charging –continuation</a:t>
                      </a:r>
                    </a:p>
                    <a:p>
                      <a:r>
                        <a:rPr lang="en-US" altLang="zh-CN" sz="1300" dirty="0"/>
                        <a:t>ISAC charging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78898"/>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8</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MDA enhancement</a:t>
                      </a:r>
                    </a:p>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of Network Sharing Phase 4</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229406"/>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9</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Knowledge-assisted management/Semantics – Based Network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XR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32289"/>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10</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err="1"/>
                        <a:t>Mexpo</a:t>
                      </a:r>
                      <a:r>
                        <a:rPr lang="en-US" altLang="zh-CN" sz="1300" dirty="0"/>
                        <a: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Vehicle Mounted Relays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957137"/>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11</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MADCOL/Data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Management of WAB</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885132"/>
                  </a:ext>
                </a:extLst>
              </a:tr>
              <a:tr h="1313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12</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r-FR" altLang="zh-CN" sz="1300" dirty="0"/>
                        <a:t>Trace/MDT/QoE/SON </a:t>
                      </a:r>
                      <a:r>
                        <a:rPr lang="fr-FR" altLang="zh-CN" sz="1300" dirty="0" err="1"/>
                        <a:t>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458838"/>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13</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Security Monitoring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440664"/>
                  </a:ext>
                </a:extLst>
              </a:tr>
            </a:tbl>
          </a:graphicData>
        </a:graphic>
      </p:graphicFrame>
      <p:sp>
        <p:nvSpPr>
          <p:cNvPr id="11" name="Content Placeholder 2">
            <a:extLst>
              <a:ext uri="{FF2B5EF4-FFF2-40B4-BE49-F238E27FC236}">
                <a16:creationId xmlns:a16="http://schemas.microsoft.com/office/drawing/2014/main" id="{537EE8B7-BAAD-4E0E-9105-BCF5A795C4BB}"/>
              </a:ext>
            </a:extLst>
          </p:cNvPr>
          <p:cNvSpPr txBox="1">
            <a:spLocks/>
          </p:cNvSpPr>
          <p:nvPr/>
        </p:nvSpPr>
        <p:spPr bwMode="auto">
          <a:xfrm>
            <a:off x="269157" y="5702768"/>
            <a:ext cx="11183938" cy="10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57189" indent="-457189">
              <a:buFontTx/>
              <a:buBlip>
                <a:blip r:embed="rId3"/>
              </a:buBlip>
            </a:pPr>
            <a:r>
              <a:rPr lang="en-US" altLang="zh-CN" sz="2000" kern="0" dirty="0"/>
              <a:t>SA5 has recognized the above potential candidate topics for 5GA in Rel-20, prioritization is planned to be done in SA5#160/#161 </a:t>
            </a:r>
          </a:p>
        </p:txBody>
      </p:sp>
    </p:spTree>
    <p:extLst>
      <p:ext uri="{BB962C8B-B14F-4D97-AF65-F5344CB8AC3E}">
        <p14:creationId xmlns:p14="http://schemas.microsoft.com/office/powerpoint/2010/main" val="300950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3887231761"/>
              </p:ext>
            </p:extLst>
          </p:nvPr>
        </p:nvGraphicFramePr>
        <p:xfrm>
          <a:off x="256800" y="1489320"/>
          <a:ext cx="11678400" cy="4056934"/>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200" b="1" i="0" u="sng" strike="noStrike" dirty="0">
                          <a:solidFill>
                            <a:srgbClr val="0000FF"/>
                          </a:solidFill>
                          <a:effectLst/>
                          <a:latin typeface="+mn-lt"/>
                          <a:ea typeface="宋体" panose="02010600030101010101" pitchFamily="2" charset="-122"/>
                        </a:rPr>
                        <a:t>SP-250249</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dirty="0">
                          <a:solidFill>
                            <a:srgbClr val="000000"/>
                          </a:solidFill>
                          <a:effectLst/>
                          <a:latin typeface="+mn-lt"/>
                          <a:ea typeface="宋体" panose="02010600030101010101" pitchFamily="2" charset="-122"/>
                        </a:rPr>
                        <a:t>S5-246415</a:t>
                      </a:r>
                    </a:p>
                  </a:txBody>
                  <a:tcPr marL="0" marR="0" marT="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Reply to LS on establishment of new Focus Group on Artificial Intelligence Native for Telecommunication Networks (FG-AINN)</a:t>
                      </a:r>
                    </a:p>
                    <a:p>
                      <a:pPr algn="l" fontAlgn="t"/>
                      <a:endParaRPr lang="en-US" sz="1200" b="0" i="0" u="none" strike="noStrike" dirty="0">
                        <a:solidFill>
                          <a:srgbClr val="000000"/>
                        </a:solidFill>
                        <a:effectLst/>
                        <a:latin typeface="+mn-lt"/>
                        <a:ea typeface="宋体" panose="02010600030101010101" pitchFamily="2" charset="-122"/>
                      </a:endParaRPr>
                    </a:p>
                  </a:txBody>
                  <a:tcPr marL="0" marR="0" marT="0" marB="0"/>
                </a:tc>
                <a:tc>
                  <a:txBody>
                    <a:bodyPr/>
                    <a:lstStyle/>
                    <a:p>
                      <a:pPr>
                        <a:spcAft>
                          <a:spcPts val="0"/>
                        </a:spcAft>
                      </a:pPr>
                      <a:r>
                        <a:rPr lang="en-US" sz="1200" dirty="0">
                          <a:effectLst/>
                          <a:latin typeface="+mn-lt"/>
                        </a:rPr>
                        <a:t>LS in</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ITU-T Study Group 13</a:t>
                      </a: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200" b="1" i="0" u="sng" strike="noStrike" dirty="0">
                          <a:solidFill>
                            <a:srgbClr val="0000FF"/>
                          </a:solidFill>
                          <a:effectLst/>
                          <a:latin typeface="+mn-lt"/>
                          <a:ea typeface="宋体" panose="02010600030101010101" pitchFamily="2" charset="-122"/>
                        </a:rPr>
                        <a:t>SP-250251</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S5-250294 (S2-2501217: LS on energy information </a:t>
                      </a:r>
                      <a:r>
                        <a:rPr lang="en-US" altLang="zh-CN" sz="1200" b="0" i="0" u="none" strike="noStrike" kern="1200" dirty="0">
                          <a:solidFill>
                            <a:srgbClr val="000000"/>
                          </a:solidFill>
                          <a:effectLst/>
                          <a:latin typeface="+mn-lt"/>
                          <a:ea typeface="+mn-ea"/>
                          <a:cs typeface="+mn-cs"/>
                        </a:rPr>
                        <a:t>collection from OAM to EIF)</a:t>
                      </a:r>
                    </a:p>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reply to LS on energy information collection from OAM to EIF</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200" dirty="0">
                          <a:effectLst/>
                          <a:latin typeface="+mn-lt"/>
                          <a:ea typeface="PMingLiU"/>
                        </a:rPr>
                        <a:t>SA2</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0">
                <a:tc>
                  <a:txBody>
                    <a:bodyPr/>
                    <a:lstStyle/>
                    <a:p>
                      <a:pPr algn="l" fontAlgn="t"/>
                      <a:r>
                        <a:rPr lang="en-US" sz="1200" b="1" i="0" u="sng" strike="noStrike" dirty="0">
                          <a:solidFill>
                            <a:srgbClr val="0000FF"/>
                          </a:solidFill>
                          <a:effectLst/>
                          <a:latin typeface="+mn-lt"/>
                          <a:ea typeface="宋体" panose="02010600030101010101" pitchFamily="2" charset="-122"/>
                        </a:rPr>
                        <a:t>SP-250248</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S5-250293 (S2-2413035: LS on A-IoT Conclusions in SA WG2)</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Reply to LS on A-IoT Conclusions in SA WG2</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200" dirty="0">
                          <a:effectLst/>
                          <a:latin typeface="+mn-lt"/>
                          <a:ea typeface="PMingLiU"/>
                        </a:rPr>
                        <a:t>RAN2, RAN1</a:t>
                      </a:r>
                    </a:p>
                  </a:txBody>
                  <a:tcPr marL="68580" marR="68580" marT="0" marB="0" anchor="b"/>
                </a:tc>
                <a:tc>
                  <a:txBody>
                    <a:bodyPr/>
                    <a:lstStyle/>
                    <a:p>
                      <a:pPr>
                        <a:spcAft>
                          <a:spcPts val="0"/>
                        </a:spcAft>
                      </a:pPr>
                      <a:r>
                        <a:rPr lang="en-US" sz="12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0">
                <a:tc>
                  <a:txBody>
                    <a:bodyPr/>
                    <a:lstStyle/>
                    <a:p>
                      <a:pPr algn="l" fontAlgn="t"/>
                      <a:r>
                        <a:rPr lang="en-US" sz="1200" b="1" i="0" u="sng" strike="noStrike" dirty="0">
                          <a:solidFill>
                            <a:srgbClr val="0000FF"/>
                          </a:solidFill>
                          <a:effectLst/>
                          <a:latin typeface="+mn-lt"/>
                          <a:ea typeface="宋体" panose="02010600030101010101" pitchFamily="2" charset="-122"/>
                        </a:rPr>
                        <a:t>SP-250250</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S5‑250289 (RP-243316 on AI/ML UE sided data collection)</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Reply LS on AI/ML UE sided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200" dirty="0">
                          <a:effectLst/>
                          <a:latin typeface="+mn-lt"/>
                          <a:ea typeface="PMingLiU"/>
                        </a:rPr>
                        <a:t>RAN, RAN2</a:t>
                      </a:r>
                    </a:p>
                  </a:txBody>
                  <a:tcPr marL="68580" marR="68580" marT="0" marB="0" anchor="b"/>
                </a:tc>
                <a:tc>
                  <a:txBody>
                    <a:bodyPr/>
                    <a:lstStyle/>
                    <a:p>
                      <a:pPr>
                        <a:spcAft>
                          <a:spcPts val="0"/>
                        </a:spcAft>
                      </a:pPr>
                      <a:r>
                        <a:rPr lang="en-US" sz="1200" dirty="0">
                          <a:effectLst/>
                          <a:latin typeface="+mn-lt"/>
                          <a:ea typeface="PMingLiU"/>
                        </a:rPr>
                        <a:t>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167059954"/>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SA#107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57806783"/>
              </p:ext>
            </p:extLst>
          </p:nvPr>
        </p:nvGraphicFramePr>
        <p:xfrm>
          <a:off x="213360" y="1637279"/>
          <a:ext cx="11643360" cy="1345438"/>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1870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17535">
                <a:tc>
                  <a:txBody>
                    <a:bodyPr/>
                    <a:lstStyle/>
                    <a:p>
                      <a:pPr algn="ctr">
                        <a:lnSpc>
                          <a:spcPts val="1200"/>
                        </a:lnSpc>
                        <a:spcAft>
                          <a:spcPts val="0"/>
                        </a:spcAft>
                      </a:pPr>
                      <a:r>
                        <a:rPr lang="en-US" sz="1200">
                          <a:effectLst/>
                          <a:latin typeface="+mn-lt"/>
                          <a:ea typeface="宋体" panose="02010600030101010101" pitchFamily="2" charset="-122"/>
                        </a:rPr>
                        <a:t>SP-250144</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28.846 Study on charging aspects of satellite access phase 3</a:t>
                      </a:r>
                      <a:r>
                        <a:rPr kumimoji="0" lang="en-GB" sz="1800" b="0" i="0" u="none" strike="noStrike" kern="1200" cap="none" spc="0" normalizeH="0" baseline="0" dirty="0">
                          <a:ln>
                            <a:noFill/>
                          </a:ln>
                          <a:solidFill>
                            <a:prstClr val="black"/>
                          </a:solidFill>
                          <a:effectLst/>
                          <a:uLnTx/>
                          <a:uFillTx/>
                          <a:latin typeface="+mn-lt"/>
                          <a:ea typeface="+mn-ea"/>
                          <a:cs typeface="+mn-cs"/>
                        </a:rPr>
                        <a:t>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290047">
                <a:tc>
                  <a:txBody>
                    <a:bodyPr/>
                    <a:lstStyle/>
                    <a:p>
                      <a:pPr algn="ctr">
                        <a:lnSpc>
                          <a:spcPts val="1200"/>
                        </a:lnSpc>
                        <a:spcAft>
                          <a:spcPts val="0"/>
                        </a:spcAft>
                      </a:pPr>
                      <a:r>
                        <a:rPr lang="en-US" sz="1200">
                          <a:solidFill>
                            <a:srgbClr val="000000"/>
                          </a:solidFill>
                          <a:effectLst/>
                          <a:latin typeface="+mn-lt"/>
                          <a:ea typeface="宋体" panose="02010600030101010101" pitchFamily="2" charset="-122"/>
                        </a:rPr>
                        <a:t>SP-250145</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n-lt"/>
                          <a:ea typeface="宋体" panose="02010600030101010101" pitchFamily="2" charset="-122"/>
                          <a:cs typeface="+mn-cs"/>
                        </a:rPr>
                        <a:t>Presentation of </a:t>
                      </a:r>
                      <a:r>
                        <a:rPr lang="en-GB" sz="1200" b="0" i="0" u="none" strike="noStrike" kern="1200" noProof="0" dirty="0">
                          <a:solidFill>
                            <a:srgbClr val="0000FF"/>
                          </a:solidFill>
                          <a:effectLst/>
                          <a:latin typeface="+mn-lt"/>
                          <a:ea typeface="宋体" panose="02010600030101010101" pitchFamily="2" charset="-122"/>
                          <a:cs typeface="+mn-cs"/>
                        </a:rPr>
                        <a:t>TR 28.849 Study on charging aspects of Common API Framework for Northbound APIs (CAPIF)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45023">
                <a:tc>
                  <a:txBody>
                    <a:bodyPr/>
                    <a:lstStyle/>
                    <a:p>
                      <a:pPr algn="ctr">
                        <a:lnSpc>
                          <a:spcPts val="1200"/>
                        </a:lnSpc>
                        <a:spcAft>
                          <a:spcPts val="0"/>
                        </a:spcAft>
                      </a:pPr>
                      <a:r>
                        <a:rPr lang="en-US" sz="1200">
                          <a:effectLst/>
                          <a:latin typeface="+mn-lt"/>
                          <a:ea typeface="宋体" panose="02010600030101010101" pitchFamily="2" charset="-122"/>
                        </a:rPr>
                        <a:t>SP-250146</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28.851 Study on charging aspects of next generation real time communication services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For approval</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45023">
                <a:tc>
                  <a:txBody>
                    <a:bodyPr/>
                    <a:lstStyle/>
                    <a:p>
                      <a:pPr algn="ctr">
                        <a:lnSpc>
                          <a:spcPts val="1200"/>
                        </a:lnSpc>
                        <a:spcAft>
                          <a:spcPts val="0"/>
                        </a:spcAft>
                      </a:pPr>
                      <a:r>
                        <a:rPr lang="en-US" sz="1200" dirty="0">
                          <a:solidFill>
                            <a:srgbClr val="000000"/>
                          </a:solidFill>
                          <a:effectLst/>
                          <a:latin typeface="+mn-lt"/>
                          <a:ea typeface="宋体" panose="02010600030101010101" pitchFamily="2" charset="-122"/>
                        </a:rPr>
                        <a:t>SP-250147</a:t>
                      </a:r>
                      <a:endParaRPr lang="zh-CN" sz="1600" dirty="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28.853 Study on charging aspects of uncrewed aerial systems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CH TRs send to SA for approval</a:t>
            </a:r>
          </a:p>
        </p:txBody>
      </p:sp>
    </p:spTree>
    <p:extLst>
      <p:ext uri="{BB962C8B-B14F-4D97-AF65-F5344CB8AC3E}">
        <p14:creationId xmlns:p14="http://schemas.microsoft.com/office/powerpoint/2010/main" val="72049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514742"/>
            <a:ext cx="5382768" cy="3693319"/>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SP-250148	CR Pack on TEI19 - Pack 1/2</a:t>
            </a:r>
          </a:p>
          <a:p>
            <a:pPr marL="171450" indent="-171450">
              <a:buFont typeface="Wingdings" panose="05000000000000000000" pitchFamily="2" charset="2"/>
              <a:buChar char="Ø"/>
            </a:pPr>
            <a:r>
              <a:rPr lang="en-US" altLang="zh-CN" sz="1100" dirty="0"/>
              <a:t>SP-250149	CR Pack on TEI19 - Pack 2/2</a:t>
            </a:r>
          </a:p>
          <a:p>
            <a:pPr marL="171450" indent="-171450">
              <a:buFont typeface="Wingdings" panose="05000000000000000000" pitchFamily="2" charset="2"/>
              <a:buChar char="Ø"/>
            </a:pPr>
            <a:r>
              <a:rPr lang="en-US" altLang="zh-CN" sz="1100" dirty="0"/>
              <a:t>SP-250150	CR Pack on TEI18 - Pack 1/2</a:t>
            </a:r>
          </a:p>
          <a:p>
            <a:pPr marL="171450" indent="-171450">
              <a:buFont typeface="Wingdings" panose="05000000000000000000" pitchFamily="2" charset="2"/>
              <a:buChar char="Ø"/>
            </a:pPr>
            <a:r>
              <a:rPr lang="en-US" altLang="zh-CN" sz="1100" dirty="0"/>
              <a:t>SP-250151	CR Pack on TEI18 - Pack 2/2</a:t>
            </a:r>
          </a:p>
          <a:p>
            <a:pPr marL="171450" indent="-171450">
              <a:buFont typeface="Wingdings" panose="05000000000000000000" pitchFamily="2" charset="2"/>
              <a:buChar char="Ø"/>
            </a:pPr>
            <a:r>
              <a:rPr lang="en-US" altLang="zh-CN" sz="1100" dirty="0"/>
              <a:t>SP-250152	CR Pack on IDMS_MN_Ph3 - Pack 1/2</a:t>
            </a:r>
          </a:p>
          <a:p>
            <a:pPr marL="171450" indent="-171450">
              <a:buFont typeface="Wingdings" panose="05000000000000000000" pitchFamily="2" charset="2"/>
              <a:buChar char="Ø"/>
            </a:pPr>
            <a:r>
              <a:rPr lang="en-US" altLang="zh-CN" sz="1100" dirty="0"/>
              <a:t>SP-250153	CR Pack on IDMS_MN_Ph3 - Pack 2/2</a:t>
            </a:r>
          </a:p>
          <a:p>
            <a:pPr marL="171450" indent="-171450">
              <a:buFont typeface="Wingdings" panose="05000000000000000000" pitchFamily="2" charset="2"/>
              <a:buChar char="Ø"/>
            </a:pPr>
            <a:r>
              <a:rPr lang="en-US" altLang="zh-CN" sz="1100" dirty="0"/>
              <a:t>SP-250159	CR Pack on eMDAS_Ph3</a:t>
            </a:r>
          </a:p>
          <a:p>
            <a:pPr marL="171450" indent="-171450">
              <a:buFont typeface="Wingdings" panose="05000000000000000000" pitchFamily="2" charset="2"/>
              <a:buChar char="Ø"/>
            </a:pPr>
            <a:r>
              <a:rPr lang="en-US" altLang="zh-CN" sz="1100" dirty="0"/>
              <a:t>SP-250160	CR Pack on SBMA_Ph3</a:t>
            </a:r>
          </a:p>
          <a:p>
            <a:pPr marL="171450" indent="-171450">
              <a:buFont typeface="Wingdings" panose="05000000000000000000" pitchFamily="2" charset="2"/>
              <a:buChar char="Ø"/>
            </a:pPr>
            <a:r>
              <a:rPr lang="en-US" altLang="zh-CN" sz="1100" dirty="0"/>
              <a:t>SP-250162	CR Pack on AdNRM_Ph3</a:t>
            </a:r>
          </a:p>
          <a:p>
            <a:pPr marL="171450" indent="-171450">
              <a:buFont typeface="Wingdings" panose="05000000000000000000" pitchFamily="2" charset="2"/>
              <a:buChar char="Ø"/>
            </a:pPr>
            <a:r>
              <a:rPr lang="en-US" altLang="zh-CN" sz="1100" dirty="0"/>
              <a:t>SP-250164	CR Pack on NTN_OAM_Ph2</a:t>
            </a:r>
          </a:p>
          <a:p>
            <a:pPr marL="171450" indent="-171450">
              <a:buFont typeface="Wingdings" panose="05000000000000000000" pitchFamily="2" charset="2"/>
              <a:buChar char="Ø"/>
            </a:pPr>
            <a:r>
              <a:rPr lang="en-US" altLang="zh-CN" sz="1100" dirty="0"/>
              <a:t>SP-250166	CR Pack on PM_KPI_5G_Ph4</a:t>
            </a:r>
          </a:p>
          <a:p>
            <a:pPr marL="171450" indent="-171450">
              <a:buFont typeface="Wingdings" panose="05000000000000000000" pitchFamily="2" charset="2"/>
              <a:buChar char="Ø"/>
            </a:pPr>
            <a:r>
              <a:rPr lang="en-US" altLang="zh-CN" sz="1100" dirty="0"/>
              <a:t>SP-250167	CR Pack on NetShare_OAM_Ph3</a:t>
            </a:r>
          </a:p>
          <a:p>
            <a:pPr marL="171450" indent="-171450">
              <a:buFont typeface="Wingdings" panose="05000000000000000000" pitchFamily="2" charset="2"/>
              <a:buChar char="Ø"/>
            </a:pPr>
            <a:r>
              <a:rPr lang="en-US" altLang="zh-CN" sz="1100" dirty="0"/>
              <a:t>SP-250168	CR Pack on </a:t>
            </a:r>
            <a:r>
              <a:rPr lang="en-US" altLang="zh-CN" sz="1100" dirty="0" err="1"/>
              <a:t>NR_RedCap_OAM</a:t>
            </a:r>
            <a:endParaRPr lang="en-US" altLang="zh-CN" sz="1100" dirty="0"/>
          </a:p>
          <a:p>
            <a:pPr marL="171450" indent="-171450">
              <a:buFont typeface="Wingdings" panose="05000000000000000000" pitchFamily="2" charset="2"/>
              <a:buChar char="Ø"/>
            </a:pPr>
            <a:r>
              <a:rPr lang="en-US" altLang="zh-CN" sz="1100" dirty="0"/>
              <a:t>SP-250170	CR Pack on Energy_OAM_Ph3</a:t>
            </a:r>
          </a:p>
          <a:p>
            <a:pPr marL="171450" indent="-171450">
              <a:buFont typeface="Wingdings" panose="05000000000000000000" pitchFamily="2" charset="2"/>
              <a:buChar char="Ø"/>
            </a:pPr>
            <a:r>
              <a:rPr lang="en-US" altLang="zh-CN" sz="1100" dirty="0"/>
              <a:t>SP-250171	CR Pack on 5G_ProSe_Ph3_CH</a:t>
            </a:r>
          </a:p>
          <a:p>
            <a:pPr marL="171450" indent="-171450">
              <a:buFont typeface="Wingdings" panose="05000000000000000000" pitchFamily="2" charset="2"/>
              <a:buChar char="Ø"/>
            </a:pPr>
            <a:r>
              <a:rPr lang="en-US" altLang="zh-CN" sz="1100" dirty="0"/>
              <a:t>SP-250172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SP-250176	CR Pack on </a:t>
            </a:r>
            <a:r>
              <a:rPr lang="en-US" altLang="zh-CN" sz="1100" dirty="0" err="1"/>
              <a:t>EnergySys_CH</a:t>
            </a:r>
            <a:endParaRPr lang="en-US" altLang="zh-CN" sz="1100" dirty="0"/>
          </a:p>
          <a:p>
            <a:pPr marL="171450" indent="-171450">
              <a:buFont typeface="Wingdings" panose="05000000000000000000" pitchFamily="2" charset="2"/>
              <a:buChar char="Ø"/>
            </a:pPr>
            <a:r>
              <a:rPr lang="en-US" altLang="zh-CN" sz="1100" dirty="0"/>
              <a:t>SP-250178	CR Pack on NWDAF_OAM_Ph2</a:t>
            </a:r>
          </a:p>
          <a:p>
            <a:pPr marL="171450" indent="-171450">
              <a:buFont typeface="Wingdings" panose="05000000000000000000" pitchFamily="2" charset="2"/>
              <a:buChar char="Ø"/>
            </a:pPr>
            <a:r>
              <a:rPr lang="en-US" altLang="zh-CN" sz="1100" dirty="0"/>
              <a:t>SP-250179	CR Pack on FS_eMDAS_Ph3</a:t>
            </a:r>
          </a:p>
          <a:p>
            <a:pPr marL="171450" indent="-171450">
              <a:buFont typeface="Wingdings" panose="05000000000000000000" pitchFamily="2" charset="2"/>
              <a:buChar char="Ø"/>
            </a:pPr>
            <a:r>
              <a:rPr lang="en-US" altLang="zh-CN" sz="1100" dirty="0"/>
              <a:t>SP-250180	CR Pack on </a:t>
            </a:r>
            <a:r>
              <a:rPr lang="en-US" altLang="zh-CN" sz="1100" dirty="0" err="1"/>
              <a:t>Monstra</a:t>
            </a:r>
            <a:r>
              <a:rPr lang="en-US" altLang="zh-CN" sz="1100" dirty="0"/>
              <a:t>-OAM</a:t>
            </a:r>
          </a:p>
        </p:txBody>
      </p:sp>
      <p:sp>
        <p:nvSpPr>
          <p:cNvPr id="7" name="Rectangle 6">
            <a:extLst>
              <a:ext uri="{FF2B5EF4-FFF2-40B4-BE49-F238E27FC236}">
                <a16:creationId xmlns:a16="http://schemas.microsoft.com/office/drawing/2014/main" id="{371BFD78-0F9A-48E7-8771-FDD93B9A069B}"/>
              </a:ext>
            </a:extLst>
          </p:cNvPr>
          <p:cNvSpPr/>
          <p:nvPr/>
        </p:nvSpPr>
        <p:spPr>
          <a:xfrm>
            <a:off x="898128" y="1514742"/>
            <a:ext cx="5197872" cy="2508379"/>
          </a:xfrm>
          <a:prstGeom prst="rect">
            <a:avLst/>
          </a:prstGeom>
          <a:ln w="3175">
            <a:solidFill>
              <a:schemeClr val="tx1"/>
            </a:solidFill>
          </a:ln>
        </p:spPr>
        <p:txBody>
          <a:bodyPr wrap="square">
            <a:spAutoFit/>
          </a:bodyPr>
          <a:lstStyle/>
          <a:p>
            <a:r>
              <a:rPr lang="en-US" altLang="zh-CN" sz="1400" b="1" dirty="0"/>
              <a:t>List of Rel-17/Rel-18 CRs:</a:t>
            </a:r>
          </a:p>
          <a:p>
            <a:pPr marL="171450" indent="-171450">
              <a:buFont typeface="Wingdings" panose="05000000000000000000" pitchFamily="2" charset="2"/>
              <a:buChar char="Ø"/>
            </a:pPr>
            <a:r>
              <a:rPr lang="en-US" altLang="zh-CN" sz="1100" dirty="0"/>
              <a:t>SP-250154	CR Pack on TEI16 - Pack 1/2</a:t>
            </a:r>
          </a:p>
          <a:p>
            <a:pPr marL="171450" indent="-171450">
              <a:buFont typeface="Wingdings" panose="05000000000000000000" pitchFamily="2" charset="2"/>
              <a:buChar char="Ø"/>
            </a:pPr>
            <a:r>
              <a:rPr lang="en-US" altLang="zh-CN" sz="1100" dirty="0"/>
              <a:t>SP-250155	CR Pack on TEI16 - Pack 2/2</a:t>
            </a:r>
          </a:p>
          <a:p>
            <a:pPr marL="171450" indent="-171450">
              <a:buFont typeface="Wingdings" panose="05000000000000000000" pitchFamily="2" charset="2"/>
              <a:buChar char="Ø"/>
            </a:pPr>
            <a:r>
              <a:rPr lang="en-US" altLang="zh-CN" sz="1100" dirty="0"/>
              <a:t>SP-250156	CR Pack on AIML_MGT - Pack 1/2</a:t>
            </a:r>
          </a:p>
          <a:p>
            <a:pPr marL="171450" indent="-171450">
              <a:buFont typeface="Wingdings" panose="05000000000000000000" pitchFamily="2" charset="2"/>
              <a:buChar char="Ø"/>
            </a:pPr>
            <a:r>
              <a:rPr lang="en-US" altLang="zh-CN" sz="1100" dirty="0"/>
              <a:t>SP-250157	CR Pack on AIML_MGT - Pack 2/2</a:t>
            </a:r>
          </a:p>
          <a:p>
            <a:pPr marL="171450" indent="-171450">
              <a:buFont typeface="Wingdings" panose="05000000000000000000" pitchFamily="2" charset="2"/>
              <a:buChar char="Ø"/>
            </a:pPr>
            <a:r>
              <a:rPr lang="en-US" altLang="zh-CN" sz="1100" dirty="0"/>
              <a:t>SP-250158	CR Pack on TEI17</a:t>
            </a:r>
          </a:p>
          <a:p>
            <a:pPr marL="171450" indent="-171450">
              <a:buFont typeface="Wingdings" panose="05000000000000000000" pitchFamily="2" charset="2"/>
              <a:buChar char="Ø"/>
            </a:pPr>
            <a:r>
              <a:rPr lang="en-US" altLang="zh-CN" sz="1100" dirty="0"/>
              <a:t>SP-250161	CR Pack on PM_KPI_5G_Ph3</a:t>
            </a:r>
          </a:p>
          <a:p>
            <a:pPr marL="171450" indent="-171450">
              <a:buFont typeface="Wingdings" panose="05000000000000000000" pitchFamily="2" charset="2"/>
              <a:buChar char="Ø"/>
            </a:pPr>
            <a:r>
              <a:rPr lang="en-US" altLang="zh-CN" sz="1100" dirty="0"/>
              <a:t>SP-250163	CR Pack on AdNRM_ph2</a:t>
            </a:r>
          </a:p>
          <a:p>
            <a:pPr marL="171450" indent="-171450">
              <a:buFont typeface="Wingdings" panose="05000000000000000000" pitchFamily="2" charset="2"/>
              <a:buChar char="Ø"/>
            </a:pPr>
            <a:r>
              <a:rPr lang="en-US" altLang="zh-CN" sz="1100" dirty="0"/>
              <a:t>SP-250165	CR Pack on OAM_NTN</a:t>
            </a:r>
          </a:p>
          <a:p>
            <a:pPr marL="171450" indent="-171450">
              <a:buFont typeface="Wingdings" panose="05000000000000000000" pitchFamily="2" charset="2"/>
              <a:buChar char="Ø"/>
            </a:pPr>
            <a:r>
              <a:rPr lang="en-US" altLang="zh-CN" sz="1100" dirty="0"/>
              <a:t>SP-250169	CR Pack on TEI17_NIESGU</a:t>
            </a:r>
          </a:p>
          <a:p>
            <a:pPr marL="171450" indent="-171450">
              <a:buFont typeface="Wingdings" panose="05000000000000000000" pitchFamily="2" charset="2"/>
              <a:buChar char="Ø"/>
            </a:pPr>
            <a:r>
              <a:rPr lang="en-US" altLang="zh-CN" sz="1100" dirty="0"/>
              <a:t>SP-250173	CR Pack on eMDAS_Ph2</a:t>
            </a:r>
          </a:p>
          <a:p>
            <a:pPr marL="171450" indent="-171450">
              <a:buFont typeface="Wingdings" panose="05000000000000000000" pitchFamily="2" charset="2"/>
              <a:buChar char="Ø"/>
            </a:pPr>
            <a:r>
              <a:rPr lang="en-US" altLang="zh-CN" sz="1100" dirty="0"/>
              <a:t>SP-250174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SP-250175	CR Pack on MSAC</a:t>
            </a:r>
          </a:p>
          <a:p>
            <a:pPr marL="171450" indent="-171450">
              <a:buFont typeface="Wingdings" panose="05000000000000000000" pitchFamily="2" charset="2"/>
              <a:buChar char="Ø"/>
            </a:pPr>
            <a:r>
              <a:rPr lang="en-US" altLang="zh-CN" sz="1100" dirty="0"/>
              <a:t>SP-250177	CR Pack on IDMS_MN_ph2</a:t>
            </a:r>
          </a:p>
        </p:txBody>
      </p:sp>
    </p:spTree>
    <p:extLst>
      <p:ext uri="{BB962C8B-B14F-4D97-AF65-F5344CB8AC3E}">
        <p14:creationId xmlns:p14="http://schemas.microsoft.com/office/powerpoint/2010/main" val="18414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 </a:t>
            </a:r>
            <a:r>
              <a:rPr lang="en-US" altLang="zh-CN" sz="3200" b="1" dirty="0">
                <a:solidFill>
                  <a:srgbClr val="00B050"/>
                </a:solidFill>
              </a:rPr>
              <a:t>AIML</a:t>
            </a:r>
            <a:r>
              <a:rPr lang="zh-CN" altLang="en-US" sz="3200" b="1" dirty="0">
                <a:solidFill>
                  <a:srgbClr val="00B050"/>
                </a:solidFill>
              </a:rPr>
              <a:t>：</a:t>
            </a:r>
            <a:r>
              <a:rPr lang="en-US" altLang="en-US" sz="3200" b="1" dirty="0">
                <a:solidFill>
                  <a:srgbClr val="00B050"/>
                </a:solidFill>
              </a:rPr>
              <a:t>AI/ML management -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84037" y="1632417"/>
            <a:ext cx="5827788" cy="432947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SA#106: The following topics were addressed:</a:t>
            </a:r>
          </a:p>
          <a:p>
            <a:pPr lvl="1"/>
            <a:r>
              <a:rPr lang="en-US" altLang="zh-CN" sz="700" dirty="0"/>
              <a:t>Work Plan &amp; Guidelines </a:t>
            </a:r>
          </a:p>
          <a:p>
            <a:pPr lvl="2"/>
            <a:r>
              <a:rPr lang="en-US" altLang="zh-CN" sz="700" dirty="0"/>
              <a:t>AIML Management – Phase 2 work plan and guidelines</a:t>
            </a:r>
          </a:p>
          <a:p>
            <a:pPr lvl="1"/>
            <a:r>
              <a:rPr lang="en-US" altLang="zh-CN" sz="700" dirty="0"/>
              <a:t>Data Transfer Over User Plane Transfer of data over UP for RAN-defined option 3</a:t>
            </a:r>
          </a:p>
          <a:p>
            <a:pPr lvl="1"/>
            <a:r>
              <a:rPr lang="en-US" altLang="zh-CN" sz="700" dirty="0"/>
              <a:t>ML Model Training Approaches </a:t>
            </a:r>
          </a:p>
          <a:p>
            <a:pPr lvl="2"/>
            <a:r>
              <a:rPr lang="en-US" altLang="zh-CN" sz="700" dirty="0"/>
              <a:t>Pre-training and Fine-tuning</a:t>
            </a:r>
          </a:p>
          <a:p>
            <a:pPr lvl="2"/>
            <a:r>
              <a:rPr lang="en-US" altLang="zh-CN" sz="700" dirty="0"/>
              <a:t>Federated Learning</a:t>
            </a:r>
          </a:p>
          <a:p>
            <a:pPr lvl="2"/>
            <a:r>
              <a:rPr lang="en-US" altLang="zh-CN" sz="700" dirty="0"/>
              <a:t>Reinforcement Learning</a:t>
            </a:r>
          </a:p>
          <a:p>
            <a:pPr lvl="2"/>
            <a:r>
              <a:rPr lang="en-US" altLang="zh-CN" sz="700" dirty="0"/>
              <a:t>Distributed Training</a:t>
            </a:r>
          </a:p>
          <a:p>
            <a:pPr lvl="2"/>
            <a:r>
              <a:rPr lang="en-US" altLang="zh-CN" sz="700" dirty="0"/>
              <a:t>Knowledge-Based Transfer Learning</a:t>
            </a:r>
          </a:p>
          <a:p>
            <a:pPr lvl="1"/>
            <a:r>
              <a:rPr lang="en-US" altLang="zh-CN" sz="700" dirty="0"/>
              <a:t>Sustainability in AI/ML </a:t>
            </a:r>
          </a:p>
          <a:p>
            <a:pPr lvl="2"/>
            <a:r>
              <a:rPr lang="en-US" altLang="zh-CN" sz="700" dirty="0"/>
              <a:t>Sustainable AIML for ML training</a:t>
            </a:r>
          </a:p>
          <a:p>
            <a:pPr lvl="1"/>
            <a:r>
              <a:rPr lang="en-US" altLang="zh-CN" sz="700" dirty="0"/>
              <a:t>ML Model Performance and Reliability </a:t>
            </a:r>
          </a:p>
          <a:p>
            <a:pPr lvl="2"/>
            <a:r>
              <a:rPr lang="en-US" altLang="zh-CN" sz="700" dirty="0"/>
              <a:t>Model Confidence</a:t>
            </a:r>
          </a:p>
          <a:p>
            <a:pPr lvl="2"/>
            <a:r>
              <a:rPr lang="en-US" altLang="zh-CN" sz="700" dirty="0"/>
              <a:t>Authentication</a:t>
            </a:r>
          </a:p>
          <a:p>
            <a:pPr lvl="2"/>
            <a:r>
              <a:rPr lang="en-US" altLang="zh-CN" sz="700" dirty="0"/>
              <a:t>Training Data Effectiveness</a:t>
            </a:r>
          </a:p>
          <a:p>
            <a:pPr lvl="2"/>
            <a:r>
              <a:rPr lang="en-US" altLang="zh-CN" sz="700" dirty="0"/>
              <a:t>Training Data Statistics</a:t>
            </a:r>
          </a:p>
          <a:p>
            <a:pPr lvl="1"/>
            <a:r>
              <a:rPr lang="en-US" altLang="zh-CN" sz="700" dirty="0"/>
              <a:t>ML Model Training for Multiple Contexts </a:t>
            </a:r>
          </a:p>
          <a:p>
            <a:pPr lvl="2"/>
            <a:r>
              <a:rPr lang="en-US" altLang="zh-CN" sz="700" dirty="0"/>
              <a:t>ML model training for multiple contexts</a:t>
            </a:r>
          </a:p>
          <a:p>
            <a:pPr lvl="1"/>
            <a:r>
              <a:rPr lang="en-US" altLang="zh-CN" sz="700" dirty="0"/>
              <a:t>Inference Emulation </a:t>
            </a:r>
          </a:p>
          <a:p>
            <a:pPr lvl="2"/>
            <a:r>
              <a:rPr lang="en-US" altLang="zh-CN" sz="700" dirty="0"/>
              <a:t>AIML inference emulation and environment selection</a:t>
            </a:r>
          </a:p>
          <a:p>
            <a:pPr lvl="1"/>
            <a:r>
              <a:rPr lang="en-US" altLang="zh-CN" sz="700" dirty="0"/>
              <a:t>Other Enhancements </a:t>
            </a:r>
          </a:p>
          <a:p>
            <a:pPr lvl="2"/>
            <a:r>
              <a:rPr lang="en-US" altLang="zh-CN" sz="700" dirty="0" err="1"/>
              <a:t>OpenAPI</a:t>
            </a:r>
            <a:r>
              <a:rPr lang="en-US" altLang="zh-CN" sz="700" dirty="0"/>
              <a:t> specification description</a:t>
            </a:r>
          </a:p>
          <a:p>
            <a:pPr lvl="2"/>
            <a:r>
              <a:rPr lang="en-US" altLang="zh-CN" sz="700" dirty="0"/>
              <a:t>New symbols and abbreviations</a:t>
            </a:r>
          </a:p>
          <a:p>
            <a:pPr lvl="2"/>
            <a:r>
              <a:rPr lang="en-US" altLang="zh-CN" sz="700" dirty="0"/>
              <a:t>Enhancement on </a:t>
            </a:r>
            <a:r>
              <a:rPr lang="en-US" altLang="zh-CN" sz="700" dirty="0" err="1"/>
              <a:t>AIMLInferenceFunction</a:t>
            </a:r>
            <a:r>
              <a:rPr lang="en-US" altLang="zh-CN" sz="700" dirty="0"/>
              <a:t> NRM</a:t>
            </a:r>
          </a:p>
          <a:p>
            <a:pPr lvl="2"/>
            <a:r>
              <a:rPr lang="en-US" altLang="zh-CN" sz="700" dirty="0"/>
              <a:t>AI/ML capabilities management for RAN, 5GC, and MDA</a:t>
            </a:r>
          </a:p>
          <a:p>
            <a:pPr lvl="1"/>
            <a:r>
              <a:rPr lang="en-US" altLang="zh-CN" sz="700" dirty="0"/>
              <a:t>ML Model Delivery and Transfer </a:t>
            </a:r>
          </a:p>
          <a:p>
            <a:pPr lvl="2"/>
            <a:r>
              <a:rPr lang="en-US" altLang="zh-CN" sz="700" dirty="0"/>
              <a:t>Clarification of ML model delivery in RAN vs. ML model loading in SA5</a:t>
            </a:r>
          </a:p>
          <a:p>
            <a:pPr lvl="2"/>
            <a:r>
              <a:rPr lang="en-US" altLang="zh-CN" sz="700" dirty="0"/>
              <a:t>Enhancements to ML model loading use case</a:t>
            </a:r>
          </a:p>
          <a:p>
            <a:pPr lvl="1"/>
            <a:r>
              <a:rPr lang="en-US" altLang="zh-CN" sz="700" dirty="0"/>
              <a:t>Both Stage 1 (use cases/requirements) and Stage 2 (NRM) documents were thoroughly discussed through formal sessions, breakout sessions, and offline discussions. Good progress was made, particularly in ML model training approaches, namely for Federated Learning, Reinforcement Learning, Distributed Training, Pre-training, and Fine-tuning, laying the groundwork for potential agreements in the upcoming meetings.</a:t>
            </a:r>
            <a:endParaRPr lang="it-IT" altLang="zh-CN" sz="70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3505439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3"/>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2" name="Rectangle 1">
            <a:extLst>
              <a:ext uri="{FF2B5EF4-FFF2-40B4-BE49-F238E27FC236}">
                <a16:creationId xmlns:a16="http://schemas.microsoft.com/office/drawing/2014/main" id="{928F6EA2-6E44-4601-9547-43DE100F21AE}"/>
              </a:ext>
            </a:extLst>
          </p:cNvPr>
          <p:cNvSpPr/>
          <p:nvPr/>
        </p:nvSpPr>
        <p:spPr>
          <a:xfrm>
            <a:off x="6278881" y="1632416"/>
            <a:ext cx="5224272" cy="4053417"/>
          </a:xfrm>
          <a:prstGeom prst="rect">
            <a:avLst/>
          </a:prstGeom>
        </p:spPr>
        <p:txBody>
          <a:bodyPr wrap="square">
            <a:spAutoFit/>
          </a:bodyPr>
          <a:lstStyle/>
          <a:p>
            <a:pPr marL="13335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total of 13 documents were approved, addressing the aspects listed below. The approved documents include agreements on key topics including Reinforcement Learning, Pre-</a:t>
            </a:r>
            <a:r>
              <a:rPr lang="en-US" altLang="zh-CN" sz="900" dirty="0" err="1">
                <a:latin typeface="+mn-lt"/>
                <a:ea typeface="MS PGothic" panose="020B0600070205080204" pitchFamily="34" charset="-128"/>
              </a:rPr>
              <a:t>specialised</a:t>
            </a:r>
            <a:r>
              <a:rPr lang="en-US" altLang="zh-CN" sz="900" dirty="0">
                <a:latin typeface="+mn-lt"/>
                <a:ea typeface="MS PGothic" panose="020B0600070205080204" pitchFamily="34" charset="-128"/>
              </a:rPr>
              <a:t> training/Fine-tuning, Distributed Training, and Federated Learning use cases and requirements. More discussions are needed to further enhance Stage 1 and also address NRM aspects</a:t>
            </a:r>
            <a:r>
              <a:rPr lang="en-US" altLang="zh-CN" sz="900" dirty="0">
                <a:solidFill>
                  <a:prstClr val="black"/>
                </a:solidFill>
                <a:latin typeface="+mn-lt"/>
              </a:rPr>
              <a:t>:</a:t>
            </a:r>
          </a:p>
          <a:p>
            <a:pPr marL="628650" lvl="1" indent="-171450">
              <a:buFont typeface="Wingdings" panose="05000000000000000000" pitchFamily="2" charset="2"/>
              <a:buChar char="Ø"/>
            </a:pPr>
            <a:r>
              <a:rPr lang="en-US" altLang="zh-CN" sz="900" dirty="0">
                <a:solidFill>
                  <a:prstClr val="black"/>
                </a:solidFill>
                <a:latin typeface="+mn-lt"/>
              </a:rPr>
              <a:t>ML-Knowledge-based Transfer Learning</a:t>
            </a:r>
          </a:p>
          <a:p>
            <a:pPr marL="628650" lvl="1" indent="-171450">
              <a:buFont typeface="Wingdings" panose="05000000000000000000" pitchFamily="2" charset="2"/>
              <a:buChar char="Ø"/>
            </a:pPr>
            <a:r>
              <a:rPr lang="en-US" altLang="zh-CN" sz="900" dirty="0">
                <a:solidFill>
                  <a:prstClr val="black"/>
                </a:solidFill>
                <a:latin typeface="+mn-lt"/>
              </a:rPr>
              <a:t>New use case on ML inference emulation environment selection</a:t>
            </a:r>
          </a:p>
          <a:p>
            <a:pPr marL="628650" lvl="1" indent="-171450">
              <a:buFont typeface="Wingdings" panose="05000000000000000000" pitchFamily="2" charset="2"/>
              <a:buChar char="Ø"/>
            </a:pPr>
            <a:r>
              <a:rPr lang="en-US" altLang="zh-CN" sz="900" dirty="0">
                <a:solidFill>
                  <a:prstClr val="black"/>
                </a:solidFill>
                <a:latin typeface="+mn-lt"/>
              </a:rPr>
              <a:t>Training Data Effectiveness clarification</a:t>
            </a:r>
          </a:p>
          <a:p>
            <a:pPr marL="628650" lvl="1" indent="-171450">
              <a:buFont typeface="Wingdings" panose="05000000000000000000" pitchFamily="2" charset="2"/>
              <a:buChar char="Ø"/>
            </a:pPr>
            <a:r>
              <a:rPr lang="en-US" altLang="zh-CN" sz="900" dirty="0">
                <a:solidFill>
                  <a:prstClr val="black"/>
                </a:solidFill>
                <a:latin typeface="+mn-lt"/>
              </a:rPr>
              <a:t>Reinforcement Learning UC and Requirements</a:t>
            </a:r>
          </a:p>
          <a:p>
            <a:pPr marL="628650" lvl="1" indent="-171450">
              <a:buFont typeface="Wingdings" panose="05000000000000000000" pitchFamily="2" charset="2"/>
              <a:buChar char="Ø"/>
            </a:pPr>
            <a:r>
              <a:rPr lang="en-US" altLang="zh-CN" sz="900" dirty="0">
                <a:solidFill>
                  <a:prstClr val="black"/>
                </a:solidFill>
                <a:latin typeface="+mn-lt"/>
              </a:rPr>
              <a:t>Add Pre-training Use case</a:t>
            </a:r>
          </a:p>
          <a:p>
            <a:pPr marL="628650" lvl="1" indent="-171450">
              <a:buFont typeface="Wingdings" panose="05000000000000000000" pitchFamily="2" charset="2"/>
              <a:buChar char="Ø"/>
            </a:pPr>
            <a:r>
              <a:rPr lang="en-US" altLang="zh-CN" sz="900" dirty="0">
                <a:solidFill>
                  <a:prstClr val="black"/>
                </a:solidFill>
                <a:latin typeface="+mn-lt"/>
              </a:rPr>
              <a:t>Add overview of management of AI/ML capabilities for RAN 5GC and MDA</a:t>
            </a:r>
          </a:p>
          <a:p>
            <a:pPr marL="628650" lvl="1" indent="-171450">
              <a:buFont typeface="Wingdings" panose="05000000000000000000" pitchFamily="2" charset="2"/>
              <a:buChar char="Ø"/>
            </a:pPr>
            <a:r>
              <a:rPr lang="en-US" altLang="zh-CN" sz="900" dirty="0">
                <a:solidFill>
                  <a:prstClr val="black"/>
                </a:solidFill>
                <a:latin typeface="+mn-lt"/>
              </a:rPr>
              <a:t>Enhance </a:t>
            </a:r>
            <a:r>
              <a:rPr lang="en-US" altLang="zh-CN" sz="900" dirty="0" err="1">
                <a:solidFill>
                  <a:prstClr val="black"/>
                </a:solidFill>
                <a:latin typeface="+mn-lt"/>
              </a:rPr>
              <a:t>OpenAPI</a:t>
            </a:r>
            <a:r>
              <a:rPr lang="en-US" altLang="zh-CN" sz="900" dirty="0">
                <a:solidFill>
                  <a:prstClr val="black"/>
                </a:solidFill>
                <a:latin typeface="+mn-lt"/>
              </a:rPr>
              <a:t> specification description</a:t>
            </a:r>
          </a:p>
          <a:p>
            <a:pPr marL="628650" lvl="1" indent="-171450">
              <a:buFont typeface="Wingdings" panose="05000000000000000000" pitchFamily="2" charset="2"/>
              <a:buChar char="Ø"/>
            </a:pPr>
            <a:r>
              <a:rPr lang="en-US" altLang="zh-CN" sz="900" dirty="0">
                <a:solidFill>
                  <a:prstClr val="black"/>
                </a:solidFill>
                <a:latin typeface="+mn-lt"/>
              </a:rPr>
              <a:t>Update the requirement and solution to enhance the ML model loading use case</a:t>
            </a:r>
          </a:p>
          <a:p>
            <a:pPr marL="628650" lvl="1" indent="-171450">
              <a:buFont typeface="Wingdings" panose="05000000000000000000" pitchFamily="2" charset="2"/>
              <a:buChar char="Ø"/>
            </a:pPr>
            <a:r>
              <a:rPr lang="en-US" altLang="zh-CN" sz="900" dirty="0">
                <a:solidFill>
                  <a:prstClr val="black"/>
                </a:solidFill>
                <a:latin typeface="+mn-lt"/>
              </a:rPr>
              <a:t>Use case on training data statistics• Solution on training data statistics</a:t>
            </a:r>
          </a:p>
          <a:p>
            <a:pPr marL="628650" lvl="1" indent="-171450">
              <a:buFont typeface="Wingdings" panose="05000000000000000000" pitchFamily="2" charset="2"/>
              <a:buChar char="Ø"/>
            </a:pPr>
            <a:r>
              <a:rPr lang="en-US" altLang="zh-CN" sz="900" dirty="0">
                <a:solidFill>
                  <a:prstClr val="black"/>
                </a:solidFill>
                <a:latin typeface="+mn-lt"/>
              </a:rPr>
              <a:t>Use Case and Requirements for ML model training for multiple contexts</a:t>
            </a:r>
          </a:p>
          <a:p>
            <a:pPr marL="628650" lvl="1" indent="-171450">
              <a:buFont typeface="Wingdings" panose="05000000000000000000" pitchFamily="2" charset="2"/>
              <a:buChar char="Ø"/>
            </a:pPr>
            <a:r>
              <a:rPr lang="en-US" altLang="zh-CN" sz="900" dirty="0">
                <a:solidFill>
                  <a:prstClr val="black"/>
                </a:solidFill>
                <a:latin typeface="+mn-lt"/>
              </a:rPr>
              <a:t>Use case on federated learning.</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Further discussions are needed to clarify the use cases and requirements, which should clear the way to converge on the corresponding Stage 2 (NRM).</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discussion paper on the transfer of data over UP for Option 3 was also discussed and endorsed, leading to the development of a reply LS from SA5 to RAN2 and TSG RAN, which included some highlights of SA5’s understanding of the scenarios while also addressing RAN’s request for clarification. SA5 concludes that, assuming the UP tunnel is between UE and </a:t>
            </a:r>
            <a:r>
              <a:rPr lang="en-US" altLang="zh-CN" sz="900" dirty="0" err="1">
                <a:latin typeface="+mn-lt"/>
                <a:ea typeface="MS PGothic" panose="020B0600070205080204" pitchFamily="34" charset="-128"/>
              </a:rPr>
              <a:t>gNB</a:t>
            </a:r>
            <a:r>
              <a:rPr lang="en-US" altLang="zh-CN" sz="900" dirty="0">
                <a:latin typeface="+mn-lt"/>
                <a:ea typeface="MS PGothic" panose="020B0600070205080204" pitchFamily="34" charset="-128"/>
              </a:rPr>
              <a:t>, it is feasible to develop the OAM solution for UE-side data transfer and seeks confirmation of this assumption from TSG RAN and RAN2. The LS is approved in S5-250828.</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To achieve the September 2025 completion target, a work plan will be implemented to address specific work items in each meeting, stabilize Stage 1 and Stage 2 content by the end of August, and complete Stage 3 development by October. Additionally, the group will adopt a Draft CR approach for upcoming meetings, temporarily withholding Rel-19 CR submissions, with an assessment of maturity at the end of May 2025 to determine which content will be submitted as CRs.</a:t>
            </a:r>
          </a:p>
        </p:txBody>
      </p:sp>
      <p:sp>
        <p:nvSpPr>
          <p:cNvPr id="3" name="Rectangle 2">
            <a:extLst>
              <a:ext uri="{FF2B5EF4-FFF2-40B4-BE49-F238E27FC236}">
                <a16:creationId xmlns:a16="http://schemas.microsoft.com/office/drawing/2014/main" id="{0F2BEA4D-2829-4C33-A2A8-E8077B417A49}"/>
              </a:ext>
            </a:extLst>
          </p:cNvPr>
          <p:cNvSpPr/>
          <p:nvPr/>
        </p:nvSpPr>
        <p:spPr>
          <a:xfrm>
            <a:off x="384037" y="5860229"/>
            <a:ext cx="10265664" cy="507831"/>
          </a:xfrm>
          <a:prstGeom prst="rect">
            <a:avLst/>
          </a:prstGeom>
          <a:solidFill>
            <a:schemeClr val="bg1"/>
          </a:solidFill>
        </p:spPr>
        <p:txBody>
          <a:bodyPr wrap="square">
            <a:spAutoFit/>
          </a:bodyPr>
          <a:lstStyle/>
          <a:p>
            <a:pPr marL="341313" lvl="1" indent="-341313">
              <a:spcBef>
                <a:spcPts val="0"/>
              </a:spcBef>
              <a:spcAft>
                <a:spcPts val="0"/>
              </a:spcAft>
              <a:buBlip>
                <a:blip r:embed="rId2"/>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2"/>
              </a:buBlip>
              <a:defRPr/>
            </a:pPr>
            <a:r>
              <a:rPr lang="de-DE" altLang="zh-CN" sz="900" b="1" kern="0" dirty="0">
                <a:latin typeface="+mn-lt"/>
              </a:rPr>
              <a:t>Next steps:</a:t>
            </a:r>
            <a:r>
              <a:rPr lang="en-US" altLang="zh-CN" sz="900" b="1" dirty="0">
                <a:latin typeface="+mn-lt"/>
              </a:rPr>
              <a:t> </a:t>
            </a:r>
            <a:r>
              <a:rPr lang="en-US" altLang="zh-CN" sz="900" dirty="0">
                <a:latin typeface="+mn-lt"/>
              </a:rPr>
              <a:t>To accelerate progress, the group provisionally agreed to hold a series of conference calls before SA5#160.</a:t>
            </a:r>
            <a:endParaRPr lang="en-US" altLang="zh-CN" sz="900" kern="0" dirty="0">
              <a:highlight>
                <a:srgbClr val="00FF00"/>
              </a:highlight>
              <a:latin typeface="+mn-l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solidFill>
                  <a:srgbClr val="00B050"/>
                </a:solidFill>
              </a:rPr>
              <a:t>2. </a:t>
            </a:r>
            <a:r>
              <a:rPr lang="en-US" altLang="zh-CN" sz="2800" b="1" dirty="0">
                <a:solidFill>
                  <a:srgbClr val="00B050"/>
                </a:solidFill>
              </a:rPr>
              <a:t>MDA</a:t>
            </a:r>
            <a:r>
              <a:rPr lang="zh-CN" altLang="en-US" sz="2800" b="1" dirty="0">
                <a:solidFill>
                  <a:srgbClr val="00B050"/>
                </a:solidFill>
              </a:rPr>
              <a:t>：</a:t>
            </a:r>
            <a:r>
              <a:rPr lang="en-US" altLang="en-US" sz="2800" b="1" dirty="0">
                <a:solidFill>
                  <a:srgbClr val="00B050"/>
                </a:solidFill>
              </a:rPr>
              <a:t>Management Data Analytics (MDA) – Phase 3</a:t>
            </a:r>
            <a:endParaRPr lang="en-GB" altLang="en-US" sz="28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SA#106:</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endParaRPr lang="en-US" altLang="zh-CN" sz="1000" kern="0" dirty="0"/>
          </a:p>
          <a:p>
            <a:pPr marL="341313" lvl="1" indent="-341313">
              <a:spcBef>
                <a:spcPts val="0"/>
              </a:spcBef>
              <a:spcAft>
                <a:spcPts val="0"/>
              </a:spcAft>
              <a:buBlip>
                <a:blip r:embed="rId2"/>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Add new capability to perform analysis and provide recommendations related to edge computing. Enhance the existing capability for energy saving </a:t>
            </a:r>
            <a:r>
              <a:rPr lang="en-US" altLang="zh-CN" sz="1100" dirty="0" err="1"/>
              <a:t>analysis.Provide</a:t>
            </a:r>
            <a:r>
              <a:rPr lang="en-US" altLang="zh-CN" sz="1100" dirty="0"/>
              <a:t> detailed solutions for new and enhanced capabilities... </a:t>
            </a:r>
            <a:endParaRPr lang="en-US" altLang="zh-CN" sz="11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1869754"/>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WT-1: The use case and solution for Enablers for Intent Fulfilment is agreed, which proposes the capability to allow </a:t>
            </a:r>
            <a:r>
              <a:rPr lang="en-US" altLang="zh-CN" sz="1100" dirty="0" err="1"/>
              <a:t>MnS</a:t>
            </a:r>
            <a:r>
              <a:rPr lang="en-US" altLang="zh-CN" sz="1100" dirty="0"/>
              <a:t> consumer to subscribe and obtain the information of enablers for intent fulfilment.</a:t>
            </a:r>
          </a:p>
          <a:p>
            <a:pPr lvl="1">
              <a:spcBef>
                <a:spcPts val="0"/>
              </a:spcBef>
              <a:spcAft>
                <a:spcPts val="0"/>
              </a:spcAft>
              <a:defRPr/>
            </a:pPr>
            <a:r>
              <a:rPr lang="en-US" altLang="zh-CN" sz="1100" dirty="0"/>
              <a:t>WT-2: Following enhancements are agreed to support new scenarios for intent driven management for mobile network, including:</a:t>
            </a:r>
          </a:p>
          <a:p>
            <a:pPr lvl="2">
              <a:spcBef>
                <a:spcPts val="0"/>
              </a:spcBef>
              <a:spcAft>
                <a:spcPts val="0"/>
              </a:spcAft>
              <a:defRPr/>
            </a:pPr>
            <a:r>
              <a:rPr lang="en-US" altLang="zh-CN" sz="1000" dirty="0"/>
              <a:t>Enhance the </a:t>
            </a:r>
            <a:r>
              <a:rPr lang="en-US" altLang="zh-CN" sz="1000" dirty="0" err="1"/>
              <a:t>RadioServiceExpectation</a:t>
            </a:r>
            <a:r>
              <a:rPr lang="en-US" altLang="zh-CN" sz="1000" dirty="0"/>
              <a:t> to support the scenario of delivering a radio service in a scheduled time scenario.</a:t>
            </a:r>
          </a:p>
          <a:p>
            <a:pPr lvl="2">
              <a:spcBef>
                <a:spcPts val="0"/>
              </a:spcBef>
              <a:spcAft>
                <a:spcPts val="0"/>
              </a:spcAft>
              <a:defRPr/>
            </a:pPr>
            <a:r>
              <a:rPr lang="en-US" altLang="zh-CN" sz="1000" dirty="0"/>
              <a:t>Enhance the </a:t>
            </a:r>
            <a:r>
              <a:rPr lang="en-US" altLang="zh-CN" sz="1000" dirty="0" err="1"/>
              <a:t>RadioNetworkExpectation</a:t>
            </a:r>
            <a:r>
              <a:rPr lang="en-US" altLang="zh-CN" sz="1000" dirty="0"/>
              <a:t> to support RAN energy saving scenario and Radio network traffic assurance for scheduled events scenario.</a:t>
            </a:r>
          </a:p>
          <a:p>
            <a:pPr lvl="1">
              <a:spcBef>
                <a:spcPts val="0"/>
              </a:spcBef>
              <a:spcAft>
                <a:spcPts val="0"/>
              </a:spcAft>
              <a:defRPr/>
            </a:pPr>
            <a:r>
              <a:rPr lang="en-US" altLang="zh-CN" sz="1100" dirty="0"/>
              <a:t>WT-3: Following new intent driven management functionalities are agreed, including:</a:t>
            </a:r>
          </a:p>
          <a:p>
            <a:pPr lvl="2">
              <a:spcBef>
                <a:spcPts val="0"/>
              </a:spcBef>
              <a:spcAft>
                <a:spcPts val="0"/>
              </a:spcAft>
              <a:defRPr/>
            </a:pPr>
            <a:r>
              <a:rPr lang="en-US" altLang="zh-CN" sz="1000" dirty="0"/>
              <a:t>Intent negotiation functionalities, including Intent feasibility check, Intent exploration, checking for fulfillable outcomes, checking for best possible outcome, recommending fulfillable intent targets and contexts, advises on preferred alternatives.</a:t>
            </a:r>
          </a:p>
          <a:p>
            <a:pPr lvl="2">
              <a:spcBef>
                <a:spcPts val="0"/>
              </a:spcBef>
              <a:spcAft>
                <a:spcPts val="0"/>
              </a:spcAft>
              <a:defRPr/>
            </a:pPr>
            <a:r>
              <a:rPr lang="en-US" altLang="zh-CN" sz="1000" dirty="0"/>
              <a:t>Use case and requirements for intent utility function.</a:t>
            </a:r>
          </a:p>
          <a:p>
            <a:pPr lvl="2">
              <a:spcBef>
                <a:spcPts val="0"/>
              </a:spcBef>
              <a:spcAft>
                <a:spcPts val="0"/>
              </a:spcAft>
              <a:defRPr/>
            </a:pPr>
            <a:r>
              <a:rPr lang="en-US" altLang="zh-CN" sz="1000" dirty="0"/>
              <a:t>Implicit intent report subscription with customized requirements.</a:t>
            </a:r>
          </a:p>
          <a:p>
            <a:pPr lvl="2">
              <a:spcBef>
                <a:spcPts val="0"/>
              </a:spcBef>
              <a:spcAft>
                <a:spcPts val="0"/>
              </a:spcAft>
              <a:defRPr/>
            </a:pPr>
            <a:r>
              <a:rPr lang="en-US" altLang="zh-CN" sz="1000" dirty="0"/>
              <a:t>Intent handling capability enhancement to provide a description of the supported scenario specific intents.</a:t>
            </a:r>
          </a:p>
          <a:p>
            <a:pPr lvl="2">
              <a:spcBef>
                <a:spcPts val="0"/>
              </a:spcBef>
              <a:spcAft>
                <a:spcPts val="0"/>
              </a:spcAft>
              <a:defRPr/>
            </a:pPr>
            <a:r>
              <a:rPr lang="en-US" altLang="zh-CN" sz="1000" dirty="0"/>
              <a:t>The capability to allow </a:t>
            </a:r>
            <a:r>
              <a:rPr lang="en-US" altLang="zh-CN" sz="1000" dirty="0" err="1"/>
              <a:t>MnS</a:t>
            </a:r>
            <a:r>
              <a:rPr lang="en-US" altLang="zh-CN" sz="1000" dirty="0"/>
              <a:t> consumer to express its preference on expectation and target</a:t>
            </a:r>
          </a:p>
          <a:p>
            <a:pPr lvl="1">
              <a:spcBef>
                <a:spcPts val="0"/>
              </a:spcBef>
              <a:spcAft>
                <a:spcPts val="0"/>
              </a:spcAft>
              <a:defRPr/>
            </a:pPr>
            <a:r>
              <a:rPr lang="en-US" altLang="zh-CN" sz="1100" dirty="0"/>
              <a:t>WT-5: Use case and solution for Intent driven management of network maintenance</a:t>
            </a:r>
          </a:p>
          <a:p>
            <a:pPr lvl="1">
              <a:spcBef>
                <a:spcPts val="0"/>
              </a:spcBef>
              <a:spcAft>
                <a:spcPts val="0"/>
              </a:spcAft>
              <a:defRPr/>
            </a:pPr>
            <a:r>
              <a:rPr lang="en-US" altLang="zh-CN" sz="1100" dirty="0"/>
              <a:t>WT-6: Guidelines for intent driven management, specially includes:</a:t>
            </a:r>
          </a:p>
          <a:p>
            <a:pPr lvl="2">
              <a:spcBef>
                <a:spcPts val="0"/>
              </a:spcBef>
              <a:spcAft>
                <a:spcPts val="0"/>
              </a:spcAft>
              <a:defRPr/>
            </a:pPr>
            <a:r>
              <a:rPr lang="en-US" altLang="zh-CN" sz="1000" dirty="0"/>
              <a:t>Guidelines for using intent generic information model to support new scenario which is not standardized</a:t>
            </a:r>
          </a:p>
          <a:p>
            <a:pPr lvl="2">
              <a:spcBef>
                <a:spcPts val="0"/>
              </a:spcBef>
              <a:spcAft>
                <a:spcPts val="0"/>
              </a:spcAft>
              <a:defRPr/>
            </a:pPr>
            <a:r>
              <a:rPr lang="en-US" altLang="zh-CN" sz="1000" dirty="0"/>
              <a:t>Update the description for Investigation phase to include functionalities of intent handling capability obtaining and intent pre-evaluation. </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t>WT-2: Enhance the </a:t>
            </a:r>
            <a:r>
              <a:rPr lang="en-US" altLang="zh-CN" sz="1100" dirty="0" err="1"/>
              <a:t>RadioNetworkExpectation</a:t>
            </a:r>
            <a:r>
              <a:rPr lang="en-US" altLang="zh-CN" sz="1100" dirty="0"/>
              <a:t> to support scenario of radio network support for UAV pre-flight preparation</a:t>
            </a:r>
          </a:p>
          <a:p>
            <a:pPr lvl="1">
              <a:defRPr/>
            </a:pPr>
            <a:r>
              <a:rPr lang="en-US" altLang="zh-CN" sz="1100" dirty="0"/>
              <a:t>WT-3: Consolidated solution for intent negotiation and corresponding procedures.</a:t>
            </a:r>
          </a:p>
          <a:p>
            <a:pPr lvl="1">
              <a:defRPr/>
            </a:pPr>
            <a:r>
              <a:rPr lang="en-US" altLang="zh-CN" sz="1100" dirty="0"/>
              <a:t>WT-4: Intent driven approach for delivering communication service.</a:t>
            </a:r>
            <a:r>
              <a:rPr lang="en-US" altLang="zh-CN" sz="1100" dirty="0">
                <a:highlight>
                  <a:srgbClr val="00FF00"/>
                </a:highlight>
              </a:rPr>
              <a:t>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7257504"/>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65%</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solidFill>
                  <a:srgbClr val="00B050"/>
                </a:solidFill>
              </a:rPr>
              <a:t>4. CCL: </a:t>
            </a:r>
            <a:r>
              <a:rPr lang="en-US" altLang="en-US" sz="3733" b="1" dirty="0">
                <a:solidFill>
                  <a:srgbClr val="00B050"/>
                </a:solidFill>
              </a:rPr>
              <a:t>closed control loop management</a:t>
            </a:r>
            <a:endParaRPr lang="en-GB" altLang="en-US" sz="3733"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  </a:t>
            </a:r>
          </a:p>
          <a:p>
            <a:pPr lvl="1">
              <a:spcBef>
                <a:spcPts val="0"/>
              </a:spcBef>
              <a:spcAft>
                <a:spcPts val="0"/>
              </a:spcAft>
              <a:defRPr/>
            </a:pPr>
            <a:endParaRPr lang="en-US" altLang="de-DE" sz="110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zh-CN" sz="1400" dirty="0"/>
              <a:t>Offline coordination to be done to agree on the basic solution for conflict management, coordination functionality.</a:t>
            </a:r>
          </a:p>
          <a:p>
            <a:pPr lvl="1">
              <a:defRPr/>
            </a:pPr>
            <a:r>
              <a:rPr lang="en-US" altLang="zh-CN" sz="1400" dirty="0"/>
              <a:t>Basic NRM need to keep backward compatibility with existing ACCL NRM</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21134662"/>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4"/>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solidFill>
                  <a:srgbClr val="00B050"/>
                </a:solidFill>
              </a:rPr>
              <a:t>5. NDT: </a:t>
            </a:r>
            <a:r>
              <a:rPr lang="en-US" altLang="en-US" sz="3200" b="1" dirty="0">
                <a:solidFill>
                  <a:srgbClr val="00B050"/>
                </a:solidFill>
              </a:rPr>
              <a:t>management aspects of Network Digital Twin</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WT-1: The terms and concepts of Network Digital Twin in the 3GPP management system are agreed, proposing to describe the capabilities of NDT, its relationship with existing network automation functions, deployment locations, and NDT life-cycle management.</a:t>
            </a:r>
          </a:p>
          <a:p>
            <a:pPr lvl="1">
              <a:spcBef>
                <a:spcPts val="0"/>
              </a:spcBef>
              <a:spcAft>
                <a:spcPts val="0"/>
              </a:spcAft>
              <a:defRPr/>
            </a:pPr>
            <a:r>
              <a:rPr lang="en-US" altLang="zh-CN" sz="1200" dirty="0"/>
              <a:t>WT2: The use cases, requirements for Network Digital Twin in 3GPP management system have been discussed during this meeting and agreed to merge the all UCs into 5 categories. the categories are: Network Automation, Verification, Data generation, Lifecycle Management, Advanced Issues, which will become </a:t>
            </a:r>
            <a:r>
              <a:rPr lang="en-US" altLang="zh-CN" sz="1200" dirty="0" err="1"/>
              <a:t>the“umbrella”for</a:t>
            </a:r>
            <a:r>
              <a:rPr lang="en-US" altLang="zh-CN" sz="1200" dirty="0"/>
              <a:t> the corresponding application specific use cases.</a:t>
            </a:r>
          </a:p>
          <a:p>
            <a:pPr lvl="1">
              <a:spcBef>
                <a:spcPts val="0"/>
              </a:spcBef>
              <a:spcAft>
                <a:spcPts val="0"/>
              </a:spcAft>
              <a:defRPr/>
            </a:pPr>
            <a:r>
              <a:rPr lang="en-US" altLang="zh-CN" sz="1200" dirty="0"/>
              <a:t>WT3: No solutions for NDT to support above use cases have been addressed during this meeting.</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WT-2: Consolidated use cased and corresponding requirements.</a:t>
            </a:r>
          </a:p>
          <a:p>
            <a:pPr lvl="1">
              <a:spcBef>
                <a:spcPts val="0"/>
              </a:spcBef>
              <a:spcAft>
                <a:spcPts val="0"/>
              </a:spcAft>
              <a:defRPr/>
            </a:pPr>
            <a:r>
              <a:rPr lang="en-US" altLang="zh-CN" sz="1200" dirty="0"/>
              <a:t>WT-3: Forming a compromise method for the solutions for NDT to support above use cases, including the generic operations and generic information model for NDT and the application specific solution.</a:t>
            </a:r>
            <a:r>
              <a:rPr lang="en-US" altLang="zh-CN" sz="1200" dirty="0">
                <a:highlight>
                  <a:srgbClr val="00FF00"/>
                </a:highlight>
              </a:rPr>
              <a:t>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0032934"/>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SA#106</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6577678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85%</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153DEB26-116F-4057-8B42-6C993C22E083}"/>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General</a:t>
            </a:r>
            <a:r>
              <a:rPr lang="zh-CN" altLang="en-US" sz="1100" dirty="0"/>
              <a:t>：</a:t>
            </a:r>
            <a:r>
              <a:rPr lang="en-US" altLang="zh-CN" sz="1100" dirty="0"/>
              <a:t>Add clarification to terminology NF deployment; </a:t>
            </a:r>
          </a:p>
          <a:p>
            <a:pPr lvl="1">
              <a:spcBef>
                <a:spcPts val="0"/>
              </a:spcBef>
              <a:spcAft>
                <a:spcPts val="0"/>
              </a:spcAft>
              <a:defRPr/>
            </a:pPr>
            <a:r>
              <a:rPr lang="en-US" altLang="zh-CN" sz="1100" dirty="0"/>
              <a:t>WT-1:Three contributions have been discussed : one is about the “umbrella” for the related use cases in clause 5.1, other configuration documents refine the use cases and analyze detail updates on the 3GPP management and have achieved some progress.</a:t>
            </a:r>
          </a:p>
          <a:p>
            <a:pPr lvl="1">
              <a:spcBef>
                <a:spcPts val="0"/>
              </a:spcBef>
              <a:spcAft>
                <a:spcPts val="0"/>
              </a:spcAft>
              <a:defRPr/>
            </a:pPr>
            <a:r>
              <a:rPr lang="en-US" altLang="zh-CN" sz="1100" dirty="0"/>
              <a:t>WT-2:Four contributions have been discussed on solution for 3GPP management architecture, specification impacts and Annex D,  Six contributions have been discussed on data streaming use cases and declarative descriptor, and have achieved some progress.have discussion</a:t>
            </a:r>
            <a:r>
              <a:rPr lang="" altLang="en-US" sz="1100" dirty="0"/>
              <a:t> </a:t>
            </a:r>
            <a:r>
              <a:rPr lang="en-US" altLang="zh-CN" sz="1100" dirty="0"/>
              <a:t>on</a:t>
            </a:r>
            <a:r>
              <a:rPr lang="" altLang="en-US" sz="1100" dirty="0"/>
              <a:t> </a:t>
            </a:r>
            <a:r>
              <a:rPr lang="en-US" altLang="zh-CN" sz="1100" dirty="0"/>
              <a:t>a new use case</a:t>
            </a:r>
            <a:r>
              <a:rPr lang="" altLang="en-US" sz="1100" dirty="0"/>
              <a:t> </a:t>
            </a:r>
            <a:r>
              <a:rPr lang="en-US" altLang="zh-CN" sz="1100" dirty="0"/>
              <a:t>“add Observability for</a:t>
            </a:r>
            <a:r>
              <a:rPr lang="" altLang="en-US" sz="1100" dirty="0"/>
              <a:t> </a:t>
            </a:r>
            <a:r>
              <a:rPr lang="en-US" altLang="zh-CN" sz="1100" dirty="0"/>
              <a:t>CNFs”</a:t>
            </a:r>
            <a:r>
              <a:rPr lang="" altLang="en-US" sz="1100" dirty="0"/>
              <a:t> </a:t>
            </a:r>
            <a:r>
              <a:rPr lang="en-US" altLang="zh-CN" sz="1100" dirty="0"/>
              <a:t>and it is approved.</a:t>
            </a:r>
          </a:p>
          <a:p>
            <a:pPr lvl="1">
              <a:spcBef>
                <a:spcPts val="0"/>
              </a:spcBef>
              <a:spcAft>
                <a:spcPts val="0"/>
              </a:spcAft>
              <a:defRPr/>
            </a:pPr>
            <a:endParaRPr lang="en-US" altLang="zh-CN" sz="1100" dirty="0"/>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Focus on refining the WT-1 and WT-2 use cases and adding related evaluations. (given the limited TU, the WT-3 has a low priority).</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8. SBMA: </a:t>
            </a:r>
            <a:r>
              <a:rPr lang="en-US" altLang="en-US" sz="3200" b="1" dirty="0">
                <a:solidFill>
                  <a:srgbClr val="00B050"/>
                </a:solidFill>
              </a:rPr>
              <a:t>Service Based Management Architecture enhancement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000" dirty="0"/>
              <a:t>The following topics were approved: </a:t>
            </a:r>
            <a:endParaRPr lang="zh-CN" altLang="zh-CN" sz="1000" dirty="0"/>
          </a:p>
          <a:p>
            <a:pPr lvl="1"/>
            <a:r>
              <a:rPr lang="en-US" altLang="zh-CN" sz="1000" dirty="0"/>
              <a:t>WT-1: SBMA definitions enhancement</a:t>
            </a:r>
            <a:endParaRPr lang="zh-CN" altLang="zh-CN" sz="1000" dirty="0"/>
          </a:p>
          <a:p>
            <a:pPr lvl="1"/>
            <a:r>
              <a:rPr lang="en-US" altLang="zh-CN" sz="1000" dirty="0"/>
              <a:t>WT-3: Enhancing 3GPP TS 28.537 and 3GPP TS 28.622 to improve the overview information for each generic management capability</a:t>
            </a:r>
            <a:endParaRPr lang="zh-CN" altLang="zh-CN" sz="1000" dirty="0"/>
          </a:p>
          <a:p>
            <a:pPr lvl="1"/>
            <a:r>
              <a:rPr lang="en-US" altLang="zh-CN" sz="1000" dirty="0"/>
              <a:t>WT-5: Clarifying </a:t>
            </a:r>
            <a:r>
              <a:rPr lang="en-US" altLang="zh-CN" sz="1000" i="1" dirty="0" err="1"/>
              <a:t>SupportIOC</a:t>
            </a:r>
            <a:r>
              <a:rPr lang="en-US" altLang="zh-CN" sz="1000" dirty="0"/>
              <a:t> instances are not used when an </a:t>
            </a:r>
            <a:r>
              <a:rPr lang="en-US" altLang="zh-CN" sz="1000" dirty="0" err="1"/>
              <a:t>MnS</a:t>
            </a:r>
            <a:r>
              <a:rPr lang="en-US" altLang="zh-CN" sz="1000" dirty="0"/>
              <a:t> is designed based on a model driven approach using a NRM and CRUD operations</a:t>
            </a:r>
            <a:endParaRPr lang="zh-CN" altLang="zh-CN" sz="1000" dirty="0"/>
          </a:p>
          <a:p>
            <a:pPr lvl="1"/>
            <a:r>
              <a:rPr lang="en-US" altLang="zh-CN" sz="1000" dirty="0"/>
              <a:t>WT-6: Update the </a:t>
            </a:r>
            <a:r>
              <a:rPr lang="en-US" altLang="zh-CN" sz="1000" dirty="0" err="1"/>
              <a:t>ProvMnS</a:t>
            </a:r>
            <a:r>
              <a:rPr lang="en-US" altLang="zh-CN" sz="1000" dirty="0"/>
              <a:t> schema to decouple the </a:t>
            </a:r>
            <a:r>
              <a:rPr lang="en-US" altLang="zh-CN" sz="1000" dirty="0" err="1"/>
              <a:t>ProvMnS</a:t>
            </a:r>
            <a:r>
              <a:rPr lang="en-US" altLang="zh-CN" sz="1000" dirty="0"/>
              <a:t> schema and supported feature schema</a:t>
            </a:r>
            <a:endParaRPr lang="zh-CN" altLang="zh-CN" sz="1000" dirty="0"/>
          </a:p>
          <a:p>
            <a:pPr lvl="1"/>
            <a:r>
              <a:rPr lang="en-US" altLang="zh-CN" sz="1000" dirty="0"/>
              <a:t>WT-9: Addition of definition of the common notification header</a:t>
            </a:r>
            <a:endParaRPr lang="zh-CN" altLang="zh-CN" sz="1000" dirty="0"/>
          </a:p>
          <a:p>
            <a:pPr lvl="1"/>
            <a:r>
              <a:rPr lang="en-US" altLang="zh-CN" sz="1000" dirty="0"/>
              <a:t>WT-10: Addition of input parameters for filtering on alarm conditions</a:t>
            </a:r>
            <a:endParaRPr lang="zh-CN" altLang="zh-CN" sz="1000" dirty="0"/>
          </a:p>
          <a:p>
            <a:pPr marL="457200" lvl="1" indent="0">
              <a:buNone/>
            </a:pPr>
            <a:r>
              <a:rPr lang="en-US" altLang="zh-CN" sz="1000" dirty="0"/>
              <a:t>The following topics were discussed: </a:t>
            </a:r>
            <a:endParaRPr lang="zh-CN" altLang="zh-CN" sz="1000" dirty="0"/>
          </a:p>
          <a:p>
            <a:pPr lvl="1"/>
            <a:r>
              <a:rPr lang="en-US" altLang="zh-CN" sz="1000" dirty="0"/>
              <a:t>WT-2: Enhancing NRM TSs</a:t>
            </a:r>
            <a:endParaRPr lang="zh-CN" altLang="zh-CN" sz="1000" dirty="0"/>
          </a:p>
          <a:p>
            <a:pPr lvl="1"/>
            <a:r>
              <a:rPr lang="en-US" altLang="zh-CN" sz="1000" dirty="0"/>
              <a:t>WT-4: Enhancing </a:t>
            </a:r>
            <a:r>
              <a:rPr lang="en-US" altLang="zh-CN" sz="1000" dirty="0" err="1"/>
              <a:t>MnSInfo</a:t>
            </a:r>
            <a:r>
              <a:rPr lang="en-US" altLang="zh-CN" sz="1000" dirty="0"/>
              <a:t> IOC to provide capabilities allowing </a:t>
            </a:r>
            <a:r>
              <a:rPr lang="en-US" altLang="zh-CN" sz="1000" dirty="0" err="1"/>
              <a:t>MnS</a:t>
            </a:r>
            <a:r>
              <a:rPr lang="en-US" altLang="zh-CN" sz="1000" dirty="0"/>
              <a:t> consumers to retrieve the </a:t>
            </a:r>
            <a:r>
              <a:rPr lang="en-US" altLang="zh-CN" sz="1000" dirty="0" err="1"/>
              <a:t>MnS</a:t>
            </a:r>
            <a:r>
              <a:rPr lang="en-US" altLang="zh-CN" sz="1000" dirty="0"/>
              <a:t> information for </a:t>
            </a:r>
            <a:r>
              <a:rPr lang="en-US" altLang="zh-CN" sz="1000" dirty="0" err="1"/>
              <a:t>MnS</a:t>
            </a:r>
            <a:r>
              <a:rPr lang="en-US" altLang="zh-CN" sz="1000" dirty="0"/>
              <a:t> instances based on specified areas</a:t>
            </a:r>
            <a:endParaRPr lang="zh-CN" altLang="zh-CN" sz="1000" dirty="0"/>
          </a:p>
          <a:p>
            <a:pPr lvl="1"/>
            <a:r>
              <a:rPr lang="en-US" altLang="zh-CN" sz="1000" dirty="0"/>
              <a:t>WT-7: overview of management capabilities and corresponding Solution Sets.</a:t>
            </a:r>
            <a:endParaRPr lang="zh-CN" altLang="zh-CN" sz="1000" dirty="0"/>
          </a:p>
          <a:p>
            <a:pPr lvl="1"/>
            <a:r>
              <a:rPr lang="en-US" altLang="zh-CN" sz="1000" dirty="0"/>
              <a:t>WT-8: Addition of generic </a:t>
            </a:r>
            <a:r>
              <a:rPr lang="en-US" altLang="zh-CN" sz="1000" dirty="0" err="1"/>
              <a:t>MnS</a:t>
            </a:r>
            <a:r>
              <a:rPr lang="en-US" altLang="zh-CN" sz="1000" dirty="0"/>
              <a:t> version handling</a:t>
            </a:r>
            <a:endParaRPr lang="en-US" altLang="zh-CN" sz="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WT-2: Enhancing NRM/PM TSsWT-4: 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areasWT-7: overview of management capabilities and corresponding Solution Sets.WT-8: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1058391"/>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40%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100" dirty="0"/>
              <a:t>Improvements were agreed for stage 2 of: </a:t>
            </a:r>
            <a:endParaRPr lang="zh-CN" altLang="zh-CN" sz="1100" dirty="0"/>
          </a:p>
          <a:p>
            <a:pPr lvl="1"/>
            <a:r>
              <a:rPr lang="en-US" altLang="zh-CN" sz="1100" dirty="0"/>
              <a:t>planned configurations.</a:t>
            </a:r>
            <a:endParaRPr lang="zh-CN" altLang="zh-CN" sz="1100" dirty="0"/>
          </a:p>
          <a:p>
            <a:pPr lvl="1"/>
            <a:r>
              <a:rPr lang="en-US" altLang="zh-CN" sz="1100" dirty="0"/>
              <a:t>planned configuration groups.</a:t>
            </a:r>
            <a:endParaRPr lang="zh-CN" altLang="zh-CN" sz="1100" dirty="0"/>
          </a:p>
          <a:p>
            <a:pPr lvl="1"/>
            <a:r>
              <a:rPr lang="en-US" altLang="zh-CN" sz="1100" dirty="0"/>
              <a:t>fallback configurations</a:t>
            </a:r>
            <a:endParaRPr lang="zh-CN" altLang="zh-CN" sz="1100" dirty="0"/>
          </a:p>
          <a:p>
            <a:pPr lvl="1"/>
            <a:r>
              <a:rPr lang="en-US" altLang="zh-CN" sz="1100" dirty="0"/>
              <a:t>trigger conditions</a:t>
            </a:r>
            <a:endParaRPr lang="zh-CN" altLang="zh-CN" sz="1100" dirty="0"/>
          </a:p>
          <a:p>
            <a:pPr lvl="1"/>
            <a:r>
              <a:rPr lang="en-US" altLang="zh-CN" sz="1100" dirty="0"/>
              <a:t>validating planned configurations.</a:t>
            </a:r>
            <a:endParaRPr lang="zh-CN" altLang="zh-CN" sz="1100" dirty="0"/>
          </a:p>
          <a:p>
            <a:pPr lvl="1"/>
            <a:r>
              <a:rPr lang="en-US" altLang="zh-CN" sz="1100" dirty="0"/>
              <a:t>activating planned configurations.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35265201"/>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60%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Agreed to convert from draft CR to CR in next meeting</a:t>
            </a:r>
          </a:p>
          <a:p>
            <a:pPr lvl="1">
              <a:spcBef>
                <a:spcPts val="0"/>
              </a:spcBef>
              <a:spcAft>
                <a:spcPts val="0"/>
              </a:spcAft>
              <a:defRPr/>
            </a:pPr>
            <a:r>
              <a:rPr lang="en-US" altLang="zh-CN" sz="1200" dirty="0"/>
              <a:t>Agreed to have online discussion and rapporteur call to update the draft CR</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958405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11. SREP: D</a:t>
            </a:r>
            <a:r>
              <a:rPr lang="en-US" altLang="en-US" sz="3200" b="1" dirty="0" err="1">
                <a:solidFill>
                  <a:srgbClr val="00B050"/>
                </a:solidFill>
              </a:rPr>
              <a:t>ata</a:t>
            </a:r>
            <a:r>
              <a:rPr lang="en-US" altLang="en-US" sz="3200" b="1" dirty="0">
                <a:solidFill>
                  <a:srgbClr val="00B050"/>
                </a:solidFill>
              </a:rPr>
              <a:t> management regarding subscriptions and reporting</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endParaRPr lang="en-US" altLang="zh-CN" sz="1200" kern="0" dirty="0"/>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87076366"/>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10 contributions were submitted and treated at this meeting, 2 CRs for WT-1, 7 CR for WT-2, and 1 discussion paper purposed to update the measurement template. Some of them were agreed at this meeting. The progress for each WT is described as follows. </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Add MA PDU session establishment time of network slice KPI for ATSSS in TS 28.554</a:t>
            </a:r>
          </a:p>
          <a:p>
            <a:pPr lvl="2">
              <a:spcBef>
                <a:spcPts val="0"/>
              </a:spcBef>
              <a:spcAft>
                <a:spcPts val="0"/>
              </a:spcAft>
              <a:defRPr/>
            </a:pPr>
            <a:r>
              <a:rPr lang="en-US" altLang="zh-CN" sz="1000" kern="0" dirty="0"/>
              <a:t>Update the handover related measurements in TS 28.552 (agreed)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enhance the RAN UE throughput definition in TS 28.552 and TS 28.554(not pursued)</a:t>
            </a:r>
          </a:p>
          <a:p>
            <a:pPr lvl="2">
              <a:spcBef>
                <a:spcPts val="0"/>
              </a:spcBef>
              <a:spcAft>
                <a:spcPts val="0"/>
              </a:spcAft>
              <a:defRPr/>
            </a:pPr>
            <a:r>
              <a:rPr lang="en-US" altLang="zh-CN" sz="1000" kern="0" dirty="0"/>
              <a:t>Update the reference for reliability related KPIs in TS 28.554 (agreed)</a:t>
            </a:r>
          </a:p>
          <a:p>
            <a:pPr lvl="2">
              <a:spcBef>
                <a:spcPts val="0"/>
              </a:spcBef>
              <a:spcAft>
                <a:spcPts val="0"/>
              </a:spcAft>
              <a:defRPr/>
            </a:pPr>
            <a:r>
              <a:rPr lang="en-US" altLang="zh-CN" sz="1000" kern="0" dirty="0"/>
              <a:t>Corrections of Monitoring of NWDAF data collection Reference in TS 28.552(agreed)</a:t>
            </a:r>
          </a:p>
          <a:p>
            <a:pPr lvl="2">
              <a:spcBef>
                <a:spcPts val="0"/>
              </a:spcBef>
              <a:spcAft>
                <a:spcPts val="0"/>
              </a:spcAft>
              <a:defRPr/>
            </a:pPr>
            <a:r>
              <a:rPr lang="en-US" altLang="zh-CN" sz="1000" kern="0" dirty="0"/>
              <a:t>Correction of Mean time and max time of PDU session establishment in TS 28.552 (agreed)</a:t>
            </a:r>
          </a:p>
          <a:p>
            <a:pPr lvl="2">
              <a:spcBef>
                <a:spcPts val="0"/>
              </a:spcBef>
              <a:spcAft>
                <a:spcPts val="0"/>
              </a:spcAft>
              <a:defRPr/>
            </a:pPr>
            <a:r>
              <a:rPr lang="en-US" altLang="zh-CN" sz="1000" kern="0" dirty="0"/>
              <a:t>Add cell Unavailable Time performance measurement in TS 28.552</a:t>
            </a:r>
          </a:p>
          <a:p>
            <a:pPr lvl="2">
              <a:spcBef>
                <a:spcPts val="0"/>
              </a:spcBef>
              <a:spcAft>
                <a:spcPts val="0"/>
              </a:spcAft>
              <a:defRPr/>
            </a:pPr>
            <a:r>
              <a:rPr lang="en-US" altLang="zh-CN" sz="1000" kern="0" dirty="0"/>
              <a:t>Enhanced the PRB usage with </a:t>
            </a:r>
            <a:r>
              <a:rPr lang="en-US" altLang="zh-CN" sz="1000" kern="0" dirty="0" err="1"/>
              <a:t>subcounter</a:t>
            </a:r>
            <a:r>
              <a:rPr lang="en-US" altLang="zh-CN" sz="1000" kern="0" dirty="0"/>
              <a:t> S-NSSAI in TS 28.552</a:t>
            </a:r>
          </a:p>
          <a:p>
            <a:pPr lvl="1">
              <a:spcBef>
                <a:spcPts val="0"/>
              </a:spcBef>
              <a:spcAft>
                <a:spcPts val="0"/>
              </a:spcAft>
              <a:defRPr/>
            </a:pPr>
            <a:r>
              <a:rPr lang="en-US" altLang="zh-CN" sz="1200" kern="0" dirty="0"/>
              <a:t>WT-3 No contribution for UE level measurements in this meeting. </a:t>
            </a:r>
          </a:p>
          <a:p>
            <a:pPr lvl="1">
              <a:spcBef>
                <a:spcPts val="0"/>
              </a:spcBef>
              <a:spcAft>
                <a:spcPts val="0"/>
              </a:spcAft>
              <a:defRPr/>
            </a:pPr>
            <a:r>
              <a:rPr lang="en-US" altLang="zh-CN" sz="1200" kern="0" dirty="0"/>
              <a:t>WT-4 No contribution for PM streaming framework enhancement was submitted in this meeting.</a:t>
            </a:r>
          </a:p>
          <a:p>
            <a:pPr lvl="1">
              <a:spcBef>
                <a:spcPts val="0"/>
              </a:spcBef>
              <a:spcAft>
                <a:spcPts val="0"/>
              </a:spcAft>
              <a:defRPr/>
            </a:pPr>
            <a:r>
              <a:rPr lang="en-US" altLang="zh-CN" sz="1200" kern="0" dirty="0"/>
              <a:t>.</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86582592"/>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dirty="0"/>
              <a:t>WT-1 (5GC NRM): </a:t>
            </a:r>
          </a:p>
          <a:p>
            <a:pPr lvl="2">
              <a:spcBef>
                <a:spcPts val="0"/>
              </a:spcBef>
              <a:spcAft>
                <a:spcPts val="0"/>
              </a:spcAft>
              <a:defRPr/>
            </a:pPr>
            <a:r>
              <a:rPr lang="en-US" altLang="zh-CN" sz="1000" dirty="0"/>
              <a:t>Further enhancements on </a:t>
            </a:r>
            <a:r>
              <a:rPr lang="en-US" altLang="zh-CN" sz="1000" dirty="0" err="1"/>
              <a:t>NFService</a:t>
            </a:r>
            <a:r>
              <a:rPr lang="en-US" altLang="zh-CN" sz="1000" dirty="0"/>
              <a:t> in </a:t>
            </a:r>
            <a:r>
              <a:rPr lang="en-US" altLang="zh-CN" sz="1000" dirty="0" err="1"/>
              <a:t>NRFFunction</a:t>
            </a:r>
            <a:r>
              <a:rPr lang="en-US" altLang="zh-CN" sz="1000" dirty="0"/>
              <a:t> IOC agreed.</a:t>
            </a:r>
          </a:p>
          <a:p>
            <a:pPr lvl="2">
              <a:spcBef>
                <a:spcPts val="0"/>
              </a:spcBef>
              <a:spcAft>
                <a:spcPts val="0"/>
              </a:spcAft>
              <a:defRPr/>
            </a:pPr>
            <a:r>
              <a:rPr lang="en-US" altLang="zh-CN" sz="1000" dirty="0"/>
              <a:t>NRM enhancements to </a:t>
            </a:r>
            <a:r>
              <a:rPr lang="en-US" altLang="zh-CN" sz="1000" dirty="0" err="1"/>
              <a:t>NFProfile</a:t>
            </a:r>
            <a:r>
              <a:rPr lang="en-US" altLang="zh-CN" sz="1000" dirty="0"/>
              <a:t> agreed.</a:t>
            </a:r>
          </a:p>
          <a:p>
            <a:pPr lvl="2">
              <a:spcBef>
                <a:spcPts val="0"/>
              </a:spcBef>
              <a:spcAft>
                <a:spcPts val="0"/>
              </a:spcAft>
              <a:defRPr/>
            </a:pPr>
            <a:r>
              <a:rPr lang="en-US" altLang="zh-CN" sz="1000" dirty="0"/>
              <a:t>Adding support 5G Prose multi-hop relay services agreed.</a:t>
            </a:r>
          </a:p>
          <a:p>
            <a:pPr lvl="1">
              <a:spcBef>
                <a:spcPts val="0"/>
              </a:spcBef>
              <a:spcAft>
                <a:spcPts val="0"/>
              </a:spcAft>
              <a:defRPr/>
            </a:pPr>
            <a:r>
              <a:rPr lang="en-US" altLang="zh-CN" sz="1200" dirty="0"/>
              <a:t>WT-2 (NR NRM): </a:t>
            </a:r>
          </a:p>
          <a:p>
            <a:pPr lvl="2">
              <a:spcBef>
                <a:spcPts val="0"/>
              </a:spcBef>
              <a:spcAft>
                <a:spcPts val="0"/>
              </a:spcAft>
              <a:defRPr/>
            </a:pPr>
            <a:r>
              <a:rPr lang="en-US" altLang="zh-CN" sz="1000" dirty="0"/>
              <a:t>Additional NRM extensions for VMR Ph2 discussed, two new attributes agreed.</a:t>
            </a:r>
          </a:p>
          <a:p>
            <a:pPr lvl="2">
              <a:spcBef>
                <a:spcPts val="0"/>
              </a:spcBef>
              <a:spcAft>
                <a:spcPts val="0"/>
              </a:spcAft>
              <a:defRPr/>
            </a:pPr>
            <a:r>
              <a:rPr lang="en-US" altLang="zh-CN" sz="1000" dirty="0"/>
              <a:t>Adding </a:t>
            </a:r>
            <a:r>
              <a:rPr lang="en-US" altLang="zh-CN" sz="1000" dirty="0" err="1"/>
              <a:t>usecase</a:t>
            </a:r>
            <a:r>
              <a:rPr lang="en-US" altLang="zh-CN" sz="1000" dirty="0"/>
              <a:t> and requirements for WAB-</a:t>
            </a:r>
            <a:r>
              <a:rPr lang="en-US" altLang="zh-CN" sz="1000" dirty="0" err="1"/>
              <a:t>gNB</a:t>
            </a:r>
            <a:r>
              <a:rPr lang="en-US" altLang="zh-CN" sz="1000" dirty="0"/>
              <a:t> management and corrections for MR-DC agreed.</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00" dirty="0"/>
              <a:t>Enhance the </a:t>
            </a:r>
            <a:r>
              <a:rPr lang="en-US" altLang="zh-CN" sz="1000" dirty="0" err="1"/>
              <a:t>OpenAPI</a:t>
            </a:r>
            <a:r>
              <a:rPr lang="en-US" altLang="zh-CN" sz="1000" dirty="0"/>
              <a:t> related to </a:t>
            </a:r>
            <a:r>
              <a:rPr lang="en-US" altLang="zh-CN" sz="1000" dirty="0" err="1"/>
              <a:t>isUnique</a:t>
            </a:r>
            <a:r>
              <a:rPr lang="en-US" altLang="zh-CN" sz="1000" dirty="0"/>
              <a:t> and multiplicity for 5GcNrm.</a:t>
            </a:r>
          </a:p>
          <a:p>
            <a:pPr lvl="1">
              <a:spcBef>
                <a:spcPts val="0"/>
              </a:spcBef>
              <a:spcAft>
                <a:spcPts val="0"/>
              </a:spcAft>
              <a:defRPr/>
            </a:pPr>
            <a:r>
              <a:rPr lang="en-US" altLang="zh-CN" sz="1200" dirty="0"/>
              <a:t>WT-6 (Edge) </a:t>
            </a:r>
          </a:p>
          <a:p>
            <a:pPr lvl="2">
              <a:spcBef>
                <a:spcPts val="0"/>
              </a:spcBef>
              <a:spcAft>
                <a:spcPts val="0"/>
              </a:spcAft>
              <a:defRPr/>
            </a:pPr>
            <a:r>
              <a:rPr lang="en-US" altLang="zh-CN" sz="1000" dirty="0" err="1"/>
              <a:t>ManagedEdgeNFService</a:t>
            </a:r>
            <a:r>
              <a:rPr lang="en-US" altLang="zh-CN" sz="1000" dirty="0"/>
              <a:t> enhancement agreed.</a:t>
            </a:r>
          </a:p>
          <a:p>
            <a:pPr lvl="1">
              <a:spcBef>
                <a:spcPts val="0"/>
              </a:spcBef>
              <a:spcAft>
                <a:spcPts val="0"/>
              </a:spcAft>
              <a:defRPr/>
            </a:pPr>
            <a:r>
              <a:rPr lang="en-US" altLang="zh-CN" sz="1400" dirty="0"/>
              <a:t>Revising the WID related to </a:t>
            </a:r>
            <a:r>
              <a:rPr lang="en-US" altLang="zh-CN" sz="1400" dirty="0" err="1"/>
              <a:t>AmbientIoT</a:t>
            </a:r>
            <a:r>
              <a:rPr lang="en-US" altLang="zh-CN" sz="1400" dirty="0"/>
              <a:t> has been discussed and agreed.</a:t>
            </a:r>
            <a:endParaRPr lang="en-US" altLang="zh-CN" sz="1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altLang="zh-CN" sz="1200" dirty="0"/>
              <a:t>5GC/NR/Edge/Stage3 NRM enhancement.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92629881"/>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Corrections on VS Trace Record </a:t>
            </a:r>
          </a:p>
          <a:p>
            <a:pPr lvl="1">
              <a:spcBef>
                <a:spcPts val="0"/>
              </a:spcBef>
              <a:spcAft>
                <a:spcPts val="0"/>
              </a:spcAft>
              <a:defRPr/>
            </a:pPr>
            <a:r>
              <a:rPr lang="en-US" altLang="zh-CN" sz="1200" dirty="0"/>
              <a:t>Add RRC report in missing IOCs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Corrections on Trace Record Format</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076819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for configuring AMF with TAIs supported by NTN </a:t>
            </a:r>
            <a:r>
              <a:rPr lang="en-US" altLang="zh-CN" sz="1200" dirty="0" err="1"/>
              <a:t>gNB</a:t>
            </a:r>
            <a:endParaRPr lang="en-US" altLang="zh-CN" sz="1200" dirty="0"/>
          </a:p>
          <a:p>
            <a:pPr lvl="1">
              <a:spcBef>
                <a:spcPts val="0"/>
              </a:spcBef>
              <a:spcAft>
                <a:spcPts val="0"/>
              </a:spcAft>
              <a:defRPr/>
            </a:pPr>
            <a:r>
              <a:rPr lang="en-US" altLang="zh-CN" sz="1200" dirty="0"/>
              <a:t>CRs on adding NTN time-based configuration support</a:t>
            </a:r>
          </a:p>
          <a:p>
            <a:pPr lvl="1">
              <a:spcBef>
                <a:spcPts val="0"/>
              </a:spcBef>
              <a:spcAft>
                <a:spcPts val="0"/>
              </a:spcAft>
              <a:defRPr/>
            </a:pPr>
            <a:r>
              <a:rPr lang="en-US" altLang="zh-CN" sz="1200" dirty="0"/>
              <a:t>CRs on enhancing NR NRM to support 5GS functions on board the NTN.</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CRs on adding requirements for NTN </a:t>
            </a:r>
            <a:r>
              <a:rPr lang="en-US" altLang="zh-CN" sz="1200" dirty="0" err="1"/>
              <a:t>neighbour</a:t>
            </a:r>
            <a:r>
              <a:rPr lang="en-US" altLang="zh-CN" sz="1200" dirty="0"/>
              <a:t> cell management.</a:t>
            </a:r>
          </a:p>
          <a:p>
            <a:pPr marL="457200" lvl="1" indent="0">
              <a:spcBef>
                <a:spcPts val="0"/>
              </a:spcBef>
              <a:spcAft>
                <a:spcPts val="0"/>
              </a:spcAft>
              <a:buNone/>
              <a:defRPr/>
            </a:pPr>
            <a:r>
              <a:rPr lang="en-US" altLang="zh-CN" sz="1200" dirty="0"/>
              <a:t>WT-4: </a:t>
            </a:r>
          </a:p>
          <a:p>
            <a:pPr lvl="1">
              <a:spcBef>
                <a:spcPts val="0"/>
              </a:spcBef>
              <a:spcAft>
                <a:spcPts val="0"/>
              </a:spcAft>
              <a:defRPr/>
            </a:pPr>
            <a:r>
              <a:rPr lang="en-US" altLang="zh-CN" sz="1200" dirty="0"/>
              <a:t>CRs on adding new requirements for NTN management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NTN for WT-1</a:t>
            </a:r>
            <a:r>
              <a:rPr lang="zh-CN" altLang="en-US" sz="1200" dirty="0"/>
              <a:t>，</a:t>
            </a:r>
            <a:r>
              <a:rPr lang="en-US" altLang="zh-CN" sz="1200" dirty="0"/>
              <a:t>WT-2</a:t>
            </a:r>
            <a:r>
              <a:rPr lang="zh-CN" altLang="en-US" sz="1200" dirty="0"/>
              <a:t>，</a:t>
            </a:r>
            <a:r>
              <a:rPr lang="en-US" altLang="zh-CN" sz="1200" dirty="0"/>
              <a:t>WT-3.</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909643"/>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SA#106</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1035935" y="1495546"/>
            <a:ext cx="8290945" cy="4310509"/>
          </a:xfrm>
          <a:ln w="3175">
            <a:noFill/>
          </a:ln>
        </p:spPr>
        <p:txBody>
          <a:bodyPr/>
          <a:lstStyle/>
          <a:p>
            <a:pPr lvl="1"/>
            <a:r>
              <a:rPr lang="en-US" altLang="en-US" sz="1600" dirty="0"/>
              <a:t>Statistics SA5#159, 17 – 21 February, 2025 Sophia Antipolis , France</a:t>
            </a:r>
          </a:p>
          <a:p>
            <a:pPr lvl="2"/>
            <a:r>
              <a:rPr lang="en-US" altLang="en-US" sz="1400" dirty="0">
                <a:solidFill>
                  <a:srgbClr val="FF0000"/>
                </a:solidFill>
              </a:rPr>
              <a:t>70</a:t>
            </a:r>
            <a:r>
              <a:rPr lang="en-US" altLang="en-US" sz="1400" dirty="0"/>
              <a:t> delegates ‘attended’ (checked-in)</a:t>
            </a:r>
            <a:br>
              <a:rPr lang="en-US" altLang="en-US" sz="1400" dirty="0"/>
            </a:br>
            <a:r>
              <a:rPr lang="en-US" altLang="en-US" sz="1400" dirty="0">
                <a:solidFill>
                  <a:srgbClr val="FF0000"/>
                </a:solidFill>
              </a:rPr>
              <a:t>31</a:t>
            </a:r>
            <a:r>
              <a:rPr lang="en-US" altLang="en-US" sz="1400" dirty="0"/>
              <a:t> registered for ‘On-Line’ participation</a:t>
            </a:r>
          </a:p>
          <a:p>
            <a:pPr lvl="2"/>
            <a:r>
              <a:rPr lang="en-US" altLang="en-US" sz="1400" dirty="0">
                <a:solidFill>
                  <a:srgbClr val="FF0000"/>
                </a:solidFill>
              </a:rPr>
              <a:t>1052</a:t>
            </a:r>
            <a:r>
              <a:rPr lang="en-US" altLang="en-US" sz="1400" dirty="0"/>
              <a:t> documents (including revisions) including:</a:t>
            </a:r>
          </a:p>
          <a:p>
            <a:pPr lvl="3"/>
            <a:r>
              <a:rPr lang="en-US" altLang="en-US" sz="1400" dirty="0">
                <a:solidFill>
                  <a:srgbClr val="FF0000"/>
                </a:solidFill>
              </a:rPr>
              <a:t>581</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246</a:t>
            </a:r>
            <a:endParaRPr lang="en-US" altLang="en-US" sz="1400" dirty="0">
              <a:solidFill>
                <a:srgbClr val="FF0000"/>
              </a:solidFill>
            </a:endParaRPr>
          </a:p>
          <a:p>
            <a:pPr lvl="3"/>
            <a:r>
              <a:rPr lang="en-US" altLang="en-US" sz="1400" dirty="0">
                <a:solidFill>
                  <a:srgbClr val="FF0000"/>
                </a:solidFill>
              </a:rPr>
              <a:t>22</a:t>
            </a:r>
            <a:r>
              <a:rPr lang="en-US" altLang="en-US" sz="1400" dirty="0"/>
              <a:t> Incoming LSs, </a:t>
            </a:r>
            <a:r>
              <a:rPr lang="en-US" altLang="en-US" sz="1400" dirty="0">
                <a:solidFill>
                  <a:srgbClr val="FF0000"/>
                </a:solidFill>
              </a:rPr>
              <a:t>2</a:t>
            </a:r>
            <a:r>
              <a:rPr lang="en-US" altLang="en-US" sz="1400" dirty="0"/>
              <a:t> postponed</a:t>
            </a:r>
          </a:p>
          <a:p>
            <a:pPr lvl="3"/>
            <a:r>
              <a:rPr lang="en-US" altLang="en-US" sz="1400" dirty="0">
                <a:solidFill>
                  <a:srgbClr val="FF0000"/>
                </a:solidFill>
              </a:rPr>
              <a:t>15</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14</a:t>
            </a:r>
            <a:r>
              <a:rPr lang="en-GB" altLang="zh-CN" sz="1200" dirty="0"/>
              <a:t> delegates participated to Charging session </a:t>
            </a:r>
          </a:p>
          <a:p>
            <a:pPr lvl="4"/>
            <a:r>
              <a:rPr lang="en-GB" altLang="zh-CN" sz="1200" dirty="0">
                <a:solidFill>
                  <a:srgbClr val="0000FF"/>
                </a:solidFill>
              </a:rPr>
              <a:t>4</a:t>
            </a:r>
            <a:r>
              <a:rPr lang="en-GB" altLang="zh-CN" sz="1200" dirty="0"/>
              <a:t> delegates from remote</a:t>
            </a:r>
          </a:p>
          <a:p>
            <a:pPr lvl="3"/>
            <a:r>
              <a:rPr lang="en-GB" altLang="zh-CN" sz="1200" dirty="0"/>
              <a:t>documents to this meeting</a:t>
            </a:r>
          </a:p>
          <a:p>
            <a:pPr lvl="4"/>
            <a:r>
              <a:rPr lang="en-GB" altLang="zh-CN" sz="1200" dirty="0">
                <a:solidFill>
                  <a:srgbClr val="0000FF"/>
                </a:solidFill>
              </a:rPr>
              <a:t>102</a:t>
            </a:r>
            <a:r>
              <a:rPr lang="en-GB" altLang="zh-CN" sz="1200" dirty="0"/>
              <a:t> submitted contributions </a:t>
            </a:r>
          </a:p>
          <a:p>
            <a:pPr lvl="4"/>
            <a:r>
              <a:rPr lang="en-GB" altLang="zh-CN" sz="1200" dirty="0">
                <a:solidFill>
                  <a:srgbClr val="0000FF"/>
                </a:solidFill>
              </a:rPr>
              <a:t>78</a:t>
            </a:r>
            <a:r>
              <a:rPr lang="en-GB" altLang="zh-CN" sz="1200" dirty="0"/>
              <a:t> agreed contributions including</a:t>
            </a:r>
          </a:p>
          <a:p>
            <a:pPr lvl="5"/>
            <a:r>
              <a:rPr lang="en-GB" altLang="zh-CN" sz="1233" dirty="0"/>
              <a:t>4 contributions from the CH plenary</a:t>
            </a:r>
          </a:p>
          <a:p>
            <a:pPr lvl="5"/>
            <a:r>
              <a:rPr lang="en-GB" altLang="zh-CN" sz="1233" dirty="0"/>
              <a:t>8 Rel-19 WIDs (1 revised, 7 new agreed) </a:t>
            </a:r>
          </a:p>
          <a:p>
            <a:pPr lvl="5"/>
            <a:r>
              <a:rPr lang="en-GB" altLang="zh-CN" sz="1233" dirty="0"/>
              <a:t>5 CRs for Rel-19 WIDs, 45 </a:t>
            </a:r>
            <a:r>
              <a:rPr lang="en-GB" altLang="zh-CN" sz="1233" dirty="0" err="1"/>
              <a:t>pCRs</a:t>
            </a:r>
            <a:r>
              <a:rPr lang="en-GB" altLang="zh-CN" sz="1233" dirty="0"/>
              <a:t> for Rel-19 SIDs, </a:t>
            </a:r>
            <a:br>
              <a:rPr lang="en-GB" altLang="zh-CN" sz="1233" dirty="0"/>
            </a:br>
            <a:r>
              <a:rPr lang="en-GB" altLang="zh-CN" sz="1233" dirty="0"/>
              <a:t>4 TRs for Rel-19 SIDs, 12 CRs for Maintenance</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One</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1Q2025</a:t>
            </a:r>
            <a:endParaRPr lang="en-US" altLang="en-US" sz="1800" b="1" kern="0" dirty="0">
              <a:solidFill>
                <a:prstClr val="black"/>
              </a:solidFill>
              <a:latin typeface="Calibri"/>
              <a:cs typeface="+mn-cs"/>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IAB-node OAM connectivity for WT-1.</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17. </a:t>
            </a:r>
            <a:r>
              <a:rPr lang="en-GB" altLang="en-US" sz="3200" b="1" dirty="0" err="1">
                <a:solidFill>
                  <a:srgbClr val="00B050"/>
                </a:solidFill>
              </a:rPr>
              <a:t>RedcapM</a:t>
            </a:r>
            <a:r>
              <a:rPr lang="en-GB" altLang="en-US" sz="3200" b="1" dirty="0">
                <a:solidFill>
                  <a:srgbClr val="00B050"/>
                </a:solidFill>
              </a:rPr>
              <a:t>: </a:t>
            </a:r>
            <a:r>
              <a:rPr lang="en-US" altLang="en-US" sz="3200" b="1" dirty="0">
                <a:solidFill>
                  <a:srgbClr val="00B050"/>
                </a:solidFill>
              </a:rPr>
              <a:t>management aspects of </a:t>
            </a:r>
            <a:r>
              <a:rPr lang="en-US" altLang="en-US" sz="3200" b="1" dirty="0" err="1">
                <a:solidFill>
                  <a:srgbClr val="00B050"/>
                </a:solidFill>
              </a:rPr>
              <a:t>RedCap</a:t>
            </a:r>
            <a:r>
              <a:rPr lang="en-US" altLang="en-US" sz="3200" b="1" dirty="0">
                <a:solidFill>
                  <a:srgbClr val="00B050"/>
                </a:solidFill>
              </a:rPr>
              <a:t> feature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requirements for management of </a:t>
            </a:r>
            <a:r>
              <a:rPr lang="en-US" altLang="de-DE" sz="1200" dirty="0" err="1"/>
              <a:t>RedCap</a:t>
            </a:r>
            <a:r>
              <a:rPr lang="en-US" altLang="de-DE" sz="1200" dirty="0"/>
              <a:t> feature are discussed and approved.</a:t>
            </a:r>
          </a:p>
          <a:p>
            <a:pPr lvl="1">
              <a:spcBef>
                <a:spcPts val="0"/>
              </a:spcBef>
              <a:spcAft>
                <a:spcPts val="0"/>
              </a:spcAft>
              <a:defRPr/>
            </a:pPr>
            <a:r>
              <a:rPr lang="en-US" altLang="de-DE" sz="1200" dirty="0"/>
              <a:t>CRs on enhancing NR NRM to support management of </a:t>
            </a:r>
            <a:r>
              <a:rPr lang="en-US" altLang="de-DE" sz="1200" dirty="0" err="1"/>
              <a:t>RedCap</a:t>
            </a:r>
            <a:r>
              <a:rPr lang="en-US" altLang="de-DE" sz="1200" dirty="0"/>
              <a:t> feature are discussed and approved.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requirements,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26844976"/>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36367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457200" lvl="1" indent="0">
              <a:spcBef>
                <a:spcPts val="0"/>
              </a:spcBef>
              <a:spcAft>
                <a:spcPts val="0"/>
              </a:spcAft>
              <a:buNone/>
              <a:defRPr/>
            </a:pPr>
            <a:r>
              <a:rPr lang="en-US" altLang="zh-CN" sz="1400" dirty="0"/>
              <a:t>WT1 is completed: </a:t>
            </a:r>
          </a:p>
          <a:p>
            <a:pPr lvl="1">
              <a:spcBef>
                <a:spcPts val="0"/>
              </a:spcBef>
              <a:spcAft>
                <a:spcPts val="0"/>
              </a:spcAft>
              <a:defRPr/>
            </a:pPr>
            <a:r>
              <a:rPr lang="en-US" altLang="zh-CN" sz="1200" dirty="0"/>
              <a:t>S5-250964 was S5-250165 is a Rel-19 CR for 28.552. It adds a new measurement related to number of failed NWDAF roaming analytics service subscriptions considering 2 phases where the failure may happen and improve the description of the existed measurements on the failed analytics services to provide distinction.</a:t>
            </a:r>
          </a:p>
          <a:p>
            <a:pPr lvl="1">
              <a:spcBef>
                <a:spcPts val="0"/>
              </a:spcBef>
              <a:spcAft>
                <a:spcPts val="0"/>
              </a:spcAft>
              <a:defRPr/>
            </a:pPr>
            <a:r>
              <a:rPr lang="en-US" altLang="zh-CN" sz="1200" dirty="0"/>
              <a:t>S5-250167 is a Rel-19 CR for 28.552. It adds new measurements related to failed rate of NWDAF roaming analytics service subscriptions. They are more handy and provide complimentary for the existed measurements.</a:t>
            </a:r>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Keep working on WT2</a:t>
            </a:r>
          </a:p>
          <a:p>
            <a:pPr lvl="2">
              <a:defRPr/>
            </a:pPr>
            <a:r>
              <a:rPr lang="en-US" altLang="zh-CN" sz="1200" dirty="0"/>
              <a:t>providing UC description</a:t>
            </a:r>
          </a:p>
          <a:p>
            <a:pPr lvl="2">
              <a:defRPr/>
            </a:pPr>
            <a:r>
              <a:rPr lang="en-US" altLang="zh-CN" sz="1200" dirty="0"/>
              <a:t>providing new measurements based on TR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5361199"/>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60%</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4"/>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9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200" dirty="0"/>
              <a:t>For WT-1 </a:t>
            </a:r>
            <a:endParaRPr lang="zh-CN" altLang="zh-CN" sz="800" dirty="0"/>
          </a:p>
          <a:p>
            <a:pPr lvl="1">
              <a:spcBef>
                <a:spcPts val="0"/>
              </a:spcBef>
              <a:spcAft>
                <a:spcPts val="0"/>
              </a:spcAft>
              <a:defRPr/>
            </a:pPr>
            <a:r>
              <a:rPr lang="en-US" altLang="zh-CN" sz="1200" kern="0" dirty="0"/>
              <a:t>Enhancements for deployment example of Service-based Management Architecture for MOCN are discussed but more time is needed</a:t>
            </a:r>
            <a:endParaRPr lang="zh-CN" altLang="zh-CN" sz="1200" kern="0" dirty="0"/>
          </a:p>
          <a:p>
            <a:pPr lvl="1">
              <a:spcBef>
                <a:spcPts val="0"/>
              </a:spcBef>
              <a:spcAft>
                <a:spcPts val="0"/>
              </a:spcAft>
              <a:defRPr/>
            </a:pPr>
            <a:r>
              <a:rPr lang="en-US" altLang="zh-CN" sz="1200" kern="0" dirty="0"/>
              <a:t>Add access requirements for management of shared NG-RAN is agreed</a:t>
            </a:r>
            <a:endParaRPr lang="zh-CN" altLang="zh-CN" sz="1200" kern="0" dirty="0"/>
          </a:p>
          <a:p>
            <a:pPr marL="457200" lvl="1" indent="0">
              <a:buNone/>
            </a:pPr>
            <a:r>
              <a:rPr lang="en-US" altLang="zh-CN" sz="1200" dirty="0"/>
              <a:t>For WT-2 </a:t>
            </a:r>
            <a:endParaRPr lang="zh-CN" altLang="zh-CN" sz="800" dirty="0"/>
          </a:p>
          <a:p>
            <a:pPr lvl="1">
              <a:spcBef>
                <a:spcPts val="0"/>
              </a:spcBef>
              <a:spcAft>
                <a:spcPts val="0"/>
              </a:spcAft>
              <a:defRPr/>
            </a:pPr>
            <a:r>
              <a:rPr lang="en-US" altLang="zh-CN" sz="1200" kern="0" dirty="0"/>
              <a:t>Concepts and background for Indirect Network Sharing is agreed.</a:t>
            </a:r>
            <a:endParaRPr lang="zh-CN" altLang="zh-CN" sz="1200" kern="0" dirty="0"/>
          </a:p>
          <a:p>
            <a:pPr lvl="1">
              <a:spcBef>
                <a:spcPts val="0"/>
              </a:spcBef>
              <a:spcAft>
                <a:spcPts val="0"/>
              </a:spcAft>
              <a:defRPr/>
            </a:pPr>
            <a:r>
              <a:rPr lang="en-US" altLang="zh-CN" sz="1200" kern="0" dirty="0"/>
              <a:t>Requirements for management of Indirect Network Sharing is agreed.</a:t>
            </a:r>
            <a:endParaRPr lang="zh-CN" altLang="zh-CN" sz="1200" kern="0" dirty="0"/>
          </a:p>
          <a:p>
            <a:pPr lvl="1">
              <a:spcBef>
                <a:spcPts val="0"/>
              </a:spcBef>
              <a:spcAft>
                <a:spcPts val="0"/>
              </a:spcAft>
              <a:defRPr/>
            </a:pPr>
            <a:r>
              <a:rPr lang="en-US" altLang="zh-CN" sz="1200" kern="0" dirty="0"/>
              <a:t>Add requirements for RAN and CN management of Indirect Network Sharing is agreed.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marL="457200" lvl="1" indent="0">
              <a:buNone/>
              <a:defRPr/>
            </a:pPr>
            <a:r>
              <a:rPr lang="en-US" altLang="zh-CN" sz="1200" dirty="0"/>
              <a:t>For WT-1 </a:t>
            </a:r>
          </a:p>
          <a:p>
            <a:pPr lvl="1">
              <a:defRPr/>
            </a:pPr>
            <a:r>
              <a:rPr lang="en-US" altLang="zh-CN" sz="1200" dirty="0"/>
              <a:t>Enhancements for deployment example of Service-based Management Architecture for MOCN are planned to re-submit.</a:t>
            </a:r>
          </a:p>
          <a:p>
            <a:pPr marL="457200" lvl="1" indent="0">
              <a:buNone/>
              <a:defRPr/>
            </a:pPr>
            <a:r>
              <a:rPr lang="en-US" altLang="zh-CN" sz="1200" dirty="0"/>
              <a:t>For WT-2 </a:t>
            </a:r>
          </a:p>
          <a:p>
            <a:pPr lvl="1">
              <a:defRPr/>
            </a:pPr>
            <a:r>
              <a:rPr lang="en-US" altLang="zh-CN" sz="1200" dirty="0"/>
              <a:t>Enhancements supporting configuration for Indirect Network Sharing are planned to submit.</a:t>
            </a:r>
          </a:p>
          <a:p>
            <a:pPr lvl="1">
              <a:defRPr/>
            </a:pPr>
            <a:r>
              <a:rPr lang="en-US" altLang="zh-CN" sz="1200" dirty="0"/>
              <a:t>PLMN-granularity performance measurements of CN functions are planned to submit.</a:t>
            </a:r>
            <a:r>
              <a:rPr lang="en-US" altLang="zh-CN" sz="1200" dirty="0">
                <a:highlight>
                  <a:srgbClr val="00FF00"/>
                </a:highlight>
              </a:rPr>
              <a:t>.</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74854425"/>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r>
              <a:rPr lang="en-US" altLang="zh-CN" sz="1200" dirty="0"/>
              <a:t>The following update are agreed</a:t>
            </a:r>
          </a:p>
          <a:p>
            <a:pPr lvl="2"/>
            <a:r>
              <a:rPr lang="en-US" altLang="zh-CN" sz="1200" dirty="0"/>
              <a:t>Provide management support to RAN3 on Enhancements to energy cost mapping rule for split </a:t>
            </a:r>
            <a:r>
              <a:rPr lang="en-US" altLang="zh-CN" sz="1200" dirty="0" err="1"/>
              <a:t>gNB</a:t>
            </a:r>
            <a:endParaRPr lang="en-US" altLang="zh-CN" sz="1200" dirty="0"/>
          </a:p>
          <a:p>
            <a:pPr lvl="2"/>
            <a:r>
              <a:rPr lang="en-US" altLang="zh-CN" sz="1200" dirty="0"/>
              <a:t>Add Carbon emission and Renewable energy related definitions and abbreviations</a:t>
            </a:r>
          </a:p>
          <a:p>
            <a:pPr lvl="2"/>
            <a:r>
              <a:rPr lang="en-US" altLang="zh-CN" sz="1200" dirty="0"/>
              <a:t>Update EE KPIs overview</a:t>
            </a:r>
          </a:p>
          <a:p>
            <a:pPr lvl="1"/>
            <a:r>
              <a:rPr lang="en-US" altLang="zh-CN" sz="1200" dirty="0"/>
              <a:t>An LS out to ETSI EE/ITU-T SG5/NGMN GFN (Green Future Networks)/ETSI NFV for coordination on Multi-Domain EE.</a:t>
            </a:r>
          </a:p>
          <a:p>
            <a:pPr lvl="1"/>
            <a:r>
              <a:rPr lang="en-US" altLang="zh-CN" sz="1200" dirty="0"/>
              <a:t>The following topics need more discussion</a:t>
            </a:r>
          </a:p>
          <a:p>
            <a:pPr lvl="2"/>
            <a:r>
              <a:rPr lang="en-US" altLang="zh-CN" sz="1200" dirty="0"/>
              <a:t>Introducing </a:t>
            </a:r>
            <a:r>
              <a:rPr lang="en-US" altLang="zh-CN" sz="1200" dirty="0" err="1"/>
              <a:t>EIFFunction</a:t>
            </a:r>
            <a:r>
              <a:rPr lang="en-US" altLang="zh-CN" sz="1200" dirty="0"/>
              <a:t> IOC in 5GC NRM</a:t>
            </a:r>
          </a:p>
          <a:p>
            <a:pPr lvl="2"/>
            <a:r>
              <a:rPr lang="en-US" altLang="zh-CN" sz="1200" dirty="0"/>
              <a:t>Modelling energy supply, carbon emission and renewable energy information elements</a:t>
            </a:r>
          </a:p>
          <a:p>
            <a:pPr lvl="2"/>
            <a:r>
              <a:rPr lang="en-US" altLang="zh-CN" sz="1200" dirty="0"/>
              <a:t>Add </a:t>
            </a:r>
            <a:r>
              <a:rPr lang="en-US" altLang="zh-CN" sz="1200" dirty="0" err="1"/>
              <a:t>GenericCollection</a:t>
            </a:r>
            <a:r>
              <a:rPr lang="en-US" altLang="zh-CN" sz="1200" dirty="0"/>
              <a:t> to support grouping of objects - Stage 2</a:t>
            </a:r>
          </a:p>
          <a:p>
            <a:pPr lvl="2"/>
            <a:r>
              <a:rPr lang="en-US" altLang="zh-CN" sz="1200" dirty="0"/>
              <a:t>multi-dimensional energy efficiency use case and requirements</a:t>
            </a:r>
          </a:p>
          <a:p>
            <a:pPr lvl="2"/>
            <a:r>
              <a:rPr lang="en-US" altLang="zh-CN" sz="1200" dirty="0"/>
              <a:t>Procedure for renewable energy based LBO</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Need contributions for WT-2 (highest priority), as several other WTs have dependency on WT-2.</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89855718"/>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defRPr/>
            </a:pPr>
            <a:r>
              <a:rPr lang="en-US" altLang="zh-CN" sz="1100" dirty="0"/>
              <a:t>An LS to SA3 requesting for the access token scope to accommodate more service-related information (e.g., resources and operations) other than the service name.</a:t>
            </a:r>
          </a:p>
          <a:p>
            <a:pPr lvl="2">
              <a:defRPr/>
            </a:pPr>
            <a:r>
              <a:rPr lang="en-US" altLang="zh-CN" sz="1100" dirty="0"/>
              <a:t>General concepts and background information related to the exposure of management services.</a:t>
            </a:r>
          </a:p>
          <a:p>
            <a:pPr lvl="2">
              <a:defRPr/>
            </a:pPr>
            <a:r>
              <a:rPr lang="en-US" altLang="zh-CN" sz="1100" dirty="0"/>
              <a:t>Definition of the API provider domain for management services (i.e., MSED) and its functionalities.</a:t>
            </a:r>
          </a:p>
          <a:p>
            <a:pPr lvl="2">
              <a:defRPr/>
            </a:pPr>
            <a:r>
              <a:rPr lang="en-US" altLang="zh-CN" sz="1100" dirty="0"/>
              <a:t>The use case descriptions for two out of the four use cases</a:t>
            </a:r>
          </a:p>
          <a:p>
            <a:pPr lvl="2">
              <a:defRPr/>
            </a:pPr>
            <a:r>
              <a:rPr lang="en-US" altLang="zh-CN" sz="1100" dirty="0"/>
              <a:t>For the next meeting, these will be our targets: </a:t>
            </a:r>
          </a:p>
          <a:p>
            <a:pPr lvl="2">
              <a:defRPr/>
            </a:pPr>
            <a:r>
              <a:rPr lang="en-US" altLang="zh-CN" sz="1100" dirty="0"/>
              <a:t>Description and requirements for all use cases</a:t>
            </a:r>
          </a:p>
          <a:p>
            <a:pPr lvl="2">
              <a:defRPr/>
            </a:pPr>
            <a:r>
              <a:rPr lang="en-US" altLang="zh-CN" sz="1100" dirty="0"/>
              <a:t>Solutions for some of the use cases</a:t>
            </a:r>
          </a:p>
          <a:p>
            <a:pPr lvl="2">
              <a:defRPr/>
            </a:pPr>
            <a:r>
              <a:rPr lang="en-US" altLang="zh-CN" sz="1100" dirty="0"/>
              <a:t>Annexes showing the possible MSED deployment options.</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9790494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kern="0" dirty="0"/>
              <a:t>No progress.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757547183"/>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687964"/>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p>
          <a:p>
            <a:pPr lvl="1"/>
            <a:r>
              <a:rPr lang="en-GB" sz="1800" dirty="0"/>
              <a:t>Quite stable number of participating and active delegates presenting mobile/satellite operators and mobile communication vendors interests</a:t>
            </a:r>
          </a:p>
          <a:p>
            <a:pPr lvl="1"/>
            <a:endParaRPr lang="en-GB" sz="18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Rel-19 Study Phase has been completed and corresponding WIDs are for approval</a:t>
            </a:r>
          </a:p>
          <a:p>
            <a:pPr marL="952485" lvl="1" indent="-342900">
              <a:buFont typeface="Wingdings" panose="05000000000000000000" pitchFamily="2" charset="2"/>
              <a:buChar char="Ø"/>
            </a:pPr>
            <a:r>
              <a:rPr lang="en-GB" sz="1800" dirty="0"/>
              <a:t>Ongoing Rel-19 WIDs completion is in good progress with 7 new WID proposals</a:t>
            </a:r>
          </a:p>
          <a:p>
            <a:pPr marL="952485" lvl="1" indent="-342900">
              <a:buFont typeface="Wingdings" panose="05000000000000000000" pitchFamily="2" charset="2"/>
              <a:buChar char="Ø"/>
            </a:pPr>
            <a:r>
              <a:rPr lang="en-GB" sz="1800" dirty="0"/>
              <a:t>Joined Session with OAM for new Rel-19 WID on Charging enhancement for MOCN network sharing</a:t>
            </a:r>
          </a:p>
          <a:p>
            <a:pPr marL="952485" lvl="1" indent="-342900">
              <a:buFont typeface="Wingdings" panose="05000000000000000000" pitchFamily="2" charset="2"/>
              <a:buChar char="Ø"/>
            </a:pPr>
            <a:endParaRPr lang="en-GB" sz="16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4 CH prime topics and 7 CH network support topics identified</a:t>
            </a:r>
          </a:p>
          <a:p>
            <a:pPr marL="952485" lvl="1" indent="-342900">
              <a:buFont typeface="Wingdings" panose="05000000000000000000" pitchFamily="2" charset="2"/>
              <a:buChar char="Ø"/>
            </a:pPr>
            <a:r>
              <a:rPr lang="en-GB" sz="1800" dirty="0"/>
              <a:t>2  CH topics selected to start Moderated Email Discussions </a:t>
            </a:r>
            <a:endParaRPr lang="en-GB" sz="2000" dirty="0"/>
          </a:p>
          <a:p>
            <a:pPr marL="341313" indent="-341313">
              <a:spcBef>
                <a:spcPts val="0"/>
              </a:spcBef>
              <a:spcAft>
                <a:spcPts val="0"/>
              </a:spcAft>
              <a:buBlip>
                <a:blip r:embed="rId5"/>
              </a:buBlip>
              <a:defRPr/>
            </a:pPr>
            <a:endParaRPr lang="en-US" sz="2400" kern="0" dirty="0">
              <a:ea typeface="MS PGothic" panose="020B0600070205080204" pitchFamily="34" charset="-128"/>
            </a:endParaRPr>
          </a:p>
          <a:p>
            <a:pPr marL="341313" indent="-341313">
              <a:spcBef>
                <a:spcPts val="0"/>
              </a:spcBef>
              <a:spcAft>
                <a:spcPts val="0"/>
              </a:spcAft>
              <a:buBlip>
                <a:blip r:embed="rId5"/>
              </a:buBlip>
              <a:defRPr/>
            </a:pPr>
            <a:endParaRPr lang="en-US" sz="24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2573303323"/>
              </p:ext>
            </p:extLst>
          </p:nvPr>
        </p:nvGraphicFramePr>
        <p:xfrm>
          <a:off x="1383826" y="1183440"/>
          <a:ext cx="4111638" cy="2070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3831639817"/>
              </p:ext>
            </p:extLst>
          </p:nvPr>
        </p:nvGraphicFramePr>
        <p:xfrm>
          <a:off x="6169901" y="11834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1721815989"/>
              </p:ext>
            </p:extLst>
          </p:nvPr>
        </p:nvGraphicFramePr>
        <p:xfrm>
          <a:off x="1383826" y="3492723"/>
          <a:ext cx="4111638"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843972928"/>
              </p:ext>
            </p:extLst>
          </p:nvPr>
        </p:nvGraphicFramePr>
        <p:xfrm>
          <a:off x="6169901" y="3492723"/>
          <a:ext cx="4065317" cy="2463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extLst>
              <p:ext uri="{D42A27DB-BD31-4B8C-83A1-F6EECF244321}">
                <p14:modId xmlns:p14="http://schemas.microsoft.com/office/powerpoint/2010/main" val="2827867012"/>
              </p:ext>
            </p:extLst>
          </p:nvPr>
        </p:nvGraphicFramePr>
        <p:xfrm>
          <a:off x="595842" y="1308101"/>
          <a:ext cx="11000316" cy="79333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kern="1200" dirty="0" err="1">
                          <a:solidFill>
                            <a:schemeClr val="dk1"/>
                          </a:solidFill>
                          <a:latin typeface="+mn-lt"/>
                          <a:ea typeface="+mn-ea"/>
                          <a:cs typeface="+mn-cs"/>
                        </a:rPr>
                        <a:t>CHFSeg</a:t>
                      </a:r>
                      <a:endParaRPr lang="en-GB" sz="900" b="1" kern="1200" dirty="0">
                        <a:solidFill>
                          <a:schemeClr val="dk1"/>
                        </a:solidFill>
                        <a:latin typeface="+mn-lt"/>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-&gt;</a:t>
                      </a:r>
                    </a:p>
                    <a:p>
                      <a:pPr algn="ctr"/>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60 %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rPr>
                        <a:t>WID revised to adapt the schedule for completion because of dependency to SA2</a:t>
                      </a: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
        <p:nvSpPr>
          <p:cNvPr id="6" name="Content Placeholder 7">
            <a:extLst>
              <a:ext uri="{FF2B5EF4-FFF2-40B4-BE49-F238E27FC236}">
                <a16:creationId xmlns:a16="http://schemas.microsoft.com/office/drawing/2014/main" id="{B4634BF8-8FE3-4394-B7BF-EDB5C280EB4E}"/>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no CR contributed for this meeting:</a:t>
            </a:r>
          </a:p>
          <a:p>
            <a:pPr lvl="2">
              <a:spcBef>
                <a:spcPts val="0"/>
              </a:spcBef>
              <a:spcAft>
                <a:spcPts val="600"/>
              </a:spcAft>
              <a:defRPr/>
            </a:pPr>
            <a:r>
              <a:rPr lang="en-GB" sz="1000" kern="0" dirty="0"/>
              <a:t>Discussion paper on Introduction of features for domains for the way forward</a:t>
            </a:r>
          </a:p>
          <a:p>
            <a:pPr lvl="2">
              <a:spcBef>
                <a:spcPts val="0"/>
              </a:spcBef>
              <a:spcAft>
                <a:spcPts val="600"/>
              </a:spcAft>
              <a:defRPr/>
            </a:pPr>
            <a:r>
              <a:rPr lang="en-GB" sz="1000" kern="0" dirty="0"/>
              <a:t>Exchange for a LS which addresses the need to have the CHF Set and CHG Group ID in the UDM</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Further discussions on use of CHF Group Id for CHF selection and procedures/message flow, </a:t>
            </a:r>
            <a:r>
              <a:rPr lang="en-GB" sz="1400" dirty="0"/>
              <a:t>PCF interaction when N107 is used and use of Charging Characteristics for other NF consumer</a:t>
            </a:r>
            <a:endParaRPr lang="en-US" sz="1400" dirty="0"/>
          </a:p>
        </p:txBody>
      </p:sp>
    </p:spTree>
    <p:extLst>
      <p:ext uri="{BB962C8B-B14F-4D97-AF65-F5344CB8AC3E}">
        <p14:creationId xmlns:p14="http://schemas.microsoft.com/office/powerpoint/2010/main" val="231819402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144840406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2. RAGCH: WID on Charging Aspects of Ranging and </a:t>
            </a:r>
            <a:r>
              <a:rPr lang="en-GB" altLang="en-US" sz="3200" b="1" dirty="0" err="1">
                <a:solidFill>
                  <a:srgbClr val="00B050"/>
                </a:solidFill>
              </a:rPr>
              <a:t>Sidelink</a:t>
            </a:r>
            <a:r>
              <a:rPr lang="en-GB" altLang="en-US" sz="3200" b="1" dirty="0">
                <a:solidFill>
                  <a:srgbClr val="00B050"/>
                </a:solidFill>
              </a:rPr>
              <a:t> Positioning</a:t>
            </a:r>
            <a:endParaRPr lang="en-GB" altLang="en-US" sz="2400" b="1" i="1" dirty="0">
              <a:solidFill>
                <a:srgbClr val="00B050"/>
              </a:solidFill>
            </a:endParaRPr>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
        <p:nvSpPr>
          <p:cNvPr id="4" name="Content Placeholder 7">
            <a:extLst>
              <a:ext uri="{FF2B5EF4-FFF2-40B4-BE49-F238E27FC236}">
                <a16:creationId xmlns:a16="http://schemas.microsoft.com/office/drawing/2014/main" id="{14A70137-22EF-F96B-0049-A1B9577AC55E}"/>
              </a:ext>
            </a:extLst>
          </p:cNvPr>
          <p:cNvSpPr txBox="1">
            <a:spLocks/>
          </p:cNvSpPr>
          <p:nvPr/>
        </p:nvSpPr>
        <p:spPr>
          <a:xfrm>
            <a:off x="595842" y="2752204"/>
            <a:ext cx="10877472" cy="349421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lvl="1">
              <a:spcBef>
                <a:spcPts val="0"/>
              </a:spcBef>
              <a:spcAft>
                <a:spcPts val="600"/>
              </a:spcAft>
              <a:defRPr/>
            </a:pPr>
            <a:endParaRPr lang="en-GB" altLang="de-DE" sz="1400" kern="0" dirty="0"/>
          </a:p>
          <a:p>
            <a:pPr lvl="1">
              <a:spcBef>
                <a:spcPts val="0"/>
              </a:spcBef>
              <a:spcAft>
                <a:spcPts val="600"/>
              </a:spcAft>
              <a:defRPr/>
            </a:pPr>
            <a:r>
              <a:rPr lang="en-GB" sz="1400" kern="0" dirty="0"/>
              <a:t>Completed</a:t>
            </a:r>
          </a:p>
          <a:p>
            <a:pPr lvl="1">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None</a:t>
            </a:r>
          </a:p>
        </p:txBody>
      </p:sp>
    </p:spTree>
    <p:extLst>
      <p:ext uri="{BB962C8B-B14F-4D97-AF65-F5344CB8AC3E}">
        <p14:creationId xmlns:p14="http://schemas.microsoft.com/office/powerpoint/2010/main" val="15604321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98461377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tc>
                <a:tc>
                  <a:txBody>
                    <a:bodyPr/>
                    <a:lstStyle/>
                    <a:p>
                      <a:pPr marL="0" algn="ctr" defTabSz="1219170" rtl="0" eaLnBrk="1" fontAlgn="t" latinLnBrk="0" hangingPunct="1"/>
                      <a:r>
                        <a:rPr lang="en-GB" sz="1200" kern="1200" dirty="0">
                          <a:solidFill>
                            <a:schemeClr val="dk1"/>
                          </a:solidFill>
                          <a:latin typeface="+mn-lt"/>
                          <a:ea typeface="+mn-ea"/>
                          <a:cs typeface="+mn-cs"/>
                        </a:rPr>
                        <a:t>45 %</a:t>
                      </a:r>
                    </a:p>
                  </a:txBody>
                  <a:tcPr marL="48003" marR="48003" marT="0" marB="0" anchor="ctr"/>
                </a:tc>
                <a:tc>
                  <a:txBody>
                    <a:bodyPr/>
                    <a:lstStyle/>
                    <a:p>
                      <a:pPr algn="ctr" fontAlgn="t"/>
                      <a:r>
                        <a:rPr lang="en-GB" sz="1200" kern="1200" dirty="0">
                          <a:solidFill>
                            <a:schemeClr val="dk1"/>
                          </a:solidFill>
                          <a:latin typeface="+mn-lt"/>
                          <a:ea typeface="+mn-ea"/>
                          <a:cs typeface="+mn-cs"/>
                        </a:rPr>
                        <a:t>SP-241003</a:t>
                      </a:r>
                    </a:p>
                  </a:txBody>
                  <a:tcPr marL="48003" marR="48003" marT="0" marB="0" anchor="ctr"/>
                </a:tc>
                <a:tc>
                  <a:txBody>
                    <a:bodyPr/>
                    <a:lstStyle/>
                    <a:p>
                      <a:pPr marL="0" algn="ctr" defTabSz="1219170" rtl="0" eaLnBrk="1" fontAlgn="t" latinLnBrk="0" hangingPunct="1"/>
                      <a:r>
                        <a:rPr lang="en-GB" sz="1200" kern="1200" dirty="0">
                          <a:solidFill>
                            <a:srgbClr val="00B050"/>
                          </a:solidFill>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br>
                        <a:rPr lang="en-US" sz="1200" b="1" kern="1200" dirty="0">
                          <a:solidFill>
                            <a:srgbClr val="00B050"/>
                          </a:solidFill>
                          <a:latin typeface="+mn-lt"/>
                          <a:ea typeface="+mn-ea"/>
                          <a:cs typeface="+mn-cs"/>
                        </a:rPr>
                      </a:br>
                      <a:r>
                        <a:rPr lang="en-US" sz="1200" kern="1200" dirty="0">
                          <a:solidFill>
                            <a:schemeClr val="dk1"/>
                          </a:solidFill>
                          <a:latin typeface="+mn-lt"/>
                          <a:ea typeface="+mn-ea"/>
                          <a:cs typeface="+mn-cs"/>
                        </a:rPr>
                        <a:t>Revised WID on renaming</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591486"/>
            <a:ext cx="10925672" cy="375552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lvl="1">
              <a:spcBef>
                <a:spcPts val="0"/>
              </a:spcBef>
              <a:spcAft>
                <a:spcPts val="600"/>
              </a:spcAft>
              <a:defRPr/>
            </a:pPr>
            <a:endParaRPr lang="de-DE" sz="2000" kern="0" dirty="0">
              <a:solidFill>
                <a:prstClr val="black"/>
              </a:solidFill>
              <a:latin typeface="Calibri"/>
            </a:endParaRPr>
          </a:p>
          <a:p>
            <a:pPr lvl="1">
              <a:spcBef>
                <a:spcPts val="0"/>
              </a:spcBef>
              <a:spcAft>
                <a:spcPts val="600"/>
              </a:spcAft>
              <a:defRPr/>
            </a:pPr>
            <a:r>
              <a:rPr lang="en-GB" sz="1400" kern="0" dirty="0"/>
              <a:t>2 CR agreed covering:</a:t>
            </a:r>
          </a:p>
          <a:p>
            <a:pPr lvl="2">
              <a:spcBef>
                <a:spcPts val="0"/>
              </a:spcBef>
              <a:spcAft>
                <a:spcPts val="600"/>
              </a:spcAft>
              <a:defRPr/>
            </a:pPr>
            <a:r>
              <a:rPr lang="en-GB" sz="1400" kern="0" dirty="0"/>
              <a:t>Addition of network slice energy information (TS 32.291, TS 32.298)</a:t>
            </a:r>
          </a:p>
          <a:p>
            <a:pPr marL="914400" lvl="2" indent="0">
              <a:spcBef>
                <a:spcPts val="0"/>
              </a:spcBef>
              <a:spcAft>
                <a:spcPts val="600"/>
              </a:spcAft>
              <a:buNone/>
              <a:defRPr/>
            </a:pPr>
            <a:endParaRPr lang="en-GB" sz="1200" kern="0" dirty="0"/>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None</a:t>
            </a:r>
            <a:endParaRPr lang="en-US" sz="1400" kern="0" dirty="0"/>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3. EESCH: WID on charging aspects for energy efficiency of network slice</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50234770"/>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completed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5.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17351088"/>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633164" y="2256312"/>
            <a:ext cx="10925672" cy="39481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3 CRs agreed covering stage 2 aspects in TS 32.277:</a:t>
            </a:r>
          </a:p>
          <a:p>
            <a:pPr lvl="2">
              <a:spcBef>
                <a:spcPts val="0"/>
              </a:spcBef>
              <a:spcAft>
                <a:spcPts val="600"/>
              </a:spcAft>
              <a:defRPr/>
            </a:pPr>
            <a:r>
              <a:rPr lang="en-GB" sz="1400" kern="0" dirty="0"/>
              <a:t>Add charging-related information in support of ProSe Multi-Hop UE-to-Network communication</a:t>
            </a:r>
          </a:p>
          <a:p>
            <a:pPr lvl="2">
              <a:spcBef>
                <a:spcPts val="0"/>
              </a:spcBef>
              <a:spcAft>
                <a:spcPts val="600"/>
              </a:spcAft>
              <a:defRPr/>
            </a:pPr>
            <a:r>
              <a:rPr lang="en-GB" sz="1400" kern="0" dirty="0"/>
              <a:t>Update Message flows for ProSe Direct Discovery over PC5 reference point</a:t>
            </a:r>
          </a:p>
          <a:p>
            <a:pPr lvl="2">
              <a:spcBef>
                <a:spcPts val="0"/>
              </a:spcBef>
              <a:spcAft>
                <a:spcPts val="600"/>
              </a:spcAft>
              <a:defRPr/>
            </a:pPr>
            <a:r>
              <a:rPr lang="en-GB" sz="1400" kern="0" dirty="0"/>
              <a:t>Update Message flows for ProSe UE-to-Network Direct Communication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Complete message flow description and start the parameter description</a:t>
            </a:r>
            <a:endParaRPr lang="en-US" sz="1400" kern="0" dirty="0"/>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ext uri="{D42A27DB-BD31-4B8C-83A1-F6EECF244321}">
                <p14:modId xmlns:p14="http://schemas.microsoft.com/office/powerpoint/2010/main" val="3970655375"/>
              </p:ext>
            </p:extLst>
          </p:nvPr>
        </p:nvGraphicFramePr>
        <p:xfrm>
          <a:off x="679387" y="1250412"/>
          <a:ext cx="11000316" cy="49605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6. SATCH: Study on charging aspects of satellite access Phase 3</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A8EDF1D9-F9D9-52AA-2A7B-84D3BCCA68C6}"/>
              </a:ext>
            </a:extLst>
          </p:cNvPr>
          <p:cNvSpPr txBox="1">
            <a:spLocks/>
          </p:cNvSpPr>
          <p:nvPr/>
        </p:nvSpPr>
        <p:spPr>
          <a:xfrm>
            <a:off x="719800" y="1970843"/>
            <a:ext cx="11000315" cy="471899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16 pCRs for TR 28.846 were approved covering</a:t>
            </a:r>
          </a:p>
          <a:p>
            <a:pPr lvl="2">
              <a:spcBef>
                <a:spcPts val="0"/>
              </a:spcBef>
              <a:spcAft>
                <a:spcPts val="600"/>
              </a:spcAft>
              <a:defRPr/>
            </a:pPr>
            <a:r>
              <a:rPr lang="en-GB" sz="1200" kern="0" dirty="0"/>
              <a:t>Update of architecture and Business </a:t>
            </a:r>
            <a:r>
              <a:rPr lang="en-GB" sz="1200" kern="0" dirty="0" err="1"/>
              <a:t>scenarioss</a:t>
            </a:r>
            <a:endParaRPr lang="en-GB" sz="1200" kern="0" dirty="0"/>
          </a:p>
          <a:p>
            <a:pPr lvl="2">
              <a:spcBef>
                <a:spcPts val="0"/>
              </a:spcBef>
              <a:spcAft>
                <a:spcPts val="600"/>
              </a:spcAft>
              <a:defRPr/>
            </a:pPr>
            <a:r>
              <a:rPr lang="en-GB" sz="1200" kern="0" dirty="0"/>
              <a:t>Add store and forward satellite operation charging solutions for User Plane </a:t>
            </a:r>
            <a:r>
              <a:rPr lang="en-GB" sz="1200" kern="0" dirty="0" err="1"/>
              <a:t>CIoT</a:t>
            </a:r>
            <a:endParaRPr lang="en-GB" sz="1200" kern="0" dirty="0"/>
          </a:p>
          <a:p>
            <a:pPr lvl="2">
              <a:spcBef>
                <a:spcPts val="0"/>
              </a:spcBef>
              <a:spcAft>
                <a:spcPts val="600"/>
              </a:spcAft>
              <a:defRPr/>
            </a:pPr>
            <a:r>
              <a:rPr lang="en-GB" sz="1200" kern="0" dirty="0"/>
              <a:t>Update evaluation and conclusion for store &amp; forward satellite operation charging</a:t>
            </a:r>
          </a:p>
          <a:p>
            <a:pPr lvl="2">
              <a:spcBef>
                <a:spcPts val="0"/>
              </a:spcBef>
              <a:spcAft>
                <a:spcPts val="600"/>
              </a:spcAft>
              <a:defRPr/>
            </a:pPr>
            <a:r>
              <a:rPr lang="en-GB" sz="1200" kern="0" dirty="0"/>
              <a:t>Solution update for topic 3</a:t>
            </a:r>
          </a:p>
          <a:p>
            <a:pPr lvl="2">
              <a:spcBef>
                <a:spcPts val="0"/>
              </a:spcBef>
              <a:spcAft>
                <a:spcPts val="600"/>
              </a:spcAft>
              <a:defRPr/>
            </a:pPr>
            <a:r>
              <a:rPr lang="en-GB" sz="1200" kern="0" dirty="0"/>
              <a:t>Add References, Evaluation and Conclusion for satellite resource usage charging</a:t>
            </a:r>
          </a:p>
          <a:p>
            <a:pPr lvl="2">
              <a:spcBef>
                <a:spcPts val="0"/>
              </a:spcBef>
              <a:spcAft>
                <a:spcPts val="600"/>
              </a:spcAft>
              <a:defRPr/>
            </a:pPr>
            <a:r>
              <a:rPr lang="en-GB" sz="1200" kern="0" dirty="0"/>
              <a:t>Add charging solutions, evaluation and conclusion for UE-SAT-UE communication</a:t>
            </a:r>
          </a:p>
          <a:p>
            <a:pPr lvl="2">
              <a:spcBef>
                <a:spcPts val="0"/>
              </a:spcBef>
              <a:spcAft>
                <a:spcPts val="600"/>
              </a:spcAft>
              <a:defRPr/>
            </a:pPr>
            <a:r>
              <a:rPr lang="en-GB" sz="1200" kern="0" dirty="0"/>
              <a:t>Add conclusions and recommendations</a:t>
            </a:r>
          </a:p>
          <a:p>
            <a:pPr lvl="1">
              <a:spcBef>
                <a:spcPts val="0"/>
              </a:spcBef>
              <a:spcAft>
                <a:spcPts val="600"/>
              </a:spcAft>
              <a:defRPr/>
            </a:pPr>
            <a:r>
              <a:rPr lang="en-GB" altLang="de-DE" sz="1400" kern="0" dirty="0"/>
              <a:t>Presentation of TR 28.846 for Approval</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15658682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1940687734"/>
              </p:ext>
            </p:extLst>
          </p:nvPr>
        </p:nvGraphicFramePr>
        <p:xfrm>
          <a:off x="667512" y="1262287"/>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7. CAPCH: SID on Charging Aspects of CAPIF</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14043563-5B37-C441-1C61-0DF0962A2D84}"/>
              </a:ext>
            </a:extLst>
          </p:cNvPr>
          <p:cNvSpPr txBox="1">
            <a:spLocks/>
          </p:cNvSpPr>
          <p:nvPr/>
        </p:nvSpPr>
        <p:spPr>
          <a:xfrm>
            <a:off x="667512" y="2063263"/>
            <a:ext cx="11000316" cy="399729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12 pCRs for TR 28.849 were approved covering</a:t>
            </a:r>
          </a:p>
          <a:p>
            <a:pPr lvl="2">
              <a:spcBef>
                <a:spcPts val="0"/>
              </a:spcBef>
              <a:spcAft>
                <a:spcPts val="600"/>
              </a:spcAft>
              <a:defRPr/>
            </a:pPr>
            <a:r>
              <a:rPr lang="en-GB" sz="1200" kern="0" dirty="0"/>
              <a:t>Editorial corrections</a:t>
            </a:r>
          </a:p>
          <a:p>
            <a:pPr lvl="2">
              <a:spcBef>
                <a:spcPts val="0"/>
              </a:spcBef>
              <a:spcAft>
                <a:spcPts val="600"/>
              </a:spcAft>
              <a:defRPr/>
            </a:pPr>
            <a:r>
              <a:rPr lang="en-GB" sz="1200" kern="0" dirty="0"/>
              <a:t>New Solutions: Service API Management, API Invoker Management</a:t>
            </a:r>
          </a:p>
          <a:p>
            <a:pPr lvl="2">
              <a:spcBef>
                <a:spcPts val="0"/>
              </a:spcBef>
              <a:spcAft>
                <a:spcPts val="600"/>
              </a:spcAft>
              <a:defRPr/>
            </a:pPr>
            <a:r>
              <a:rPr lang="en-GB" sz="1200" kern="0" dirty="0"/>
              <a:t>Evaluations/Conclusions:  API Service Management, Multiple API Providers, Service API Management, and API Invoker Management</a:t>
            </a:r>
          </a:p>
          <a:p>
            <a:pPr lvl="1">
              <a:spcBef>
                <a:spcPts val="0"/>
              </a:spcBef>
              <a:spcAft>
                <a:spcPts val="600"/>
              </a:spcAft>
              <a:defRPr/>
            </a:pPr>
            <a:r>
              <a:rPr lang="en-GB" altLang="de-DE" sz="1400" kern="0" dirty="0"/>
              <a:t>Presentation of TR 28.849 for Approval </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80373229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425783678"/>
              </p:ext>
            </p:extLst>
          </p:nvPr>
        </p:nvGraphicFramePr>
        <p:xfrm>
          <a:off x="667512" y="1115564"/>
          <a:ext cx="11000316" cy="6328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441790" y="119287"/>
            <a:ext cx="9328448" cy="1143000"/>
          </a:xfrm>
        </p:spPr>
        <p:txBody>
          <a:bodyPr/>
          <a:lstStyle/>
          <a:p>
            <a:r>
              <a:rPr lang="en-GB" altLang="en-US" sz="3200" b="1" dirty="0">
                <a:solidFill>
                  <a:srgbClr val="00B050"/>
                </a:solidFill>
              </a:rPr>
              <a:t>8. </a:t>
            </a:r>
            <a:r>
              <a:rPr lang="en-US" sz="3200" b="1" dirty="0">
                <a:solidFill>
                  <a:srgbClr val="00B050"/>
                </a:solidFill>
              </a:rPr>
              <a:t>RTCCH: </a:t>
            </a:r>
            <a:r>
              <a:rPr lang="en-GB" altLang="en-US" sz="3200" b="1" dirty="0">
                <a:solidFill>
                  <a:srgbClr val="00B050"/>
                </a:solidFill>
              </a:rPr>
              <a:t>SID on Charging aspects of next generation real time communication services phase 2</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44879D79-6843-4F4C-3A09-225685637E52}"/>
              </a:ext>
            </a:extLst>
          </p:cNvPr>
          <p:cNvSpPr txBox="1">
            <a:spLocks/>
          </p:cNvSpPr>
          <p:nvPr/>
        </p:nvSpPr>
        <p:spPr>
          <a:xfrm>
            <a:off x="667512" y="2085463"/>
            <a:ext cx="11000316" cy="393483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11 pCRs for TR 28.851 were approved covering</a:t>
            </a:r>
          </a:p>
          <a:p>
            <a:pPr lvl="2">
              <a:spcBef>
                <a:spcPts val="0"/>
              </a:spcBef>
              <a:spcAft>
                <a:spcPts val="600"/>
              </a:spcAft>
              <a:defRPr/>
            </a:pPr>
            <a:r>
              <a:rPr lang="en-GB" sz="1200" kern="0" dirty="0"/>
              <a:t>New charging solutions for DC application usage by volume and download by volume</a:t>
            </a:r>
          </a:p>
          <a:p>
            <a:pPr lvl="2">
              <a:spcBef>
                <a:spcPts val="0"/>
              </a:spcBef>
              <a:spcAft>
                <a:spcPts val="600"/>
              </a:spcAft>
              <a:defRPr/>
            </a:pPr>
            <a:r>
              <a:rPr lang="en-GB" sz="1200" kern="0" dirty="0"/>
              <a:t>Update evaluation for Topic 2 and add conclusion for Topic 1, Topic 2, Topic 3, Topic 4</a:t>
            </a:r>
          </a:p>
          <a:p>
            <a:pPr lvl="2">
              <a:spcBef>
                <a:spcPts val="0"/>
              </a:spcBef>
              <a:spcAft>
                <a:spcPts val="600"/>
              </a:spcAft>
              <a:defRPr/>
            </a:pPr>
            <a:r>
              <a:rPr lang="en-GB" sz="1200" kern="0" dirty="0"/>
              <a:t>New KI on Support of Avatar communication</a:t>
            </a:r>
          </a:p>
          <a:p>
            <a:pPr lvl="2">
              <a:spcBef>
                <a:spcPts val="0"/>
              </a:spcBef>
              <a:spcAft>
                <a:spcPts val="600"/>
              </a:spcAft>
              <a:defRPr/>
            </a:pPr>
            <a:r>
              <a:rPr lang="en-GB" sz="1200" kern="0" dirty="0"/>
              <a:t>Adding solution on Support of Avatar communication</a:t>
            </a:r>
          </a:p>
          <a:p>
            <a:pPr lvl="2">
              <a:spcBef>
                <a:spcPts val="0"/>
              </a:spcBef>
              <a:spcAft>
                <a:spcPts val="600"/>
              </a:spcAft>
              <a:defRPr/>
            </a:pPr>
            <a:r>
              <a:rPr lang="en-GB" sz="1200" kern="0" dirty="0"/>
              <a:t>Conclusions and recommendations</a:t>
            </a:r>
          </a:p>
          <a:p>
            <a:pPr lvl="1">
              <a:spcBef>
                <a:spcPts val="0"/>
              </a:spcBef>
              <a:spcAft>
                <a:spcPts val="600"/>
              </a:spcAft>
              <a:defRPr/>
            </a:pPr>
            <a:r>
              <a:rPr lang="en-GB" altLang="de-DE" sz="1400" kern="0" dirty="0"/>
              <a:t>Presentation of TR 28.851 for Approval </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 including preliminary work on Avatar communication based on revised WID for NG_RTC_Ph2_CH</a:t>
            </a:r>
          </a:p>
          <a:p>
            <a:pPr lvl="1">
              <a:defRPr/>
            </a:pPr>
            <a:endParaRPr lang="en-US" sz="1400" kern="0" dirty="0"/>
          </a:p>
        </p:txBody>
      </p:sp>
    </p:spTree>
    <p:extLst>
      <p:ext uri="{BB962C8B-B14F-4D97-AF65-F5344CB8AC3E}">
        <p14:creationId xmlns:p14="http://schemas.microsoft.com/office/powerpoint/2010/main" val="165563647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651319166"/>
              </p:ext>
            </p:extLst>
          </p:nvPr>
        </p:nvGraphicFramePr>
        <p:xfrm>
          <a:off x="667512" y="1178950"/>
          <a:ext cx="11000316" cy="4804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03851">
                  <a:extLst>
                    <a:ext uri="{9D8B030D-6E8A-4147-A177-3AD203B41FA5}">
                      <a16:colId xmlns:a16="http://schemas.microsoft.com/office/drawing/2014/main" val="20001"/>
                    </a:ext>
                  </a:extLst>
                </a:gridCol>
                <a:gridCol w="1310652">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9. UASCH: SID on Charging aspects of Uncrewed Aerial Vehicle</a:t>
            </a: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C838846B-3FB7-6B48-9074-FC0ACE463B98}"/>
              </a:ext>
            </a:extLst>
          </p:cNvPr>
          <p:cNvSpPr txBox="1">
            <a:spLocks/>
          </p:cNvSpPr>
          <p:nvPr/>
        </p:nvSpPr>
        <p:spPr>
          <a:xfrm>
            <a:off x="633164" y="2002315"/>
            <a:ext cx="10925672" cy="378434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6 pCRs for TR 28.853 were approved covering</a:t>
            </a:r>
          </a:p>
          <a:p>
            <a:pPr lvl="2">
              <a:spcBef>
                <a:spcPts val="0"/>
              </a:spcBef>
              <a:spcAft>
                <a:spcPts val="600"/>
              </a:spcAft>
              <a:defRPr/>
            </a:pPr>
            <a:r>
              <a:rPr lang="en-GB" sz="1200" kern="0" dirty="0"/>
              <a:t>Add new solution for UAV information.</a:t>
            </a:r>
          </a:p>
          <a:p>
            <a:pPr lvl="2">
              <a:spcBef>
                <a:spcPts val="0"/>
              </a:spcBef>
              <a:spcAft>
                <a:spcPts val="600"/>
              </a:spcAft>
              <a:defRPr/>
            </a:pPr>
            <a:r>
              <a:rPr lang="en-GB" sz="1200" kern="0" dirty="0"/>
              <a:t>Add evaluation and conclusion for UAS charging topic 1, topic 2 and topic 3.</a:t>
            </a:r>
          </a:p>
          <a:p>
            <a:pPr lvl="2">
              <a:spcBef>
                <a:spcPts val="0"/>
              </a:spcBef>
              <a:spcAft>
                <a:spcPts val="600"/>
              </a:spcAft>
              <a:defRPr/>
            </a:pPr>
            <a:r>
              <a:rPr lang="en-GB" sz="1200" kern="0" dirty="0"/>
              <a:t>Update Conclusions and Recommendations.</a:t>
            </a:r>
          </a:p>
          <a:p>
            <a:pPr marL="685800" lvl="1" indent="-285750">
              <a:spcBef>
                <a:spcPts val="0"/>
              </a:spcBef>
              <a:spcAft>
                <a:spcPts val="0"/>
              </a:spcAft>
              <a:defRPr/>
            </a:pPr>
            <a:r>
              <a:rPr lang="en-GB" altLang="de-DE" sz="1400" kern="0" dirty="0"/>
              <a:t>Presentation of TR 28.853 for Approval </a:t>
            </a:r>
            <a:endParaRPr lang="en-GB" sz="1400" kern="0" dirty="0"/>
          </a:p>
          <a:p>
            <a:pPr marL="400050" lvl="1" indent="0">
              <a:spcBef>
                <a:spcPts val="0"/>
              </a:spcBef>
              <a:spcAft>
                <a:spcPts val="0"/>
              </a:spcAft>
              <a:buNone/>
              <a:defRPr/>
            </a:pPr>
            <a:endParaRPr lang="de-DE" altLang="de-DE"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222113411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CF7C-C055-32C2-6183-18CF41F3538C}"/>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3DBFE71-1036-EFEE-18C4-B7F364D466D5}"/>
              </a:ext>
            </a:extLst>
          </p:cNvPr>
          <p:cNvSpPr>
            <a:spLocks noGrp="1"/>
          </p:cNvSpPr>
          <p:nvPr>
            <p:ph type="title"/>
          </p:nvPr>
        </p:nvSpPr>
        <p:spPr>
          <a:xfrm>
            <a:off x="595842" y="221071"/>
            <a:ext cx="9445000" cy="1143000"/>
          </a:xfrm>
        </p:spPr>
        <p:txBody>
          <a:bodyPr/>
          <a:lstStyle/>
          <a:p>
            <a:r>
              <a:rPr lang="en-GB" altLang="en-US" sz="3200" b="1" dirty="0"/>
              <a:t>10.SATCH: WID on Charging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C7685C8-AC61-1AC0-5103-EF59BE61AA74}"/>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SP-250117</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FED3D22-FB4C-78E2-1C08-75DB696B237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36DD793-24E7-EA86-E2EA-3749B098942B}"/>
              </a:ext>
            </a:extLst>
          </p:cNvPr>
          <p:cNvSpPr/>
          <p:nvPr/>
        </p:nvSpPr>
        <p:spPr>
          <a:xfrm>
            <a:off x="9639698" y="-2725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1460360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2901696" y="5198140"/>
            <a:ext cx="7680960" cy="292388"/>
          </a:xfrm>
          <a:prstGeom prst="rect">
            <a:avLst/>
          </a:prstGeom>
        </p:spPr>
        <p:txBody>
          <a:bodyPr wrap="square">
            <a:spAutoFit/>
          </a:bodyPr>
          <a:lstStyle/>
          <a:p>
            <a:r>
              <a:rPr lang="en-US" altLang="zh-CN" b="1" dirty="0"/>
              <a:t>Observation: AIML/CMO/NDT/EE/IDM/CCL/MDA are top 7 contribution topics in Rel-19 </a:t>
            </a:r>
            <a:endParaRPr lang="en-US" altLang="zh-CN" dirty="0"/>
          </a:p>
        </p:txBody>
      </p:sp>
      <p:graphicFrame>
        <p:nvGraphicFramePr>
          <p:cNvPr id="6" name="Chart 5">
            <a:extLst>
              <a:ext uri="{FF2B5EF4-FFF2-40B4-BE49-F238E27FC236}">
                <a16:creationId xmlns:a16="http://schemas.microsoft.com/office/drawing/2014/main" id="{BE053918-2301-4A29-9BBA-370633D56CD6}"/>
              </a:ext>
            </a:extLst>
          </p:cNvPr>
          <p:cNvGraphicFramePr>
            <a:graphicFrameLocks/>
          </p:cNvGraphicFramePr>
          <p:nvPr>
            <p:extLst>
              <p:ext uri="{D42A27DB-BD31-4B8C-83A1-F6EECF244321}">
                <p14:modId xmlns:p14="http://schemas.microsoft.com/office/powerpoint/2010/main" val="3759141332"/>
              </p:ext>
            </p:extLst>
          </p:nvPr>
        </p:nvGraphicFramePr>
        <p:xfrm>
          <a:off x="2901696" y="1508491"/>
          <a:ext cx="7781992" cy="3097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646811087"/>
              </p:ext>
            </p:extLst>
          </p:nvPr>
        </p:nvGraphicFramePr>
        <p:xfrm>
          <a:off x="768096" y="1154748"/>
          <a:ext cx="1591056" cy="4335780"/>
        </p:xfrm>
        <a:graphic>
          <a:graphicData uri="http://schemas.openxmlformats.org/drawingml/2006/table">
            <a:tbl>
              <a:tblPr>
                <a:tableStyleId>{5C22544A-7EE6-4342-B048-85BDC9FD1C3A}</a:tableStyleId>
              </a:tblPr>
              <a:tblGrid>
                <a:gridCol w="795528">
                  <a:extLst>
                    <a:ext uri="{9D8B030D-6E8A-4147-A177-3AD203B41FA5}">
                      <a16:colId xmlns:a16="http://schemas.microsoft.com/office/drawing/2014/main" val="2417134531"/>
                    </a:ext>
                  </a:extLst>
                </a:gridCol>
                <a:gridCol w="795528">
                  <a:extLst>
                    <a:ext uri="{9D8B030D-6E8A-4147-A177-3AD203B41FA5}">
                      <a16:colId xmlns:a16="http://schemas.microsoft.com/office/drawing/2014/main" val="727370457"/>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dirty="0">
                          <a:effectLst/>
                          <a:latin typeface="+mn-lt"/>
                        </a:rPr>
                        <a:t>Submitted </a:t>
                      </a:r>
                      <a:r>
                        <a:rPr lang="en-US" altLang="zh-CN" sz="1000" b="1" u="none" strike="noStrike" dirty="0" err="1">
                          <a:effectLst/>
                          <a:latin typeface="+mn-lt"/>
                        </a:rPr>
                        <a:t>tdocs</a:t>
                      </a:r>
                      <a:endParaRPr lang="en-US" altLang="zh-CN" sz="1000" b="1" i="0" u="none" strike="noStrike" dirty="0">
                        <a:effectLst/>
                        <a:latin typeface="+mn-lt"/>
                        <a:ea typeface="宋体" panose="02010600030101010101" pitchFamily="2" charset="-122"/>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a:effectLst/>
                          <a:latin typeface="+mn-lt"/>
                        </a:rPr>
                        <a:t>AIML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267</a:t>
                      </a:r>
                    </a:p>
                  </a:txBody>
                  <a:tcPr marL="7620" marR="7620" marT="7620" marB="0" anchor="ctr"/>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34</a:t>
                      </a:r>
                    </a:p>
                  </a:txBody>
                  <a:tcPr marL="7620" marR="7620" marT="7620" marB="0" anchor="ctr"/>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18</a:t>
                      </a:r>
                    </a:p>
                  </a:txBody>
                  <a:tcPr marL="7620" marR="7620" marT="7620" marB="0" anchor="ctr"/>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88</a:t>
                      </a:r>
                    </a:p>
                  </a:txBody>
                  <a:tcPr marL="7620" marR="7620" marT="7620" marB="0" anchor="ctr"/>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66</a:t>
                      </a:r>
                    </a:p>
                  </a:txBody>
                  <a:tcPr marL="7620" marR="7620" marT="7620" marB="0" anchor="ctr"/>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33</a:t>
                      </a:r>
                    </a:p>
                  </a:txBody>
                  <a:tcPr marL="7620" marR="7620" marT="7620" marB="0" anchor="ctr"/>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69</a:t>
                      </a:r>
                    </a:p>
                  </a:txBody>
                  <a:tcPr marL="7620" marR="7620" marT="7620" marB="0" anchor="ctr"/>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19</a:t>
                      </a:r>
                    </a:p>
                  </a:txBody>
                  <a:tcPr marL="7620" marR="7620" marT="7620" marB="0" anchor="ctr"/>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52</a:t>
                      </a:r>
                    </a:p>
                  </a:txBody>
                  <a:tcPr marL="7620" marR="7620" marT="7620" marB="0" anchor="ctr"/>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32</a:t>
                      </a:r>
                    </a:p>
                  </a:txBody>
                  <a:tcPr marL="7620" marR="7620" marT="7620" marB="0" anchor="ctr"/>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35</a:t>
                      </a:r>
                    </a:p>
                  </a:txBody>
                  <a:tcPr marL="7620" marR="7620" marT="7620" marB="0" anchor="ctr"/>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102</a:t>
                      </a:r>
                    </a:p>
                  </a:txBody>
                  <a:tcPr marL="7620" marR="7620" marT="7620" marB="0" anchor="ctr"/>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128</a:t>
                      </a:r>
                    </a:p>
                  </a:txBody>
                  <a:tcPr marL="7620" marR="7620" marT="7620" marB="0" anchor="ctr"/>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81</a:t>
                      </a:r>
                    </a:p>
                  </a:txBody>
                  <a:tcPr marL="7620" marR="7620" marT="7620" marB="0" anchor="ctr"/>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15</a:t>
                      </a:r>
                    </a:p>
                  </a:txBody>
                  <a:tcPr marL="7620" marR="7620" marT="7620" marB="0" anchor="ctr"/>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127</a:t>
                      </a:r>
                    </a:p>
                  </a:txBody>
                  <a:tcPr marL="7620" marR="7620" marT="7620" marB="0" anchor="ctr"/>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119</a:t>
                      </a:r>
                    </a:p>
                  </a:txBody>
                  <a:tcPr marL="7620" marR="7620" marT="7620" marB="0" anchor="ctr"/>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139</a:t>
                      </a:r>
                    </a:p>
                  </a:txBody>
                  <a:tcPr marL="7620" marR="7620" marT="7620" marB="0" anchor="ctr"/>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160</a:t>
                      </a:r>
                    </a:p>
                  </a:txBody>
                  <a:tcPr marL="7620" marR="7620" marT="7620" marB="0" anchor="ctr"/>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7</a:t>
                      </a:r>
                    </a:p>
                  </a:txBody>
                  <a:tcPr marL="7620" marR="7620" marT="7620" marB="0" anchor="ctr"/>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84</a:t>
                      </a:r>
                    </a:p>
                  </a:txBody>
                  <a:tcPr marL="7620" marR="7620" marT="7620" marB="0" anchor="ctr"/>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effectLst/>
                          <a:latin typeface="+mn-lt"/>
                          <a:ea typeface="宋体" panose="02010600030101010101" pitchFamily="2" charset="-122"/>
                        </a:rPr>
                        <a:t>54</a:t>
                      </a:r>
                    </a:p>
                  </a:txBody>
                  <a:tcPr marL="7620" marR="7620" marT="7620" marB="0" anchor="ctr"/>
                </a:tc>
                <a:extLst>
                  <a:ext uri="{0D108BD9-81ED-4DB2-BD59-A6C34878D82A}">
                    <a16:rowId xmlns:a16="http://schemas.microsoft.com/office/drawing/2014/main" val="2690776497"/>
                  </a:ext>
                </a:extLst>
              </a:tr>
            </a:tbl>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D538-BB8F-7F92-4FA5-E1305A2EDA1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D12FD45-808A-4C12-BA29-10BE649E14E7}"/>
              </a:ext>
            </a:extLst>
          </p:cNvPr>
          <p:cNvSpPr>
            <a:spLocks noGrp="1"/>
          </p:cNvSpPr>
          <p:nvPr>
            <p:ph type="title"/>
          </p:nvPr>
        </p:nvSpPr>
        <p:spPr>
          <a:xfrm>
            <a:off x="595842" y="221071"/>
            <a:ext cx="9445000" cy="1143000"/>
          </a:xfrm>
        </p:spPr>
        <p:txBody>
          <a:bodyPr/>
          <a:lstStyle/>
          <a:p>
            <a:r>
              <a:rPr lang="en-GB" altLang="en-US" sz="3200" b="1" dirty="0"/>
              <a:t>11.CAPCH: WID on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BC456273-2A4F-1169-ADBF-3AD597171CE2}"/>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SP-250118</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A567674C-B2F5-DB29-0494-DD5E2D69AFCD}"/>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F6D363E-426D-EDE0-C5F2-5ABB9C0C268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840649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2649-83B2-DE04-DB4F-03B5C85AA0C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CE83362-3667-AF4E-DAF9-3A90C5217A86}"/>
              </a:ext>
            </a:extLst>
          </p:cNvPr>
          <p:cNvSpPr>
            <a:spLocks noGrp="1"/>
          </p:cNvSpPr>
          <p:nvPr>
            <p:ph type="title"/>
          </p:nvPr>
        </p:nvSpPr>
        <p:spPr>
          <a:xfrm>
            <a:off x="595842" y="221071"/>
            <a:ext cx="9445000" cy="1143000"/>
          </a:xfrm>
        </p:spPr>
        <p:txBody>
          <a:bodyPr/>
          <a:lstStyle/>
          <a:p>
            <a:r>
              <a:rPr lang="en-GB" altLang="en-US" sz="3200" b="1" dirty="0"/>
              <a:t>12. RTCCH: WID on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8CC4104-E3D4-F4F4-9745-0B8035E60CDC}"/>
              </a:ext>
            </a:extLst>
          </p:cNvPr>
          <p:cNvGraphicFramePr>
            <a:graphicFrameLocks noGrp="1"/>
          </p:cNvGraphicFramePr>
          <p:nvPr>
            <p:extLst/>
          </p:nvPr>
        </p:nvGraphicFramePr>
        <p:xfrm>
          <a:off x="601579" y="1592076"/>
          <a:ext cx="10994579" cy="715434"/>
        </p:xfrm>
        <a:graphic>
          <a:graphicData uri="http://schemas.openxmlformats.org/drawingml/2006/table">
            <a:tbl>
              <a:tblPr firstRow="1" firstCol="1" bandRow="1">
                <a:tableStyleId>{F5AB1C69-6EDB-4FF4-983F-18BD219EF322}</a:tableStyleId>
              </a:tblPr>
              <a:tblGrid>
                <a:gridCol w="656801">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SP-250119</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4381D86-81EC-1685-7AA4-244F609F2D22}"/>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 probably with preliminary work on Avatar communication after e-mail approval of the remaining </a:t>
            </a:r>
            <a:r>
              <a:rPr kumimoji="0" lang="en-GB" altLang="zh-CN" sz="1400" b="0"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from the study based on revised WID proposal </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17C702F-EB10-C1C7-2657-58E7C0050B6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919821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E25E-F40C-FE0E-EB40-EEFE175434E7}"/>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CF0C4F7-554A-9603-3C5F-B2F803FADCF8}"/>
              </a:ext>
            </a:extLst>
          </p:cNvPr>
          <p:cNvSpPr>
            <a:spLocks noGrp="1"/>
          </p:cNvSpPr>
          <p:nvPr>
            <p:ph type="title"/>
          </p:nvPr>
        </p:nvSpPr>
        <p:spPr>
          <a:xfrm>
            <a:off x="595842" y="221071"/>
            <a:ext cx="9445000" cy="1143000"/>
          </a:xfrm>
        </p:spPr>
        <p:txBody>
          <a:bodyPr/>
          <a:lstStyle/>
          <a:p>
            <a:r>
              <a:rPr lang="en-GB" altLang="en-US" sz="3200" b="1" dirty="0"/>
              <a:t>13.UASCH: WID on Charging for Uncrewed Aerial Systems Phase 2</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19946137-BF8C-12A5-255B-4DD47D1F0E5F}"/>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Uncrewed Aerial Systems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SP-250120</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27D443A7-4ECB-56D0-2F15-89127B16A66B}"/>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6EE369F-F286-308D-2B4A-CB00176048DE}"/>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45998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t>14. LCSCH: WID on Charging Aspects of 5GC </a:t>
            </a:r>
            <a:r>
              <a:rPr lang="en-GB" altLang="en-US" sz="3200" b="1" dirty="0" err="1"/>
              <a:t>LoCation</a:t>
            </a:r>
            <a:r>
              <a:rPr lang="en-GB" altLang="en-US" sz="3200" b="1" dirty="0"/>
              <a:t> Services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7EE4E5D-33CA-AE42-84EA-23164A81806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8507962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t>15.AIOCH: WID on Charging for Ambient power-enabled Internet of Things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656E2D1-B3AB-2474-2C1A-3C55AC1C8ADE}"/>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073754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16. CHNSH: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65EBD4CE-8561-8325-992C-135641A868B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Not known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9349459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B5B95A94-207D-4EEC-AA3D-2BA3C8861441}"/>
              </a:ext>
            </a:extLst>
          </p:cNvPr>
          <p:cNvPicPr>
            <a:picLocks noChangeAspect="1"/>
          </p:cNvPicPr>
          <p:nvPr/>
        </p:nvPicPr>
        <p:blipFill>
          <a:blip r:embed="rId2"/>
          <a:stretch>
            <a:fillRect/>
          </a:stretch>
        </p:blipFill>
        <p:spPr>
          <a:xfrm>
            <a:off x="1364400" y="619200"/>
            <a:ext cx="8265572" cy="4445041"/>
          </a:xfrm>
          <a:prstGeom prst="rect">
            <a:avLst/>
          </a:prstGeom>
        </p:spPr>
      </p:pic>
    </p:spTree>
    <p:extLst>
      <p:ext uri="{BB962C8B-B14F-4D97-AF65-F5344CB8AC3E}">
        <p14:creationId xmlns:p14="http://schemas.microsoft.com/office/powerpoint/2010/main" val="2801942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a:extLst>
              <a:ext uri="{FF2B5EF4-FFF2-40B4-BE49-F238E27FC236}">
                <a16:creationId xmlns:a16="http://schemas.microsoft.com/office/drawing/2014/main" id="{C3CB2E5C-A6EB-4DD5-BBD6-41944BCC534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173" name="Straight Connector 172">
            <a:extLst>
              <a:ext uri="{FF2B5EF4-FFF2-40B4-BE49-F238E27FC236}">
                <a16:creationId xmlns:a16="http://schemas.microsoft.com/office/drawing/2014/main" id="{B7847260-479D-44F3-9C71-10A6782DE25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4" name="Straight Connector 173">
            <a:extLst>
              <a:ext uri="{FF2B5EF4-FFF2-40B4-BE49-F238E27FC236}">
                <a16:creationId xmlns:a16="http://schemas.microsoft.com/office/drawing/2014/main" id="{3417F859-135D-4EBD-9F83-138C0285FF39}"/>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5" name="Straight Connector 174">
            <a:extLst>
              <a:ext uri="{FF2B5EF4-FFF2-40B4-BE49-F238E27FC236}">
                <a16:creationId xmlns:a16="http://schemas.microsoft.com/office/drawing/2014/main" id="{097419CE-C136-4C44-AD82-60DF8F214777}"/>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6" name="Straight Connector 175">
            <a:extLst>
              <a:ext uri="{FF2B5EF4-FFF2-40B4-BE49-F238E27FC236}">
                <a16:creationId xmlns:a16="http://schemas.microsoft.com/office/drawing/2014/main" id="{4349B71F-0F7B-4E3D-83B1-5B11D4D6FCCC}"/>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7" name="Straight Connector 114">
            <a:extLst>
              <a:ext uri="{FF2B5EF4-FFF2-40B4-BE49-F238E27FC236}">
                <a16:creationId xmlns:a16="http://schemas.microsoft.com/office/drawing/2014/main" id="{09740EC1-D058-4E2D-B4E2-55D3C3B9D780}"/>
              </a:ext>
            </a:extLst>
          </p:cNvPr>
          <p:cNvCxnSpPr>
            <a:cxnSpLocks noChangeShapeType="1"/>
          </p:cNvCxnSpPr>
          <p:nvPr/>
        </p:nvCxnSpPr>
        <p:spPr bwMode="auto">
          <a:xfrm>
            <a:off x="559702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78" name="Straight Connector 114">
            <a:extLst>
              <a:ext uri="{FF2B5EF4-FFF2-40B4-BE49-F238E27FC236}">
                <a16:creationId xmlns:a16="http://schemas.microsoft.com/office/drawing/2014/main" id="{C1E97207-964E-4B15-8997-EB615C45B957}"/>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79" name="Straight Connector 114">
            <a:extLst>
              <a:ext uri="{FF2B5EF4-FFF2-40B4-BE49-F238E27FC236}">
                <a16:creationId xmlns:a16="http://schemas.microsoft.com/office/drawing/2014/main" id="{772683CF-0042-45C1-8EB3-C2C57D181197}"/>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80" name="Straight Connector 114">
            <a:extLst>
              <a:ext uri="{FF2B5EF4-FFF2-40B4-BE49-F238E27FC236}">
                <a16:creationId xmlns:a16="http://schemas.microsoft.com/office/drawing/2014/main" id="{6AC4FC3D-8305-4037-8814-0CA333F2B241}"/>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81" name="Title 1">
            <a:extLst>
              <a:ext uri="{FF2B5EF4-FFF2-40B4-BE49-F238E27FC236}">
                <a16:creationId xmlns:a16="http://schemas.microsoft.com/office/drawing/2014/main" id="{6869BD3F-7E7E-49AE-B24E-0E2E8B7339BC}"/>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82" name="TextBox 86">
            <a:extLst>
              <a:ext uri="{FF2B5EF4-FFF2-40B4-BE49-F238E27FC236}">
                <a16:creationId xmlns:a16="http://schemas.microsoft.com/office/drawing/2014/main" id="{2639D6EA-2478-4771-83BF-8AF2EC479F2D}"/>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83" name="Straight Connector 115">
            <a:extLst>
              <a:ext uri="{FF2B5EF4-FFF2-40B4-BE49-F238E27FC236}">
                <a16:creationId xmlns:a16="http://schemas.microsoft.com/office/drawing/2014/main" id="{702C21BC-EB6D-451A-9BE9-6BB81C7220FC}"/>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84" name="Straight Connector 114">
            <a:extLst>
              <a:ext uri="{FF2B5EF4-FFF2-40B4-BE49-F238E27FC236}">
                <a16:creationId xmlns:a16="http://schemas.microsoft.com/office/drawing/2014/main" id="{17460C06-B9C9-4101-9836-4E8B139564EF}"/>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5" name="Straight Connector 114">
            <a:extLst>
              <a:ext uri="{FF2B5EF4-FFF2-40B4-BE49-F238E27FC236}">
                <a16:creationId xmlns:a16="http://schemas.microsoft.com/office/drawing/2014/main" id="{459AB35A-0D96-48A8-8339-B584F1B1D7E9}"/>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86" name="Straight Connector 114">
            <a:extLst>
              <a:ext uri="{FF2B5EF4-FFF2-40B4-BE49-F238E27FC236}">
                <a16:creationId xmlns:a16="http://schemas.microsoft.com/office/drawing/2014/main" id="{58F734C2-1411-4902-9EE5-EC3B99AFAF71}"/>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87" name="Straight Connector 114">
            <a:extLst>
              <a:ext uri="{FF2B5EF4-FFF2-40B4-BE49-F238E27FC236}">
                <a16:creationId xmlns:a16="http://schemas.microsoft.com/office/drawing/2014/main" id="{5A09DAC6-FB6A-4BE5-A836-89EAA6A0AD54}"/>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88" name="Straight Connector 114">
            <a:extLst>
              <a:ext uri="{FF2B5EF4-FFF2-40B4-BE49-F238E27FC236}">
                <a16:creationId xmlns:a16="http://schemas.microsoft.com/office/drawing/2014/main" id="{13EEC270-7C6A-4840-A33B-ECF38D9C7E9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89" name="Straight Connector 114">
            <a:extLst>
              <a:ext uri="{FF2B5EF4-FFF2-40B4-BE49-F238E27FC236}">
                <a16:creationId xmlns:a16="http://schemas.microsoft.com/office/drawing/2014/main" id="{C7AFAED4-1D0F-4F7C-B4EA-025E2D40BAEE}"/>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90" name="Straight Connector 114">
            <a:extLst>
              <a:ext uri="{FF2B5EF4-FFF2-40B4-BE49-F238E27FC236}">
                <a16:creationId xmlns:a16="http://schemas.microsoft.com/office/drawing/2014/main" id="{66D3A619-0FEA-473A-AE4C-8DA0487192DD}"/>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91" name="Straight Connector 114">
            <a:extLst>
              <a:ext uri="{FF2B5EF4-FFF2-40B4-BE49-F238E27FC236}">
                <a16:creationId xmlns:a16="http://schemas.microsoft.com/office/drawing/2014/main" id="{D632C04C-7150-4C18-94F3-F4FB7CBE294F}"/>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92" name="Straight Connector 114">
            <a:extLst>
              <a:ext uri="{FF2B5EF4-FFF2-40B4-BE49-F238E27FC236}">
                <a16:creationId xmlns:a16="http://schemas.microsoft.com/office/drawing/2014/main" id="{61426A61-E703-4D7C-9EB2-5C630A7052A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93" name="TextBox 86">
            <a:extLst>
              <a:ext uri="{FF2B5EF4-FFF2-40B4-BE49-F238E27FC236}">
                <a16:creationId xmlns:a16="http://schemas.microsoft.com/office/drawing/2014/main" id="{8673DB55-278F-4D43-8BF5-B87305E86B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94" name="TextBox 86">
            <a:extLst>
              <a:ext uri="{FF2B5EF4-FFF2-40B4-BE49-F238E27FC236}">
                <a16:creationId xmlns:a16="http://schemas.microsoft.com/office/drawing/2014/main" id="{4466600A-72CB-410E-A2B1-6F69BF5D0AE1}"/>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95" name="TextBox 86">
            <a:extLst>
              <a:ext uri="{FF2B5EF4-FFF2-40B4-BE49-F238E27FC236}">
                <a16:creationId xmlns:a16="http://schemas.microsoft.com/office/drawing/2014/main" id="{AD09CCC9-D75A-437C-9FF7-F06F9E967865}"/>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96" name="TextBox 86">
            <a:extLst>
              <a:ext uri="{FF2B5EF4-FFF2-40B4-BE49-F238E27FC236}">
                <a16:creationId xmlns:a16="http://schemas.microsoft.com/office/drawing/2014/main" id="{501E3756-2B37-42FE-A7D9-4AC4C2A0810E}"/>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#105</a:t>
            </a:r>
            <a:endParaRPr lang="en-GB" altLang="en-US" sz="400" dirty="0">
              <a:latin typeface="Montserrat" panose="00000500000000000000" pitchFamily="50" charset="0"/>
            </a:endParaRPr>
          </a:p>
        </p:txBody>
      </p:sp>
      <p:sp>
        <p:nvSpPr>
          <p:cNvPr id="197" name="TextBox 86">
            <a:extLst>
              <a:ext uri="{FF2B5EF4-FFF2-40B4-BE49-F238E27FC236}">
                <a16:creationId xmlns:a16="http://schemas.microsoft.com/office/drawing/2014/main" id="{D33BF9CA-BC28-4054-923E-911728C89E8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98" name="TextBox 86">
            <a:extLst>
              <a:ext uri="{FF2B5EF4-FFF2-40B4-BE49-F238E27FC236}">
                <a16:creationId xmlns:a16="http://schemas.microsoft.com/office/drawing/2014/main" id="{677DE1B0-206D-4C13-953E-24652AC0B9F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99" name="TextBox 86">
            <a:extLst>
              <a:ext uri="{FF2B5EF4-FFF2-40B4-BE49-F238E27FC236}">
                <a16:creationId xmlns:a16="http://schemas.microsoft.com/office/drawing/2014/main" id="{A826C8AD-F424-4CF4-9942-82EEE961573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200" name="TextBox 86">
            <a:extLst>
              <a:ext uri="{FF2B5EF4-FFF2-40B4-BE49-F238E27FC236}">
                <a16:creationId xmlns:a16="http://schemas.microsoft.com/office/drawing/2014/main" id="{0FD30D0A-6241-4CF7-BCFF-EB17C70423BF}"/>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201" name="TextBox 86">
            <a:extLst>
              <a:ext uri="{FF2B5EF4-FFF2-40B4-BE49-F238E27FC236}">
                <a16:creationId xmlns:a16="http://schemas.microsoft.com/office/drawing/2014/main" id="{41F2B168-6A3C-4475-B25A-C30DFF8622ED}"/>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202" name="TextBox 86">
            <a:extLst>
              <a:ext uri="{FF2B5EF4-FFF2-40B4-BE49-F238E27FC236}">
                <a16:creationId xmlns:a16="http://schemas.microsoft.com/office/drawing/2014/main" id="{3D719733-BD84-4BF7-BDAD-C93A8738025D}"/>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203" name="TextBox 86">
            <a:extLst>
              <a:ext uri="{FF2B5EF4-FFF2-40B4-BE49-F238E27FC236}">
                <a16:creationId xmlns:a16="http://schemas.microsoft.com/office/drawing/2014/main" id="{ABB9B5B7-B19A-4623-819F-AC77F6D52162}"/>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#112</a:t>
            </a:r>
            <a:endParaRPr lang="en-GB" altLang="en-US" sz="400" dirty="0">
              <a:latin typeface="Montserrat" panose="00000500000000000000" pitchFamily="50" charset="0"/>
            </a:endParaRPr>
          </a:p>
        </p:txBody>
      </p:sp>
      <p:sp>
        <p:nvSpPr>
          <p:cNvPr id="204" name="TextBox 86">
            <a:extLst>
              <a:ext uri="{FF2B5EF4-FFF2-40B4-BE49-F238E27FC236}">
                <a16:creationId xmlns:a16="http://schemas.microsoft.com/office/drawing/2014/main" id="{AA462542-B3E2-4456-A3CC-044C691676F5}"/>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205" name="Chevron 60">
            <a:extLst>
              <a:ext uri="{FF2B5EF4-FFF2-40B4-BE49-F238E27FC236}">
                <a16:creationId xmlns:a16="http://schemas.microsoft.com/office/drawing/2014/main" id="{6F037B34-0F7D-44D4-BCCD-6323F447C709}"/>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206" name="Chevron 60">
            <a:extLst>
              <a:ext uri="{FF2B5EF4-FFF2-40B4-BE49-F238E27FC236}">
                <a16:creationId xmlns:a16="http://schemas.microsoft.com/office/drawing/2014/main" id="{84C6475E-74B1-400C-8778-D08D51F1164B}"/>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207" name="TextBox 206">
            <a:extLst>
              <a:ext uri="{FF2B5EF4-FFF2-40B4-BE49-F238E27FC236}">
                <a16:creationId xmlns:a16="http://schemas.microsoft.com/office/drawing/2014/main" id="{C57F2B89-0485-4424-BE51-89CFCFBA73F5}"/>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208" name="TextBox 207">
            <a:extLst>
              <a:ext uri="{FF2B5EF4-FFF2-40B4-BE49-F238E27FC236}">
                <a16:creationId xmlns:a16="http://schemas.microsoft.com/office/drawing/2014/main" id="{C3A05353-241D-4372-9BCB-E5DED0984122}"/>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209" name="TextBox 2">
            <a:extLst>
              <a:ext uri="{FF2B5EF4-FFF2-40B4-BE49-F238E27FC236}">
                <a16:creationId xmlns:a16="http://schemas.microsoft.com/office/drawing/2014/main" id="{42181E07-C5B1-4E67-8713-5FD4510018C6}"/>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0" name="TextBox 59">
            <a:extLst>
              <a:ext uri="{FF2B5EF4-FFF2-40B4-BE49-F238E27FC236}">
                <a16:creationId xmlns:a16="http://schemas.microsoft.com/office/drawing/2014/main" id="{8B4292B9-C89F-46BF-9C10-52A5B3C4E841}"/>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1" name="TextBox 60">
            <a:extLst>
              <a:ext uri="{FF2B5EF4-FFF2-40B4-BE49-F238E27FC236}">
                <a16:creationId xmlns:a16="http://schemas.microsoft.com/office/drawing/2014/main" id="{D565A30B-6580-4B9C-BCBD-2BB0DA3D1134}"/>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2" name="TextBox 61">
            <a:extLst>
              <a:ext uri="{FF2B5EF4-FFF2-40B4-BE49-F238E27FC236}">
                <a16:creationId xmlns:a16="http://schemas.microsoft.com/office/drawing/2014/main" id="{297658D9-7AF5-4B57-9B8A-A3431A92AA74}"/>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3" name="TextBox 62">
            <a:extLst>
              <a:ext uri="{FF2B5EF4-FFF2-40B4-BE49-F238E27FC236}">
                <a16:creationId xmlns:a16="http://schemas.microsoft.com/office/drawing/2014/main" id="{26C9B1B2-877F-4422-8073-DB41C19DBE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63">
            <a:extLst>
              <a:ext uri="{FF2B5EF4-FFF2-40B4-BE49-F238E27FC236}">
                <a16:creationId xmlns:a16="http://schemas.microsoft.com/office/drawing/2014/main" id="{E85F19E9-2EF9-4113-929D-34F119D09762}"/>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5" name="TextBox 64">
            <a:extLst>
              <a:ext uri="{FF2B5EF4-FFF2-40B4-BE49-F238E27FC236}">
                <a16:creationId xmlns:a16="http://schemas.microsoft.com/office/drawing/2014/main" id="{F448BD74-99C2-4BD6-97C5-E57DC15E1C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6" name="TextBox 65">
            <a:extLst>
              <a:ext uri="{FF2B5EF4-FFF2-40B4-BE49-F238E27FC236}">
                <a16:creationId xmlns:a16="http://schemas.microsoft.com/office/drawing/2014/main" id="{FF336DB5-04B6-4D1E-9F8D-957B322B132A}"/>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7" name="TextBox 66">
            <a:extLst>
              <a:ext uri="{FF2B5EF4-FFF2-40B4-BE49-F238E27FC236}">
                <a16:creationId xmlns:a16="http://schemas.microsoft.com/office/drawing/2014/main" id="{A867CA8D-BF11-4F75-956B-057629940533}"/>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8" name="TextBox 67">
            <a:extLst>
              <a:ext uri="{FF2B5EF4-FFF2-40B4-BE49-F238E27FC236}">
                <a16:creationId xmlns:a16="http://schemas.microsoft.com/office/drawing/2014/main" id="{FB1B4EA3-A0AF-44E5-94D1-59C999AB68EA}"/>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9" name="TextBox 69">
            <a:extLst>
              <a:ext uri="{FF2B5EF4-FFF2-40B4-BE49-F238E27FC236}">
                <a16:creationId xmlns:a16="http://schemas.microsoft.com/office/drawing/2014/main" id="{FB43F91A-52FC-4150-9EE3-A377C6E50408}"/>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0" name="TextBox 70">
            <a:extLst>
              <a:ext uri="{FF2B5EF4-FFF2-40B4-BE49-F238E27FC236}">
                <a16:creationId xmlns:a16="http://schemas.microsoft.com/office/drawing/2014/main" id="{5006BD70-529F-4537-A950-91B10B4ECA16}"/>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1" name="TextBox 71">
            <a:extLst>
              <a:ext uri="{FF2B5EF4-FFF2-40B4-BE49-F238E27FC236}">
                <a16:creationId xmlns:a16="http://schemas.microsoft.com/office/drawing/2014/main" id="{E1566947-0D42-4A1A-997E-31FA46C7CAE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2" name="TextBox 221">
            <a:extLst>
              <a:ext uri="{FF2B5EF4-FFF2-40B4-BE49-F238E27FC236}">
                <a16:creationId xmlns:a16="http://schemas.microsoft.com/office/drawing/2014/main" id="{0362FA84-B949-4852-A2C0-68F4E7ACB0CA}"/>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23" name="Chevron 79">
            <a:extLst>
              <a:ext uri="{FF2B5EF4-FFF2-40B4-BE49-F238E27FC236}">
                <a16:creationId xmlns:a16="http://schemas.microsoft.com/office/drawing/2014/main" id="{46DA39AC-5966-46CA-A982-A3FCC63F7C4B}"/>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24" name="Chevron 58">
            <a:extLst>
              <a:ext uri="{FF2B5EF4-FFF2-40B4-BE49-F238E27FC236}">
                <a16:creationId xmlns:a16="http://schemas.microsoft.com/office/drawing/2014/main" id="{7F4CCCAA-A8E4-439C-A580-93BA94F32DFC}"/>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25" name="Chevron 60">
            <a:extLst>
              <a:ext uri="{FF2B5EF4-FFF2-40B4-BE49-F238E27FC236}">
                <a16:creationId xmlns:a16="http://schemas.microsoft.com/office/drawing/2014/main" id="{3027F26A-DF63-49DD-8771-B8C5836EDBA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26" name="Chevron 60">
            <a:extLst>
              <a:ext uri="{FF2B5EF4-FFF2-40B4-BE49-F238E27FC236}">
                <a16:creationId xmlns:a16="http://schemas.microsoft.com/office/drawing/2014/main" id="{7934FD34-9B77-486B-8670-A129C22ADFEE}"/>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27" name="Chevron 60">
            <a:extLst>
              <a:ext uri="{FF2B5EF4-FFF2-40B4-BE49-F238E27FC236}">
                <a16:creationId xmlns:a16="http://schemas.microsoft.com/office/drawing/2014/main" id="{0DCF9B64-92EC-4EA4-BCE2-DFCD042657B5}"/>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28" name="Chevron 58">
            <a:extLst>
              <a:ext uri="{FF2B5EF4-FFF2-40B4-BE49-F238E27FC236}">
                <a16:creationId xmlns:a16="http://schemas.microsoft.com/office/drawing/2014/main" id="{2C67504F-EAA3-4875-9513-A00104843766}"/>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29" name="Chevron 60">
            <a:extLst>
              <a:ext uri="{FF2B5EF4-FFF2-40B4-BE49-F238E27FC236}">
                <a16:creationId xmlns:a16="http://schemas.microsoft.com/office/drawing/2014/main" id="{717BD2FC-BD70-4833-9BF3-A0744F3FCD5A}"/>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30" name="TextBox 86">
            <a:extLst>
              <a:ext uri="{FF2B5EF4-FFF2-40B4-BE49-F238E27FC236}">
                <a16:creationId xmlns:a16="http://schemas.microsoft.com/office/drawing/2014/main" id="{8321B4AE-F38D-4FA6-BADE-F33091B377E8}"/>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31" name="TextBox 60">
            <a:extLst>
              <a:ext uri="{FF2B5EF4-FFF2-40B4-BE49-F238E27FC236}">
                <a16:creationId xmlns:a16="http://schemas.microsoft.com/office/drawing/2014/main" id="{A91C3EF9-A1B1-4833-8F58-ACDFF2EAAF1B}"/>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32" name="TextBox 231">
            <a:extLst>
              <a:ext uri="{FF2B5EF4-FFF2-40B4-BE49-F238E27FC236}">
                <a16:creationId xmlns:a16="http://schemas.microsoft.com/office/drawing/2014/main" id="{9ED55C33-D5C4-4FBE-9DD1-C0AB4573226B}"/>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33" name="Rectangle 12">
            <a:extLst>
              <a:ext uri="{FF2B5EF4-FFF2-40B4-BE49-F238E27FC236}">
                <a16:creationId xmlns:a16="http://schemas.microsoft.com/office/drawing/2014/main" id="{82C928A7-C014-4F55-AB00-452795E4C25B}"/>
              </a:ext>
            </a:extLst>
          </p:cNvPr>
          <p:cNvSpPr>
            <a:spLocks noChangeArrowheads="1"/>
          </p:cNvSpPr>
          <p:nvPr/>
        </p:nvSpPr>
        <p:spPr bwMode="auto">
          <a:xfrm>
            <a:off x="510338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34" name="Chevron 60">
            <a:extLst>
              <a:ext uri="{FF2B5EF4-FFF2-40B4-BE49-F238E27FC236}">
                <a16:creationId xmlns:a16="http://schemas.microsoft.com/office/drawing/2014/main" id="{67E62842-A519-4A50-A436-2A7B6824960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35" name="Chevron 60">
            <a:extLst>
              <a:ext uri="{FF2B5EF4-FFF2-40B4-BE49-F238E27FC236}">
                <a16:creationId xmlns:a16="http://schemas.microsoft.com/office/drawing/2014/main" id="{F36FC6CF-D94C-4841-BC9F-F5D007DCD97D}"/>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36" name="TextBox 67">
            <a:extLst>
              <a:ext uri="{FF2B5EF4-FFF2-40B4-BE49-F238E27FC236}">
                <a16:creationId xmlns:a16="http://schemas.microsoft.com/office/drawing/2014/main" id="{E831FD96-CF7F-4A53-AEBA-13A15A0524E6}"/>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37" name="Diamond 3">
            <a:extLst>
              <a:ext uri="{FF2B5EF4-FFF2-40B4-BE49-F238E27FC236}">
                <a16:creationId xmlns:a16="http://schemas.microsoft.com/office/drawing/2014/main" id="{290E6F85-81C4-4AEC-AA3F-3E73260BBCD2}"/>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8" name="TextBox 6">
            <a:extLst>
              <a:ext uri="{FF2B5EF4-FFF2-40B4-BE49-F238E27FC236}">
                <a16:creationId xmlns:a16="http://schemas.microsoft.com/office/drawing/2014/main" id="{5E56107D-8E2B-4C19-925B-E787529BC15D}"/>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9" name="Diamond 16">
            <a:extLst>
              <a:ext uri="{FF2B5EF4-FFF2-40B4-BE49-F238E27FC236}">
                <a16:creationId xmlns:a16="http://schemas.microsoft.com/office/drawing/2014/main" id="{1545B50E-0EA1-448B-BC96-D7B94D039F4E}"/>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40" name="TextBox 7">
            <a:extLst>
              <a:ext uri="{FF2B5EF4-FFF2-40B4-BE49-F238E27FC236}">
                <a16:creationId xmlns:a16="http://schemas.microsoft.com/office/drawing/2014/main" id="{BF051FD0-2E48-45CD-B247-6E4C3546088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41" name="Straight Connector 114">
            <a:extLst>
              <a:ext uri="{FF2B5EF4-FFF2-40B4-BE49-F238E27FC236}">
                <a16:creationId xmlns:a16="http://schemas.microsoft.com/office/drawing/2014/main" id="{3AD5B989-065A-4BDC-BA2A-0F9A8E59A285}"/>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42" name="Chevron 60">
            <a:extLst>
              <a:ext uri="{FF2B5EF4-FFF2-40B4-BE49-F238E27FC236}">
                <a16:creationId xmlns:a16="http://schemas.microsoft.com/office/drawing/2014/main" id="{6609A270-386F-4233-A019-838757BE1030}"/>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3" name="矩形 1">
            <a:extLst>
              <a:ext uri="{FF2B5EF4-FFF2-40B4-BE49-F238E27FC236}">
                <a16:creationId xmlns:a16="http://schemas.microsoft.com/office/drawing/2014/main" id="{7C09C86F-988B-4F30-AAB1-9D7448E6AFA1}"/>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矩形 1">
            <a:extLst>
              <a:ext uri="{FF2B5EF4-FFF2-40B4-BE49-F238E27FC236}">
                <a16:creationId xmlns:a16="http://schemas.microsoft.com/office/drawing/2014/main" id="{C134DCB3-EE82-4659-B5B6-E3A5BF1D266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矩形 1">
            <a:extLst>
              <a:ext uri="{FF2B5EF4-FFF2-40B4-BE49-F238E27FC236}">
                <a16:creationId xmlns:a16="http://schemas.microsoft.com/office/drawing/2014/main" id="{B9F30E47-F0A4-408E-97EA-3DF94668113E}"/>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Chevron 60">
            <a:extLst>
              <a:ext uri="{FF2B5EF4-FFF2-40B4-BE49-F238E27FC236}">
                <a16:creationId xmlns:a16="http://schemas.microsoft.com/office/drawing/2014/main" id="{0E671BEA-66CF-4EC5-85CD-4C19F1F2E247}"/>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7" name="Isosceles Triangle 246">
            <a:extLst>
              <a:ext uri="{FF2B5EF4-FFF2-40B4-BE49-F238E27FC236}">
                <a16:creationId xmlns:a16="http://schemas.microsoft.com/office/drawing/2014/main" id="{58A6814A-25E4-4DA8-A503-5A928835F4DA}"/>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8" name="Star: 5 Points 247">
            <a:extLst>
              <a:ext uri="{FF2B5EF4-FFF2-40B4-BE49-F238E27FC236}">
                <a16:creationId xmlns:a16="http://schemas.microsoft.com/office/drawing/2014/main" id="{5F140E26-A9C4-4188-9618-957AC00DBD83}"/>
              </a:ext>
            </a:extLst>
          </p:cNvPr>
          <p:cNvSpPr/>
          <p:nvPr/>
        </p:nvSpPr>
        <p:spPr bwMode="auto">
          <a:xfrm>
            <a:off x="534544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9" name="Isosceles Triangle 248">
            <a:extLst>
              <a:ext uri="{FF2B5EF4-FFF2-40B4-BE49-F238E27FC236}">
                <a16:creationId xmlns:a16="http://schemas.microsoft.com/office/drawing/2014/main" id="{F43D2AE0-E119-4152-BD2A-746CFBE1A909}"/>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1836EADC-7C4C-419F-BA43-B869B212E1E8}"/>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t>Dec 2024</a:t>
            </a:r>
            <a:r>
              <a:rPr lang="en-US" altLang="zh-CN" b="1" dirty="0">
                <a:solidFill>
                  <a:srgbClr val="3333FF"/>
                </a:solidFill>
              </a:rPr>
              <a:t>-&gt;Mar 2025</a:t>
            </a:r>
            <a:r>
              <a:rPr lang="en-US" altLang="zh-CN" b="1" dirty="0"/>
              <a:t>: </a:t>
            </a:r>
            <a:r>
              <a:rPr lang="en-US" altLang="zh-CN" dirty="0"/>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51" name="Isosceles Triangle 250">
            <a:extLst>
              <a:ext uri="{FF2B5EF4-FFF2-40B4-BE49-F238E27FC236}">
                <a16:creationId xmlns:a16="http://schemas.microsoft.com/office/drawing/2014/main" id="{24584785-8E24-46D0-887E-0AC4A2AD5116}"/>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2" name="Isosceles Triangle 251">
            <a:extLst>
              <a:ext uri="{FF2B5EF4-FFF2-40B4-BE49-F238E27FC236}">
                <a16:creationId xmlns:a16="http://schemas.microsoft.com/office/drawing/2014/main" id="{DAF17420-B483-48A4-B0DF-FE89FDD27EAF}"/>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3" name="TextBox 252">
            <a:extLst>
              <a:ext uri="{FF2B5EF4-FFF2-40B4-BE49-F238E27FC236}">
                <a16:creationId xmlns:a16="http://schemas.microsoft.com/office/drawing/2014/main" id="{2604EDC8-F6C2-4B78-8CF1-D4C0ACAD6861}"/>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4" name="Straight Connector 253">
            <a:extLst>
              <a:ext uri="{FF2B5EF4-FFF2-40B4-BE49-F238E27FC236}">
                <a16:creationId xmlns:a16="http://schemas.microsoft.com/office/drawing/2014/main" id="{BDC174BA-13C0-4B4F-AF78-F21F210FF7BC}"/>
              </a:ext>
            </a:extLst>
          </p:cNvPr>
          <p:cNvCxnSpPr>
            <a:cxnSpLocks/>
            <a:stCxn id="243" idx="3"/>
            <a:endCxn id="253"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9620437-0455-437B-8E75-A909154A1ACD}"/>
              </a:ext>
            </a:extLst>
          </p:cNvPr>
          <p:cNvCxnSpPr>
            <a:endCxn id="253"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8DEAB3C-A786-4FBD-BE2B-AA0F54E50979}"/>
              </a:ext>
            </a:extLst>
          </p:cNvPr>
          <p:cNvCxnSpPr>
            <a:cxnSpLocks/>
            <a:stCxn id="245" idx="3"/>
            <a:endCxn id="253"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1" name="Isosceles Triangle 260">
            <a:extLst>
              <a:ext uri="{FF2B5EF4-FFF2-40B4-BE49-F238E27FC236}">
                <a16:creationId xmlns:a16="http://schemas.microsoft.com/office/drawing/2014/main" id="{E5E44C89-F2FF-4C68-BEB9-4A6748E1733A}"/>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62" name="Isosceles Triangle 261">
            <a:extLst>
              <a:ext uri="{FF2B5EF4-FFF2-40B4-BE49-F238E27FC236}">
                <a16:creationId xmlns:a16="http://schemas.microsoft.com/office/drawing/2014/main" id="{E0F62A7A-D796-45E9-97C0-AE00779A778B}"/>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8836-DF10-4777-B4C2-F5FFD5FCF619}"/>
              </a:ext>
            </a:extLst>
          </p:cNvPr>
          <p:cNvSpPr>
            <a:spLocks noGrp="1"/>
          </p:cNvSpPr>
          <p:nvPr>
            <p:ph type="title"/>
          </p:nvPr>
        </p:nvSpPr>
        <p:spPr/>
        <p:txBody>
          <a:bodyPr/>
          <a:lstStyle/>
          <a:p>
            <a:r>
              <a:rPr lang="en-US" altLang="zh-CN" dirty="0"/>
              <a:t>Action from SA#106</a:t>
            </a:r>
            <a:endParaRPr lang="zh-CN" altLang="en-US" dirty="0"/>
          </a:p>
        </p:txBody>
      </p:sp>
      <p:sp>
        <p:nvSpPr>
          <p:cNvPr id="3" name="Content Placeholder 2">
            <a:extLst>
              <a:ext uri="{FF2B5EF4-FFF2-40B4-BE49-F238E27FC236}">
                <a16:creationId xmlns:a16="http://schemas.microsoft.com/office/drawing/2014/main" id="{AB34A190-4AA4-41F3-A7B7-3919711821DA}"/>
              </a:ext>
            </a:extLst>
          </p:cNvPr>
          <p:cNvSpPr>
            <a:spLocks noGrp="1"/>
          </p:cNvSpPr>
          <p:nvPr>
            <p:ph idx="1"/>
          </p:nvPr>
        </p:nvSpPr>
        <p:spPr/>
        <p:txBody>
          <a:bodyPr/>
          <a:lstStyle/>
          <a:p>
            <a:r>
              <a:rPr lang="en-US" altLang="zh-CN" sz="1800" dirty="0"/>
              <a:t>Rel-19 Ambient IoT : </a:t>
            </a:r>
            <a:r>
              <a:rPr kumimoji="1" lang="en-US" altLang="zh-CN" sz="18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is expected to bring the related work item (including charging) for approval in TSG#107 (ref: SP-241980 Way forward proposal on Architecture support of Ambient power-enabled Internet of Things)</a:t>
            </a:r>
          </a:p>
          <a:p>
            <a:pPr lvl="1"/>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has agreed updated of Rel-19 </a:t>
            </a:r>
            <a:r>
              <a:rPr lang="en-GB" altLang="zh-CN" sz="1600" kern="1200" dirty="0">
                <a:ea typeface="宋体" panose="02010600030101010101" pitchFamily="2" charset="-122"/>
                <a:cs typeface="Arial" panose="020B0604020202020204" pitchFamily="34" charset="0"/>
              </a:rPr>
              <a:t>AdNRM_Ph3</a:t>
            </a:r>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 WID (SP-250123) to include OAM support to </a:t>
            </a:r>
            <a:r>
              <a:rPr lang="en-US" altLang="zh-CN" sz="1600" dirty="0"/>
              <a:t>Ambient IoT, and a new Charging </a:t>
            </a:r>
            <a:r>
              <a:rPr lang="en-US" altLang="zh-CN" sz="1600" dirty="0" err="1"/>
              <a:t>AmbientIoT_CH</a:t>
            </a:r>
            <a:r>
              <a:rPr lang="en-US" altLang="zh-CN" sz="1600" dirty="0"/>
              <a:t> WID (SP-250121) was agreed and submit to SA#107 for approval. </a:t>
            </a:r>
            <a:endPar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r>
              <a:rPr lang="de-DE" altLang="zh-CN" sz="1800" dirty="0">
                <a:ea typeface="Calibri" panose="020F0502020204030204" pitchFamily="34" charset="0"/>
              </a:rPr>
              <a:t>For 5G APIs, if there are URI query parameters defined as array or JSON object, the format of the query parameters shall be documented in the corresponding yaml file (see clause 5.3.13 of TS 29.501).(</a:t>
            </a:r>
            <a:r>
              <a:rPr lang="en-US" altLang="zh-CN" sz="1800" dirty="0">
                <a:ea typeface="Calibri" panose="020F0502020204030204" pitchFamily="34" charset="0"/>
              </a:rPr>
              <a:t>ref: SP-241892 Status report of TSG CT#106 Slide 21)</a:t>
            </a:r>
          </a:p>
          <a:p>
            <a:pPr lvl="1"/>
            <a:r>
              <a:rPr lang="en-US" altLang="zh-CN" sz="1400" dirty="0"/>
              <a:t>SA5 has checked related specifications and agreed the following CRs to align with the URI query parameters. </a:t>
            </a:r>
          </a:p>
          <a:p>
            <a:pPr lvl="2"/>
            <a:r>
              <a:rPr lang="en-US" altLang="zh-CN" sz="1050" dirty="0"/>
              <a:t>S5‑250155 Rel19 CR TS28.532 </a:t>
            </a:r>
            <a:r>
              <a:rPr lang="en-US" altLang="zh-CN" sz="1050" dirty="0" err="1"/>
              <a:t>OpenAPI</a:t>
            </a:r>
            <a:r>
              <a:rPr lang="en-US" altLang="zh-CN" sz="1050" dirty="0"/>
              <a:t> correction related to format of URI query parameters</a:t>
            </a:r>
          </a:p>
          <a:p>
            <a:pPr lvl="2"/>
            <a:r>
              <a:rPr lang="en-US" altLang="zh-CN" sz="1050" dirty="0"/>
              <a:t>S5‑250156 Rel19 CR TS28.550 </a:t>
            </a:r>
            <a:r>
              <a:rPr lang="en-US" altLang="zh-CN" sz="1050" dirty="0" err="1"/>
              <a:t>OpenAPI</a:t>
            </a:r>
            <a:r>
              <a:rPr lang="en-US" altLang="zh-CN" sz="1050" dirty="0"/>
              <a:t> correction related to format of URI query parameters</a:t>
            </a:r>
          </a:p>
          <a:p>
            <a:r>
              <a:rPr lang="en-US" altLang="zh-CN" sz="1800" dirty="0"/>
              <a:t>Trial on a tool developed by MCC to identify </a:t>
            </a:r>
            <a:r>
              <a:rPr lang="en-US" altLang="zh-CN" sz="1800" dirty="0" err="1"/>
              <a:t>OpenAPIs</a:t>
            </a:r>
            <a:r>
              <a:rPr lang="en-US" altLang="zh-CN" sz="1800" dirty="0"/>
              <a:t> which are changed  due to a change of a definition which is imported from a different TS/</a:t>
            </a:r>
            <a:r>
              <a:rPr lang="en-US" altLang="zh-CN" sz="1800" dirty="0" err="1"/>
              <a:t>OpenAPI</a:t>
            </a:r>
            <a:r>
              <a:rPr lang="en-US" altLang="zh-CN" sz="1800" dirty="0"/>
              <a:t> </a:t>
            </a:r>
            <a:r>
              <a:rPr lang="de-DE" altLang="zh-CN" sz="1800" dirty="0"/>
              <a:t>(</a:t>
            </a:r>
            <a:r>
              <a:rPr lang="en-US" altLang="zh-CN" sz="1800" dirty="0"/>
              <a:t>ref: SP-241892 Status report of TSG CT#106 Slide 22)</a:t>
            </a:r>
          </a:p>
          <a:p>
            <a:pPr lvl="1"/>
            <a:r>
              <a:rPr lang="en-US" altLang="zh-CN" sz="1400" dirty="0"/>
              <a:t>The tool has been informed to SA5, detail procedure on how to use the tool in SA5 working procedure will be discussed in future meeting. </a:t>
            </a:r>
            <a:endParaRPr lang="zh-CN" altLang="en-US" sz="2000" dirty="0"/>
          </a:p>
        </p:txBody>
      </p:sp>
    </p:spTree>
    <p:extLst>
      <p:ext uri="{BB962C8B-B14F-4D97-AF65-F5344CB8AC3E}">
        <p14:creationId xmlns:p14="http://schemas.microsoft.com/office/powerpoint/2010/main" val="381536936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331943313"/>
              </p:ext>
            </p:extLst>
          </p:nvPr>
        </p:nvGraphicFramePr>
        <p:xfrm>
          <a:off x="573206" y="1878594"/>
          <a:ext cx="10867945" cy="198359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satellite access Phase 3</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altLang="zh-CN"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5GSAT_Ph3_CH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CAPIF</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CAPIF_Ph2_CH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next generation real time communication services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NG_RTC_Ph2_CH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Uncrewed Aerial Systems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UAS_Ph2_CH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5GC </a:t>
                      </a:r>
                      <a:r>
                        <a:rPr kumimoji="0" lang="en-GB" sz="1200" b="0" i="0" u="none" strike="noStrike" kern="1200" cap="none" spc="0" normalizeH="0" baseline="0" dirty="0" err="1">
                          <a:ln>
                            <a:noFill/>
                          </a:ln>
                          <a:solidFill>
                            <a:prstClr val="black"/>
                          </a:solidFill>
                          <a:effectLst/>
                          <a:uLnTx/>
                          <a:uFillTx/>
                          <a:latin typeface="Calibri" panose="020F0502020204030204" pitchFamily="34" charset="0"/>
                          <a:ea typeface="DengXian" panose="02010600030101010101" pitchFamily="2" charset="-122"/>
                          <a:cs typeface="+mn-cs"/>
                        </a:rPr>
                        <a:t>LoCation</a:t>
                      </a:r>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 Services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5G_eLCS_Ph3_CH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Ambient power-enabled Internet of Things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AmbientIoT_CH</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enhancement for MOCN network sharing</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CHNetShare</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9637895" cy="292388"/>
          </a:xfrm>
          <a:prstGeom prst="rect">
            <a:avLst/>
          </a:prstGeom>
          <a:noFill/>
        </p:spPr>
        <p:txBody>
          <a:bodyPr wrap="none" rtlCol="0">
            <a:spAutoFit/>
          </a:bodyPr>
          <a:lstStyle/>
          <a:p>
            <a:r>
              <a:rPr lang="en-US" altLang="zh-CN" b="1" dirty="0">
                <a:solidFill>
                  <a:srgbClr val="FF0000"/>
                </a:solidFill>
                <a:latin typeface="+mn-lt"/>
              </a:rPr>
              <a:t>7</a:t>
            </a:r>
            <a:r>
              <a:rPr lang="en-US" altLang="zh-CN" b="1" dirty="0">
                <a:latin typeface="+mn-lt"/>
              </a:rPr>
              <a:t> new Rel-19 work items sent for SA approval, including </a:t>
            </a:r>
            <a:r>
              <a:rPr lang="en-US" altLang="zh-CN" b="1" dirty="0">
                <a:solidFill>
                  <a:srgbClr val="FF0000"/>
                </a:solidFill>
                <a:latin typeface="+mn-lt"/>
              </a:rPr>
              <a:t>7</a:t>
            </a:r>
            <a:r>
              <a:rPr lang="en-US" altLang="zh-CN" b="1" dirty="0">
                <a:latin typeface="+mn-lt"/>
              </a:rPr>
              <a:t> CH work items (</a:t>
            </a:r>
            <a:r>
              <a:rPr lang="en-GB" altLang="zh-CN" b="1" dirty="0">
                <a:solidFill>
                  <a:srgbClr val="FF0000"/>
                </a:solidFill>
                <a:latin typeface="+mn-lt"/>
              </a:rPr>
              <a:t>6</a:t>
            </a:r>
            <a:r>
              <a:rPr lang="en-GB" altLang="zh-CN" b="1" dirty="0">
                <a:latin typeface="+mn-lt"/>
              </a:rPr>
              <a:t> CH support to network features and </a:t>
            </a:r>
            <a:r>
              <a:rPr lang="en-GB" altLang="zh-CN" b="1" dirty="0">
                <a:solidFill>
                  <a:srgbClr val="FF0000"/>
                </a:solidFill>
                <a:latin typeface="+mn-lt"/>
              </a:rPr>
              <a:t>1</a:t>
            </a:r>
            <a:r>
              <a:rPr lang="en-GB" altLang="zh-CN" b="1" dirty="0">
                <a:latin typeface="+mn-lt"/>
              </a:rPr>
              <a:t> CH prime feature</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3659381486"/>
              </p:ext>
            </p:extLst>
          </p:nvPr>
        </p:nvGraphicFramePr>
        <p:xfrm>
          <a:off x="422485" y="1429953"/>
          <a:ext cx="11347029" cy="1847850"/>
        </p:xfrm>
        <a:graphic>
          <a:graphicData uri="http://schemas.openxmlformats.org/drawingml/2006/table">
            <a:tbl>
              <a:tblPr/>
              <a:tblGrid>
                <a:gridCol w="790619">
                  <a:extLst>
                    <a:ext uri="{9D8B030D-6E8A-4147-A177-3AD203B41FA5}">
                      <a16:colId xmlns:a16="http://schemas.microsoft.com/office/drawing/2014/main" val="20000"/>
                    </a:ext>
                  </a:extLst>
                </a:gridCol>
                <a:gridCol w="1235701">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SP-250115</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Subscriber and Equipment Trace and </a:t>
                      </a:r>
                      <a:r>
                        <a:rPr lang="en-US" altLang="zh-CN" sz="1200" kern="1200" dirty="0" err="1">
                          <a:solidFill>
                            <a:schemeClr val="tx1"/>
                          </a:solidFill>
                          <a:latin typeface="+mn-lt"/>
                          <a:ea typeface="+mn-ea"/>
                          <a:cs typeface="+mn-cs"/>
                        </a:rPr>
                        <a:t>QoE</a:t>
                      </a:r>
                      <a:r>
                        <a:rPr lang="en-US" altLang="zh-CN" sz="1200" kern="1200" dirty="0">
                          <a:solidFill>
                            <a:schemeClr val="tx1"/>
                          </a:solidFill>
                          <a:latin typeface="+mn-lt"/>
                          <a:ea typeface="+mn-ea"/>
                          <a:cs typeface="+mn-cs"/>
                        </a:rPr>
                        <a:t> Collection</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Including additional Trace/MDT/</a:t>
                      </a:r>
                      <a:r>
                        <a:rPr lang="en-US" sz="1200" kern="1200" dirty="0" err="1">
                          <a:solidFill>
                            <a:schemeClr val="tx1"/>
                          </a:solidFill>
                          <a:effectLst/>
                          <a:latin typeface="+mn-lt"/>
                          <a:ea typeface="+mn-ea"/>
                          <a:cs typeface="Arial" panose="020B0604020202020204" pitchFamily="34" charset="0"/>
                        </a:rPr>
                        <a:t>QoE</a:t>
                      </a:r>
                      <a:r>
                        <a:rPr lang="en-US" sz="1200" kern="1200" dirty="0">
                          <a:solidFill>
                            <a:schemeClr val="tx1"/>
                          </a:solidFill>
                          <a:effectLst/>
                          <a:latin typeface="+mn-lt"/>
                          <a:ea typeface="+mn-ea"/>
                          <a:cs typeface="Arial" panose="020B0604020202020204" pitchFamily="34" charset="0"/>
                        </a:rPr>
                        <a:t> enhancement in the scope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SP-250123</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5G Advanced NRM features phase 3</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Include NRM support for Ambient IoT feature, LTM mobility feature, NR-WAB</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139365">
                <a:tc>
                  <a:txBody>
                    <a:bodyPr/>
                    <a:lstStyle/>
                    <a:p>
                      <a:pPr marL="0" algn="l" defTabSz="1219170" rtl="0" eaLnBrk="1" fontAlgn="t" latinLnBrk="0" hangingPunct="1"/>
                      <a:r>
                        <a:rPr lang="en-US" altLang="zh-CN" sz="1200" kern="1200" dirty="0">
                          <a:solidFill>
                            <a:schemeClr val="tx1"/>
                          </a:solidFill>
                          <a:latin typeface="+mn-lt"/>
                          <a:ea typeface="+mn-ea"/>
                          <a:cs typeface="+mn-cs"/>
                        </a:rPr>
                        <a:t>SP-250116</a:t>
                      </a:r>
                      <a:endParaRPr lang="zh-CN" altLang="en-US"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Data management phase 2</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rapporteur information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algn="l" defTabSz="1219170" rtl="0" eaLnBrk="1" fontAlgn="t" latinLnBrk="0" hangingPunct="1"/>
                      <a:r>
                        <a:rPr lang="en-GB" sz="1200" kern="1200" dirty="0">
                          <a:solidFill>
                            <a:schemeClr val="tx1"/>
                          </a:solidFill>
                          <a:latin typeface="+mn-lt"/>
                          <a:ea typeface="+mn-ea"/>
                          <a:cs typeface="+mn-cs"/>
                        </a:rPr>
                        <a:t>SP-250124</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a:solidFill>
                            <a:schemeClr val="tx1"/>
                          </a:solidFill>
                          <a:latin typeface="+mn-lt"/>
                          <a:ea typeface="+mn-ea"/>
                          <a:cs typeface="+mn-cs"/>
                        </a:rPr>
                        <a:t>WID revised</a:t>
                      </a:r>
                      <a:endParaRPr lang="en-US" altLang="zh-CN" sz="1200" kern="1200" noProof="0" dirty="0">
                        <a:solidFill>
                          <a:schemeClr val="tx1"/>
                        </a:solidFill>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GB" sz="1200" kern="1200" dirty="0">
                          <a:solidFill>
                            <a:schemeClr val="tx1"/>
                          </a:solidFill>
                          <a:latin typeface="+mn-lt"/>
                          <a:ea typeface="+mn-ea"/>
                          <a:cs typeface="+mn-cs"/>
                        </a:rPr>
                        <a:t>Revised WID on charging aspects for energy efficiency of network slice </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title, expected time scale and supporting company</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SP-250122</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Revised WID on CHF Segmentation</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Update expected time scale and supporting company</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348965"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study/work items sent for SA approval including </a:t>
            </a:r>
            <a:r>
              <a:rPr lang="en-US" altLang="zh-CN" b="1" dirty="0">
                <a:solidFill>
                  <a:srgbClr val="FF0000"/>
                </a:solidFill>
                <a:latin typeface="+mn-lt"/>
              </a:rPr>
              <a:t>3</a:t>
            </a:r>
            <a:r>
              <a:rPr lang="en-US" altLang="zh-CN" b="1" dirty="0">
                <a:latin typeface="+mn-lt"/>
              </a:rPr>
              <a:t> OAM and </a:t>
            </a:r>
            <a:r>
              <a:rPr lang="en-US" altLang="zh-CN" b="1" dirty="0">
                <a:solidFill>
                  <a:srgbClr val="FF0000"/>
                </a:solidFill>
                <a:latin typeface="+mn-lt"/>
              </a:rPr>
              <a:t>2</a:t>
            </a:r>
            <a:r>
              <a:rPr lang="en-US" altLang="zh-CN" b="1" dirty="0">
                <a:latin typeface="+mn-lt"/>
              </a:rPr>
              <a:t> CH</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613C568A-0C46-4592-BB68-CDB41342D77A}">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6f846979-0e6f-42ff-8b87-e1893efeda99"/>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32792</TotalTime>
  <Words>15224</Words>
  <Application>Microsoft Office PowerPoint</Application>
  <PresentationFormat>Widescreen</PresentationFormat>
  <Paragraphs>3258</Paragraphs>
  <Slides>78</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78</vt:i4>
      </vt:variant>
    </vt:vector>
  </HeadingPairs>
  <TitlesOfParts>
    <vt:vector size="98" baseType="lpstr">
      <vt:lpstr>Arial </vt:lpstr>
      <vt:lpstr>Batang</vt:lpstr>
      <vt:lpstr>Kartika</vt:lpstr>
      <vt:lpstr>Microsoft YaHei UI</vt:lpstr>
      <vt:lpstr>Montserrat</vt:lpstr>
      <vt:lpstr>MS PGothic</vt:lpstr>
      <vt:lpstr>MS PGothic</vt:lpstr>
      <vt:lpstr>PMingLiU</vt:lpstr>
      <vt:lpstr>Qualcomm Office Regular</vt:lpstr>
      <vt:lpstr>等线</vt:lpstr>
      <vt:lpstr>等线</vt:lpstr>
      <vt:lpstr>宋体</vt:lpstr>
      <vt:lpstr>微软雅黑</vt:lpstr>
      <vt:lpstr>微软雅黑</vt:lpstr>
      <vt:lpstr>Arial</vt:lpstr>
      <vt:lpstr>Calibri</vt:lpstr>
      <vt:lpstr>Times New Roman</vt:lpstr>
      <vt:lpstr>Wingdings</vt:lpstr>
      <vt:lpstr>Wingdings 3</vt:lpstr>
      <vt:lpstr>Office Theme</vt:lpstr>
      <vt:lpstr>    SA5 Status Report to SA#107    </vt:lpstr>
      <vt:lpstr>SA5 leadership</vt:lpstr>
      <vt:lpstr>Contents</vt:lpstr>
      <vt:lpstr>SA5 general information since SA#106</vt:lpstr>
      <vt:lpstr>SA5 meeting statistics (2024/2025) </vt:lpstr>
      <vt:lpstr>SA5 meeting statistics (Rel-19 OAM topics) </vt:lpstr>
      <vt:lpstr>Action from SA#106</vt:lpstr>
      <vt:lpstr>PowerPoint Presentation</vt:lpstr>
      <vt:lpstr>PowerPoint Presentation</vt:lpstr>
      <vt:lpstr>Overview of Rel-19 SA5 OAM topics</vt:lpstr>
      <vt:lpstr>PowerPoint Presentation</vt:lpstr>
      <vt:lpstr>Update of SA5 Rel-19 ongoing WI/SI progress</vt:lpstr>
      <vt:lpstr>PowerPoint Presentation</vt:lpstr>
      <vt:lpstr>PowerPoint Presentation</vt:lpstr>
      <vt:lpstr>PowerPoint Presentation</vt:lpstr>
      <vt:lpstr>PowerPoint Presentation</vt:lpstr>
      <vt:lpstr>PowerPoint Presentation</vt:lpstr>
      <vt:lpstr>SA5 Rel-20 capacity summary </vt:lpstr>
      <vt:lpstr>TU allocation portion of 5GA part/6G part in Rel-20</vt:lpstr>
      <vt:lpstr>PowerPoint Presentation</vt:lpstr>
      <vt:lpstr>SA5 Liaisons to SA</vt:lpstr>
      <vt:lpstr>TRs / TSs to SA#107 for information/approval </vt:lpstr>
      <vt:lpstr>List of SA5 CR pack to SA#106</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RAGCH: WID on Charging Aspects of Ranging and Sidelink Positioning</vt:lpstr>
      <vt:lpstr>3. EESCH: WID on charging aspects for energy efficiency of network slice</vt:lpstr>
      <vt:lpstr>4. NSCH: WID on charging enhancement for indirect network sharing</vt:lpstr>
      <vt:lpstr>5. PROCH: WID on Charging Aspects for 5G ProSe Ph3</vt:lpstr>
      <vt:lpstr>6. SATCH: Study on charging aspects of satellite access Phase 3</vt:lpstr>
      <vt:lpstr>7. CAPCH: SID on Charging Aspects of CAPIF</vt:lpstr>
      <vt:lpstr>8. RTCCH: SID on Charging aspects of next generation real time communication services phase 2</vt:lpstr>
      <vt:lpstr>9. UASCH: SID on Charging aspects of Uncrewed Aerial Vehicle</vt:lpstr>
      <vt:lpstr>10.SATCH: WID on Charging aspects of satellite access Phase 3 </vt:lpstr>
      <vt:lpstr>11.CAPCH: WID on Charging aspects of CAPIF </vt:lpstr>
      <vt:lpstr>12. RTCCH: WID on Charging aspects of next generation real time communication services phase 2 </vt:lpstr>
      <vt:lpstr>13.UASCH: WID on Charging for Uncrewed Aerial Systems Phase 2</vt:lpstr>
      <vt:lpstr>14. LCSCH: WID on Charging Aspects of 5GC LoCation Services</vt:lpstr>
      <vt:lpstr>15.AIOCH: WID on Charging for Ambient power-enabled Internet of Things</vt:lpstr>
      <vt:lpstr>16. CHNSH: WID on Charging enhancement for MOCN network sharing</vt:lpstr>
      <vt:lpstr>Thank you!</vt:lpstr>
      <vt:lpstr>General information  (time plan/meeting plan/forge)</vt:lpstr>
      <vt:lpstr>PowerPoint Presentation</vt:lpstr>
      <vt:lpstr>3GPP SA &amp; SA5 meeting calendar (2025)</vt:lpstr>
      <vt:lpstr>PowerPoint Presentation</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ZL</cp:lastModifiedBy>
  <cp:revision>1505</cp:revision>
  <dcterms:created xsi:type="dcterms:W3CDTF">2019-03-13T01:38:36Z</dcterms:created>
  <dcterms:modified xsi:type="dcterms:W3CDTF">2025-03-03T09:59:48Z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