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9" r:id="rId4"/>
  </p:sldMasterIdLst>
  <p:notesMasterIdLst>
    <p:notesMasterId r:id="rId82"/>
  </p:notesMasterIdLst>
  <p:handoutMasterIdLst>
    <p:handoutMasterId r:id="rId83"/>
  </p:handoutMasterIdLst>
  <p:sldIdLst>
    <p:sldId id="303" r:id="rId5"/>
    <p:sldId id="621" r:id="rId6"/>
    <p:sldId id="708" r:id="rId7"/>
    <p:sldId id="1255" r:id="rId8"/>
    <p:sldId id="1300" r:id="rId9"/>
    <p:sldId id="1302" r:id="rId10"/>
    <p:sldId id="1340" r:id="rId11"/>
    <p:sldId id="1228" r:id="rId12"/>
    <p:sldId id="1381" r:id="rId13"/>
    <p:sldId id="1361" r:id="rId14"/>
    <p:sldId id="1389" r:id="rId15"/>
    <p:sldId id="972" r:id="rId16"/>
    <p:sldId id="970" r:id="rId17"/>
    <p:sldId id="967" r:id="rId18"/>
    <p:sldId id="971" r:id="rId19"/>
    <p:sldId id="987" r:id="rId20"/>
    <p:sldId id="990" r:id="rId21"/>
    <p:sldId id="984" r:id="rId22"/>
    <p:sldId id="986" r:id="rId23"/>
    <p:sldId id="1357" r:id="rId24"/>
    <p:sldId id="1243" r:id="rId25"/>
    <p:sldId id="1307" r:id="rId26"/>
    <p:sldId id="1256" r:id="rId27"/>
    <p:sldId id="1321" r:id="rId28"/>
    <p:sldId id="1341" r:id="rId29"/>
    <p:sldId id="1342" r:id="rId30"/>
    <p:sldId id="1322" r:id="rId31"/>
    <p:sldId id="1324" r:id="rId32"/>
    <p:sldId id="1323" r:id="rId33"/>
    <p:sldId id="1356" r:id="rId34"/>
    <p:sldId id="1343" r:id="rId35"/>
    <p:sldId id="1344" r:id="rId36"/>
    <p:sldId id="1345" r:id="rId37"/>
    <p:sldId id="1346" r:id="rId38"/>
    <p:sldId id="1347" r:id="rId39"/>
    <p:sldId id="1348" r:id="rId40"/>
    <p:sldId id="1349" r:id="rId41"/>
    <p:sldId id="1350" r:id="rId42"/>
    <p:sldId id="1351" r:id="rId43"/>
    <p:sldId id="1352" r:id="rId44"/>
    <p:sldId id="1353" r:id="rId45"/>
    <p:sldId id="1354" r:id="rId46"/>
    <p:sldId id="1326" r:id="rId47"/>
    <p:sldId id="1325" r:id="rId48"/>
    <p:sldId id="1384" r:id="rId49"/>
    <p:sldId id="1257" r:id="rId50"/>
    <p:sldId id="1372" r:id="rId51"/>
    <p:sldId id="930" r:id="rId52"/>
    <p:sldId id="1364" r:id="rId53"/>
    <p:sldId id="1365" r:id="rId54"/>
    <p:sldId id="1366" r:id="rId55"/>
    <p:sldId id="1367" r:id="rId56"/>
    <p:sldId id="988" r:id="rId57"/>
    <p:sldId id="1368" r:id="rId58"/>
    <p:sldId id="1369" r:id="rId59"/>
    <p:sldId id="1370" r:id="rId60"/>
    <p:sldId id="1371" r:id="rId61"/>
    <p:sldId id="989" r:id="rId62"/>
    <p:sldId id="993" r:id="rId63"/>
    <p:sldId id="1391" r:id="rId64"/>
    <p:sldId id="992" r:id="rId65"/>
    <p:sldId id="991" r:id="rId66"/>
    <p:sldId id="995" r:id="rId67"/>
    <p:sldId id="994" r:id="rId68"/>
    <p:sldId id="1387" r:id="rId69"/>
    <p:sldId id="1380" r:id="rId70"/>
    <p:sldId id="1316" r:id="rId71"/>
    <p:sldId id="1390" r:id="rId72"/>
    <p:sldId id="1314" r:id="rId73"/>
    <p:sldId id="1338" r:id="rId74"/>
    <p:sldId id="1360" r:id="rId75"/>
    <p:sldId id="907" r:id="rId76"/>
    <p:sldId id="908" r:id="rId77"/>
    <p:sldId id="1329" r:id="rId78"/>
    <p:sldId id="949" r:id="rId79"/>
    <p:sldId id="950" r:id="rId80"/>
    <p:sldId id="952" r:id="rId81"/>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221" initials="0221" lastIdx="1" clrIdx="0">
    <p:extLst>
      <p:ext uri="{19B8F6BF-5375-455C-9EA6-DF929625EA0E}">
        <p15:presenceInfo xmlns:p15="http://schemas.microsoft.com/office/powerpoint/2012/main" userId="022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0000FF"/>
    <a:srgbClr val="72AF2F"/>
    <a:srgbClr val="5C88D0"/>
    <a:srgbClr val="C1E442"/>
    <a:srgbClr val="808080"/>
    <a:srgbClr val="FFFFCC"/>
    <a:srgbClr val="FFFF99"/>
    <a:srgbClr val="C6D25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0" autoAdjust="0"/>
    <p:restoredTop sz="92197" autoAdjust="0"/>
  </p:normalViewPr>
  <p:slideViewPr>
    <p:cSldViewPr snapToGrid="0">
      <p:cViewPr varScale="1">
        <p:scale>
          <a:sx n="106" d="100"/>
          <a:sy n="106" d="100"/>
        </p:scale>
        <p:origin x="96"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814" y="-243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Number of delegates in SA5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Sheet1!$L$2</c:f>
              <c:strCache>
                <c:ptCount val="1"/>
                <c:pt idx="0">
                  <c:v>F2F delegates</c:v>
                </c:pt>
              </c:strCache>
            </c:strRef>
          </c:tx>
          <c:spPr>
            <a:ln w="28575" cap="rnd">
              <a:solidFill>
                <a:schemeClr val="accent2"/>
              </a:solidFill>
              <a:round/>
            </a:ln>
            <a:effectLst/>
          </c:spPr>
          <c:marker>
            <c:symbol val="none"/>
          </c:marker>
          <c:cat>
            <c:strRef>
              <c:f>Sheet1!$A$10:$A$16</c:f>
              <c:strCache>
                <c:ptCount val="7"/>
                <c:pt idx="0">
                  <c:v>SA5#153</c:v>
                </c:pt>
                <c:pt idx="1">
                  <c:v>SA5#154</c:v>
                </c:pt>
                <c:pt idx="2">
                  <c:v>SA5#155</c:v>
                </c:pt>
                <c:pt idx="3">
                  <c:v>SA5#156</c:v>
                </c:pt>
                <c:pt idx="4">
                  <c:v>SA5#157</c:v>
                </c:pt>
                <c:pt idx="5">
                  <c:v>SA5#158</c:v>
                </c:pt>
                <c:pt idx="6">
                  <c:v>SA5#159</c:v>
                </c:pt>
              </c:strCache>
            </c:strRef>
          </c:cat>
          <c:val>
            <c:numRef>
              <c:f>Sheet1!$L$10:$L$16</c:f>
              <c:numCache>
                <c:formatCode>General</c:formatCode>
                <c:ptCount val="7"/>
                <c:pt idx="0">
                  <c:v>76</c:v>
                </c:pt>
                <c:pt idx="1">
                  <c:v>170</c:v>
                </c:pt>
                <c:pt idx="2">
                  <c:v>140</c:v>
                </c:pt>
                <c:pt idx="3">
                  <c:v>188</c:v>
                </c:pt>
                <c:pt idx="4">
                  <c:v>129</c:v>
                </c:pt>
                <c:pt idx="5">
                  <c:v>172</c:v>
                </c:pt>
                <c:pt idx="6">
                  <c:v>114</c:v>
                </c:pt>
              </c:numCache>
            </c:numRef>
          </c:val>
          <c:smooth val="0"/>
          <c:extLst>
            <c:ext xmlns:c16="http://schemas.microsoft.com/office/drawing/2014/chart" uri="{C3380CC4-5D6E-409C-BE32-E72D297353CC}">
              <c16:uniqueId val="{00000000-5D66-442A-B573-5064C620B8AB}"/>
            </c:ext>
          </c:extLst>
        </c:ser>
        <c:ser>
          <c:idx val="2"/>
          <c:order val="2"/>
          <c:tx>
            <c:strRef>
              <c:f>Sheet1!$M$2</c:f>
              <c:strCache>
                <c:ptCount val="1"/>
                <c:pt idx="0">
                  <c:v>Online delegates</c:v>
                </c:pt>
              </c:strCache>
            </c:strRef>
          </c:tx>
          <c:spPr>
            <a:ln w="28575" cap="rnd">
              <a:solidFill>
                <a:schemeClr val="accent3"/>
              </a:solidFill>
              <a:round/>
            </a:ln>
            <a:effectLst/>
          </c:spPr>
          <c:marker>
            <c:symbol val="none"/>
          </c:marker>
          <c:cat>
            <c:strRef>
              <c:f>Sheet1!$A$10:$A$16</c:f>
              <c:strCache>
                <c:ptCount val="7"/>
                <c:pt idx="0">
                  <c:v>SA5#153</c:v>
                </c:pt>
                <c:pt idx="1">
                  <c:v>SA5#154</c:v>
                </c:pt>
                <c:pt idx="2">
                  <c:v>SA5#155</c:v>
                </c:pt>
                <c:pt idx="3">
                  <c:v>SA5#156</c:v>
                </c:pt>
                <c:pt idx="4">
                  <c:v>SA5#157</c:v>
                </c:pt>
                <c:pt idx="5">
                  <c:v>SA5#158</c:v>
                </c:pt>
                <c:pt idx="6">
                  <c:v>SA5#159</c:v>
                </c:pt>
              </c:strCache>
            </c:strRef>
          </c:cat>
          <c:val>
            <c:numRef>
              <c:f>Sheet1!$M$10:$M$16</c:f>
              <c:numCache>
                <c:formatCode>General</c:formatCode>
                <c:ptCount val="7"/>
                <c:pt idx="0">
                  <c:v>28</c:v>
                </c:pt>
                <c:pt idx="1">
                  <c:v>21</c:v>
                </c:pt>
                <c:pt idx="2">
                  <c:v>20</c:v>
                </c:pt>
                <c:pt idx="3">
                  <c:v>29</c:v>
                </c:pt>
                <c:pt idx="4">
                  <c:v>53</c:v>
                </c:pt>
                <c:pt idx="5">
                  <c:v>28</c:v>
                </c:pt>
                <c:pt idx="6">
                  <c:v>31</c:v>
                </c:pt>
              </c:numCache>
            </c:numRef>
          </c:val>
          <c:smooth val="0"/>
          <c:extLst>
            <c:ext xmlns:c16="http://schemas.microsoft.com/office/drawing/2014/chart" uri="{C3380CC4-5D6E-409C-BE32-E72D297353CC}">
              <c16:uniqueId val="{00000001-5D66-442A-B573-5064C620B8AB}"/>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Sheet1!$K$2</c15:sqref>
                        </c15:formulaRef>
                      </c:ext>
                    </c:extLst>
                    <c:strCache>
                      <c:ptCount val="1"/>
                      <c:pt idx="0">
                        <c:v>Total delegates</c:v>
                      </c:pt>
                    </c:strCache>
                  </c:strRef>
                </c:tx>
                <c:spPr>
                  <a:ln w="28575" cap="rnd">
                    <a:solidFill>
                      <a:schemeClr val="accent1"/>
                    </a:solidFill>
                    <a:round/>
                  </a:ln>
                  <a:effectLst/>
                </c:spPr>
                <c:marker>
                  <c:symbol val="none"/>
                </c:marker>
                <c:cat>
                  <c:strRef>
                    <c:extLst>
                      <c:ext uri="{02D57815-91ED-43cb-92C2-25804820EDAC}">
                        <c15:formulaRef>
                          <c15:sqref>Sheet1!$A$10:$A$16</c15:sqref>
                        </c15:formulaRef>
                      </c:ext>
                    </c:extLst>
                    <c:strCache>
                      <c:ptCount val="7"/>
                      <c:pt idx="0">
                        <c:v>SA5#153</c:v>
                      </c:pt>
                      <c:pt idx="1">
                        <c:v>SA5#154</c:v>
                      </c:pt>
                      <c:pt idx="2">
                        <c:v>SA5#155</c:v>
                      </c:pt>
                      <c:pt idx="3">
                        <c:v>SA5#156</c:v>
                      </c:pt>
                      <c:pt idx="4">
                        <c:v>SA5#157</c:v>
                      </c:pt>
                      <c:pt idx="5">
                        <c:v>SA5#158</c:v>
                      </c:pt>
                      <c:pt idx="6">
                        <c:v>SA5#159</c:v>
                      </c:pt>
                    </c:strCache>
                  </c:strRef>
                </c:cat>
                <c:val>
                  <c:numRef>
                    <c:extLst>
                      <c:ext uri="{02D57815-91ED-43cb-92C2-25804820EDAC}">
                        <c15:formulaRef>
                          <c15:sqref>Sheet1!$K$3:$K$10</c15:sqref>
                        </c15:formulaRef>
                      </c:ext>
                    </c:extLst>
                    <c:numCache>
                      <c:formatCode>General</c:formatCode>
                      <c:ptCount val="8"/>
                      <c:pt idx="0">
                        <c:v>139</c:v>
                      </c:pt>
                      <c:pt idx="1">
                        <c:v>202</c:v>
                      </c:pt>
                      <c:pt idx="2">
                        <c:v>149</c:v>
                      </c:pt>
                      <c:pt idx="3">
                        <c:v>195</c:v>
                      </c:pt>
                      <c:pt idx="4">
                        <c:v>217</c:v>
                      </c:pt>
                      <c:pt idx="5">
                        <c:v>179</c:v>
                      </c:pt>
                      <c:pt idx="6">
                        <c:v>194</c:v>
                      </c:pt>
                      <c:pt idx="7">
                        <c:v>104</c:v>
                      </c:pt>
                    </c:numCache>
                  </c:numRef>
                </c:val>
                <c:smooth val="0"/>
                <c:extLst>
                  <c:ext xmlns:c16="http://schemas.microsoft.com/office/drawing/2014/chart" uri="{C3380CC4-5D6E-409C-BE32-E72D297353CC}">
                    <c16:uniqueId val="{00000002-5D66-442A-B573-5064C620B8AB}"/>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LS exchange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Sheet1!$N$2</c:f>
              <c:strCache>
                <c:ptCount val="1"/>
                <c:pt idx="0">
                  <c:v>incoming LS</c:v>
                </c:pt>
              </c:strCache>
            </c:strRef>
          </c:tx>
          <c:spPr>
            <a:ln w="28575" cap="rnd">
              <a:solidFill>
                <a:schemeClr val="accent2"/>
              </a:solidFill>
              <a:round/>
            </a:ln>
            <a:effectLst/>
          </c:spPr>
          <c:marker>
            <c:symbol val="none"/>
          </c:marker>
          <c:cat>
            <c:strRef>
              <c:f>Sheet1!$A$10:$A$16</c:f>
              <c:strCache>
                <c:ptCount val="7"/>
                <c:pt idx="0">
                  <c:v>SA5#153</c:v>
                </c:pt>
                <c:pt idx="1">
                  <c:v>SA5#154</c:v>
                </c:pt>
                <c:pt idx="2">
                  <c:v>SA5#155</c:v>
                </c:pt>
                <c:pt idx="3">
                  <c:v>SA5#156</c:v>
                </c:pt>
                <c:pt idx="4">
                  <c:v>SA5#157</c:v>
                </c:pt>
                <c:pt idx="5">
                  <c:v>SA5#158</c:v>
                </c:pt>
                <c:pt idx="6">
                  <c:v>SA5#159</c:v>
                </c:pt>
              </c:strCache>
            </c:strRef>
          </c:cat>
          <c:val>
            <c:numRef>
              <c:f>Sheet1!$N$10:$N$16</c:f>
              <c:numCache>
                <c:formatCode>General</c:formatCode>
                <c:ptCount val="7"/>
                <c:pt idx="0">
                  <c:v>45</c:v>
                </c:pt>
                <c:pt idx="1">
                  <c:v>32</c:v>
                </c:pt>
                <c:pt idx="2">
                  <c:v>14</c:v>
                </c:pt>
                <c:pt idx="3">
                  <c:v>27</c:v>
                </c:pt>
                <c:pt idx="4">
                  <c:v>19</c:v>
                </c:pt>
                <c:pt idx="5">
                  <c:v>17</c:v>
                </c:pt>
                <c:pt idx="6">
                  <c:v>22</c:v>
                </c:pt>
              </c:numCache>
            </c:numRef>
          </c:val>
          <c:smooth val="0"/>
          <c:extLst>
            <c:ext xmlns:c16="http://schemas.microsoft.com/office/drawing/2014/chart" uri="{C3380CC4-5D6E-409C-BE32-E72D297353CC}">
              <c16:uniqueId val="{00000000-DAA5-4BDB-9C2B-7B20DA987266}"/>
            </c:ext>
          </c:extLst>
        </c:ser>
        <c:ser>
          <c:idx val="2"/>
          <c:order val="2"/>
          <c:tx>
            <c:strRef>
              <c:f>Sheet1!$O$2</c:f>
              <c:strCache>
                <c:ptCount val="1"/>
                <c:pt idx="0">
                  <c:v>Outgoing LS</c:v>
                </c:pt>
              </c:strCache>
            </c:strRef>
          </c:tx>
          <c:spPr>
            <a:ln w="28575" cap="rnd">
              <a:solidFill>
                <a:schemeClr val="accent3"/>
              </a:solidFill>
              <a:round/>
            </a:ln>
            <a:effectLst/>
          </c:spPr>
          <c:marker>
            <c:symbol val="none"/>
          </c:marker>
          <c:cat>
            <c:strRef>
              <c:f>Sheet1!$A$10:$A$16</c:f>
              <c:strCache>
                <c:ptCount val="7"/>
                <c:pt idx="0">
                  <c:v>SA5#153</c:v>
                </c:pt>
                <c:pt idx="1">
                  <c:v>SA5#154</c:v>
                </c:pt>
                <c:pt idx="2">
                  <c:v>SA5#155</c:v>
                </c:pt>
                <c:pt idx="3">
                  <c:v>SA5#156</c:v>
                </c:pt>
                <c:pt idx="4">
                  <c:v>SA5#157</c:v>
                </c:pt>
                <c:pt idx="5">
                  <c:v>SA5#158</c:v>
                </c:pt>
                <c:pt idx="6">
                  <c:v>SA5#159</c:v>
                </c:pt>
              </c:strCache>
            </c:strRef>
          </c:cat>
          <c:val>
            <c:numRef>
              <c:f>Sheet1!$O$10:$O$16</c:f>
              <c:numCache>
                <c:formatCode>General</c:formatCode>
                <c:ptCount val="7"/>
                <c:pt idx="0">
                  <c:v>21</c:v>
                </c:pt>
                <c:pt idx="1">
                  <c:v>21</c:v>
                </c:pt>
                <c:pt idx="2">
                  <c:v>7</c:v>
                </c:pt>
                <c:pt idx="3">
                  <c:v>14</c:v>
                </c:pt>
                <c:pt idx="4">
                  <c:v>7</c:v>
                </c:pt>
                <c:pt idx="5">
                  <c:v>11</c:v>
                </c:pt>
                <c:pt idx="6">
                  <c:v>15</c:v>
                </c:pt>
              </c:numCache>
            </c:numRef>
          </c:val>
          <c:smooth val="0"/>
          <c:extLst>
            <c:ext xmlns:c16="http://schemas.microsoft.com/office/drawing/2014/chart" uri="{C3380CC4-5D6E-409C-BE32-E72D297353CC}">
              <c16:uniqueId val="{00000001-DAA5-4BDB-9C2B-7B20DA987266}"/>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Sheet1!$M$2</c15:sqref>
                        </c15:formulaRef>
                      </c:ext>
                    </c:extLst>
                    <c:strCache>
                      <c:ptCount val="1"/>
                      <c:pt idx="0">
                        <c:v>Online delegates</c:v>
                      </c:pt>
                    </c:strCache>
                  </c:strRef>
                </c:tx>
                <c:spPr>
                  <a:ln w="28575" cap="rnd">
                    <a:solidFill>
                      <a:schemeClr val="accent1"/>
                    </a:solidFill>
                    <a:round/>
                  </a:ln>
                  <a:effectLst/>
                </c:spPr>
                <c:marker>
                  <c:symbol val="none"/>
                </c:marker>
                <c:cat>
                  <c:strRef>
                    <c:extLst>
                      <c:ext uri="{02D57815-91ED-43cb-92C2-25804820EDAC}">
                        <c15:formulaRef>
                          <c15:sqref>Sheet1!$A$10:$A$16</c15:sqref>
                        </c15:formulaRef>
                      </c:ext>
                    </c:extLst>
                    <c:strCache>
                      <c:ptCount val="7"/>
                      <c:pt idx="0">
                        <c:v>SA5#153</c:v>
                      </c:pt>
                      <c:pt idx="1">
                        <c:v>SA5#154</c:v>
                      </c:pt>
                      <c:pt idx="2">
                        <c:v>SA5#155</c:v>
                      </c:pt>
                      <c:pt idx="3">
                        <c:v>SA5#156</c:v>
                      </c:pt>
                      <c:pt idx="4">
                        <c:v>SA5#157</c:v>
                      </c:pt>
                      <c:pt idx="5">
                        <c:v>SA5#158</c:v>
                      </c:pt>
                      <c:pt idx="6">
                        <c:v>SA5#159</c:v>
                      </c:pt>
                    </c:strCache>
                  </c:strRef>
                </c:cat>
                <c:val>
                  <c:numRef>
                    <c:extLst>
                      <c:ext uri="{02D57815-91ED-43cb-92C2-25804820EDAC}">
                        <c15:formulaRef>
                          <c15:sqref>Sheet1!$M$3:$M$10</c15:sqref>
                        </c15:formulaRef>
                      </c:ext>
                    </c:extLst>
                    <c:numCache>
                      <c:formatCode>General</c:formatCode>
                      <c:ptCount val="8"/>
                      <c:pt idx="0">
                        <c:v>139</c:v>
                      </c:pt>
                      <c:pt idx="1">
                        <c:v>51</c:v>
                      </c:pt>
                      <c:pt idx="2">
                        <c:v>149</c:v>
                      </c:pt>
                      <c:pt idx="3">
                        <c:v>42</c:v>
                      </c:pt>
                      <c:pt idx="4">
                        <c:v>41</c:v>
                      </c:pt>
                      <c:pt idx="5">
                        <c:v>37</c:v>
                      </c:pt>
                      <c:pt idx="6">
                        <c:v>44</c:v>
                      </c:pt>
                      <c:pt idx="7">
                        <c:v>28</c:v>
                      </c:pt>
                    </c:numCache>
                  </c:numRef>
                </c:val>
                <c:smooth val="0"/>
                <c:extLst>
                  <c:ext xmlns:c16="http://schemas.microsoft.com/office/drawing/2014/chart" uri="{C3380CC4-5D6E-409C-BE32-E72D297353CC}">
                    <c16:uniqueId val="{00000002-DAA5-4BDB-9C2B-7B20DA987266}"/>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Total</a:t>
            </a:r>
            <a:r>
              <a:rPr lang="en-US" altLang="zh-CN" baseline="0"/>
              <a:t> number and agreed tdoc numbers</a:t>
            </a:r>
            <a:endParaRPr lang="en-US" alt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Sheet1!$B$2</c:f>
              <c:strCache>
                <c:ptCount val="1"/>
                <c:pt idx="0">
                  <c:v>Total number of tdocs</c:v>
                </c:pt>
              </c:strCache>
            </c:strRef>
          </c:tx>
          <c:spPr>
            <a:solidFill>
              <a:schemeClr val="accent1"/>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Sheet1!$B$10:$B$16</c:f>
              <c:numCache>
                <c:formatCode>General</c:formatCode>
                <c:ptCount val="7"/>
                <c:pt idx="0">
                  <c:v>1092</c:v>
                </c:pt>
                <c:pt idx="1">
                  <c:v>1122</c:v>
                </c:pt>
                <c:pt idx="2">
                  <c:v>1137</c:v>
                </c:pt>
                <c:pt idx="3">
                  <c:v>1515</c:v>
                </c:pt>
                <c:pt idx="4">
                  <c:v>1078</c:v>
                </c:pt>
                <c:pt idx="5">
                  <c:v>1062</c:v>
                </c:pt>
                <c:pt idx="6">
                  <c:v>1052</c:v>
                </c:pt>
              </c:numCache>
            </c:numRef>
          </c:val>
          <c:extLst>
            <c:ext xmlns:c16="http://schemas.microsoft.com/office/drawing/2014/chart" uri="{C3380CC4-5D6E-409C-BE32-E72D297353CC}">
              <c16:uniqueId val="{00000000-A54F-4B87-AE50-FDBF3971B162}"/>
            </c:ext>
          </c:extLst>
        </c:ser>
        <c:ser>
          <c:idx val="1"/>
          <c:order val="1"/>
          <c:tx>
            <c:strRef>
              <c:f>Sheet1!$C$2</c:f>
              <c:strCache>
                <c:ptCount val="1"/>
                <c:pt idx="0">
                  <c:v>Number of agreed tdocs</c:v>
                </c:pt>
              </c:strCache>
            </c:strRef>
          </c:tx>
          <c:spPr>
            <a:solidFill>
              <a:schemeClr val="accent2"/>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Sheet1!$C$10:$C$16</c:f>
              <c:numCache>
                <c:formatCode>General</c:formatCode>
                <c:ptCount val="7"/>
                <c:pt idx="0">
                  <c:v>447</c:v>
                </c:pt>
                <c:pt idx="1">
                  <c:v>379</c:v>
                </c:pt>
                <c:pt idx="2">
                  <c:v>460</c:v>
                </c:pt>
                <c:pt idx="3">
                  <c:v>698</c:v>
                </c:pt>
                <c:pt idx="4">
                  <c:v>447</c:v>
                </c:pt>
                <c:pt idx="5">
                  <c:v>408</c:v>
                </c:pt>
                <c:pt idx="6">
                  <c:v>386</c:v>
                </c:pt>
              </c:numCache>
            </c:numRef>
          </c:val>
          <c:extLst>
            <c:ext xmlns:c16="http://schemas.microsoft.com/office/drawing/2014/chart" uri="{C3380CC4-5D6E-409C-BE32-E72D297353CC}">
              <c16:uniqueId val="{00000001-A54F-4B87-AE50-FDBF3971B162}"/>
            </c:ext>
          </c:extLst>
        </c:ser>
        <c:dLbls>
          <c:showLegendKey val="0"/>
          <c:showVal val="0"/>
          <c:showCatName val="0"/>
          <c:showSerName val="0"/>
          <c:showPercent val="0"/>
          <c:showBubbleSize val="0"/>
        </c:dLbls>
        <c:gapWidth val="150"/>
        <c:axId val="942185823"/>
        <c:axId val="925101791"/>
      </c:bar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Allocation of agreed tdocs </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Sheet1!$E$2</c:f>
              <c:strCache>
                <c:ptCount val="1"/>
                <c:pt idx="0">
                  <c:v>R15 CR</c:v>
                </c:pt>
              </c:strCache>
            </c:strRef>
          </c:tx>
          <c:spPr>
            <a:solidFill>
              <a:schemeClr val="accent1"/>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Sheet1!$E$10:$E$16</c:f>
              <c:numCache>
                <c:formatCode>General</c:formatCode>
                <c:ptCount val="7"/>
                <c:pt idx="0">
                  <c:v>1</c:v>
                </c:pt>
                <c:pt idx="1">
                  <c:v>4</c:v>
                </c:pt>
                <c:pt idx="2">
                  <c:v>1</c:v>
                </c:pt>
                <c:pt idx="3">
                  <c:v>9</c:v>
                </c:pt>
                <c:pt idx="4">
                  <c:v>3</c:v>
                </c:pt>
                <c:pt idx="5">
                  <c:v>1</c:v>
                </c:pt>
                <c:pt idx="6">
                  <c:v>0</c:v>
                </c:pt>
              </c:numCache>
            </c:numRef>
          </c:val>
          <c:extLst>
            <c:ext xmlns:c16="http://schemas.microsoft.com/office/drawing/2014/chart" uri="{C3380CC4-5D6E-409C-BE32-E72D297353CC}">
              <c16:uniqueId val="{00000000-A7F5-4FBE-A8EE-F396ADE1DC3D}"/>
            </c:ext>
          </c:extLst>
        </c:ser>
        <c:ser>
          <c:idx val="1"/>
          <c:order val="1"/>
          <c:tx>
            <c:strRef>
              <c:f>Sheet1!$F$2</c:f>
              <c:strCache>
                <c:ptCount val="1"/>
                <c:pt idx="0">
                  <c:v>R16 CR</c:v>
                </c:pt>
              </c:strCache>
            </c:strRef>
          </c:tx>
          <c:spPr>
            <a:solidFill>
              <a:schemeClr val="accent2"/>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Sheet1!$F$10:$F$16</c:f>
              <c:numCache>
                <c:formatCode>General</c:formatCode>
                <c:ptCount val="7"/>
                <c:pt idx="0">
                  <c:v>13</c:v>
                </c:pt>
                <c:pt idx="1">
                  <c:v>12</c:v>
                </c:pt>
                <c:pt idx="2">
                  <c:v>15</c:v>
                </c:pt>
                <c:pt idx="3">
                  <c:v>32</c:v>
                </c:pt>
                <c:pt idx="4">
                  <c:v>12</c:v>
                </c:pt>
                <c:pt idx="5">
                  <c:v>7</c:v>
                </c:pt>
                <c:pt idx="6">
                  <c:v>6</c:v>
                </c:pt>
              </c:numCache>
            </c:numRef>
          </c:val>
          <c:extLst>
            <c:ext xmlns:c16="http://schemas.microsoft.com/office/drawing/2014/chart" uri="{C3380CC4-5D6E-409C-BE32-E72D297353CC}">
              <c16:uniqueId val="{00000001-A7F5-4FBE-A8EE-F396ADE1DC3D}"/>
            </c:ext>
          </c:extLst>
        </c:ser>
        <c:ser>
          <c:idx val="2"/>
          <c:order val="2"/>
          <c:tx>
            <c:strRef>
              <c:f>Sheet1!$G$2</c:f>
              <c:strCache>
                <c:ptCount val="1"/>
                <c:pt idx="0">
                  <c:v>R17 CR</c:v>
                </c:pt>
              </c:strCache>
            </c:strRef>
          </c:tx>
          <c:spPr>
            <a:solidFill>
              <a:schemeClr val="accent3"/>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Sheet1!$G$10:$G$16</c:f>
              <c:numCache>
                <c:formatCode>General</c:formatCode>
                <c:ptCount val="7"/>
                <c:pt idx="0">
                  <c:v>37</c:v>
                </c:pt>
                <c:pt idx="1">
                  <c:v>37</c:v>
                </c:pt>
                <c:pt idx="2">
                  <c:v>43</c:v>
                </c:pt>
                <c:pt idx="3">
                  <c:v>76</c:v>
                </c:pt>
                <c:pt idx="4">
                  <c:v>29</c:v>
                </c:pt>
                <c:pt idx="5">
                  <c:v>24</c:v>
                </c:pt>
                <c:pt idx="6">
                  <c:v>13</c:v>
                </c:pt>
              </c:numCache>
            </c:numRef>
          </c:val>
          <c:extLst>
            <c:ext xmlns:c16="http://schemas.microsoft.com/office/drawing/2014/chart" uri="{C3380CC4-5D6E-409C-BE32-E72D297353CC}">
              <c16:uniqueId val="{00000002-A7F5-4FBE-A8EE-F396ADE1DC3D}"/>
            </c:ext>
          </c:extLst>
        </c:ser>
        <c:ser>
          <c:idx val="3"/>
          <c:order val="3"/>
          <c:tx>
            <c:strRef>
              <c:f>Sheet1!$H$2</c:f>
              <c:strCache>
                <c:ptCount val="1"/>
                <c:pt idx="0">
                  <c:v>R18 CR</c:v>
                </c:pt>
              </c:strCache>
            </c:strRef>
          </c:tx>
          <c:spPr>
            <a:solidFill>
              <a:schemeClr val="accent4"/>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Sheet1!$H$10:$H$16</c:f>
              <c:numCache>
                <c:formatCode>General</c:formatCode>
                <c:ptCount val="7"/>
                <c:pt idx="0">
                  <c:v>215</c:v>
                </c:pt>
                <c:pt idx="1">
                  <c:v>133</c:v>
                </c:pt>
                <c:pt idx="2">
                  <c:v>163</c:v>
                </c:pt>
                <c:pt idx="3">
                  <c:v>154</c:v>
                </c:pt>
                <c:pt idx="4">
                  <c:v>62</c:v>
                </c:pt>
                <c:pt idx="5">
                  <c:v>70</c:v>
                </c:pt>
                <c:pt idx="6">
                  <c:v>55</c:v>
                </c:pt>
              </c:numCache>
            </c:numRef>
          </c:val>
          <c:extLst>
            <c:ext xmlns:c16="http://schemas.microsoft.com/office/drawing/2014/chart" uri="{C3380CC4-5D6E-409C-BE32-E72D297353CC}">
              <c16:uniqueId val="{00000003-A7F5-4FBE-A8EE-F396ADE1DC3D}"/>
            </c:ext>
          </c:extLst>
        </c:ser>
        <c:ser>
          <c:idx val="4"/>
          <c:order val="4"/>
          <c:tx>
            <c:strRef>
              <c:f>Sheet1!$I$2</c:f>
              <c:strCache>
                <c:ptCount val="1"/>
                <c:pt idx="0">
                  <c:v>R19 CR</c:v>
                </c:pt>
              </c:strCache>
            </c:strRef>
          </c:tx>
          <c:spPr>
            <a:solidFill>
              <a:schemeClr val="accent5"/>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Sheet1!$I$10:$I$16</c:f>
              <c:numCache>
                <c:formatCode>General</c:formatCode>
                <c:ptCount val="7"/>
                <c:pt idx="1">
                  <c:v>22</c:v>
                </c:pt>
                <c:pt idx="2">
                  <c:v>32</c:v>
                </c:pt>
                <c:pt idx="3">
                  <c:v>108</c:v>
                </c:pt>
                <c:pt idx="4">
                  <c:v>100</c:v>
                </c:pt>
                <c:pt idx="5">
                  <c:v>118</c:v>
                </c:pt>
                <c:pt idx="6">
                  <c:v>173</c:v>
                </c:pt>
              </c:numCache>
            </c:numRef>
          </c:val>
          <c:extLst>
            <c:ext xmlns:c16="http://schemas.microsoft.com/office/drawing/2014/chart" uri="{C3380CC4-5D6E-409C-BE32-E72D297353CC}">
              <c16:uniqueId val="{00000004-A7F5-4FBE-A8EE-F396ADE1DC3D}"/>
            </c:ext>
          </c:extLst>
        </c:ser>
        <c:ser>
          <c:idx val="5"/>
          <c:order val="5"/>
          <c:tx>
            <c:strRef>
              <c:f>Sheet1!$J$2</c:f>
              <c:strCache>
                <c:ptCount val="1"/>
                <c:pt idx="0">
                  <c:v>others</c:v>
                </c:pt>
              </c:strCache>
            </c:strRef>
          </c:tx>
          <c:spPr>
            <a:solidFill>
              <a:schemeClr val="accent6"/>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Sheet1!$J$10:$J$16</c:f>
              <c:numCache>
                <c:formatCode>General</c:formatCode>
                <c:ptCount val="7"/>
                <c:pt idx="0">
                  <c:v>181</c:v>
                </c:pt>
                <c:pt idx="1">
                  <c:v>164</c:v>
                </c:pt>
                <c:pt idx="2">
                  <c:v>205</c:v>
                </c:pt>
                <c:pt idx="3">
                  <c:v>311</c:v>
                </c:pt>
                <c:pt idx="4">
                  <c:v>241</c:v>
                </c:pt>
                <c:pt idx="5">
                  <c:v>188</c:v>
                </c:pt>
                <c:pt idx="6">
                  <c:v>139</c:v>
                </c:pt>
              </c:numCache>
            </c:numRef>
          </c:val>
          <c:extLst>
            <c:ext xmlns:c16="http://schemas.microsoft.com/office/drawing/2014/chart" uri="{C3380CC4-5D6E-409C-BE32-E72D297353CC}">
              <c16:uniqueId val="{00000005-A7F5-4FBE-A8EE-F396ADE1DC3D}"/>
            </c:ext>
          </c:extLst>
        </c:ser>
        <c:dLbls>
          <c:showLegendKey val="0"/>
          <c:showVal val="0"/>
          <c:showCatName val="0"/>
          <c:showSerName val="0"/>
          <c:showPercent val="0"/>
          <c:showBubbleSize val="0"/>
        </c:dLbls>
        <c:gapWidth val="150"/>
        <c:overlap val="100"/>
        <c:axId val="151978784"/>
        <c:axId val="268400368"/>
      </c:barChart>
      <c:catAx>
        <c:axId val="15197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8400368"/>
        <c:crosses val="autoZero"/>
        <c:auto val="1"/>
        <c:lblAlgn val="ctr"/>
        <c:lblOffset val="100"/>
        <c:noMultiLvlLbl val="0"/>
      </c:catAx>
      <c:valAx>
        <c:axId val="26840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197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800" b="0" i="0" baseline="0">
                <a:effectLst/>
              </a:rPr>
              <a:t>Rel-19 OAM submited tdocs</a:t>
            </a:r>
            <a:endParaRPr lang="zh-CN" altLang="zh-CN">
              <a:effectLst/>
            </a:endParaRPr>
          </a:p>
        </c:rich>
      </c:tx>
      <c:layout>
        <c:manualLayout>
          <c:xMode val="edge"/>
          <c:yMode val="edge"/>
          <c:x val="0.35922420013887929"/>
          <c:y val="2.8702362633850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Sheet3!$C$1</c:f>
              <c:strCache>
                <c:ptCount val="1"/>
                <c:pt idx="0">
                  <c:v>#153</c:v>
                </c:pt>
              </c:strCache>
            </c:strRef>
          </c:tx>
          <c:spPr>
            <a:solidFill>
              <a:schemeClr val="accent1"/>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Sheet3!$C$2:$C$23</c:f>
              <c:numCache>
                <c:formatCode>General</c:formatCode>
                <c:ptCount val="22"/>
                <c:pt idx="12">
                  <c:v>7</c:v>
                </c:pt>
                <c:pt idx="13">
                  <c:v>3</c:v>
                </c:pt>
                <c:pt idx="15">
                  <c:v>12</c:v>
                </c:pt>
                <c:pt idx="16">
                  <c:v>6</c:v>
                </c:pt>
                <c:pt idx="17">
                  <c:v>13</c:v>
                </c:pt>
                <c:pt idx="18">
                  <c:v>5</c:v>
                </c:pt>
              </c:numCache>
            </c:numRef>
          </c:val>
          <c:extLst>
            <c:ext xmlns:c16="http://schemas.microsoft.com/office/drawing/2014/chart" uri="{C3380CC4-5D6E-409C-BE32-E72D297353CC}">
              <c16:uniqueId val="{00000000-99A7-4B92-A5A4-6C903931D6F2}"/>
            </c:ext>
          </c:extLst>
        </c:ser>
        <c:ser>
          <c:idx val="1"/>
          <c:order val="1"/>
          <c:tx>
            <c:strRef>
              <c:f>Sheet3!$D$1</c:f>
              <c:strCache>
                <c:ptCount val="1"/>
                <c:pt idx="0">
                  <c:v>#154</c:v>
                </c:pt>
              </c:strCache>
            </c:strRef>
          </c:tx>
          <c:spPr>
            <a:solidFill>
              <a:schemeClr val="accent2"/>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Sheet3!$D$2:$D$23</c:f>
              <c:numCache>
                <c:formatCode>General</c:formatCode>
                <c:ptCount val="22"/>
                <c:pt idx="0">
                  <c:v>29</c:v>
                </c:pt>
                <c:pt idx="1">
                  <c:v>9</c:v>
                </c:pt>
                <c:pt idx="2">
                  <c:v>5</c:v>
                </c:pt>
                <c:pt idx="3">
                  <c:v>18</c:v>
                </c:pt>
                <c:pt idx="4">
                  <c:v>8</c:v>
                </c:pt>
                <c:pt idx="5">
                  <c:v>6</c:v>
                </c:pt>
                <c:pt idx="6">
                  <c:v>13</c:v>
                </c:pt>
                <c:pt idx="7">
                  <c:v>7</c:v>
                </c:pt>
                <c:pt idx="8">
                  <c:v>6</c:v>
                </c:pt>
                <c:pt idx="9">
                  <c:v>8</c:v>
                </c:pt>
                <c:pt idx="10">
                  <c:v>5</c:v>
                </c:pt>
                <c:pt idx="11">
                  <c:v>14</c:v>
                </c:pt>
                <c:pt idx="12">
                  <c:v>16</c:v>
                </c:pt>
                <c:pt idx="13">
                  <c:v>13</c:v>
                </c:pt>
                <c:pt idx="15">
                  <c:v>19</c:v>
                </c:pt>
                <c:pt idx="16">
                  <c:v>19</c:v>
                </c:pt>
                <c:pt idx="17">
                  <c:v>14</c:v>
                </c:pt>
                <c:pt idx="18">
                  <c:v>25</c:v>
                </c:pt>
                <c:pt idx="20">
                  <c:v>6</c:v>
                </c:pt>
                <c:pt idx="21">
                  <c:v>5</c:v>
                </c:pt>
              </c:numCache>
            </c:numRef>
          </c:val>
          <c:extLst>
            <c:ext xmlns:c16="http://schemas.microsoft.com/office/drawing/2014/chart" uri="{C3380CC4-5D6E-409C-BE32-E72D297353CC}">
              <c16:uniqueId val="{00000001-99A7-4B92-A5A4-6C903931D6F2}"/>
            </c:ext>
          </c:extLst>
        </c:ser>
        <c:ser>
          <c:idx val="2"/>
          <c:order val="2"/>
          <c:tx>
            <c:strRef>
              <c:f>Sheet3!$E$1</c:f>
              <c:strCache>
                <c:ptCount val="1"/>
                <c:pt idx="0">
                  <c:v>#155</c:v>
                </c:pt>
              </c:strCache>
            </c:strRef>
          </c:tx>
          <c:spPr>
            <a:solidFill>
              <a:schemeClr val="accent3"/>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Sheet3!$E$2:$E$23</c:f>
              <c:numCache>
                <c:formatCode>General</c:formatCode>
                <c:ptCount val="22"/>
                <c:pt idx="0">
                  <c:v>28</c:v>
                </c:pt>
                <c:pt idx="1">
                  <c:v>5</c:v>
                </c:pt>
                <c:pt idx="2">
                  <c:v>6</c:v>
                </c:pt>
                <c:pt idx="3">
                  <c:v>13</c:v>
                </c:pt>
                <c:pt idx="4">
                  <c:v>12</c:v>
                </c:pt>
                <c:pt idx="5">
                  <c:v>3</c:v>
                </c:pt>
                <c:pt idx="6">
                  <c:v>10</c:v>
                </c:pt>
                <c:pt idx="7">
                  <c:v>2</c:v>
                </c:pt>
                <c:pt idx="8">
                  <c:v>9</c:v>
                </c:pt>
                <c:pt idx="9">
                  <c:v>7</c:v>
                </c:pt>
                <c:pt idx="10">
                  <c:v>3</c:v>
                </c:pt>
                <c:pt idx="11">
                  <c:v>23</c:v>
                </c:pt>
                <c:pt idx="12">
                  <c:v>17</c:v>
                </c:pt>
                <c:pt idx="13">
                  <c:v>15</c:v>
                </c:pt>
                <c:pt idx="15">
                  <c:v>19</c:v>
                </c:pt>
                <c:pt idx="16">
                  <c:v>15</c:v>
                </c:pt>
                <c:pt idx="17">
                  <c:v>19</c:v>
                </c:pt>
                <c:pt idx="18">
                  <c:v>26</c:v>
                </c:pt>
                <c:pt idx="20">
                  <c:v>13</c:v>
                </c:pt>
                <c:pt idx="21">
                  <c:v>8</c:v>
                </c:pt>
              </c:numCache>
            </c:numRef>
          </c:val>
          <c:extLst>
            <c:ext xmlns:c16="http://schemas.microsoft.com/office/drawing/2014/chart" uri="{C3380CC4-5D6E-409C-BE32-E72D297353CC}">
              <c16:uniqueId val="{00000002-99A7-4B92-A5A4-6C903931D6F2}"/>
            </c:ext>
          </c:extLst>
        </c:ser>
        <c:ser>
          <c:idx val="3"/>
          <c:order val="3"/>
          <c:tx>
            <c:strRef>
              <c:f>Sheet3!$F$1</c:f>
              <c:strCache>
                <c:ptCount val="1"/>
                <c:pt idx="0">
                  <c:v>#156</c:v>
                </c:pt>
              </c:strCache>
            </c:strRef>
          </c:tx>
          <c:spPr>
            <a:solidFill>
              <a:schemeClr val="accent4"/>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Sheet3!$F$2:$F$23</c:f>
              <c:numCache>
                <c:formatCode>General</c:formatCode>
                <c:ptCount val="22"/>
                <c:pt idx="0">
                  <c:v>50</c:v>
                </c:pt>
                <c:pt idx="1">
                  <c:v>2</c:v>
                </c:pt>
                <c:pt idx="2">
                  <c:v>4</c:v>
                </c:pt>
                <c:pt idx="3">
                  <c:v>27</c:v>
                </c:pt>
                <c:pt idx="4">
                  <c:v>15</c:v>
                </c:pt>
                <c:pt idx="5">
                  <c:v>6</c:v>
                </c:pt>
                <c:pt idx="6">
                  <c:v>16</c:v>
                </c:pt>
                <c:pt idx="7">
                  <c:v>5</c:v>
                </c:pt>
                <c:pt idx="8">
                  <c:v>14</c:v>
                </c:pt>
                <c:pt idx="9">
                  <c:v>9</c:v>
                </c:pt>
                <c:pt idx="10">
                  <c:v>8</c:v>
                </c:pt>
                <c:pt idx="11">
                  <c:v>21</c:v>
                </c:pt>
                <c:pt idx="12">
                  <c:v>22</c:v>
                </c:pt>
                <c:pt idx="13">
                  <c:v>15</c:v>
                </c:pt>
                <c:pt idx="15">
                  <c:v>25</c:v>
                </c:pt>
                <c:pt idx="16">
                  <c:v>24</c:v>
                </c:pt>
                <c:pt idx="17">
                  <c:v>29</c:v>
                </c:pt>
                <c:pt idx="18">
                  <c:v>25</c:v>
                </c:pt>
                <c:pt idx="19">
                  <c:v>4</c:v>
                </c:pt>
                <c:pt idx="20">
                  <c:v>23</c:v>
                </c:pt>
                <c:pt idx="21">
                  <c:v>11</c:v>
                </c:pt>
              </c:numCache>
            </c:numRef>
          </c:val>
          <c:extLst>
            <c:ext xmlns:c16="http://schemas.microsoft.com/office/drawing/2014/chart" uri="{C3380CC4-5D6E-409C-BE32-E72D297353CC}">
              <c16:uniqueId val="{00000003-99A7-4B92-A5A4-6C903931D6F2}"/>
            </c:ext>
          </c:extLst>
        </c:ser>
        <c:ser>
          <c:idx val="4"/>
          <c:order val="4"/>
          <c:tx>
            <c:strRef>
              <c:f>Sheet3!$G$1</c:f>
              <c:strCache>
                <c:ptCount val="1"/>
                <c:pt idx="0">
                  <c:v>#157</c:v>
                </c:pt>
              </c:strCache>
            </c:strRef>
          </c:tx>
          <c:spPr>
            <a:solidFill>
              <a:schemeClr val="accent5"/>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Sheet3!$G$2:$G$23</c:f>
              <c:numCache>
                <c:formatCode>General</c:formatCode>
                <c:ptCount val="22"/>
                <c:pt idx="0">
                  <c:v>54</c:v>
                </c:pt>
                <c:pt idx="1">
                  <c:v>8</c:v>
                </c:pt>
                <c:pt idx="2">
                  <c:v>1</c:v>
                </c:pt>
                <c:pt idx="3">
                  <c:v>11</c:v>
                </c:pt>
                <c:pt idx="4">
                  <c:v>11</c:v>
                </c:pt>
                <c:pt idx="5">
                  <c:v>6</c:v>
                </c:pt>
                <c:pt idx="6">
                  <c:v>10</c:v>
                </c:pt>
                <c:pt idx="7">
                  <c:v>4</c:v>
                </c:pt>
                <c:pt idx="8">
                  <c:v>9</c:v>
                </c:pt>
                <c:pt idx="9">
                  <c:v>2</c:v>
                </c:pt>
                <c:pt idx="10">
                  <c:v>8</c:v>
                </c:pt>
                <c:pt idx="11">
                  <c:v>9</c:v>
                </c:pt>
                <c:pt idx="12">
                  <c:v>23</c:v>
                </c:pt>
                <c:pt idx="13">
                  <c:v>12</c:v>
                </c:pt>
                <c:pt idx="15">
                  <c:v>13</c:v>
                </c:pt>
                <c:pt idx="16">
                  <c:v>25</c:v>
                </c:pt>
                <c:pt idx="17">
                  <c:v>21</c:v>
                </c:pt>
                <c:pt idx="18">
                  <c:v>35</c:v>
                </c:pt>
                <c:pt idx="20">
                  <c:v>12</c:v>
                </c:pt>
                <c:pt idx="21">
                  <c:v>13</c:v>
                </c:pt>
              </c:numCache>
            </c:numRef>
          </c:val>
          <c:extLst>
            <c:ext xmlns:c16="http://schemas.microsoft.com/office/drawing/2014/chart" uri="{C3380CC4-5D6E-409C-BE32-E72D297353CC}">
              <c16:uniqueId val="{00000004-99A7-4B92-A5A4-6C903931D6F2}"/>
            </c:ext>
          </c:extLst>
        </c:ser>
        <c:ser>
          <c:idx val="5"/>
          <c:order val="5"/>
          <c:tx>
            <c:strRef>
              <c:f>Sheet3!$H$1</c:f>
              <c:strCache>
                <c:ptCount val="1"/>
                <c:pt idx="0">
                  <c:v>#158</c:v>
                </c:pt>
              </c:strCache>
            </c:strRef>
          </c:tx>
          <c:spPr>
            <a:solidFill>
              <a:schemeClr val="accent6"/>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Sheet3!$H$2:$H$23</c:f>
              <c:numCache>
                <c:formatCode>General</c:formatCode>
                <c:ptCount val="22"/>
                <c:pt idx="0">
                  <c:v>43</c:v>
                </c:pt>
                <c:pt idx="1">
                  <c:v>4</c:v>
                </c:pt>
                <c:pt idx="2">
                  <c:v>0</c:v>
                </c:pt>
                <c:pt idx="3">
                  <c:v>9</c:v>
                </c:pt>
                <c:pt idx="4">
                  <c:v>9</c:v>
                </c:pt>
                <c:pt idx="5">
                  <c:v>7</c:v>
                </c:pt>
                <c:pt idx="6">
                  <c:v>13</c:v>
                </c:pt>
                <c:pt idx="7">
                  <c:v>0</c:v>
                </c:pt>
                <c:pt idx="8">
                  <c:v>4</c:v>
                </c:pt>
                <c:pt idx="9">
                  <c:v>4</c:v>
                </c:pt>
                <c:pt idx="10">
                  <c:v>6</c:v>
                </c:pt>
                <c:pt idx="11">
                  <c:v>13</c:v>
                </c:pt>
                <c:pt idx="12">
                  <c:v>24</c:v>
                </c:pt>
                <c:pt idx="13">
                  <c:v>14</c:v>
                </c:pt>
                <c:pt idx="14">
                  <c:v>15</c:v>
                </c:pt>
                <c:pt idx="15">
                  <c:v>14</c:v>
                </c:pt>
                <c:pt idx="16">
                  <c:v>7</c:v>
                </c:pt>
                <c:pt idx="17">
                  <c:v>14</c:v>
                </c:pt>
                <c:pt idx="18">
                  <c:v>28</c:v>
                </c:pt>
                <c:pt idx="19">
                  <c:v>3</c:v>
                </c:pt>
                <c:pt idx="20">
                  <c:v>7</c:v>
                </c:pt>
                <c:pt idx="21">
                  <c:v>8</c:v>
                </c:pt>
              </c:numCache>
            </c:numRef>
          </c:val>
          <c:extLst>
            <c:ext xmlns:c16="http://schemas.microsoft.com/office/drawing/2014/chart" uri="{C3380CC4-5D6E-409C-BE32-E72D297353CC}">
              <c16:uniqueId val="{00000005-99A7-4B92-A5A4-6C903931D6F2}"/>
            </c:ext>
          </c:extLst>
        </c:ser>
        <c:ser>
          <c:idx val="6"/>
          <c:order val="6"/>
          <c:tx>
            <c:strRef>
              <c:f>Sheet3!$I$1</c:f>
              <c:strCache>
                <c:ptCount val="1"/>
                <c:pt idx="0">
                  <c:v>#159</c:v>
                </c:pt>
              </c:strCache>
            </c:strRef>
          </c:tx>
          <c:spPr>
            <a:solidFill>
              <a:schemeClr val="accent1">
                <a:lumMod val="60000"/>
              </a:schemeClr>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Sheet3!$I$2:$I$23</c:f>
              <c:numCache>
                <c:formatCode>General</c:formatCode>
                <c:ptCount val="22"/>
                <c:pt idx="0">
                  <c:v>63</c:v>
                </c:pt>
                <c:pt idx="1">
                  <c:v>6</c:v>
                </c:pt>
                <c:pt idx="2">
                  <c:v>2</c:v>
                </c:pt>
                <c:pt idx="3">
                  <c:v>10</c:v>
                </c:pt>
                <c:pt idx="4">
                  <c:v>11</c:v>
                </c:pt>
                <c:pt idx="5">
                  <c:v>5</c:v>
                </c:pt>
                <c:pt idx="6">
                  <c:v>7</c:v>
                </c:pt>
                <c:pt idx="7">
                  <c:v>1</c:v>
                </c:pt>
                <c:pt idx="8">
                  <c:v>10</c:v>
                </c:pt>
                <c:pt idx="9">
                  <c:v>2</c:v>
                </c:pt>
                <c:pt idx="10">
                  <c:v>5</c:v>
                </c:pt>
                <c:pt idx="11">
                  <c:v>22</c:v>
                </c:pt>
                <c:pt idx="12">
                  <c:v>19</c:v>
                </c:pt>
                <c:pt idx="13">
                  <c:v>9</c:v>
                </c:pt>
                <c:pt idx="15">
                  <c:v>25</c:v>
                </c:pt>
                <c:pt idx="16">
                  <c:v>23</c:v>
                </c:pt>
                <c:pt idx="17">
                  <c:v>29</c:v>
                </c:pt>
                <c:pt idx="18">
                  <c:v>16</c:v>
                </c:pt>
                <c:pt idx="20">
                  <c:v>23</c:v>
                </c:pt>
                <c:pt idx="21">
                  <c:v>9</c:v>
                </c:pt>
              </c:numCache>
            </c:numRef>
          </c:val>
          <c:extLst>
            <c:ext xmlns:c16="http://schemas.microsoft.com/office/drawing/2014/chart" uri="{C3380CC4-5D6E-409C-BE32-E72D297353CC}">
              <c16:uniqueId val="{00000006-99A7-4B92-A5A4-6C903931D6F2}"/>
            </c:ext>
          </c:extLst>
        </c:ser>
        <c:dLbls>
          <c:showLegendKey val="0"/>
          <c:showVal val="0"/>
          <c:showCatName val="0"/>
          <c:showSerName val="0"/>
          <c:showPercent val="0"/>
          <c:showBubbleSize val="0"/>
        </c:dLbls>
        <c:gapWidth val="219"/>
        <c:overlap val="-27"/>
        <c:axId val="882753296"/>
        <c:axId val="519854000"/>
      </c:barChart>
      <c:lineChart>
        <c:grouping val="standard"/>
        <c:varyColors val="0"/>
        <c:ser>
          <c:idx val="7"/>
          <c:order val="7"/>
          <c:tx>
            <c:strRef>
              <c:f>Sheet3!$J$1</c:f>
              <c:strCache>
                <c:ptCount val="1"/>
                <c:pt idx="0">
                  <c:v>total</c:v>
                </c:pt>
              </c:strCache>
            </c:strRef>
          </c:tx>
          <c:spPr>
            <a:ln w="28575" cap="rnd">
              <a:solidFill>
                <a:schemeClr val="accent2">
                  <a:lumMod val="60000"/>
                </a:schemeClr>
              </a:solidFill>
              <a:round/>
            </a:ln>
            <a:effectLst/>
          </c:spPr>
          <c:marker>
            <c:symbol val="none"/>
          </c:marker>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Sheet3!$J$2:$J$23</c:f>
              <c:numCache>
                <c:formatCode>General</c:formatCode>
                <c:ptCount val="22"/>
                <c:pt idx="0">
                  <c:v>267</c:v>
                </c:pt>
                <c:pt idx="1">
                  <c:v>34</c:v>
                </c:pt>
                <c:pt idx="2">
                  <c:v>18</c:v>
                </c:pt>
                <c:pt idx="3">
                  <c:v>88</c:v>
                </c:pt>
                <c:pt idx="4">
                  <c:v>66</c:v>
                </c:pt>
                <c:pt idx="5">
                  <c:v>33</c:v>
                </c:pt>
                <c:pt idx="6">
                  <c:v>69</c:v>
                </c:pt>
                <c:pt idx="7">
                  <c:v>19</c:v>
                </c:pt>
                <c:pt idx="8">
                  <c:v>52</c:v>
                </c:pt>
                <c:pt idx="9">
                  <c:v>32</c:v>
                </c:pt>
                <c:pt idx="10">
                  <c:v>35</c:v>
                </c:pt>
                <c:pt idx="11">
                  <c:v>102</c:v>
                </c:pt>
                <c:pt idx="12">
                  <c:v>128</c:v>
                </c:pt>
                <c:pt idx="13">
                  <c:v>81</c:v>
                </c:pt>
                <c:pt idx="14">
                  <c:v>15</c:v>
                </c:pt>
                <c:pt idx="15">
                  <c:v>127</c:v>
                </c:pt>
                <c:pt idx="16">
                  <c:v>119</c:v>
                </c:pt>
                <c:pt idx="17">
                  <c:v>139</c:v>
                </c:pt>
                <c:pt idx="18">
                  <c:v>160</c:v>
                </c:pt>
                <c:pt idx="19">
                  <c:v>7</c:v>
                </c:pt>
                <c:pt idx="20">
                  <c:v>84</c:v>
                </c:pt>
                <c:pt idx="21">
                  <c:v>54</c:v>
                </c:pt>
              </c:numCache>
            </c:numRef>
          </c:val>
          <c:smooth val="0"/>
          <c:extLst>
            <c:ext xmlns:c16="http://schemas.microsoft.com/office/drawing/2014/chart" uri="{C3380CC4-5D6E-409C-BE32-E72D297353CC}">
              <c16:uniqueId val="{00000007-99A7-4B92-A5A4-6C903931D6F2}"/>
            </c:ext>
          </c:extLst>
        </c:ser>
        <c:dLbls>
          <c:showLegendKey val="0"/>
          <c:showVal val="0"/>
          <c:showCatName val="0"/>
          <c:showSerName val="0"/>
          <c:showPercent val="0"/>
          <c:showBubbleSize val="0"/>
        </c:dLbls>
        <c:marker val="1"/>
        <c:smooth val="0"/>
        <c:axId val="882753296"/>
        <c:axId val="519854000"/>
      </c:lineChart>
      <c:catAx>
        <c:axId val="88275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19854000"/>
        <c:crosses val="autoZero"/>
        <c:auto val="1"/>
        <c:lblAlgn val="ctr"/>
        <c:lblOffset val="100"/>
        <c:noMultiLvlLbl val="0"/>
      </c:catAx>
      <c:valAx>
        <c:axId val="519854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8275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2/28/2025</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2/28/2025</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47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4588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13430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Text Box 14">
            <a:extLst>
              <a:ext uri="{FF2B5EF4-FFF2-40B4-BE49-F238E27FC236}">
                <a16:creationId xmlns:a16="http://schemas.microsoft.com/office/drawing/2014/main" id="{84869265-D860-41CA-AFA8-4209B0619A99}"/>
              </a:ext>
            </a:extLst>
          </p:cNvPr>
          <p:cNvSpPr txBox="1">
            <a:spLocks noChangeArrowheads="1"/>
          </p:cNvSpPr>
          <p:nvPr userDrawn="1"/>
        </p:nvSpPr>
        <p:spPr bwMode="auto">
          <a:xfrm>
            <a:off x="298450" y="85317"/>
            <a:ext cx="5810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endParaRPr lang="sv-SE" altLang="en-US" sz="1200" b="1" dirty="0">
              <a:latin typeface="Arial "/>
            </a:endParaRPr>
          </a:p>
          <a:p>
            <a:r>
              <a:rPr lang="de-DE" sz="1200" b="1" kern="1200" dirty="0">
                <a:solidFill>
                  <a:schemeClr val="tx1"/>
                </a:solidFill>
                <a:latin typeface="Arial "/>
                <a:ea typeface="+mn-ea"/>
                <a:cs typeface="Arial" panose="020B0604020202020204" pitchFamily="34" charset="0"/>
              </a:rPr>
              <a:t>3GPP TSG SA Meeting #107</a:t>
            </a:r>
          </a:p>
          <a:p>
            <a:r>
              <a:rPr lang="nn-NO" altLang="zh-CN" sz="1200" b="1" kern="1200" dirty="0">
                <a:solidFill>
                  <a:schemeClr val="tx1"/>
                </a:solidFill>
                <a:latin typeface="Arial "/>
                <a:ea typeface="+mn-ea"/>
                <a:cs typeface="Arial" panose="020B0604020202020204" pitchFamily="34" charset="0"/>
              </a:rPr>
              <a:t>Incheon, South Korea, March 12-14, 2025</a:t>
            </a:r>
            <a:endParaRPr lang="sv-SE" altLang="en-US" sz="1200" b="1" kern="1200" dirty="0">
              <a:solidFill>
                <a:schemeClr val="tx1"/>
              </a:solidFill>
              <a:latin typeface="Arial "/>
              <a:ea typeface="+mn-ea"/>
              <a:cs typeface="Arial" panose="020B0604020202020204" pitchFamily="34" charset="0"/>
            </a:endParaRPr>
          </a:p>
        </p:txBody>
      </p:sp>
      <p:sp>
        <p:nvSpPr>
          <p:cNvPr id="6" name="Text Box 13">
            <a:extLst>
              <a:ext uri="{FF2B5EF4-FFF2-40B4-BE49-F238E27FC236}">
                <a16:creationId xmlns:a16="http://schemas.microsoft.com/office/drawing/2014/main" id="{BA8561C5-21F5-40B5-B842-0EAB593BAC94}"/>
              </a:ext>
            </a:extLst>
          </p:cNvPr>
          <p:cNvSpPr txBox="1">
            <a:spLocks noChangeArrowheads="1"/>
          </p:cNvSpPr>
          <p:nvPr userDrawn="1"/>
        </p:nvSpPr>
        <p:spPr bwMode="auto">
          <a:xfrm>
            <a:off x="8262018" y="254593"/>
            <a:ext cx="1463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de-DE" sz="1400" b="1" dirty="0">
                <a:effectLst/>
              </a:rPr>
              <a:t>SP-250027</a:t>
            </a:r>
            <a:endParaRPr lang="en-GB" altLang="en-US" sz="1400" b="1" dirty="0">
              <a:solidFill>
                <a:schemeClr val="bg2"/>
              </a:solidFill>
            </a:endParaRP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139861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630172" y="6376873"/>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767489" y="6423704"/>
            <a:ext cx="7950201" cy="323171"/>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100" b="1" kern="1200" spc="300" dirty="0">
                <a:solidFill>
                  <a:schemeClr val="tx1"/>
                </a:solidFill>
                <a:latin typeface="Arial" panose="020B0604020202020204" pitchFamily="34" charset="0"/>
                <a:ea typeface="+mn-ea"/>
                <a:cs typeface="Arial" panose="020B0604020202020204" pitchFamily="34" charset="0"/>
              </a:rPr>
              <a:t>SP-250027: </a:t>
            </a:r>
            <a:r>
              <a:rPr lang="en-GB" sz="1100" b="1" kern="1200" spc="300" dirty="0">
                <a:solidFill>
                  <a:schemeClr val="tx1"/>
                </a:solidFill>
                <a:latin typeface="Arial" panose="020B0604020202020204" pitchFamily="34" charset="0"/>
                <a:ea typeface="+mn-ea"/>
                <a:cs typeface="Arial" panose="020B0604020202020204" pitchFamily="34" charset="0"/>
              </a:rPr>
              <a:t>TSG </a:t>
            </a:r>
            <a:r>
              <a:rPr lang="en-GB" sz="1100" b="1" spc="300" dirty="0">
                <a:ea typeface="+mn-ea"/>
                <a:cs typeface="Arial" panose="020B0604020202020204" pitchFamily="34" charset="0"/>
              </a:rPr>
              <a:t>SA#</a:t>
            </a:r>
            <a:r>
              <a:rPr lang="en-GB" sz="1100" b="1" kern="1200" spc="300" dirty="0">
                <a:solidFill>
                  <a:schemeClr val="tx1"/>
                </a:solidFill>
                <a:latin typeface="Arial" panose="020B0604020202020204" pitchFamily="34" charset="0"/>
                <a:ea typeface="+mn-ea"/>
                <a:cs typeface="Arial" panose="020B0604020202020204" pitchFamily="34" charset="0"/>
              </a:rPr>
              <a:t>107, </a:t>
            </a:r>
            <a:r>
              <a:rPr lang="nn-NO" sz="1100" b="1" kern="1200" spc="300" dirty="0">
                <a:solidFill>
                  <a:schemeClr val="tx1"/>
                </a:solidFill>
                <a:latin typeface="Arial" panose="020B0604020202020204" pitchFamily="34" charset="0"/>
                <a:ea typeface="+mn-ea"/>
                <a:cs typeface="Arial" panose="020B0604020202020204" pitchFamily="34" charset="0"/>
              </a:rPr>
              <a:t>Incheon, South Korea, March 12-14, 2025</a:t>
            </a:r>
            <a:endParaRPr lang="en-GB" sz="1100" b="1" kern="1200" spc="300" dirty="0">
              <a:solidFill>
                <a:schemeClr val="tx1"/>
              </a:solidFill>
              <a:latin typeface="Arial" panose="020B0604020202020204" pitchFamily="34" charset="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2025</a:t>
            </a:r>
          </a:p>
        </p:txBody>
      </p:sp>
      <p:pic>
        <p:nvPicPr>
          <p:cNvPr id="11" name="Picture 13" descr="green2.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0" r:id="rId4"/>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8"/>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9"/>
        </a:buBlip>
        <a:defRPr sz="3200">
          <a:solidFill>
            <a:schemeClr val="tx1"/>
          </a:solidFill>
          <a:latin typeface="+mn-lt"/>
        </a:defRPr>
      </a:lvl2pPr>
      <a:lvl3pPr marL="1522413" indent="-303213" algn="l" rtl="0" eaLnBrk="0" fontAlgn="base" hangingPunct="0">
        <a:spcBef>
          <a:spcPct val="20000"/>
        </a:spcBef>
        <a:spcAft>
          <a:spcPct val="0"/>
        </a:spcAft>
        <a:buBlip>
          <a:blip r:embed="rId10"/>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3gpp.org/ftp/Information/WI_Sheet/SP-241950.zip" TargetMode="External"/><Relationship Id="rId13" Type="http://schemas.openxmlformats.org/officeDocument/2006/relationships/hyperlink" Target="https://www.3gpp.org/ftp/Information/WI_Sheet/SP-241945.zip" TargetMode="External"/><Relationship Id="rId18" Type="http://schemas.openxmlformats.org/officeDocument/2006/relationships/hyperlink" Target="https://www.3gpp.org/ftp/Information/WI_Sheet/SP-241947.zip" TargetMode="External"/><Relationship Id="rId26" Type="http://schemas.openxmlformats.org/officeDocument/2006/relationships/hyperlink" Target="https://www.3gpp.org/ftp/Information/WI_Sheet/SP-241565.zip" TargetMode="External"/><Relationship Id="rId3" Type="http://schemas.openxmlformats.org/officeDocument/2006/relationships/hyperlink" Target="https://www.3gpp.org/ftp/Information/WI_Sheet/SP-241940.zip" TargetMode="External"/><Relationship Id="rId21" Type="http://schemas.openxmlformats.org/officeDocument/2006/relationships/hyperlink" Target="https://www.3gpp.org/ftp/Information/WI_Sheet/SP-241566.zip" TargetMode="External"/><Relationship Id="rId7" Type="http://schemas.openxmlformats.org/officeDocument/2006/relationships/hyperlink" Target="https://www.3gpp.org/ftp/Information/WI_Sheet/SP-240980.zip" TargetMode="External"/><Relationship Id="rId12" Type="http://schemas.openxmlformats.org/officeDocument/2006/relationships/hyperlink" Target="https://www.3gpp.org/ftp/Information/WI_Sheet/SP-241380.zip" TargetMode="External"/><Relationship Id="rId17" Type="http://schemas.openxmlformats.org/officeDocument/2006/relationships/hyperlink" Target="https://www.3gpp.org/ftp/Information/WI_Sheet/SP-241939.zip" TargetMode="External"/><Relationship Id="rId25" Type="http://schemas.openxmlformats.org/officeDocument/2006/relationships/hyperlink" Target="https://www.3gpp.org/ftp/Information/WI_Sheet/SP-241155.zip" TargetMode="External"/><Relationship Id="rId2" Type="http://schemas.openxmlformats.org/officeDocument/2006/relationships/hyperlink" Target="https://www.3gpp.org/ftp/Information/WI_Sheet/SP-241003.zip" TargetMode="External"/><Relationship Id="rId16" Type="http://schemas.openxmlformats.org/officeDocument/2006/relationships/hyperlink" Target="https://www.3gpp.org/ftp/Information/WI_Sheet/SP-241377.zip" TargetMode="External"/><Relationship Id="rId20" Type="http://schemas.openxmlformats.org/officeDocument/2006/relationships/hyperlink" Target="https://www.3gpp.org/ftp/Information/WI_Sheet/SP-241938.zip" TargetMode="External"/><Relationship Id="rId29" Type="http://schemas.openxmlformats.org/officeDocument/2006/relationships/hyperlink" Target="https://www.3gpp.org/ftp/Information/WI_Sheet/SP-241378.zip" TargetMode="External"/><Relationship Id="rId1" Type="http://schemas.openxmlformats.org/officeDocument/2006/relationships/slideLayout" Target="../slideLayouts/slideLayout3.xml"/><Relationship Id="rId6" Type="http://schemas.openxmlformats.org/officeDocument/2006/relationships/hyperlink" Target="https://www.3gpp.org/ftp/Information/WI_Sheet/SP-241949.zip" TargetMode="External"/><Relationship Id="rId11" Type="http://schemas.openxmlformats.org/officeDocument/2006/relationships/hyperlink" Target="https://www.3gpp.org/ftp/Information/WI_Sheet/SP-241001.zip" TargetMode="External"/><Relationship Id="rId24" Type="http://schemas.openxmlformats.org/officeDocument/2006/relationships/hyperlink" Target="https://www.3gpp.org/ftp/Information/WI_Sheet/SP-240877.zip" TargetMode="External"/><Relationship Id="rId5" Type="http://schemas.openxmlformats.org/officeDocument/2006/relationships/hyperlink" Target="https://www.3gpp.org/ftp/Information/WI_Sheet/SP-241941.zip" TargetMode="External"/><Relationship Id="rId15" Type="http://schemas.openxmlformats.org/officeDocument/2006/relationships/hyperlink" Target="https://www.3gpp.org/ftp/Information/WI_Sheet/SP-240983.zip" TargetMode="External"/><Relationship Id="rId23" Type="http://schemas.openxmlformats.org/officeDocument/2006/relationships/hyperlink" Target="https://www.3gpp.org/ftp/Information/WI_Sheet/SP-241943.zip" TargetMode="External"/><Relationship Id="rId28" Type="http://schemas.openxmlformats.org/officeDocument/2006/relationships/hyperlink" Target="https://www.3gpp.org/ftp/Information/WI_Sheet/SP-241948.zip" TargetMode="External"/><Relationship Id="rId10" Type="http://schemas.openxmlformats.org/officeDocument/2006/relationships/hyperlink" Target="https://www.3gpp.org/ftp/Information/WI_Sheet/SP-241942.zip" TargetMode="External"/><Relationship Id="rId19" Type="http://schemas.openxmlformats.org/officeDocument/2006/relationships/hyperlink" Target="https://www.3gpp.org/ftp/Information/WI_Sheet/SP-241946.zip" TargetMode="External"/><Relationship Id="rId4" Type="http://schemas.openxmlformats.org/officeDocument/2006/relationships/hyperlink" Target="https://www.3gpp.org/ftp/Information/WI_Sheet/SP-241944.zip" TargetMode="External"/><Relationship Id="rId9" Type="http://schemas.openxmlformats.org/officeDocument/2006/relationships/hyperlink" Target="https://www.3gpp.org/ftp/Information/WI_Sheet/SP-240981.zip" TargetMode="External"/><Relationship Id="rId14" Type="http://schemas.openxmlformats.org/officeDocument/2006/relationships/hyperlink" Target="https://www.3gpp.org/ftp/Information/WI_Sheet/SP-240982.zip" TargetMode="External"/><Relationship Id="rId22" Type="http://schemas.openxmlformats.org/officeDocument/2006/relationships/hyperlink" Target="https://www.3gpp.org/ftp/Information/WI_Sheet/SP-241379.zip" TargetMode="External"/><Relationship Id="rId27" Type="http://schemas.openxmlformats.org/officeDocument/2006/relationships/hyperlink" Target="https://www.3gpp.org/ftp/Information/WI_Sheet/SP-231748.zi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3gpp.org/ftp/tsg_sa/WG5_TM/TSGS5_159/Docs/S5-250311.zip" TargetMode="External"/><Relationship Id="rId2" Type="http://schemas.openxmlformats.org/officeDocument/2006/relationships/hyperlink" Target="https://www.3gpp.org/ftp/tsg_sa/WG5_TM/TSGS5_159/Docs/S5-250279.zi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3gpp.org/ftp/Information/WI_Sheet/SP-240965.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4.zip"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3gpp.org/ftp/Information/WI_Sheet/SP-241157.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7.zip"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3gpp.org/ftp/Information/WI_Sheet/SP-231737.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6.zip"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3gpp.org/ftp/Information/WI_Sheet/SP-231735.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3.zi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3gpp.org/ftp/Information/WI_Sheet/SP-231727.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38.zip"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3gpp.org/ftp/Information/WI_Sheet/SP-231781.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3gpp.org/ftp/Information/WI_Sheet/SP-231736.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3gpp.org/ftp/Information/WI_Sheet/SP-231725.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39.zip"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3gpp.org/ftp/Information/WI_Sheet/SP-231721.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79.zip"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3gpp.org/ftp/Information/WI_Sheet/SP-24087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3gpp.org/ftp/Information/WI_Sheet/SP-231732.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80.zi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3gpp.org/ftp/Information/WI_Sheet/SP-24115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3gpp.org/ftp/Information/WI_Sheet/SP-24087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3gpp.org/ftp/Information/WI_Sheet/SP-231748.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3gpp.org/ftp/Information/WI_Sheet/SP-231733.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9.zip"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3gpp.org/ftp/Information/WI_Sheet/SP-231729.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8.zi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3gpp.org/ftp/Information/WI_Sheet/SP-231734.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1.zip"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3gpp.org/ftp/Information/WI_Sheet/SP-231724.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78.zip"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3gpp.org/ftp/Information/WI_Sheet/SP-240966.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50.zi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3gpp.org/ftp/Information/WI_Sheet/SP-231723.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0.zip"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3gpp.org/ftp/Information/WI_Sheet/SP-240967.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2.zip"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hyperlink" Target="https://forge.3gpp.org/rep/sa5/CH/-/tree/Rel-19/OpenAPI" TargetMode="External"/><Relationship Id="rId3" Type="http://schemas.openxmlformats.org/officeDocument/2006/relationships/hyperlink" Target="https://forge.3gpp.org/rep/sa5/MnS/-/wikis/SA5/Rel-19-Moderated-Topics" TargetMode="External"/><Relationship Id="rId7" Type="http://schemas.openxmlformats.org/officeDocument/2006/relationships/hyperlink" Target="https://forge.3gpp.org/rep/sa5/MnS/-/tree/Rel-19/yang-models"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hyperlink" Target="https://forge.3gpp.org/rep/sa5/MnS/-/tree/Rel-19/OpenAPI" TargetMode="External"/><Relationship Id="rId5" Type="http://schemas.openxmlformats.org/officeDocument/2006/relationships/hyperlink" Target="https://forge.3gpp.org/rep/all/5G_APIs" TargetMode="External"/><Relationship Id="rId4" Type="http://schemas.openxmlformats.org/officeDocument/2006/relationships/hyperlink" Target="https://forge.3gpp.org/rep/sa5/MnS" TargetMode="External"/><Relationship Id="rId9" Type="http://schemas.openxmlformats.org/officeDocument/2006/relationships/hyperlink" Target="https://forge.3gpp.org/rep/sa5/CH/-/tree/Rel-19/" TargetMode="External"/></Relationships>
</file>

<file path=ppt/slides/_rels/slide71.xml.rels><?xml version="1.0" encoding="UTF-8" standalone="yes"?>
<Relationships xmlns="http://schemas.openxmlformats.org/package/2006/relationships"><Relationship Id="rId2" Type="http://schemas.openxmlformats.org/officeDocument/2006/relationships/hyperlink" Target="https://www.3gpp.org/ftp/Email_Discussions/SA5/SA5-level%20discussions/SA5%23157"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973685" y="3429000"/>
            <a:ext cx="8697009" cy="1192695"/>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Status Report to SA#107</a:t>
            </a:r>
            <a:br>
              <a:rPr lang="en-GB" altLang="zh-CN" sz="4800" b="1" dirty="0"/>
            </a:br>
            <a:br>
              <a:rPr lang="en-GB" altLang="zh-CN" sz="3200" b="1" dirty="0"/>
            </a:br>
            <a:br>
              <a:rPr lang="en-US" sz="4800" dirty="0">
                <a:effectLst>
                  <a:outerShdw blurRad="38100" dist="38100" dir="2700000" algn="tl">
                    <a:srgbClr val="C0C0C0"/>
                  </a:outerShdw>
                </a:effectLst>
                <a:latin typeface="Arial" pitchFamily="34" charset="0"/>
              </a:rPr>
            </a:br>
            <a:br>
              <a:rPr lang="en-US" sz="4800" dirty="0">
                <a:effectLst>
                  <a:outerShdw blurRad="38100" dist="38100" dir="2700000" algn="tl">
                    <a:srgbClr val="C0C0C0"/>
                  </a:outerShdw>
                </a:effectLst>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1798027" y="4092113"/>
            <a:ext cx="8872667" cy="1712694"/>
          </a:xfrm>
        </p:spPr>
        <p:txBody>
          <a:bodyPr/>
          <a:lstStyle/>
          <a:p>
            <a:pPr>
              <a:lnSpc>
                <a:spcPct val="80000"/>
              </a:lnSpc>
            </a:pPr>
            <a:r>
              <a:rPr lang="de-DE" altLang="de-DE" sz="2400" dirty="0">
                <a:latin typeface="Arial" charset="0"/>
              </a:rPr>
              <a:t>Zou Lan, SA5 Chair, Huawei</a:t>
            </a:r>
          </a:p>
          <a:p>
            <a:pPr>
              <a:lnSpc>
                <a:spcPct val="80000"/>
              </a:lnSpc>
            </a:pPr>
            <a:r>
              <a:rPr lang="en-GB" altLang="zh-CN" sz="2400" dirty="0">
                <a:latin typeface="Arial" charset="0"/>
              </a:rPr>
              <a:t>Thomas Tovinger, SA5 </a:t>
            </a:r>
            <a:r>
              <a:rPr lang="en-US" altLang="zh-CN" sz="2400" dirty="0">
                <a:latin typeface="Arial" charset="0"/>
              </a:rPr>
              <a:t>Vice </a:t>
            </a:r>
            <a:r>
              <a:rPr lang="en-GB" altLang="zh-CN" sz="2400" dirty="0">
                <a:latin typeface="Arial" charset="0"/>
              </a:rPr>
              <a:t>Chair, Ericsson</a:t>
            </a:r>
            <a:endParaRPr lang="de-DE" altLang="de-DE" sz="2400" dirty="0">
              <a:latin typeface="Arial" charset="0"/>
            </a:endParaRPr>
          </a:p>
          <a:p>
            <a:pPr>
              <a:lnSpc>
                <a:spcPct val="80000"/>
              </a:lnSpc>
            </a:pPr>
            <a:r>
              <a:rPr lang="de-DE" altLang="de-DE" sz="2400" dirty="0">
                <a:latin typeface="Arial" charset="0"/>
              </a:rPr>
              <a:t>Anatoly Andrianov, SA5 Vice Chair, Nokia</a:t>
            </a:r>
          </a:p>
          <a:p>
            <a:pPr>
              <a:lnSpc>
                <a:spcPct val="80000"/>
              </a:lnSpc>
            </a:pPr>
            <a:r>
              <a:rPr lang="en-GB" altLang="zh-CN" sz="2400" dirty="0">
                <a:latin typeface="Arial" charset="0"/>
              </a:rPr>
              <a:t>Gerald Görmer,</a:t>
            </a:r>
            <a:r>
              <a:rPr lang="de-DE" altLang="de-DE" sz="2400" dirty="0">
                <a:latin typeface="Arial" charset="0"/>
              </a:rPr>
              <a:t> SA5 Charging SWG Chair, </a:t>
            </a:r>
            <a:r>
              <a:rPr lang="en-GB" sz="2400" dirty="0">
                <a:latin typeface="Arial" charset="0"/>
              </a:rPr>
              <a:t>MATRIXX Software</a:t>
            </a:r>
          </a:p>
          <a:p>
            <a:pPr>
              <a:lnSpc>
                <a:spcPct val="80000"/>
              </a:lnSpc>
            </a:pPr>
            <a:r>
              <a:rPr lang="fi-FI" altLang="zh-CN" sz="2800" dirty="0"/>
              <a:t>Antoine Mouquet, MCC, ETSI</a:t>
            </a:r>
            <a:endParaRPr lang="en-GB" altLang="en-US" sz="2667" dirty="0">
              <a:latin typeface="Arial" panose="020B0604020202020204"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98C5D7DF-EF86-45EC-98EF-3CFFA718E69A}"/>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Overview of Rel-19 CH topics</a:t>
            </a:r>
          </a:p>
        </p:txBody>
      </p:sp>
      <p:graphicFrame>
        <p:nvGraphicFramePr>
          <p:cNvPr id="9" name="表格 2">
            <a:extLst>
              <a:ext uri="{FF2B5EF4-FFF2-40B4-BE49-F238E27FC236}">
                <a16:creationId xmlns:a16="http://schemas.microsoft.com/office/drawing/2014/main" id="{73075042-5ED2-4022-850A-FCF4C157E73C}"/>
              </a:ext>
            </a:extLst>
          </p:cNvPr>
          <p:cNvGraphicFramePr>
            <a:graphicFrameLocks noGrp="1"/>
          </p:cNvGraphicFramePr>
          <p:nvPr>
            <p:extLst>
              <p:ext uri="{D42A27DB-BD31-4B8C-83A1-F6EECF244321}">
                <p14:modId xmlns:p14="http://schemas.microsoft.com/office/powerpoint/2010/main" val="299656893"/>
              </p:ext>
            </p:extLst>
          </p:nvPr>
        </p:nvGraphicFramePr>
        <p:xfrm>
          <a:off x="207894" y="1353228"/>
          <a:ext cx="11776211" cy="4549140"/>
        </p:xfrm>
        <a:graphic>
          <a:graphicData uri="http://schemas.openxmlformats.org/drawingml/2006/table">
            <a:tbl>
              <a:tblPr/>
              <a:tblGrid>
                <a:gridCol w="267417">
                  <a:extLst>
                    <a:ext uri="{9D8B030D-6E8A-4147-A177-3AD203B41FA5}">
                      <a16:colId xmlns:a16="http://schemas.microsoft.com/office/drawing/2014/main" val="331722294"/>
                    </a:ext>
                  </a:extLst>
                </a:gridCol>
                <a:gridCol w="650717">
                  <a:extLst>
                    <a:ext uri="{9D8B030D-6E8A-4147-A177-3AD203B41FA5}">
                      <a16:colId xmlns:a16="http://schemas.microsoft.com/office/drawing/2014/main" val="907466837"/>
                    </a:ext>
                  </a:extLst>
                </a:gridCol>
                <a:gridCol w="1415291">
                  <a:extLst>
                    <a:ext uri="{9D8B030D-6E8A-4147-A177-3AD203B41FA5}">
                      <a16:colId xmlns:a16="http://schemas.microsoft.com/office/drawing/2014/main" val="2690706286"/>
                    </a:ext>
                  </a:extLst>
                </a:gridCol>
                <a:gridCol w="4036763">
                  <a:extLst>
                    <a:ext uri="{9D8B030D-6E8A-4147-A177-3AD203B41FA5}">
                      <a16:colId xmlns:a16="http://schemas.microsoft.com/office/drawing/2014/main" val="2178307027"/>
                    </a:ext>
                  </a:extLst>
                </a:gridCol>
                <a:gridCol w="804851">
                  <a:extLst>
                    <a:ext uri="{9D8B030D-6E8A-4147-A177-3AD203B41FA5}">
                      <a16:colId xmlns:a16="http://schemas.microsoft.com/office/drawing/2014/main" val="410137253"/>
                    </a:ext>
                  </a:extLst>
                </a:gridCol>
                <a:gridCol w="1467556">
                  <a:extLst>
                    <a:ext uri="{9D8B030D-6E8A-4147-A177-3AD203B41FA5}">
                      <a16:colId xmlns:a16="http://schemas.microsoft.com/office/drawing/2014/main" val="3966773156"/>
                    </a:ext>
                  </a:extLst>
                </a:gridCol>
                <a:gridCol w="925689">
                  <a:extLst>
                    <a:ext uri="{9D8B030D-6E8A-4147-A177-3AD203B41FA5}">
                      <a16:colId xmlns:a16="http://schemas.microsoft.com/office/drawing/2014/main" val="4058451737"/>
                    </a:ext>
                  </a:extLst>
                </a:gridCol>
                <a:gridCol w="1490533">
                  <a:extLst>
                    <a:ext uri="{9D8B030D-6E8A-4147-A177-3AD203B41FA5}">
                      <a16:colId xmlns:a16="http://schemas.microsoft.com/office/drawing/2014/main" val="2608971487"/>
                    </a:ext>
                  </a:extLst>
                </a:gridCol>
                <a:gridCol w="717394">
                  <a:extLst>
                    <a:ext uri="{9D8B030D-6E8A-4147-A177-3AD203B41FA5}">
                      <a16:colId xmlns:a16="http://schemas.microsoft.com/office/drawing/2014/main" val="2276198587"/>
                    </a:ext>
                  </a:extLst>
                </a:gridCol>
              </a:tblGrid>
              <a:tr h="133124">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Rapp</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100" b="1" i="0" u="none" strike="noStrike" kern="1200" dirty="0" err="1">
                          <a:solidFill>
                            <a:srgbClr val="000000"/>
                          </a:solidFill>
                          <a:effectLst/>
                          <a:latin typeface="+mn-lt"/>
                          <a:ea typeface="+mn-ea"/>
                          <a:cs typeface="Arial" panose="020B0604020202020204" pitchFamily="34" charset="0"/>
                        </a:rPr>
                        <a:t>Tdoc</a:t>
                      </a: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1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100" dirty="0">
                          <a:solidFill>
                            <a:srgbClr val="00B050"/>
                          </a:solidFill>
                          <a:effectLst/>
                          <a:latin typeface="+mn-lt"/>
                          <a:ea typeface="宋体" panose="02010600030101010101" pitchFamily="2" charset="-122"/>
                        </a:rPr>
                        <a:t>CHSEG</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100" dirty="0" err="1">
                          <a:solidFill>
                            <a:srgbClr val="00B050"/>
                          </a:solidFill>
                          <a:effectLst/>
                          <a:latin typeface="+mn-lt"/>
                          <a:ea typeface="宋体" panose="02010600030101010101" pitchFamily="2" charset="-122"/>
                        </a:rPr>
                        <a:t>CHFSeg</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100" dirty="0">
                          <a:solidFill>
                            <a:srgbClr val="00B050"/>
                          </a:solidFill>
                          <a:effectLst/>
                          <a:latin typeface="+mn-lt"/>
                          <a:ea typeface="宋体" panose="02010600030101010101" pitchFamily="2" charset="-122"/>
                        </a:rPr>
                        <a:t>WID on CHF Segmentation</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solidFill>
                            <a:srgbClr val="00B050"/>
                          </a:solidFill>
                          <a:latin typeface="+mn-lt"/>
                        </a:rPr>
                        <a:t>1040012</a:t>
                      </a:r>
                      <a:endParaRPr lang="zh-CN" altLang="en-US" sz="110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100" dirty="0">
                          <a:solidFill>
                            <a:srgbClr val="00B050"/>
                          </a:solidFill>
                          <a:effectLst/>
                          <a:latin typeface="+mn-lt"/>
                          <a:ea typeface="宋体" panose="02010600030101010101" pitchFamily="2" charset="-122"/>
                        </a:rPr>
                        <a:t>Verizon</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SP-241001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32.290/291</a:t>
                      </a:r>
                      <a:endParaRPr kumimoji="0" lang="zh-CN" alt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solidFill>
                            <a:srgbClr val="00B050"/>
                          </a:solidFill>
                          <a:latin typeface="+mn-lt"/>
                        </a:rPr>
                        <a:t>WID</a:t>
                      </a:r>
                      <a:endParaRPr lang="zh-CN" altLang="en-US" sz="11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470688"/>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SATCH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FS_5GSAT_Ph3_CH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SID on Charging aspects of satellite access Phase 3</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1040014</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100" kern="1200" dirty="0">
                          <a:solidFill>
                            <a:schemeClr val="tx1"/>
                          </a:solidFill>
                          <a:effectLst/>
                          <a:latin typeface="+mn-lt"/>
                          <a:ea typeface="宋体" panose="02010600030101010101" pitchFamily="2" charset="-122"/>
                          <a:cs typeface="+mn-cs"/>
                        </a:rPr>
                        <a:t>CATT</a:t>
                      </a:r>
                      <a:endParaRPr lang="zh-CN" altLang="en-US" sz="110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SP-240980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TR 28.846</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SID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CAPCH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FS_CAPIF_Ph2_CH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SID on Charging Aspects of CAPIF </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1040015</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100" kern="1200" dirty="0">
                          <a:solidFill>
                            <a:schemeClr val="tx1"/>
                          </a:solidFill>
                          <a:effectLst/>
                          <a:latin typeface="+mn-lt"/>
                          <a:ea typeface="宋体" panose="02010600030101010101" pitchFamily="2" charset="-122"/>
                          <a:cs typeface="+mn-cs"/>
                        </a:rPr>
                        <a:t>Nokia</a:t>
                      </a:r>
                      <a:endParaRPr lang="zh-CN" altLang="en-US" sz="110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SP-240981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TR 28.849</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SID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412593508"/>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RTCCH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FS_NG_RTC_Ph2_CH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SID on Charging aspects of next generation real time communication services phase 2</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1040016</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100" dirty="0">
                          <a:solidFill>
                            <a:schemeClr val="tx1"/>
                          </a:solidFill>
                          <a:effectLst/>
                          <a:latin typeface="+mn-lt"/>
                          <a:ea typeface="宋体" panose="02010600030101010101" pitchFamily="2" charset="-122"/>
                        </a:rPr>
                        <a:t>CMCC</a:t>
                      </a:r>
                      <a:br>
                        <a:rPr lang="en-US" sz="1100" dirty="0">
                          <a:solidFill>
                            <a:schemeClr val="tx1"/>
                          </a:solidFill>
                          <a:effectLst/>
                          <a:latin typeface="+mn-lt"/>
                          <a:ea typeface="宋体" panose="02010600030101010101" pitchFamily="2" charset="-122"/>
                        </a:rPr>
                      </a:b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SP-240982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TR 28.851</a:t>
                      </a:r>
                      <a:endParaRPr kumimoji="0" lang="zh-CN" altLang="en-US" sz="1100" b="0"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SID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684027"/>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UASCH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FS_UAS_Ph2_CH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SID on Charging aspects of Uncrewed Aerial Vehicle</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1040017</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100" dirty="0">
                          <a:solidFill>
                            <a:schemeClr val="tx1"/>
                          </a:solidFill>
                          <a:effectLst/>
                          <a:latin typeface="+mn-lt"/>
                          <a:ea typeface="宋体" panose="02010600030101010101" pitchFamily="2" charset="-122"/>
                        </a:rPr>
                        <a:t>CMCC</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SP-240983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TR 28.853</a:t>
                      </a:r>
                      <a:endParaRPr kumimoji="0" lang="zh-CN" altLang="en-US" sz="1100" b="0"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SID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097875355"/>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RAGCH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err="1">
                          <a:solidFill>
                            <a:schemeClr val="tx1"/>
                          </a:solidFill>
                          <a:effectLst/>
                          <a:latin typeface="+mn-lt"/>
                          <a:ea typeface="宋体" panose="02010600030101010101" pitchFamily="2" charset="-122"/>
                        </a:rPr>
                        <a:t>Ranging_SL_CH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WID on Charging Aspects of Ranging and </a:t>
                      </a:r>
                      <a:r>
                        <a:rPr lang="en-US" sz="1100" dirty="0" err="1">
                          <a:solidFill>
                            <a:schemeClr val="tx1"/>
                          </a:solidFill>
                          <a:effectLst/>
                          <a:latin typeface="+mn-lt"/>
                          <a:ea typeface="宋体" panose="02010600030101010101" pitchFamily="2" charset="-122"/>
                        </a:rPr>
                        <a:t>Sidelink</a:t>
                      </a:r>
                      <a:r>
                        <a:rPr lang="en-US" sz="1100" dirty="0">
                          <a:solidFill>
                            <a:schemeClr val="tx1"/>
                          </a:solidFill>
                          <a:effectLst/>
                          <a:latin typeface="+mn-lt"/>
                          <a:ea typeface="宋体" panose="02010600030101010101" pitchFamily="2" charset="-122"/>
                        </a:rPr>
                        <a:t> Positioning</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1040013</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China Telecom</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SP-241002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32.240/290/</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271/291/298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WID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382216308"/>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EESCH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err="1">
                          <a:solidFill>
                            <a:schemeClr val="tx1"/>
                          </a:solidFill>
                          <a:effectLst/>
                          <a:latin typeface="+mn-lt"/>
                          <a:ea typeface="宋体" panose="02010600030101010101" pitchFamily="2" charset="-122"/>
                        </a:rPr>
                        <a:t>EnergySys_CH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WID on Charging Aspects for Energy Efficiency of network slice</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1040018</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Huawei</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SP-241003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28.201/202</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32.240/291/298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WID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862924741"/>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NSCH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err="1">
                          <a:solidFill>
                            <a:schemeClr val="tx1"/>
                          </a:solidFill>
                          <a:effectLst/>
                          <a:latin typeface="+mn-lt"/>
                          <a:ea typeface="宋体" panose="02010600030101010101" pitchFamily="2" charset="-122"/>
                        </a:rPr>
                        <a:t>NetShare_CH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WID on Charging enhancement for indirect network sharing</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1040019</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Ericsson</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SP-241004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32.240/255/256</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WID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492136518"/>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100" dirty="0">
                          <a:solidFill>
                            <a:srgbClr val="00B050"/>
                          </a:solidFill>
                          <a:effectLst/>
                          <a:latin typeface="+mn-lt"/>
                          <a:ea typeface="宋体" panose="02010600030101010101" pitchFamily="2" charset="-122"/>
                        </a:rPr>
                        <a:t>PROCH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100" dirty="0">
                          <a:solidFill>
                            <a:srgbClr val="00B050"/>
                          </a:solidFill>
                          <a:effectLst/>
                          <a:latin typeface="+mn-lt"/>
                          <a:ea typeface="宋体" panose="02010600030101010101" pitchFamily="2" charset="-122"/>
                        </a:rPr>
                        <a:t>5G_ProSe_Ph3_CH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100" dirty="0">
                          <a:solidFill>
                            <a:srgbClr val="00B050"/>
                          </a:solidFill>
                          <a:effectLst/>
                          <a:latin typeface="+mn-lt"/>
                          <a:ea typeface="宋体" panose="02010600030101010101" pitchFamily="2" charset="-122"/>
                        </a:rPr>
                        <a:t>WID on </a:t>
                      </a:r>
                      <a:r>
                        <a:rPr lang="en-US" altLang="zh-CN" sz="1100" dirty="0">
                          <a:solidFill>
                            <a:srgbClr val="00B050"/>
                          </a:solidFill>
                          <a:effectLst/>
                          <a:latin typeface="+mn-lt"/>
                          <a:ea typeface="+mn-ea"/>
                        </a:rPr>
                        <a:t>Charging Aspects for  5G ProSe Phase 3</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rgbClr val="00B050"/>
                          </a:solidFill>
                          <a:latin typeface="+mn-lt"/>
                        </a:rPr>
                        <a:t>1050030</a:t>
                      </a:r>
                      <a:endParaRPr lang="zh-CN" altLang="en-US" sz="110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100" dirty="0">
                          <a:solidFill>
                            <a:srgbClr val="00B050"/>
                          </a:solidFill>
                          <a:effectLst/>
                          <a:latin typeface="+mn-lt"/>
                          <a:ea typeface="宋体" panose="02010600030101010101" pitchFamily="2" charset="-122"/>
                        </a:rPr>
                        <a:t>China Telecom</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SP-241377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rPr>
                        <a:t>TS 32.277/291/298</a:t>
                      </a:r>
                      <a:endParaRPr kumimoji="0" lang="zh-CN" altLang="en-US"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rgbClr val="00B050"/>
                          </a:solidFill>
                          <a:latin typeface="+mn-lt"/>
                        </a:rPr>
                        <a:t>WID</a:t>
                      </a:r>
                      <a:endParaRPr lang="zh-CN" altLang="en-US" sz="11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9"/>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B050"/>
                          </a:solidFill>
                          <a:effectLst/>
                          <a:latin typeface="+mn-lt"/>
                          <a:ea typeface="宋体" panose="02010600030101010101" pitchFamily="2" charset="-122"/>
                          <a:cs typeface="+mn-cs"/>
                        </a:rPr>
                        <a:t>SATCH</a:t>
                      </a:r>
                      <a:endParaRPr lang="zh-CN" altLang="en-US" sz="110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5GSAT_Ph3_CH</a:t>
                      </a:r>
                    </a:p>
                  </a:txBody>
                  <a:tcPr marL="47990" marR="4799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aspects of satellite access Phase 3 (for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100" kern="1200" dirty="0">
                          <a:solidFill>
                            <a:srgbClr val="00B050"/>
                          </a:solidFill>
                          <a:latin typeface="+mn-lt"/>
                          <a:ea typeface="+mn-ea"/>
                          <a:cs typeface="+mn-cs"/>
                        </a:rPr>
                        <a:t>10700xx</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rgbClr val="00B050"/>
                          </a:solidFill>
                          <a:effectLst/>
                          <a:uLnTx/>
                          <a:uFillTx/>
                          <a:latin typeface="Calibri" panose="020F0502020204030204" pitchFamily="34" charset="0"/>
                          <a:ea typeface="DengXian" panose="02010600030101010101" pitchFamily="2" charset="-122"/>
                          <a:cs typeface="+mn-cs"/>
                        </a:rPr>
                        <a:t>SP-250117</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rgbClr val="00B050"/>
                          </a:solidFill>
                          <a:effectLst/>
                          <a:uLnTx/>
                          <a:uFillTx/>
                          <a:latin typeface="+mn-lt"/>
                          <a:ea typeface="+mn-ea"/>
                          <a:cs typeface="Arial" panose="020B0604020202020204" pitchFamily="34" charset="0"/>
                        </a:rPr>
                        <a:t>TS32.240/251/255/257/260/291/298</a:t>
                      </a:r>
                      <a:endParaRPr kumimoji="0" lang="zh-CN" altLang="en-US" sz="1100" b="0" i="0" u="none" strike="noStrike" kern="1200" cap="none" spc="0" normalizeH="0" baseline="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GB" altLang="zh-CN" sz="1100" dirty="0">
                          <a:solidFill>
                            <a:srgbClr val="00B050"/>
                          </a:solidFill>
                          <a:latin typeface="+mn-lt"/>
                        </a:rPr>
                        <a:t>New WID</a:t>
                      </a:r>
                      <a:endParaRPr lang="zh-CN" altLang="en-US" sz="11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682664887"/>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B050"/>
                          </a:solidFill>
                          <a:effectLst/>
                          <a:latin typeface="+mn-lt"/>
                          <a:ea typeface="宋体" panose="02010600030101010101" pitchFamily="2" charset="-122"/>
                          <a:cs typeface="+mn-cs"/>
                        </a:rPr>
                        <a:t>CAPCH</a:t>
                      </a:r>
                      <a:endParaRPr lang="zh-CN" altLang="en-US" sz="110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CAPIF_Ph2_CH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aspects of CAPIF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kern="1200" noProof="0" dirty="0">
                          <a:solidFill>
                            <a:srgbClr val="00B050"/>
                          </a:solidFill>
                          <a:latin typeface="+mn-lt"/>
                          <a:ea typeface="+mn-ea"/>
                          <a:cs typeface="+mn-cs"/>
                        </a:rPr>
                        <a:t>10700xx</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rgbClr val="00B050"/>
                          </a:solidFill>
                          <a:effectLst/>
                          <a:uLnTx/>
                          <a:uFillTx/>
                          <a:latin typeface="Calibri" panose="020F0502020204030204" pitchFamily="34" charset="0"/>
                          <a:ea typeface="DengXian" panose="02010600030101010101" pitchFamily="2" charset="-122"/>
                          <a:cs typeface="+mn-cs"/>
                        </a:rPr>
                        <a:t>SP-250118</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rPr>
                        <a:t>TS32.240/254/291/298</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963833702"/>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B050"/>
                          </a:solidFill>
                          <a:effectLst/>
                          <a:latin typeface="+mn-lt"/>
                          <a:ea typeface="宋体" panose="02010600030101010101" pitchFamily="2" charset="-122"/>
                          <a:cs typeface="+mn-cs"/>
                        </a:rPr>
                        <a:t>RTCCH</a:t>
                      </a:r>
                      <a:endParaRPr lang="zh-CN" altLang="en-US" sz="110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NG_RTC_Ph2_CH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aspects of next generation real time communication services phase 2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kern="1200" noProof="0" dirty="0">
                          <a:solidFill>
                            <a:srgbClr val="00B050"/>
                          </a:solidFill>
                          <a:latin typeface="+mn-lt"/>
                          <a:ea typeface="+mn-ea"/>
                          <a:cs typeface="+mn-cs"/>
                        </a:rPr>
                        <a:t>10700xx</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rgbClr val="00B050"/>
                          </a:solidFill>
                          <a:effectLst/>
                          <a:uLnTx/>
                          <a:uFillTx/>
                          <a:latin typeface="Calibri" panose="020F0502020204030204" pitchFamily="34" charset="0"/>
                          <a:ea typeface="DengXian" panose="02010600030101010101" pitchFamily="2" charset="-122"/>
                          <a:cs typeface="+mn-cs"/>
                        </a:rPr>
                        <a:t>SP-250119</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rPr>
                        <a:t>TS32.254/255/260/291/298</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533861234"/>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B050"/>
                          </a:solidFill>
                          <a:effectLst/>
                          <a:latin typeface="+mn-lt"/>
                          <a:ea typeface="宋体" panose="02010600030101010101" pitchFamily="2" charset="-122"/>
                          <a:cs typeface="+mn-cs"/>
                        </a:rPr>
                        <a:t>UASCH</a:t>
                      </a:r>
                      <a:endParaRPr lang="zh-CN" altLang="en-US" sz="110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UAS_Ph2_CH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for Uncrewed Aerial Systems Phase 2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kern="1200" noProof="0" dirty="0">
                          <a:solidFill>
                            <a:srgbClr val="00B050"/>
                          </a:solidFill>
                          <a:latin typeface="+mn-lt"/>
                          <a:ea typeface="+mn-ea"/>
                          <a:cs typeface="+mn-cs"/>
                        </a:rPr>
                        <a:t>10700xx</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SP-250120</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rPr>
                        <a:t>TS32.240/255/256/291/298</a:t>
                      </a:r>
                      <a:endParaRPr kumimoji="0" lang="zh-CN" altLang="en-US"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578680082"/>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100" dirty="0">
                          <a:solidFill>
                            <a:srgbClr val="00B050"/>
                          </a:solidFill>
                          <a:effectLst/>
                          <a:latin typeface="+mn-lt"/>
                          <a:ea typeface="宋体" panose="02010600030101010101" pitchFamily="2" charset="-122"/>
                        </a:rPr>
                        <a:t>LCSCH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5G_eLCS_Ph3_CH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Aspects of 5GC </a:t>
                      </a:r>
                      <a:r>
                        <a:rPr kumimoji="0" lang="en-GB" sz="1100" b="0" i="0" u="none" strike="noStrike" kern="1200" cap="none" spc="0" normalizeH="0" baseline="0" dirty="0" err="1">
                          <a:ln>
                            <a:noFill/>
                          </a:ln>
                          <a:solidFill>
                            <a:srgbClr val="00B050"/>
                          </a:solidFill>
                          <a:effectLst/>
                          <a:uLnTx/>
                          <a:uFillTx/>
                          <a:latin typeface="Calibri" panose="020F0502020204030204" pitchFamily="34" charset="0"/>
                          <a:ea typeface="DengXian" panose="02010600030101010101" pitchFamily="2" charset="-122"/>
                          <a:cs typeface="+mn-cs"/>
                        </a:rPr>
                        <a:t>LoCation</a:t>
                      </a:r>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 Services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kern="1200" noProof="0" dirty="0">
                          <a:solidFill>
                            <a:srgbClr val="00B050"/>
                          </a:solidFill>
                          <a:latin typeface="+mn-lt"/>
                          <a:ea typeface="+mn-ea"/>
                          <a:cs typeface="+mn-cs"/>
                        </a:rPr>
                        <a:t>10700xx</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SP-250125</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rPr>
                        <a:t>TS32.271/290/291/298</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9623307"/>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100" dirty="0">
                          <a:solidFill>
                            <a:srgbClr val="00B050"/>
                          </a:solidFill>
                          <a:effectLst/>
                          <a:latin typeface="+mn-lt"/>
                          <a:ea typeface="宋体" panose="02010600030101010101" pitchFamily="2" charset="-122"/>
                        </a:rPr>
                        <a:t>AIOCH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err="1">
                          <a:solidFill>
                            <a:srgbClr val="00B050"/>
                          </a:solidFill>
                          <a:effectLst/>
                          <a:latin typeface="+mn-lt"/>
                          <a:ea typeface="宋体" panose="02010600030101010101" pitchFamily="2" charset="-122"/>
                          <a:cs typeface="+mn-cs"/>
                        </a:rPr>
                        <a:t>AmbientIoT_CH</a:t>
                      </a:r>
                      <a:endParaRPr lang="en-GB" sz="1100" kern="1200" dirty="0">
                        <a:solidFill>
                          <a:srgbClr val="00B050"/>
                        </a:solidFill>
                        <a:effectLst/>
                        <a:latin typeface="+mn-lt"/>
                        <a:ea typeface="宋体" panose="02010600030101010101" pitchFamily="2" charset="-122"/>
                        <a:cs typeface="+mn-cs"/>
                      </a:endParaRP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for Ambient power-enabled Internet of Things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kern="1200" noProof="0" dirty="0">
                          <a:solidFill>
                            <a:srgbClr val="00B050"/>
                          </a:solidFill>
                          <a:latin typeface="+mn-lt"/>
                          <a:ea typeface="+mn-ea"/>
                          <a:cs typeface="+mn-cs"/>
                        </a:rPr>
                        <a:t>10700xx</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SP-250121</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rPr>
                        <a:t>TS32.240/254/291/298</a:t>
                      </a:r>
                      <a:endParaRPr kumimoji="0" lang="zh-CN" altLang="en-US"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526379803"/>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altLang="zh-CN" sz="1100" dirty="0">
                          <a:solidFill>
                            <a:srgbClr val="00B050"/>
                          </a:solidFill>
                          <a:effectLst/>
                          <a:latin typeface="+mn-lt"/>
                          <a:ea typeface="宋体" panose="02010600030101010101" pitchFamily="2" charset="-122"/>
                        </a:rPr>
                        <a:t>CHNSH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err="1">
                          <a:solidFill>
                            <a:srgbClr val="00B050"/>
                          </a:solidFill>
                          <a:effectLst/>
                          <a:latin typeface="+mn-lt"/>
                          <a:ea typeface="宋体" panose="02010600030101010101" pitchFamily="2" charset="-122"/>
                          <a:cs typeface="+mn-cs"/>
                        </a:rPr>
                        <a:t>CHNetShare</a:t>
                      </a:r>
                      <a:endParaRPr lang="en-GB" sz="1100" kern="1200" dirty="0">
                        <a:solidFill>
                          <a:srgbClr val="00B050"/>
                        </a:solidFill>
                        <a:effectLst/>
                        <a:latin typeface="+mn-lt"/>
                        <a:ea typeface="宋体" panose="02010600030101010101" pitchFamily="2" charset="-122"/>
                        <a:cs typeface="+mn-cs"/>
                      </a:endParaRP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enhancement for MOCN network sharing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kern="1200" noProof="0" dirty="0">
                          <a:solidFill>
                            <a:srgbClr val="00B050"/>
                          </a:solidFill>
                          <a:latin typeface="+mn-lt"/>
                          <a:ea typeface="+mn-ea"/>
                          <a:cs typeface="+mn-cs"/>
                        </a:rPr>
                        <a:t>10700xx</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219170" rtl="0" eaLnBrk="1" latinLnBrk="0" hangingPunct="1"/>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B050"/>
                          </a:solidFill>
                          <a:effectLst/>
                          <a:uLnTx/>
                          <a:uFillTx/>
                          <a:latin typeface="Calibri" panose="020F0502020204030204" pitchFamily="34" charset="0"/>
                          <a:ea typeface="DengXian" panose="02010600030101010101" pitchFamily="2" charset="-122"/>
                          <a:cs typeface="+mn-cs"/>
                        </a:rPr>
                        <a:t>SP-250126</a:t>
                      </a:r>
                      <a:endParaRPr kumimoji="0" lang="en-GB" sz="1200" b="0" i="0" u="none" strike="noStrike" kern="1200" cap="none" spc="0" normalizeH="0" baseline="0" noProof="0" dirty="0">
                        <a:ln>
                          <a:noFill/>
                        </a:ln>
                        <a:solidFill>
                          <a:srgbClr val="00B050"/>
                        </a:solidFill>
                        <a:effectLst/>
                        <a:highlight>
                          <a:srgbClr val="FFFF00"/>
                        </a:highlight>
                        <a:uLnTx/>
                        <a:uFillTx/>
                        <a:latin typeface="Calibri" panose="020F0502020204030204" pitchFamily="34" charset="0"/>
                        <a:ea typeface="DengXian"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rPr>
                        <a:t>TS32.130/240/254/291/298</a:t>
                      </a:r>
                      <a:endParaRPr kumimoji="0" lang="zh-CN" altLang="en-US"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1108995"/>
                  </a:ext>
                </a:extLst>
              </a:tr>
            </a:tbl>
          </a:graphicData>
        </a:graphic>
      </p:graphicFrame>
      <p:sp>
        <p:nvSpPr>
          <p:cNvPr id="10" name="TextBox 9">
            <a:extLst>
              <a:ext uri="{FF2B5EF4-FFF2-40B4-BE49-F238E27FC236}">
                <a16:creationId xmlns:a16="http://schemas.microsoft.com/office/drawing/2014/main" id="{CE5814AD-3B00-4918-9051-338E556ECA81}"/>
              </a:ext>
            </a:extLst>
          </p:cNvPr>
          <p:cNvSpPr txBox="1"/>
          <p:nvPr/>
        </p:nvSpPr>
        <p:spPr>
          <a:xfrm>
            <a:off x="120650" y="741620"/>
            <a:ext cx="10016998" cy="430887"/>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100" b="1" kern="0" dirty="0">
                <a:solidFill>
                  <a:srgbClr val="FF0000"/>
                </a:solidFill>
                <a:latin typeface="+mn-lt"/>
                <a:ea typeface="MS PGothic" panose="020B0600070205080204" pitchFamily="34" charset="-128"/>
              </a:rPr>
              <a:t>16 CH </a:t>
            </a:r>
            <a:r>
              <a:rPr lang="en-US" altLang="zh-CN" sz="1100" kern="0" dirty="0">
                <a:latin typeface="+mn-lt"/>
                <a:ea typeface="MS PGothic" panose="020B0600070205080204" pitchFamily="34" charset="-128"/>
              </a:rPr>
              <a:t>topics including:  </a:t>
            </a:r>
            <a:r>
              <a:rPr lang="en-US" altLang="zh-CN" sz="1100" b="1" kern="0" dirty="0">
                <a:solidFill>
                  <a:srgbClr val="FF0000"/>
                </a:solidFill>
                <a:latin typeface="+mn-lt"/>
                <a:ea typeface="MS PGothic" panose="020B0600070205080204" pitchFamily="34" charset="-128"/>
              </a:rPr>
              <a:t>2</a:t>
            </a:r>
            <a:r>
              <a:rPr lang="en-US" altLang="zh-CN" sz="1100" kern="0" dirty="0">
                <a:latin typeface="+mn-lt"/>
                <a:ea typeface="MS PGothic" panose="020B0600070205080204" pitchFamily="34" charset="-128"/>
              </a:rPr>
              <a:t> CH prime feature and </a:t>
            </a:r>
            <a:r>
              <a:rPr lang="en-US" altLang="zh-CN" sz="1100" b="1" kern="0" dirty="0">
                <a:solidFill>
                  <a:srgbClr val="FF0000"/>
                </a:solidFill>
                <a:latin typeface="+mn-lt"/>
                <a:ea typeface="MS PGothic" panose="020B0600070205080204" pitchFamily="34" charset="-128"/>
              </a:rPr>
              <a:t>14</a:t>
            </a:r>
            <a:r>
              <a:rPr lang="en-US" altLang="zh-CN" sz="1100" kern="0" dirty="0">
                <a:latin typeface="+mn-lt"/>
                <a:ea typeface="MS PGothic" panose="020B0600070205080204" pitchFamily="34" charset="-128"/>
              </a:rPr>
              <a:t> CH support to network features (in red background, </a:t>
            </a:r>
            <a:br>
              <a:rPr lang="en-US" altLang="zh-CN" sz="1100" kern="0" dirty="0">
                <a:latin typeface="+mn-lt"/>
                <a:ea typeface="MS PGothic" panose="020B0600070205080204" pitchFamily="34" charset="-128"/>
              </a:rPr>
            </a:br>
            <a:r>
              <a:rPr lang="en-US" altLang="zh-CN" sz="1100" b="1" kern="0" dirty="0">
                <a:solidFill>
                  <a:srgbClr val="00B050"/>
                </a:solidFill>
                <a:latin typeface="+mn-lt"/>
                <a:ea typeface="MS PGothic" panose="020B0600070205080204" pitchFamily="34" charset="-128"/>
              </a:rPr>
              <a:t>2</a:t>
            </a:r>
            <a:r>
              <a:rPr lang="en-US" altLang="zh-CN" sz="1100" kern="0" dirty="0">
                <a:latin typeface="+mn-lt"/>
                <a:ea typeface="MS PGothic" panose="020B0600070205080204" pitchFamily="34" charset="-128"/>
              </a:rPr>
              <a:t> normative WIs  in progress, </a:t>
            </a:r>
            <a:r>
              <a:rPr lang="en-US" altLang="zh-CN" sz="1100" b="1" kern="0" dirty="0">
                <a:solidFill>
                  <a:srgbClr val="00B050"/>
                </a:solidFill>
                <a:latin typeface="+mn-lt"/>
                <a:ea typeface="MS PGothic" panose="020B0600070205080204" pitchFamily="34" charset="-128"/>
              </a:rPr>
              <a:t>3</a:t>
            </a:r>
            <a:r>
              <a:rPr lang="en-US" altLang="zh-CN" sz="1100" kern="0" dirty="0">
                <a:latin typeface="+mn-lt"/>
                <a:ea typeface="MS PGothic" panose="020B0600070205080204" pitchFamily="34" charset="-128"/>
              </a:rPr>
              <a:t> normative WIs  and </a:t>
            </a:r>
            <a:r>
              <a:rPr lang="en-US" altLang="zh-CN" sz="1100" b="1" kern="0" dirty="0">
                <a:solidFill>
                  <a:srgbClr val="00B050"/>
                </a:solidFill>
                <a:latin typeface="+mn-lt"/>
                <a:ea typeface="MS PGothic" panose="020B0600070205080204" pitchFamily="34" charset="-128"/>
              </a:rPr>
              <a:t>4</a:t>
            </a:r>
            <a:r>
              <a:rPr lang="en-US" altLang="zh-CN" sz="1100" kern="0" dirty="0">
                <a:latin typeface="+mn-lt"/>
                <a:ea typeface="MS PGothic" panose="020B0600070205080204" pitchFamily="34" charset="-128"/>
              </a:rPr>
              <a:t> SIs completed – marked in green color). </a:t>
            </a:r>
            <a:r>
              <a:rPr lang="en-US" altLang="zh-CN" sz="1100" b="1" kern="0" dirty="0">
                <a:solidFill>
                  <a:srgbClr val="FF0000"/>
                </a:solidFill>
                <a:latin typeface="+mn-lt"/>
                <a:ea typeface="MS PGothic" panose="020B0600070205080204" pitchFamily="34" charset="-128"/>
              </a:rPr>
              <a:t>7</a:t>
            </a:r>
            <a:r>
              <a:rPr lang="en-US" altLang="zh-CN" sz="1100" kern="0" dirty="0">
                <a:latin typeface="+mn-lt"/>
                <a:ea typeface="MS PGothic" panose="020B0600070205080204" pitchFamily="34" charset="-128"/>
              </a:rPr>
              <a:t> new normative WIs wait for SA approval. </a:t>
            </a:r>
          </a:p>
        </p:txBody>
      </p:sp>
    </p:spTree>
    <p:extLst>
      <p:ext uri="{BB962C8B-B14F-4D97-AF65-F5344CB8AC3E}">
        <p14:creationId xmlns:p14="http://schemas.microsoft.com/office/powerpoint/2010/main" val="994372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0E21C4B-D563-4500-A1E8-CA28527D6450}"/>
              </a:ext>
            </a:extLst>
          </p:cNvPr>
          <p:cNvGraphicFramePr>
            <a:graphicFrameLocks noGrp="1"/>
          </p:cNvGraphicFramePr>
          <p:nvPr>
            <p:extLst>
              <p:ext uri="{D42A27DB-BD31-4B8C-83A1-F6EECF244321}">
                <p14:modId xmlns:p14="http://schemas.microsoft.com/office/powerpoint/2010/main" val="2851328100"/>
              </p:ext>
            </p:extLst>
          </p:nvPr>
        </p:nvGraphicFramePr>
        <p:xfrm>
          <a:off x="299616" y="1005517"/>
          <a:ext cx="11376000" cy="5249137"/>
        </p:xfrm>
        <a:graphic>
          <a:graphicData uri="http://schemas.openxmlformats.org/drawingml/2006/table">
            <a:tbl>
              <a:tblPr/>
              <a:tblGrid>
                <a:gridCol w="740448">
                  <a:extLst>
                    <a:ext uri="{9D8B030D-6E8A-4147-A177-3AD203B41FA5}">
                      <a16:colId xmlns:a16="http://schemas.microsoft.com/office/drawing/2014/main" val="1576859795"/>
                    </a:ext>
                  </a:extLst>
                </a:gridCol>
                <a:gridCol w="4577625">
                  <a:extLst>
                    <a:ext uri="{9D8B030D-6E8A-4147-A177-3AD203B41FA5}">
                      <a16:colId xmlns:a16="http://schemas.microsoft.com/office/drawing/2014/main" val="347009279"/>
                    </a:ext>
                  </a:extLst>
                </a:gridCol>
                <a:gridCol w="1343238">
                  <a:extLst>
                    <a:ext uri="{9D8B030D-6E8A-4147-A177-3AD203B41FA5}">
                      <a16:colId xmlns:a16="http://schemas.microsoft.com/office/drawing/2014/main" val="3139468792"/>
                    </a:ext>
                  </a:extLst>
                </a:gridCol>
                <a:gridCol w="876448">
                  <a:extLst>
                    <a:ext uri="{9D8B030D-6E8A-4147-A177-3AD203B41FA5}">
                      <a16:colId xmlns:a16="http://schemas.microsoft.com/office/drawing/2014/main" val="2196638659"/>
                    </a:ext>
                  </a:extLst>
                </a:gridCol>
                <a:gridCol w="533441">
                  <a:extLst>
                    <a:ext uri="{9D8B030D-6E8A-4147-A177-3AD203B41FA5}">
                      <a16:colId xmlns:a16="http://schemas.microsoft.com/office/drawing/2014/main" val="2860568534"/>
                    </a:ext>
                  </a:extLst>
                </a:gridCol>
                <a:gridCol w="835200">
                  <a:extLst>
                    <a:ext uri="{9D8B030D-6E8A-4147-A177-3AD203B41FA5}">
                      <a16:colId xmlns:a16="http://schemas.microsoft.com/office/drawing/2014/main" val="830652908"/>
                    </a:ext>
                  </a:extLst>
                </a:gridCol>
                <a:gridCol w="504000">
                  <a:extLst>
                    <a:ext uri="{9D8B030D-6E8A-4147-A177-3AD203B41FA5}">
                      <a16:colId xmlns:a16="http://schemas.microsoft.com/office/drawing/2014/main" val="3857700324"/>
                    </a:ext>
                  </a:extLst>
                </a:gridCol>
                <a:gridCol w="1965600">
                  <a:extLst>
                    <a:ext uri="{9D8B030D-6E8A-4147-A177-3AD203B41FA5}">
                      <a16:colId xmlns:a16="http://schemas.microsoft.com/office/drawing/2014/main" val="2554671407"/>
                    </a:ext>
                  </a:extLst>
                </a:gridCol>
              </a:tblGrid>
              <a:tr h="172527">
                <a:tc>
                  <a:txBody>
                    <a:bodyPr/>
                    <a:lstStyle/>
                    <a:p>
                      <a:pPr algn="ctr">
                        <a:lnSpc>
                          <a:spcPct val="107000"/>
                        </a:lnSpc>
                        <a:spcAft>
                          <a:spcPts val="800"/>
                        </a:spcAft>
                      </a:pPr>
                      <a:r>
                        <a:rPr lang="en-GB" sz="900" b="1" dirty="0">
                          <a:latin typeface="+mn-lt"/>
                          <a:ea typeface="微软雅黑" panose="020B0503020204020204" pitchFamily="34" charset="-122"/>
                        </a:rPr>
                        <a:t>UID</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latin typeface="+mn-lt"/>
                          <a:ea typeface="微软雅黑" panose="020B0503020204020204" pitchFamily="34" charset="-122"/>
                        </a:rPr>
                        <a:t>Name</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latin typeface="+mn-lt"/>
                          <a:ea typeface="微软雅黑" panose="020B0503020204020204" pitchFamily="34" charset="-122"/>
                        </a:rPr>
                        <a:t>Acronym</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altLang="zh-CN" sz="900" b="1" dirty="0">
                          <a:latin typeface="+mn-lt"/>
                          <a:ea typeface="微软雅黑" panose="020B0503020204020204" pitchFamily="34" charset="-122"/>
                        </a:rPr>
                        <a:t>Target date</a:t>
                      </a:r>
                      <a:endParaRPr lang="en-GB" sz="900" b="1" dirty="0">
                        <a:latin typeface="+mn-lt"/>
                        <a:ea typeface="微软雅黑" panose="020B0503020204020204" pitchFamily="34" charset="-122"/>
                      </a:endParaRP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900" b="1" dirty="0">
                          <a:latin typeface="+mn-lt"/>
                          <a:ea typeface="微软雅黑" panose="020B0503020204020204" pitchFamily="34" charset="-122"/>
                        </a:rPr>
                        <a:t>Old %</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latin typeface="+mn-lt"/>
                          <a:ea typeface="微软雅黑" panose="020B0503020204020204" pitchFamily="34" charset="-122"/>
                        </a:rPr>
                        <a:t>UID</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solidFill>
                            <a:srgbClr val="FF0000"/>
                          </a:solidFill>
                          <a:latin typeface="+mn-lt"/>
                          <a:ea typeface="微软雅黑" panose="020B0503020204020204" pitchFamily="34" charset="-122"/>
                        </a:rPr>
                        <a:t>New %</a:t>
                      </a:r>
                      <a:endParaRPr lang="en-GB" sz="900" b="1" kern="1200" dirty="0">
                        <a:solidFill>
                          <a:schemeClr val="lt1"/>
                        </a:solidFill>
                        <a:latin typeface="+mn-lt"/>
                        <a:ea typeface="微软雅黑" panose="020B0503020204020204" pitchFamily="34" charset="-122"/>
                        <a:cs typeface="+mn-cs"/>
                      </a:endParaRP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solidFill>
                            <a:srgbClr val="FF0000"/>
                          </a:solidFill>
                          <a:latin typeface="+mn-lt"/>
                          <a:ea typeface="微软雅黑" panose="020B0503020204020204" pitchFamily="34" charset="-122"/>
                        </a:rPr>
                        <a:t>Change or comment</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extLst>
                  <a:ext uri="{0D108BD9-81ED-4DB2-BD59-A6C34878D82A}">
                    <a16:rowId xmlns:a16="http://schemas.microsoft.com/office/drawing/2014/main" val="3311658337"/>
                  </a:ext>
                </a:extLst>
              </a:tr>
              <a:tr h="172527">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1040018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   Charging Aspects for Energy Efficiency of network slice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EnergySys_CH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45%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0563C1"/>
                          </a:solidFill>
                          <a:effectLst/>
                          <a:latin typeface="+mn-lt"/>
                          <a:ea typeface="微软雅黑" panose="020B0503020204020204" pitchFamily="34" charset="-122"/>
                          <a:hlinkClick r:id="rId2"/>
                        </a:rPr>
                        <a:t>SP-241003</a:t>
                      </a:r>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56392327"/>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1060007</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   Energy efficiency and energy saving aspects of 5G networks and services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Energy_OAM_Ph3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3"/>
                        </a:rPr>
                        <a:t>SP-241940</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20%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152302938"/>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1060011</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rgbClr val="000000"/>
                          </a:solidFill>
                          <a:effectLst/>
                          <a:latin typeface="+mn-lt"/>
                          <a:ea typeface="微软雅黑" panose="020B0503020204020204" pitchFamily="34" charset="-122"/>
                        </a:rPr>
                        <a:t>AI/ML Management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AIML_MGT_Ph2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4"/>
                        </a:rPr>
                        <a:t>SP-241944</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15%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6205746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rgbClr val="0000FF"/>
                          </a:solidFill>
                          <a:effectLst/>
                          <a:latin typeface="+mn-lt"/>
                          <a:ea typeface="微软雅黑" panose="020B0503020204020204" pitchFamily="34" charset="-122"/>
                        </a:rPr>
                        <a:t>Management Aspects of RedCap features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NR_RedCap_OAM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5"/>
                        </a:rPr>
                        <a:t>SP-241941</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50%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39252408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1060016</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Management Aspects of NTN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NTN_OAM_Ph2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6"/>
                        </a:rPr>
                        <a:t>SP-241949</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1051993"/>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a:solidFill>
                            <a:schemeClr val="tx1"/>
                          </a:solidFill>
                          <a:effectLst/>
                          <a:latin typeface="+mn-lt"/>
                          <a:ea typeface="微软雅黑" panose="020B0503020204020204" pitchFamily="34" charset="-122"/>
                        </a:rPr>
                        <a:t>Study on charging aspects of satellite access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FS_5GSAT_Ph3_CH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03/03/2025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highlight>
                            <a:srgbClr val="00FF00"/>
                          </a:highlight>
                          <a:latin typeface="+mn-lt"/>
                          <a:ea typeface="微软雅黑" panose="020B0503020204020204" pitchFamily="34" charset="-122"/>
                          <a:hlinkClick r:id="rId7"/>
                        </a:rPr>
                        <a:t>SP-240980</a:t>
                      </a:r>
                      <a:endParaRPr lang="en-US" sz="900" b="0" i="0" u="sng" strike="noStrike">
                        <a:solidFill>
                          <a:srgbClr val="0563C1"/>
                        </a:solidFill>
                        <a:effectLst/>
                        <a:highlight>
                          <a:srgbClr val="00FF00"/>
                        </a:highligh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5311985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1060017</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Management of Network Sharing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NetShare_OAM_Ph3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8"/>
                        </a:rPr>
                        <a:t>SP-241950</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50%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813706279"/>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dirty="0">
                          <a:solidFill>
                            <a:schemeClr val="tx1"/>
                          </a:solidFill>
                          <a:effectLst/>
                          <a:latin typeface="+mn-lt"/>
                          <a:ea typeface="微软雅黑" panose="020B0503020204020204" pitchFamily="34" charset="-122"/>
                        </a:rPr>
                        <a:t>   Study on Charging Aspects of CAPIF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FS_CAPIF_Ph2_CH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12/12/2024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9"/>
                        </a:rPr>
                        <a:t>SP-240981</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524628506"/>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1060009</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Enhanced OAM for management service exposure to external consumers through CAPIF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MExpo</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0"/>
                        </a:rPr>
                        <a:t>SP-241942</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15%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00750653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rgbClr val="0000FF"/>
                          </a:solidFill>
                          <a:effectLst/>
                          <a:latin typeface="+mn-lt"/>
                          <a:ea typeface="微软雅黑" panose="020B0503020204020204" pitchFamily="34" charset="-122"/>
                        </a:rPr>
                        <a:t>CHF Segmentation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CHFSeg</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03/03/2025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55%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1"/>
                        </a:rPr>
                        <a:t>SP-241001</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18267530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1050033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chemeClr val="tx1"/>
                          </a:solidFill>
                          <a:effectLst/>
                          <a:latin typeface="+mn-lt"/>
                          <a:ea typeface="微软雅黑" panose="020B0503020204020204" pitchFamily="34" charset="-122"/>
                        </a:rPr>
                        <a:t>Data management regarding subscriptions and reporting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Data_SREP</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2"/>
                        </a:rPr>
                        <a:t>SP-241380</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190555244"/>
                  </a:ext>
                </a:extLst>
              </a:tr>
              <a:tr h="172527">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1060012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chemeClr val="tx1"/>
                          </a:solidFill>
                          <a:effectLst/>
                          <a:latin typeface="+mn-lt"/>
                          <a:ea typeface="微软雅黑" panose="020B0503020204020204" pitchFamily="34" charset="-122"/>
                        </a:rPr>
                        <a:t>   Management for MonStra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Monstra-OAM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12/12/2024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80%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3"/>
                        </a:rPr>
                        <a:t>SP-241945</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80%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75791854"/>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1040016</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a:solidFill>
                            <a:schemeClr val="tx1"/>
                          </a:solidFill>
                          <a:effectLst/>
                          <a:latin typeface="+mn-lt"/>
                          <a:ea typeface="微软雅黑" panose="020B0503020204020204" pitchFamily="34" charset="-122"/>
                        </a:rPr>
                        <a:t>   Study on Charging aspects of next generation real time communication services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FS_NG_RTC_Ph2_CH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03/03/2025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4"/>
                        </a:rPr>
                        <a:t>SP-240982</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7984280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1040017</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dirty="0">
                          <a:solidFill>
                            <a:schemeClr val="tx1"/>
                          </a:solidFill>
                          <a:effectLst/>
                          <a:latin typeface="+mn-lt"/>
                          <a:ea typeface="微软雅黑" panose="020B0503020204020204" pitchFamily="34" charset="-122"/>
                        </a:rPr>
                        <a:t>   Study on Charging aspects of Uncrewed Aerial Systems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FS_UAS_CH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03/03/2025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5"/>
                        </a:rPr>
                        <a:t>SP-240983</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932952376"/>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1050030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   Charging for 5G ProSe Ph3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5G_ProSe_Ph3_CH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6"/>
                        </a:rPr>
                        <a:t>SP-241377</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54438743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1060006</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Service Based Management Architecture enhancement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SBMA_Ph3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7"/>
                        </a:rPr>
                        <a:t>SP-241939</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40%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7849915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Management Data Analytics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eMDAS_Ph3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8"/>
                        </a:rPr>
                        <a:t>SP-241947</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30%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874503073"/>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Intent driven management services for mobile network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IDMS_MN_Ph3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9"/>
                        </a:rPr>
                        <a:t>SP-241946</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65%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673164986"/>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Management aspects of Network Digital Twins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NDT</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0"/>
                        </a:rPr>
                        <a:t>SP-241938</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10%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95258909"/>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1020010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a:solidFill>
                            <a:schemeClr val="tx1"/>
                          </a:solidFill>
                          <a:effectLst/>
                          <a:latin typeface="+mn-lt"/>
                          <a:ea typeface="微软雅黑" panose="020B0503020204020204" pitchFamily="34" charset="-122"/>
                        </a:rPr>
                        <a:t>Study on Cloud Aspects of Management and Orchestration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FS_Cloud_OAM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12/12/2024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90%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1"/>
                        </a:rPr>
                        <a:t>SP-241566</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85%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313579632"/>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1050032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Management of planned configurations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PlanM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2"/>
                        </a:rPr>
                        <a:t>SP-241379</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770628632"/>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Closed Control Loop Management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CCLM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3"/>
                        </a:rPr>
                        <a:t>SP-241943</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10%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020601867"/>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FF"/>
                          </a:solidFill>
                          <a:effectLst/>
                          <a:latin typeface="+mn-lt"/>
                          <a:ea typeface="微软雅黑" panose="020B0503020204020204" pitchFamily="34" charset="-122"/>
                        </a:rPr>
                        <a:t>Data management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MADCOL_Ph2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88%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4"/>
                        </a:rPr>
                        <a:t>SP-240877</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88%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0563C1"/>
                          </a:solidFill>
                          <a:effectLst/>
                          <a:latin typeface="+mn-lt"/>
                          <a:ea typeface="微软雅黑" panose="020B0503020204020204" pitchFamily="34" charset="-122"/>
                        </a:rPr>
                        <a:t>Rapporteur updated to:</a:t>
                      </a:r>
                    </a:p>
                    <a:p>
                      <a:pPr algn="l" fontAlgn="t"/>
                      <a:r>
                        <a:rPr lang="en-US" sz="900" b="0" i="0" u="sng" strike="noStrike" dirty="0">
                          <a:solidFill>
                            <a:srgbClr val="0563C1"/>
                          </a:solidFill>
                          <a:effectLst/>
                          <a:latin typeface="+mn-lt"/>
                          <a:ea typeface="微软雅黑" panose="020B0503020204020204" pitchFamily="34" charset="-122"/>
                        </a:rPr>
                        <a:t>Sreekumar </a:t>
                      </a:r>
                      <a:r>
                        <a:rPr lang="en-US" sz="900" b="0" i="0" u="sng" strike="noStrike" dirty="0" err="1">
                          <a:solidFill>
                            <a:srgbClr val="0563C1"/>
                          </a:solidFill>
                          <a:effectLst/>
                          <a:latin typeface="+mn-lt"/>
                          <a:ea typeface="微软雅黑" panose="020B0503020204020204" pitchFamily="34" charset="-122"/>
                        </a:rPr>
                        <a:t>Pothera</a:t>
                      </a:r>
                      <a:r>
                        <a:rPr lang="en-US" sz="900" b="0" i="0" u="sng" strike="noStrike" dirty="0">
                          <a:solidFill>
                            <a:srgbClr val="0563C1"/>
                          </a:solidFill>
                          <a:effectLst/>
                          <a:latin typeface="+mn-lt"/>
                          <a:ea typeface="微软雅黑" panose="020B0503020204020204" pitchFamily="34" charset="-122"/>
                        </a:rPr>
                        <a:t> </a:t>
                      </a:r>
                      <a:r>
                        <a:rPr lang="en-US" sz="900" b="0" i="0" u="sng" strike="noStrike" dirty="0" err="1">
                          <a:solidFill>
                            <a:srgbClr val="0563C1"/>
                          </a:solidFill>
                          <a:effectLst/>
                          <a:latin typeface="+mn-lt"/>
                          <a:ea typeface="微软雅黑" panose="020B0503020204020204" pitchFamily="34" charset="-122"/>
                        </a:rPr>
                        <a:t>Kalloor</a:t>
                      </a:r>
                      <a:r>
                        <a:rPr lang="en-US" sz="900" b="0" i="0" u="sng" strike="noStrike" dirty="0">
                          <a:solidFill>
                            <a:srgbClr val="0563C1"/>
                          </a:solidFill>
                          <a:effectLst/>
                          <a:latin typeface="+mn-lt"/>
                          <a:ea typeface="微软雅黑" panose="020B0503020204020204" pitchFamily="34" charset="-122"/>
                        </a:rPr>
                        <a:t> (Nokia), sreekumar.pk@nokia.com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767680702"/>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1020026</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FF"/>
                          </a:solidFill>
                          <a:effectLst/>
                          <a:latin typeface="+mn-lt"/>
                          <a:ea typeface="微软雅黑" panose="020B0503020204020204" pitchFamily="34" charset="-122"/>
                        </a:rPr>
                        <a:t>5G performance measurements and KPIs phase 4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PM_KPI_5G_Ph4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65%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5"/>
                        </a:rPr>
                        <a:t>SP-241155</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630381105"/>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1020027</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FF"/>
                          </a:solidFill>
                          <a:effectLst/>
                          <a:latin typeface="+mn-lt"/>
                          <a:ea typeface="微软雅黑" panose="020B0503020204020204" pitchFamily="34" charset="-122"/>
                        </a:rPr>
                        <a:t>5G Advanced NRM features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AdNRM_Ph3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6"/>
                        </a:rPr>
                        <a:t>SP-241565</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48478061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1020028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rgbClr val="0000FF"/>
                          </a:solidFill>
                          <a:effectLst/>
                          <a:latin typeface="+mn-lt"/>
                          <a:ea typeface="微软雅黑" panose="020B0503020204020204" pitchFamily="34" charset="-122"/>
                        </a:rPr>
                        <a:t>Subscriber and Equipment Trace and </a:t>
                      </a:r>
                      <a:r>
                        <a:rPr lang="en-US" sz="900" b="0" i="0" u="none" strike="noStrike" dirty="0" err="1">
                          <a:solidFill>
                            <a:srgbClr val="0000FF"/>
                          </a:solidFill>
                          <a:effectLst/>
                          <a:latin typeface="+mn-lt"/>
                          <a:ea typeface="微软雅黑" panose="020B0503020204020204" pitchFamily="34" charset="-122"/>
                        </a:rPr>
                        <a:t>QoE</a:t>
                      </a:r>
                      <a:r>
                        <a:rPr lang="en-US" sz="900" b="0" i="0" u="none" strike="noStrike" dirty="0">
                          <a:solidFill>
                            <a:srgbClr val="0000FF"/>
                          </a:solidFill>
                          <a:effectLst/>
                          <a:latin typeface="+mn-lt"/>
                          <a:ea typeface="微软雅黑" panose="020B0503020204020204" pitchFamily="34" charset="-122"/>
                        </a:rPr>
                        <a:t> collection management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TraceQoE_OAM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7"/>
                        </a:rPr>
                        <a:t>SP-231748</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80%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928011658"/>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Management of IAB nodes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NR_MOBILE_IAB_OAM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8"/>
                        </a:rPr>
                        <a:t>SP-241948</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15736794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1050031</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Enhancement of Management Aspects Related of NWDAF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NWDAF_OAM_Ph2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0563C1"/>
                          </a:solidFill>
                          <a:effectLst/>
                          <a:latin typeface="+mn-lt"/>
                          <a:ea typeface="微软雅黑" panose="020B0503020204020204" pitchFamily="34" charset="-122"/>
                          <a:hlinkClick r:id="rId29"/>
                        </a:rPr>
                        <a:t>SP-241378</a:t>
                      </a:r>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65%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51599534"/>
                  </a:ext>
                </a:extLst>
              </a:tr>
            </a:tbl>
          </a:graphicData>
        </a:graphic>
      </p:graphicFrame>
      <p:sp>
        <p:nvSpPr>
          <p:cNvPr id="4" name="Title 1">
            <a:extLst>
              <a:ext uri="{FF2B5EF4-FFF2-40B4-BE49-F238E27FC236}">
                <a16:creationId xmlns:a16="http://schemas.microsoft.com/office/drawing/2014/main" id="{A654D853-C313-4361-AB2F-6AFF43B3944D}"/>
              </a:ext>
            </a:extLst>
          </p:cNvPr>
          <p:cNvSpPr>
            <a:spLocks noGrp="1"/>
          </p:cNvSpPr>
          <p:nvPr>
            <p:ph type="title"/>
          </p:nvPr>
        </p:nvSpPr>
        <p:spPr>
          <a:xfrm>
            <a:off x="652463" y="0"/>
            <a:ext cx="9102725" cy="1143000"/>
          </a:xfrm>
        </p:spPr>
        <p:txBody>
          <a:bodyPr/>
          <a:lstStyle/>
          <a:p>
            <a:pPr algn="l"/>
            <a:r>
              <a:rPr lang="en-GB" altLang="en-US" sz="3200" dirty="0"/>
              <a:t>Update of SA5 </a:t>
            </a:r>
            <a:r>
              <a:rPr lang="en-US" altLang="zh-CN" sz="3200" dirty="0"/>
              <a:t>Rel-19 ongoing WI/SI </a:t>
            </a:r>
            <a:r>
              <a:rPr lang="en-GB" altLang="en-US" sz="3200" dirty="0"/>
              <a:t>progress</a:t>
            </a:r>
            <a:endParaRPr lang="en-US" altLang="en-US" sz="3200" dirty="0"/>
          </a:p>
        </p:txBody>
      </p:sp>
    </p:spTree>
    <p:extLst>
      <p:ext uri="{BB962C8B-B14F-4D97-AF65-F5344CB8AC3E}">
        <p14:creationId xmlns:p14="http://schemas.microsoft.com/office/powerpoint/2010/main" val="3254781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933ED8A-D7C7-4D70-97A6-330ECF5FEC0C}"/>
              </a:ext>
            </a:extLst>
          </p:cNvPr>
          <p:cNvGraphicFramePr>
            <a:graphicFrameLocks noGrp="1"/>
          </p:cNvGraphicFramePr>
          <p:nvPr>
            <p:extLst>
              <p:ext uri="{D42A27DB-BD31-4B8C-83A1-F6EECF244321}">
                <p14:modId xmlns:p14="http://schemas.microsoft.com/office/powerpoint/2010/main" val="4202811209"/>
              </p:ext>
            </p:extLst>
          </p:nvPr>
        </p:nvGraphicFramePr>
        <p:xfrm>
          <a:off x="157087" y="842010"/>
          <a:ext cx="8738260" cy="5173980"/>
        </p:xfrm>
        <a:graphic>
          <a:graphicData uri="http://schemas.openxmlformats.org/drawingml/2006/table">
            <a:tbl>
              <a:tblPr firstRow="1" bandRow="1">
                <a:tableStyleId>{72833802-FEF1-4C79-8D5D-14CF1EAF98D9}</a:tableStyleId>
              </a:tblPr>
              <a:tblGrid>
                <a:gridCol w="1676159">
                  <a:extLst>
                    <a:ext uri="{9D8B030D-6E8A-4147-A177-3AD203B41FA5}">
                      <a16:colId xmlns:a16="http://schemas.microsoft.com/office/drawing/2014/main" val="4071695017"/>
                    </a:ext>
                  </a:extLst>
                </a:gridCol>
                <a:gridCol w="1660189">
                  <a:extLst>
                    <a:ext uri="{9D8B030D-6E8A-4147-A177-3AD203B41FA5}">
                      <a16:colId xmlns:a16="http://schemas.microsoft.com/office/drawing/2014/main" val="3560591246"/>
                    </a:ext>
                  </a:extLst>
                </a:gridCol>
                <a:gridCol w="2155169">
                  <a:extLst>
                    <a:ext uri="{9D8B030D-6E8A-4147-A177-3AD203B41FA5}">
                      <a16:colId xmlns:a16="http://schemas.microsoft.com/office/drawing/2014/main" val="147559054"/>
                    </a:ext>
                  </a:extLst>
                </a:gridCol>
                <a:gridCol w="1721460">
                  <a:extLst>
                    <a:ext uri="{9D8B030D-6E8A-4147-A177-3AD203B41FA5}">
                      <a16:colId xmlns:a16="http://schemas.microsoft.com/office/drawing/2014/main" val="20003"/>
                    </a:ext>
                  </a:extLst>
                </a:gridCol>
                <a:gridCol w="1525283">
                  <a:extLst>
                    <a:ext uri="{9D8B030D-6E8A-4147-A177-3AD203B41FA5}">
                      <a16:colId xmlns:a16="http://schemas.microsoft.com/office/drawing/2014/main" val="20004"/>
                    </a:ext>
                  </a:extLst>
                </a:gridCol>
              </a:tblGrid>
              <a:tr h="121570">
                <a:tc>
                  <a:txBody>
                    <a:bodyPr/>
                    <a:lstStyle/>
                    <a:p>
                      <a:pPr algn="ctr"/>
                      <a:r>
                        <a:rPr lang="en-US" altLang="zh-CN" sz="900" dirty="0">
                          <a:solidFill>
                            <a:schemeClr val="tx1"/>
                          </a:solidFill>
                          <a:latin typeface="+mn-lt"/>
                          <a:cs typeface="Calibri" panose="020F0502020204030204" pitchFamily="34" charset="0"/>
                        </a:rPr>
                        <a:t>Acronym</a:t>
                      </a:r>
                      <a:endParaRPr lang="zh-CN" altLang="en-US" sz="900" dirty="0">
                        <a:solidFill>
                          <a:schemeClr val="tx1"/>
                        </a:solidFill>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900" b="1" kern="1200" dirty="0">
                          <a:solidFill>
                            <a:schemeClr val="tx1"/>
                          </a:solidFill>
                          <a:latin typeface="+mn-lt"/>
                          <a:ea typeface="+mn-ea"/>
                          <a:cs typeface="Calibri" panose="020F0502020204030204" pitchFamily="34" charset="0"/>
                        </a:rPr>
                        <a:t>OAM</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OAM </a:t>
                      </a:r>
                      <a:r>
                        <a:rPr lang="en-GB" sz="900" b="1" kern="1200" dirty="0">
                          <a:solidFill>
                            <a:schemeClr val="tx1"/>
                          </a:solidFill>
                          <a:latin typeface="+mn-lt"/>
                          <a:ea typeface="+mn-ea"/>
                          <a:cs typeface="Calibri" panose="020F0502020204030204" pitchFamily="34" charset="0"/>
                        </a:rPr>
                        <a:t>yet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CH</a:t>
                      </a:r>
                      <a:r>
                        <a:rPr lang="en-US" altLang="zh-CN" sz="900" b="1" kern="1200" baseline="0" dirty="0">
                          <a:solidFill>
                            <a:schemeClr val="tx1"/>
                          </a:solidFill>
                          <a:latin typeface="+mn-lt"/>
                          <a:ea typeface="+mn-ea"/>
                          <a:cs typeface="Calibri" panose="020F0502020204030204" pitchFamily="34" charset="0"/>
                        </a:rPr>
                        <a:t> </a:t>
                      </a:r>
                      <a:r>
                        <a:rPr lang="en-GB" altLang="zh-CN" sz="900" b="1" kern="1200" dirty="0">
                          <a:solidFill>
                            <a:schemeClr val="tx1"/>
                          </a:solidFill>
                          <a:latin typeface="+mn-lt"/>
                          <a:ea typeface="+mn-ea"/>
                          <a:cs typeface="Calibri" panose="020F0502020204030204" pitchFamily="34" charset="0"/>
                        </a:rPr>
                        <a:t>yet</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5GSAT_Ph3_ARCH</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a:solidFill>
                            <a:srgbClr val="000000"/>
                          </a:solidFill>
                          <a:effectLst/>
                          <a:latin typeface="+mn-lt"/>
                          <a:ea typeface="等线" panose="02010600030101010101" pitchFamily="2" charset="-122"/>
                          <a:cs typeface="Calibri" panose="020F0502020204030204" pitchFamily="34" charset="0"/>
                        </a:rPr>
                        <a:t>NTN</a:t>
                      </a:r>
                      <a:r>
                        <a:rPr lang="en-US" sz="900" b="0" i="0" u="none" strike="noStrike" dirty="0">
                          <a:solidFill>
                            <a:srgbClr val="000000"/>
                          </a:solidFill>
                          <a:effectLst/>
                          <a:latin typeface="+mn-lt"/>
                          <a:ea typeface="等线" panose="02010600030101010101" pitchFamily="2" charset="-122"/>
                          <a:cs typeface="Calibri" panose="020F0502020204030204" pitchFamily="34" charset="0"/>
                        </a:rPr>
                        <a:t>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FS_5GSAT_Ph3_CH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NG_RTC_Ph2</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FS_NG_RTC_Ph2_CH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50063352"/>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PM_KPI_5G_Ph4(CMCC)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 </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MPS4msg</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chemeClr val="tx1"/>
                          </a:solidFill>
                          <a:effectLst/>
                          <a:latin typeface="+mn-lt"/>
                          <a:ea typeface="等线" panose="02010600030101010101" pitchFamily="2" charset="-122"/>
                          <a:cs typeface="Calibri" panose="020F0502020204030204" pitchFamily="34" charset="0"/>
                        </a:rPr>
                        <a:t>NA</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VMR_Ph2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solidFill>
                            <a:schemeClr val="tx1"/>
                          </a:solidFill>
                          <a:latin typeface="+mn-lt"/>
                          <a:cs typeface="Calibri" panose="020F0502020204030204" pitchFamily="34" charset="0"/>
                        </a:rPr>
                        <a:t>AdNRM_Ph3(Samsung)</a:t>
                      </a:r>
                      <a:endParaRPr lang="zh-CN" altLang="en-US" sz="900" b="0" dirty="0">
                        <a:solidFill>
                          <a:schemeClr val="tx1"/>
                        </a:solidFill>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5G_ProSe_Ph3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dirty="0">
                          <a:solidFill>
                            <a:schemeClr val="tx1"/>
                          </a:solidFill>
                          <a:latin typeface="+mn-lt"/>
                          <a:cs typeface="Calibri" panose="020F0502020204030204" pitchFamily="34" charset="0"/>
                        </a:rPr>
                        <a:t>AdNRM_Ph3 (CATT)</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5G_ProSe_Ph3_CH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UIA_ARC</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eEDGE_5GC_Ph3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OAM (NRM+PM)??</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UAS_Ph3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latin typeface="+mn-lt"/>
                          <a:cs typeface="Calibri" panose="020F0502020204030204" pitchFamily="34" charset="0"/>
                        </a:rPr>
                        <a:t>NA</a:t>
                      </a:r>
                      <a:endParaRPr lang="zh-CN" altLang="en-US" sz="900" b="0" dirty="0">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B050"/>
                          </a:solidFill>
                          <a:effectLst/>
                          <a:latin typeface="+mn-lt"/>
                          <a:ea typeface="等线" panose="02010600030101010101" pitchFamily="2" charset="-122"/>
                          <a:cs typeface="Calibri" panose="020F0502020204030204" pitchFamily="34" charset="0"/>
                        </a:rPr>
                        <a:t>FS_UAS_Ph2_CH </a:t>
                      </a:r>
                      <a:r>
                        <a:rPr lang="en-US" altLang="zh-CN" sz="900" b="0" i="0" u="none" strike="noStrike" dirty="0">
                          <a:solidFill>
                            <a:srgbClr val="00B050"/>
                          </a:solidFill>
                          <a:effectLst/>
                          <a:latin typeface="+mn-lt"/>
                          <a:ea typeface="等线" panose="02010600030101010101" pitchFamily="2" charset="-122"/>
                          <a:cs typeface="Calibri" panose="020F0502020204030204" pitchFamily="34" charset="0"/>
                        </a:rPr>
                        <a:t>(to be checked)</a:t>
                      </a:r>
                      <a:endParaRPr lang="zh-CN" altLang="en-US" sz="900" b="0" i="0" u="none" strike="noStrike" kern="1200" dirty="0">
                        <a:solidFill>
                          <a:srgbClr val="00B05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FS_UAS_Ph2_CH</a:t>
                      </a:r>
                      <a:r>
                        <a:rPr lang="en-US" altLang="zh-CN"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rPr>
                        <a:t> only targets UAS_Ph2</a:t>
                      </a:r>
                      <a:endParaRPr lang="zh-CN" altLang="en-US" sz="900" dirty="0">
                        <a:highlight>
                          <a:srgbClr val="FFFF00"/>
                        </a:highlight>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6701964"/>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UPEAS_Ph2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5G_Femto</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1618250"/>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MASSS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rPr>
                        <a:t>OAM (NRM)?? </a:t>
                      </a:r>
                      <a:r>
                        <a:rPr lang="en-US" altLang="zh-CN" sz="900" dirty="0">
                          <a:solidFill>
                            <a:srgbClr val="FF0000"/>
                          </a:solidFill>
                          <a:latin typeface="+mn-lt"/>
                          <a:cs typeface="Calibri" panose="020F0502020204030204" pitchFamily="34" charset="0"/>
                        </a:rPr>
                        <a:t>PM (not related)</a:t>
                      </a:r>
                      <a:endParaRPr kumimoji="0" lang="zh-CN" altLang="en-US"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2559770"/>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AIML_CN</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AIML_MGT_Ph2</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NWDAF_OAM_Ph2</a:t>
                      </a:r>
                      <a:endParaRPr lang="en-US" sz="900" b="0" i="0" u="none" strike="noStrike" dirty="0">
                        <a:solidFill>
                          <a:schemeClr val="tx1"/>
                        </a:solidFill>
                        <a:effectLst/>
                        <a:highlight>
                          <a:srgbClr val="00FFFF"/>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3333FF"/>
                          </a:solidFill>
                          <a:effectLst/>
                          <a:latin typeface="+mn-lt"/>
                          <a:ea typeface="+mn-ea"/>
                          <a:cs typeface="Calibri" panose="020F0502020204030204" pitchFamily="34" charset="0"/>
                        </a:rPr>
                        <a:t>EnergySys</a:t>
                      </a:r>
                      <a:endParaRPr lang="en-US" sz="900" b="1" i="0" u="none" strike="noStrike" kern="1200" dirty="0">
                        <a:solidFill>
                          <a:srgbClr val="3333FF"/>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Energy_OAM_Ph3</a:t>
                      </a:r>
                    </a:p>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MExpo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EnergySys_CH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 indicated in SA2 SID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85866244"/>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NetShare_OAM_Ph3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NetShare_CH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3333FF"/>
                          </a:solidFill>
                          <a:effectLst/>
                          <a:latin typeface="+mn-lt"/>
                          <a:ea typeface="+mn-ea"/>
                          <a:cs typeface="Calibri" panose="020F0502020204030204" pitchFamily="34" charset="0"/>
                        </a:rPr>
                        <a:t>AmbientIoT</a:t>
                      </a:r>
                      <a:endParaRPr lang="en-US" sz="900" b="1" i="0" u="none" strike="noStrike" kern="1200" dirty="0">
                        <a:solidFill>
                          <a:srgbClr val="3333FF"/>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(TBD)</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en-US"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SID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18552970"/>
                  </a:ext>
                </a:extLst>
              </a:tr>
            </a:tbl>
          </a:graphicData>
        </a:graphic>
      </p:graphicFrame>
      <p:sp>
        <p:nvSpPr>
          <p:cNvPr id="9" name="Title 3">
            <a:extLst>
              <a:ext uri="{FF2B5EF4-FFF2-40B4-BE49-F238E27FC236}">
                <a16:creationId xmlns:a16="http://schemas.microsoft.com/office/drawing/2014/main" id="{767F51A0-4EB2-49FF-B801-C6234722C9F3}"/>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4" name="TextBox 13">
            <a:extLst>
              <a:ext uri="{FF2B5EF4-FFF2-40B4-BE49-F238E27FC236}">
                <a16:creationId xmlns:a16="http://schemas.microsoft.com/office/drawing/2014/main" id="{30E978FF-1AF4-40A4-8301-6944B5F1ADDC}"/>
              </a:ext>
            </a:extLst>
          </p:cNvPr>
          <p:cNvSpPr txBox="1"/>
          <p:nvPr/>
        </p:nvSpPr>
        <p:spPr>
          <a:xfrm>
            <a:off x="8957912" y="569649"/>
            <a:ext cx="3234088" cy="2862322"/>
          </a:xfrm>
          <a:prstGeom prst="rect">
            <a:avLst/>
          </a:prstGeom>
          <a:solidFill>
            <a:schemeClr val="bg1"/>
          </a:solidFill>
        </p:spPr>
        <p:txBody>
          <a:bodyPr wrap="square" rtlCol="0">
            <a:spAutoFit/>
          </a:bodyPr>
          <a:lstStyle/>
          <a:p>
            <a:r>
              <a:rPr lang="en-US" altLang="zh-CN" sz="1200" b="1" dirty="0">
                <a:latin typeface="Calibri" panose="020F0502020204030204" pitchFamily="34" charset="0"/>
                <a:cs typeface="Calibri" panose="020F0502020204030204" pitchFamily="34" charset="0"/>
              </a:rPr>
              <a:t>OAM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NG_RTC_Ph2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228600" indent="-228600">
              <a:buFont typeface="+mj-lt"/>
              <a:buAutoNum type="arabicPeriod"/>
            </a:pPr>
            <a:r>
              <a:rPr lang="en-US" altLang="zh-CN" sz="1050" b="1" dirty="0">
                <a:solidFill>
                  <a:srgbClr val="FF3300"/>
                </a:solidFill>
                <a:latin typeface="Calibri" panose="020F0502020204030204" pitchFamily="34" charset="0"/>
                <a:cs typeface="Calibri" panose="020F0502020204030204" pitchFamily="34" charset="0"/>
              </a:rPr>
              <a:t>The following features, need to check whether OAM support are needed in Rel-19. </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5G_ProSe_Ph3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MASSS</a:t>
            </a:r>
          </a:p>
        </p:txBody>
      </p:sp>
      <p:sp>
        <p:nvSpPr>
          <p:cNvPr id="15" name="矩形 1">
            <a:extLst>
              <a:ext uri="{FF2B5EF4-FFF2-40B4-BE49-F238E27FC236}">
                <a16:creationId xmlns:a16="http://schemas.microsoft.com/office/drawing/2014/main" id="{27A55418-8B2F-484A-A89A-2E866D5CEAEF}"/>
              </a:ext>
            </a:extLst>
          </p:cNvPr>
          <p:cNvSpPr/>
          <p:nvPr/>
        </p:nvSpPr>
        <p:spPr>
          <a:xfrm>
            <a:off x="8973277" y="3495486"/>
            <a:ext cx="3061636" cy="3023905"/>
          </a:xfrm>
          <a:prstGeom prst="rect">
            <a:avLst/>
          </a:prstGeom>
          <a:solidFill>
            <a:schemeClr val="bg1"/>
          </a:solidFill>
        </p:spPr>
        <p:txBody>
          <a:bodyPr wrap="square">
            <a:spAutoFit/>
          </a:bodyPr>
          <a:lstStyle/>
          <a:p>
            <a:r>
              <a:rPr lang="en-US" altLang="zh-CN" sz="1200" b="1" dirty="0">
                <a:latin typeface="Calibri" panose="020F0502020204030204" pitchFamily="34" charset="0"/>
                <a:cs typeface="Calibri" panose="020F0502020204030204" pitchFamily="34" charset="0"/>
              </a:rPr>
              <a:t>CH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CH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MASSS</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need to check whether Charging  support are needed in Rel-19. </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AIML_CN</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FS_AmbientIoT</a:t>
            </a:r>
            <a:endParaRPr lang="en-US" altLang="zh-CN" sz="1050" dirty="0">
              <a:latin typeface="Calibri" panose="020F0502020204030204" pitchFamily="34" charset="0"/>
              <a:cs typeface="Calibri" panose="020F0502020204030204" pitchFamily="34" charset="0"/>
            </a:endParaRP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FS_EnergySys</a:t>
            </a:r>
            <a:endParaRPr lang="en-US" altLang="zh-CN" sz="105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85B823E-A228-4A2B-B393-60C7E3B4FE5B}"/>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121968977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CF274B7-6EB8-4266-8C27-FCE448E75566}"/>
              </a:ext>
            </a:extLst>
          </p:cNvPr>
          <p:cNvGraphicFramePr>
            <a:graphicFrameLocks noGrp="1"/>
          </p:cNvGraphicFramePr>
          <p:nvPr>
            <p:extLst>
              <p:ext uri="{D42A27DB-BD31-4B8C-83A1-F6EECF244321}">
                <p14:modId xmlns:p14="http://schemas.microsoft.com/office/powerpoint/2010/main" val="3213909975"/>
              </p:ext>
            </p:extLst>
          </p:nvPr>
        </p:nvGraphicFramePr>
        <p:xfrm>
          <a:off x="409935" y="685745"/>
          <a:ext cx="4365058" cy="5433317"/>
        </p:xfrm>
        <a:graphic>
          <a:graphicData uri="http://schemas.openxmlformats.org/drawingml/2006/table">
            <a:tbl>
              <a:tblPr firstRow="1" bandRow="1">
                <a:tableStyleId>{72833802-FEF1-4C79-8D5D-14CF1EAF98D9}</a:tableStyleId>
              </a:tblPr>
              <a:tblGrid>
                <a:gridCol w="2284870">
                  <a:extLst>
                    <a:ext uri="{9D8B030D-6E8A-4147-A177-3AD203B41FA5}">
                      <a16:colId xmlns:a16="http://schemas.microsoft.com/office/drawing/2014/main" val="4071695017"/>
                    </a:ext>
                  </a:extLst>
                </a:gridCol>
                <a:gridCol w="1188530">
                  <a:extLst>
                    <a:ext uri="{9D8B030D-6E8A-4147-A177-3AD203B41FA5}">
                      <a16:colId xmlns:a16="http://schemas.microsoft.com/office/drawing/2014/main" val="3526857515"/>
                    </a:ext>
                  </a:extLst>
                </a:gridCol>
                <a:gridCol w="891658">
                  <a:extLst>
                    <a:ext uri="{9D8B030D-6E8A-4147-A177-3AD203B41FA5}">
                      <a16:colId xmlns:a16="http://schemas.microsoft.com/office/drawing/2014/main" val="4228444619"/>
                    </a:ext>
                  </a:extLst>
                </a:gridCol>
              </a:tblGrid>
              <a:tr h="263976">
                <a:tc>
                  <a:txBody>
                    <a:bodyPr/>
                    <a:lstStyle/>
                    <a:p>
                      <a:pPr algn="ctr"/>
                      <a:r>
                        <a:rPr lang="en-US" altLang="zh-CN" sz="1000" dirty="0">
                          <a:solidFill>
                            <a:schemeClr val="tx1"/>
                          </a:solidFill>
                          <a:latin typeface="+mn-lt"/>
                        </a:rPr>
                        <a:t>Acronym</a:t>
                      </a:r>
                      <a:endParaRPr lang="zh-CN" altLang="en-US" sz="1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000" b="1" kern="1200" dirty="0">
                          <a:solidFill>
                            <a:schemeClr val="tx1"/>
                          </a:solidFill>
                          <a:latin typeface="+mn-lt"/>
                          <a:ea typeface="+mn-ea"/>
                          <a:cs typeface="+mn-cs"/>
                        </a:rPr>
                        <a:t>OAM</a:t>
                      </a:r>
                      <a:endParaRPr lang="en-GB" sz="10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000" b="1" kern="1200" dirty="0">
                          <a:solidFill>
                            <a:schemeClr val="tx1"/>
                          </a:solidFill>
                          <a:latin typeface="Calibri" panose="020F0502020204030204" pitchFamily="34" charset="0"/>
                          <a:ea typeface="+mn-ea"/>
                          <a:cs typeface="Calibri" panose="020F0502020204030204" pitchFamily="34" charset="0"/>
                        </a:rPr>
                        <a:t>Not covered by SA5 yet</a:t>
                      </a:r>
                      <a:endParaRPr lang="en-GB" sz="10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34277">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NR_MIMO_Ph5-Core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968084"/>
                  </a:ext>
                </a:extLst>
              </a:tr>
              <a:tr h="134277">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FS_NR_7_24GHz_CHmod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0063352"/>
                  </a:ext>
                </a:extLst>
              </a:tr>
              <a:tr h="134277">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NR_MIMO_Ph5</a:t>
                      </a:r>
                      <a:r>
                        <a:rPr lang="en-US" altLang="zh-CN" sz="900" b="1" i="0" u="none" strike="noStrike" dirty="0">
                          <a:solidFill>
                            <a:srgbClr val="000000"/>
                          </a:solidFill>
                          <a:effectLst/>
                          <a:latin typeface="+mn-lt"/>
                          <a:ea typeface="等线" panose="02010600030101010101" pitchFamily="2" charset="-122"/>
                        </a:rPr>
                        <a:t>-Core</a:t>
                      </a:r>
                      <a:endParaRPr 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152548">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Netw_Energy_NR_enh</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7615751"/>
                  </a:ext>
                </a:extLst>
              </a:tr>
              <a:tr h="268554">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FS_Sensing_NR</a:t>
                      </a:r>
                      <a:endParaRPr 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700" b="1" dirty="0">
                          <a:solidFill>
                            <a:srgbClr val="FF0000"/>
                          </a:solidFill>
                          <a:latin typeface="+mn-lt"/>
                        </a:rPr>
                        <a:t>OAM</a:t>
                      </a:r>
                    </a:p>
                    <a:p>
                      <a:pPr algn="ctr"/>
                      <a:r>
                        <a:rPr lang="en-US" altLang="zh-CN" sz="700" b="1" dirty="0">
                          <a:solidFill>
                            <a:srgbClr val="FF0000"/>
                          </a:solidFill>
                          <a:latin typeface="+mn-lt"/>
                        </a:rPr>
                        <a:t>(TBD)</a:t>
                      </a:r>
                      <a:endParaRPr lang="zh-CN" altLang="en-US" sz="7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235322">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NR_AIML_air</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700" b="1" dirty="0">
                          <a:solidFill>
                            <a:schemeClr val="tx1"/>
                          </a:solidFill>
                          <a:latin typeface="+mn-lt"/>
                        </a:rPr>
                        <a:t>AIML_MGT_Ph2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700" b="1" dirty="0">
                          <a:solidFill>
                            <a:srgbClr val="FF0000"/>
                          </a:solidFill>
                          <a:latin typeface="+mn-lt"/>
                        </a:rPr>
                        <a:t>other OAM (TBD)</a:t>
                      </a:r>
                      <a:endParaRPr lang="zh-CN" altLang="en-US" sz="7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70898">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NR_duplex_evo</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chemeClr val="tx1"/>
                          </a:solidFill>
                          <a:effectLst/>
                          <a:latin typeface="+mn-lt"/>
                          <a:ea typeface="等线" panose="02010600030101010101" pitchFamily="2" charset="-122"/>
                        </a:rPr>
                        <a:t>NA</a:t>
                      </a:r>
                      <a:endParaRPr lang="en-US" sz="7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700" b="1" dirty="0">
                          <a:latin typeface="+mn-lt"/>
                        </a:rPr>
                        <a:t>NA</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268554">
                <a:tc>
                  <a:txBody>
                    <a:bodyPr/>
                    <a:lstStyle/>
                    <a:p>
                      <a:pPr algn="ctr" fontAlgn="ctr"/>
                      <a:r>
                        <a:rPr lang="en-US" sz="900" b="1" i="0" u="none" strike="noStrike" dirty="0">
                          <a:solidFill>
                            <a:srgbClr val="000000"/>
                          </a:solidFill>
                          <a:effectLst/>
                          <a:latin typeface="+mn-lt"/>
                          <a:ea typeface="等线" panose="02010600030101010101" pitchFamily="2" charset="-122"/>
                        </a:rPr>
                        <a:t>NR_LPWUS-Core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170898">
                <a:tc>
                  <a:txBody>
                    <a:bodyPr/>
                    <a:lstStyle/>
                    <a:p>
                      <a:pPr algn="ctr" fontAlgn="ctr"/>
                      <a:r>
                        <a:rPr lang="en-US" sz="900" b="1" i="0" u="none" strike="noStrike" dirty="0" err="1">
                          <a:solidFill>
                            <a:srgbClr val="3333FF"/>
                          </a:solidFill>
                          <a:effectLst/>
                          <a:latin typeface="+mn-lt"/>
                          <a:ea typeface="等线" panose="02010600030101010101" pitchFamily="2" charset="-122"/>
                        </a:rPr>
                        <a:t>IoT_NTN_TDD</a:t>
                      </a:r>
                      <a:r>
                        <a:rPr lang="en-US" sz="900" b="1" i="0" u="none" strike="noStrike" dirty="0">
                          <a:solidFill>
                            <a:srgbClr val="3333FF"/>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45313309"/>
                  </a:ext>
                </a:extLst>
              </a:tr>
              <a:tr h="170898">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3333FF"/>
                          </a:solidFill>
                          <a:effectLst/>
                          <a:latin typeface="+mn-lt"/>
                          <a:ea typeface="等线" panose="02010600030101010101" pitchFamily="2" charset="-122"/>
                        </a:rPr>
                        <a:t>NR_MC_enh2-Core</a:t>
                      </a:r>
                      <a:endParaRPr lang="en-US" sz="900" b="1" i="0" u="none" strike="noStrike" dirty="0">
                        <a:solidFill>
                          <a:srgbClr val="3333FF"/>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23289556"/>
                  </a:ext>
                </a:extLst>
              </a:tr>
              <a:tr h="170898">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3333FF"/>
                          </a:solidFill>
                          <a:effectLst/>
                          <a:latin typeface="+mn-lt"/>
                          <a:ea typeface="等线" panose="02010600030101010101" pitchFamily="2" charset="-122"/>
                        </a:rPr>
                        <a:t>LTE_terr_bcast_Ph2-Core</a:t>
                      </a:r>
                      <a:endParaRPr lang="en-US" sz="900" b="1" i="0" u="none" strike="noStrike" dirty="0">
                        <a:solidFill>
                          <a:srgbClr val="3333FF"/>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46580323"/>
                  </a:ext>
                </a:extLst>
              </a:tr>
              <a:tr h="268554">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err="1">
                          <a:solidFill>
                            <a:srgbClr val="000000"/>
                          </a:solidFill>
                          <a:effectLst/>
                          <a:latin typeface="+mn-lt"/>
                          <a:ea typeface="等线" panose="02010600030101010101" pitchFamily="2" charset="-122"/>
                        </a:rPr>
                        <a:t>Ambient_IoT_Solutions</a:t>
                      </a:r>
                      <a:r>
                        <a:rPr lang="en-US" altLang="zh-CN" sz="900" b="1" i="0" u="none" strike="noStrike" dirty="0">
                          <a:solidFill>
                            <a:srgbClr val="000000"/>
                          </a:solidFill>
                          <a:effectLst/>
                          <a:latin typeface="+mn-lt"/>
                          <a:ea typeface="等线" panose="02010600030101010101" pitchFamily="2" charset="-122"/>
                        </a:rPr>
                        <a:t>-Core</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700" b="1" dirty="0">
                          <a:solidFill>
                            <a:srgbClr val="FF0000"/>
                          </a:solidFill>
                          <a:latin typeface="+mn-lt"/>
                        </a:rPr>
                        <a:t>OAM</a:t>
                      </a:r>
                    </a:p>
                    <a:p>
                      <a:pPr algn="ctr"/>
                      <a:r>
                        <a:rPr lang="en-US" altLang="zh-CN" sz="700" b="1" dirty="0">
                          <a:solidFill>
                            <a:srgbClr val="FF0000"/>
                          </a:solidFill>
                          <a:latin typeface="+mn-lt"/>
                        </a:rPr>
                        <a:t>(TBD)</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235322">
                <a:tc>
                  <a:txBody>
                    <a:bodyPr/>
                    <a:lstStyle/>
                    <a:p>
                      <a:pPr algn="ctr" fontAlgn="ctr"/>
                      <a:r>
                        <a:rPr lang="en-US" sz="900" b="1" i="0" u="none" strike="noStrike" dirty="0" err="1">
                          <a:solidFill>
                            <a:srgbClr val="000000"/>
                          </a:solidFill>
                          <a:effectLst/>
                          <a:latin typeface="+mn-lt"/>
                          <a:ea typeface="等线" panose="02010600030101010101" pitchFamily="2" charset="-122"/>
                        </a:rPr>
                        <a:t>FS_NR_AIML_Mob</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700" b="1" kern="1200" dirty="0">
                          <a:solidFill>
                            <a:schemeClr val="tx1"/>
                          </a:solidFill>
                          <a:latin typeface="+mn-lt"/>
                          <a:ea typeface="+mn-ea"/>
                          <a:cs typeface="+mn-cs"/>
                        </a:rPr>
                        <a:t>AIML_MGT_Ph2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other OAM (TBD)</a:t>
                      </a:r>
                      <a:endParaRPr lang="zh-CN" altLang="en-US" sz="7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66701964"/>
                  </a:ext>
                </a:extLst>
              </a:tr>
              <a:tr h="201415">
                <a:tc>
                  <a:txBody>
                    <a:bodyPr/>
                    <a:lstStyle/>
                    <a:p>
                      <a:pPr algn="ctr" fontAlgn="ctr"/>
                      <a:r>
                        <a:rPr lang="en-US" sz="900" b="1" i="0" u="none" strike="noStrike" dirty="0">
                          <a:solidFill>
                            <a:srgbClr val="000000"/>
                          </a:solidFill>
                          <a:effectLst/>
                          <a:latin typeface="+mn-lt"/>
                          <a:ea typeface="等线" panose="02010600030101010101" pitchFamily="2" charset="-122"/>
                        </a:rPr>
                        <a:t>NR_Mob_Ph4-Core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700" b="1" i="0" u="none" strike="noStrike" dirty="0">
                          <a:solidFill>
                            <a:srgbClr val="000000"/>
                          </a:solidFill>
                          <a:effectLst/>
                          <a:latin typeface="+mn-lt"/>
                          <a:ea typeface="等线" panose="02010600030101010101" pitchFamily="2" charset="-122"/>
                        </a:rPr>
                        <a:t>PM_KPI_5G_Ph4</a:t>
                      </a:r>
                    </a:p>
                    <a:p>
                      <a:pPr algn="ctr" fontAlgn="ctr"/>
                      <a:r>
                        <a:rPr lang="en-US" sz="700" b="1" i="0" u="none" strike="noStrike" dirty="0">
                          <a:solidFill>
                            <a:srgbClr val="00000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4460159"/>
                  </a:ext>
                </a:extLst>
              </a:tr>
              <a:tr h="170898">
                <a:tc>
                  <a:txBody>
                    <a:bodyPr/>
                    <a:lstStyle/>
                    <a:p>
                      <a:pPr algn="ctr" fontAlgn="ctr"/>
                      <a:r>
                        <a:rPr lang="en-US" sz="900" b="1" i="0" u="none" strike="noStrike" dirty="0">
                          <a:solidFill>
                            <a:srgbClr val="000000"/>
                          </a:solidFill>
                          <a:effectLst/>
                          <a:latin typeface="+mn-lt"/>
                          <a:ea typeface="等线" panose="02010600030101010101" pitchFamily="2" charset="-122"/>
                        </a:rPr>
                        <a:t>NR_NTN_Ph3-Core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700" b="1" i="0" u="none" strike="noStrike" dirty="0">
                          <a:solidFill>
                            <a:srgbClr val="000000"/>
                          </a:solidFill>
                          <a:effectLst/>
                          <a:latin typeface="+mn-lt"/>
                          <a:ea typeface="等线" panose="02010600030101010101" pitchFamily="2" charset="-122"/>
                        </a:rPr>
                        <a:t>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91618250"/>
                  </a:ext>
                </a:extLst>
              </a:tr>
              <a:tr h="170898">
                <a:tc>
                  <a:txBody>
                    <a:bodyPr/>
                    <a:lstStyle/>
                    <a:p>
                      <a:pPr algn="ctr" fontAlgn="ctr"/>
                      <a:r>
                        <a:rPr lang="en-US" sz="900" b="1" i="0" u="none" strike="noStrike" dirty="0">
                          <a:solidFill>
                            <a:srgbClr val="000000"/>
                          </a:solidFill>
                          <a:effectLst/>
                          <a:latin typeface="+mn-lt"/>
                          <a:ea typeface="等线" panose="02010600030101010101" pitchFamily="2" charset="-122"/>
                        </a:rPr>
                        <a:t>IoT_NTN_Ph3-Core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NTN_OAM_Ph2</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42559770"/>
                  </a:ext>
                </a:extLst>
              </a:tr>
              <a:tr h="170898">
                <a:tc>
                  <a:txBody>
                    <a:bodyPr/>
                    <a:lstStyle/>
                    <a:p>
                      <a:pPr algn="ctr" fontAlgn="ctr"/>
                      <a:r>
                        <a:rPr lang="en-US" sz="900" b="1" i="0" u="none" strike="noStrike" dirty="0">
                          <a:solidFill>
                            <a:srgbClr val="000000"/>
                          </a:solidFill>
                          <a:effectLst/>
                          <a:latin typeface="+mn-lt"/>
                          <a:ea typeface="等线" panose="02010600030101010101" pitchFamily="2" charset="-122"/>
                        </a:rPr>
                        <a:t>NR_XR_Ph3-Core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i="0" u="none" strike="noStrike" dirty="0">
                          <a:solidFill>
                            <a:srgbClr val="000000"/>
                          </a:solidFill>
                          <a:effectLst/>
                          <a:latin typeface="+mn-lt"/>
                          <a:ea typeface="等线" panose="02010600030101010101" pitchFamily="2" charset="-122"/>
                        </a:rPr>
                        <a:t>NA</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170898">
                <a:tc>
                  <a:txBody>
                    <a:bodyPr/>
                    <a:lstStyle/>
                    <a:p>
                      <a:pPr algn="ctr" fontAlgn="ctr"/>
                      <a:r>
                        <a:rPr lang="nn-NO" sz="900" b="1" i="0" u="none" strike="noStrike" dirty="0">
                          <a:solidFill>
                            <a:srgbClr val="000000"/>
                          </a:solidFill>
                          <a:effectLst/>
                          <a:latin typeface="+mn-lt"/>
                          <a:ea typeface="等线" panose="02010600030101010101" pitchFamily="2" charset="-122"/>
                        </a:rPr>
                        <a:t>LTE_TN_NR_NTN_mob-Core</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700" b="1" i="0" u="none" strike="noStrike" dirty="0">
                          <a:solidFill>
                            <a:srgbClr val="000000"/>
                          </a:solidFill>
                          <a:effectLst/>
                          <a:latin typeface="+mn-lt"/>
                          <a:ea typeface="等线" panose="02010600030101010101" pitchFamily="2" charset="-122"/>
                        </a:rPr>
                        <a:t>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170898">
                <a:tc>
                  <a:txBody>
                    <a:bodyPr/>
                    <a:lstStyle/>
                    <a:p>
                      <a:pPr algn="ctr" fontAlgn="ctr"/>
                      <a:r>
                        <a:rPr lang="en-US" sz="900" b="1" i="0" u="none" strike="noStrike" dirty="0" err="1">
                          <a:solidFill>
                            <a:srgbClr val="3333FF"/>
                          </a:solidFill>
                          <a:effectLst/>
                          <a:latin typeface="+mn-lt"/>
                          <a:ea typeface="等线" panose="02010600030101010101" pitchFamily="2" charset="-122"/>
                        </a:rPr>
                        <a:t>NR_SL_relay_multihop</a:t>
                      </a:r>
                      <a:r>
                        <a:rPr lang="en-US" sz="900" b="1" i="0" u="none" strike="noStrike" dirty="0">
                          <a:solidFill>
                            <a:srgbClr val="3333FF"/>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146093505"/>
                  </a:ext>
                </a:extLst>
              </a:tr>
              <a:tr h="170898">
                <a:tc>
                  <a:txBody>
                    <a:bodyPr/>
                    <a:lstStyle/>
                    <a:p>
                      <a:pPr algn="ctr" fontAlgn="ctr"/>
                      <a:r>
                        <a:rPr lang="en-US" sz="900" b="1" i="0" u="none" strike="noStrike" dirty="0">
                          <a:solidFill>
                            <a:srgbClr val="3333FF"/>
                          </a:solidFill>
                          <a:effectLst/>
                          <a:latin typeface="+mn-lt"/>
                          <a:ea typeface="等线" panose="02010600030101010101" pitchFamily="2" charset="-122"/>
                        </a:rPr>
                        <a:t>LCS_BDS_B2b_LTE_NR-Core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91927076"/>
                  </a:ext>
                </a:extLst>
              </a:tr>
              <a:tr h="170898">
                <a:tc>
                  <a:txBody>
                    <a:bodyPr/>
                    <a:lstStyle/>
                    <a:p>
                      <a:pPr algn="ctr" fontAlgn="ctr"/>
                      <a:r>
                        <a:rPr lang="en-US" sz="900" b="1" i="0" u="none" strike="noStrike" dirty="0">
                          <a:solidFill>
                            <a:srgbClr val="3333FF"/>
                          </a:solidFill>
                          <a:effectLst/>
                          <a:latin typeface="+mn-lt"/>
                          <a:ea typeface="等线" panose="02010600030101010101" pitchFamily="2" charset="-122"/>
                        </a:rPr>
                        <a:t>LCS_NAVIC_L1_SPS_NR_LTE-Core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267789880"/>
                  </a:ext>
                </a:extLst>
              </a:tr>
              <a:tr h="299071">
                <a:tc>
                  <a:txBody>
                    <a:bodyPr/>
                    <a:lstStyle/>
                    <a:p>
                      <a:pPr algn="ctr" fontAlgn="ctr"/>
                      <a:r>
                        <a:rPr lang="en-US" sz="900" b="1" i="0" u="none" strike="noStrike" dirty="0">
                          <a:solidFill>
                            <a:srgbClr val="000000"/>
                          </a:solidFill>
                          <a:effectLst/>
                          <a:latin typeface="+mn-lt"/>
                          <a:ea typeface="等线" panose="02010600030101010101" pitchFamily="2" charset="-122"/>
                        </a:rPr>
                        <a:t>NR_ENDC_SON_MDT_Ph4-Core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nn-NO" sz="700" b="1" i="0" u="none" strike="noStrike" dirty="0">
                          <a:solidFill>
                            <a:srgbClr val="000000"/>
                          </a:solidFill>
                          <a:effectLst/>
                          <a:latin typeface="+mn-lt"/>
                          <a:ea typeface="等线" panose="02010600030101010101" pitchFamily="2" charset="-122"/>
                        </a:rPr>
                        <a:t>PM_KPI_5G_Ph4</a:t>
                      </a:r>
                    </a:p>
                    <a:p>
                      <a:pPr algn="ctr" fontAlgn="ctr"/>
                      <a:r>
                        <a:rPr lang="nn-NO" sz="700" b="1" i="0" u="none" strike="noStrike" dirty="0">
                          <a:solidFill>
                            <a:srgbClr val="000000"/>
                          </a:solidFill>
                          <a:effectLst/>
                          <a:latin typeface="+mn-lt"/>
                          <a:ea typeface="等线" panose="02010600030101010101" pitchFamily="2" charset="-122"/>
                        </a:rPr>
                        <a:t>AdNRM_Ph3</a:t>
                      </a:r>
                    </a:p>
                    <a:p>
                      <a:pPr algn="ctr" fontAlgn="ctr"/>
                      <a:r>
                        <a:rPr lang="nn-NO" sz="700" b="1" i="0" u="none" strike="noStrike" dirty="0">
                          <a:solidFill>
                            <a:srgbClr val="000000"/>
                          </a:solidFill>
                          <a:effectLst/>
                          <a:latin typeface="+mn-lt"/>
                          <a:ea typeface="等线" panose="02010600030101010101" pitchFamily="2" charset="-122"/>
                        </a:rPr>
                        <a:t>TraceQoE_OAM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7382115"/>
                  </a:ext>
                </a:extLst>
              </a:tr>
              <a:tr h="170898">
                <a:tc>
                  <a:txBody>
                    <a:bodyPr/>
                    <a:lstStyle/>
                    <a:p>
                      <a:pPr algn="ctr" fontAlgn="ctr"/>
                      <a:r>
                        <a:rPr lang="en-US" sz="900" b="1" i="0" u="none" strike="noStrike" dirty="0">
                          <a:solidFill>
                            <a:srgbClr val="000000"/>
                          </a:solidFill>
                          <a:effectLst/>
                          <a:latin typeface="+mn-lt"/>
                          <a:ea typeface="等线" panose="02010600030101010101" pitchFamily="2" charset="-122"/>
                        </a:rPr>
                        <a:t>NR_WAB_5GFemto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700" b="1" i="0" u="none" strike="noStrike" dirty="0">
                          <a:solidFill>
                            <a:srgbClr val="000000"/>
                          </a:solidFill>
                          <a:effectLst/>
                          <a:latin typeface="+mn-lt"/>
                          <a:ea typeface="等线" panose="02010600030101010101" pitchFamily="2" charset="-122"/>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700" b="1" dirty="0">
                          <a:solidFill>
                            <a:schemeClr val="tx1"/>
                          </a:solidFill>
                          <a:latin typeface="+mn-lt"/>
                        </a:rPr>
                        <a:t>NA</a:t>
                      </a:r>
                      <a:endParaRPr lang="zh-CN" altLang="en-US" sz="7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45780545"/>
                  </a:ext>
                </a:extLst>
              </a:tr>
              <a:tr h="201415">
                <a:tc>
                  <a:txBody>
                    <a:bodyPr/>
                    <a:lstStyle/>
                    <a:p>
                      <a:pPr algn="ctr" fontAlgn="ctr"/>
                      <a:r>
                        <a:rPr lang="en-US" sz="900" b="1" i="0" u="none" strike="noStrike" dirty="0" err="1">
                          <a:solidFill>
                            <a:srgbClr val="000000"/>
                          </a:solidFill>
                          <a:effectLst/>
                          <a:latin typeface="+mn-lt"/>
                          <a:ea typeface="等线" panose="02010600030101010101" pitchFamily="2" charset="-122"/>
                        </a:rPr>
                        <a:t>NR_AIML_NGRAN_enh</a:t>
                      </a:r>
                      <a:r>
                        <a:rPr lang="en-US" sz="900" b="1" i="0" u="none" strike="noStrike" dirty="0">
                          <a:solidFill>
                            <a:srgbClr val="000000"/>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700" b="1" kern="1200" dirty="0">
                          <a:solidFill>
                            <a:schemeClr val="tx1"/>
                          </a:solidFill>
                          <a:latin typeface="+mn-lt"/>
                          <a:ea typeface="+mn-ea"/>
                          <a:cs typeface="+mn-cs"/>
                        </a:rPr>
                        <a:t>AIML_MGT_Ph2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700" b="1" kern="1200" dirty="0">
                          <a:solidFill>
                            <a:schemeClr val="tx1"/>
                          </a:solidFill>
                          <a:latin typeface="+mn-lt"/>
                          <a:ea typeface="+mn-ea"/>
                          <a:cs typeface="+mn-cs"/>
                        </a:rPr>
                        <a:t>Energy_OAM_Ph3</a:t>
                      </a:r>
                      <a:endParaRPr lang="zh-CN" altLang="en-US" sz="700" b="1" kern="1200" dirty="0">
                        <a:solidFill>
                          <a:schemeClr val="tx1"/>
                        </a:solidFill>
                        <a:highlight>
                          <a:srgbClr val="00FFFF"/>
                        </a:highligh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700" b="1" kern="1200" dirty="0">
                        <a:solidFill>
                          <a:schemeClr val="tx1"/>
                        </a:solidFill>
                        <a:highlight>
                          <a:srgbClr val="00FFFF"/>
                        </a:highligh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60336468"/>
                  </a:ext>
                </a:extLst>
              </a:tr>
            </a:tbl>
          </a:graphicData>
        </a:graphic>
      </p:graphicFrame>
      <p:sp>
        <p:nvSpPr>
          <p:cNvPr id="10" name="Title 3">
            <a:extLst>
              <a:ext uri="{FF2B5EF4-FFF2-40B4-BE49-F238E27FC236}">
                <a16:creationId xmlns:a16="http://schemas.microsoft.com/office/drawing/2014/main" id="{8A764067-08BB-4043-8CA8-849A6706798B}"/>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RAN1/2/3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2" name="矩形 8">
            <a:extLst>
              <a:ext uri="{FF2B5EF4-FFF2-40B4-BE49-F238E27FC236}">
                <a16:creationId xmlns:a16="http://schemas.microsoft.com/office/drawing/2014/main" id="{0CD963A4-E065-4FEF-AA04-0C4553A20833}"/>
              </a:ext>
            </a:extLst>
          </p:cNvPr>
          <p:cNvSpPr/>
          <p:nvPr/>
        </p:nvSpPr>
        <p:spPr>
          <a:xfrm>
            <a:off x="9001704" y="759969"/>
            <a:ext cx="654050" cy="184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RAN1</a:t>
            </a:r>
            <a:endParaRPr lang="zh-CN" altLang="en-US" sz="1100" dirty="0">
              <a:solidFill>
                <a:schemeClr val="tx1"/>
              </a:solidFill>
            </a:endParaRPr>
          </a:p>
        </p:txBody>
      </p:sp>
      <p:sp>
        <p:nvSpPr>
          <p:cNvPr id="19" name="矩形 9">
            <a:extLst>
              <a:ext uri="{FF2B5EF4-FFF2-40B4-BE49-F238E27FC236}">
                <a16:creationId xmlns:a16="http://schemas.microsoft.com/office/drawing/2014/main" id="{DC3F4A40-12EE-443E-8D24-AE51563EF25E}"/>
              </a:ext>
            </a:extLst>
          </p:cNvPr>
          <p:cNvSpPr/>
          <p:nvPr/>
        </p:nvSpPr>
        <p:spPr>
          <a:xfrm>
            <a:off x="9001704" y="1017176"/>
            <a:ext cx="654050" cy="184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RAN2</a:t>
            </a:r>
            <a:endParaRPr lang="zh-CN" altLang="en-US" sz="1100" dirty="0">
              <a:solidFill>
                <a:schemeClr val="tx1"/>
              </a:solidFill>
            </a:endParaRPr>
          </a:p>
        </p:txBody>
      </p:sp>
      <p:sp>
        <p:nvSpPr>
          <p:cNvPr id="20" name="矩形 10">
            <a:extLst>
              <a:ext uri="{FF2B5EF4-FFF2-40B4-BE49-F238E27FC236}">
                <a16:creationId xmlns:a16="http://schemas.microsoft.com/office/drawing/2014/main" id="{ECF31252-26D7-4983-BAAE-CC8CF4D845C9}"/>
              </a:ext>
            </a:extLst>
          </p:cNvPr>
          <p:cNvSpPr/>
          <p:nvPr/>
        </p:nvSpPr>
        <p:spPr>
          <a:xfrm>
            <a:off x="9001704" y="1274383"/>
            <a:ext cx="654050" cy="18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RAN3</a:t>
            </a:r>
            <a:endParaRPr lang="zh-CN" altLang="en-US" sz="1100" dirty="0">
              <a:solidFill>
                <a:schemeClr val="tx1"/>
              </a:solidFill>
            </a:endParaRPr>
          </a:p>
        </p:txBody>
      </p:sp>
      <p:sp>
        <p:nvSpPr>
          <p:cNvPr id="21" name="TextBox 20">
            <a:extLst>
              <a:ext uri="{FF2B5EF4-FFF2-40B4-BE49-F238E27FC236}">
                <a16:creationId xmlns:a16="http://schemas.microsoft.com/office/drawing/2014/main" id="{70499C6E-8747-4AAA-BD0C-DE8F02497353}"/>
              </a:ext>
            </a:extLst>
          </p:cNvPr>
          <p:cNvSpPr txBox="1"/>
          <p:nvPr/>
        </p:nvSpPr>
        <p:spPr>
          <a:xfrm>
            <a:off x="4950420" y="1166842"/>
            <a:ext cx="6887758" cy="4893647"/>
          </a:xfrm>
          <a:prstGeom prst="rect">
            <a:avLst/>
          </a:prstGeom>
          <a:noFill/>
        </p:spPr>
        <p:txBody>
          <a:bodyPr wrap="square" rtlCol="0">
            <a:spAutoFit/>
          </a:bodyPr>
          <a:lstStyle/>
          <a:p>
            <a:r>
              <a:rPr lang="en-US" altLang="zh-CN" sz="1200" b="1" dirty="0">
                <a:latin typeface="+mn-lt"/>
                <a:cs typeface="Calibri" panose="020F0502020204030204" pitchFamily="34" charset="0"/>
              </a:rPr>
              <a:t>OAM Summary:</a:t>
            </a:r>
          </a:p>
          <a:p>
            <a:r>
              <a:rPr lang="en-US" altLang="zh-CN" sz="1200" b="1" dirty="0">
                <a:latin typeface="+mn-lt"/>
                <a:cs typeface="Calibri" panose="020F0502020204030204" pitchFamily="34" charset="0"/>
              </a:rPr>
              <a:t>RAN1: </a:t>
            </a:r>
          </a:p>
          <a:p>
            <a:r>
              <a:rPr lang="en-US" altLang="zh-CN" sz="1200" dirty="0">
                <a:latin typeface="+mn-lt"/>
                <a:cs typeface="Calibri" panose="020F0502020204030204" pitchFamily="34" charset="0"/>
              </a:rPr>
              <a:t>1. The following features, there are no extra management standardization support identified so far:</a:t>
            </a:r>
          </a:p>
          <a:p>
            <a:pPr marL="285750" indent="-285750" fontAlgn="ctr">
              <a:buFont typeface="Wingdings" panose="05000000000000000000" pitchFamily="2" charset="2"/>
              <a:buChar char="Ø"/>
            </a:pPr>
            <a:r>
              <a:rPr lang="en-US" altLang="zh-CN" sz="1200" dirty="0">
                <a:latin typeface="+mn-lt"/>
                <a:cs typeface="Calibri" panose="020F0502020204030204" pitchFamily="34" charset="0"/>
              </a:rPr>
              <a:t>NR_MIMO_ph5-Core</a:t>
            </a: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FS_NR_7_24GHz_CHmod</a:t>
            </a:r>
            <a:endParaRPr lang="zh-CN" altLang="zh-CN" sz="1200" dirty="0">
              <a:latin typeface="+mn-lt"/>
              <a:cs typeface="Calibri" panose="020F0502020204030204" pitchFamily="34" charset="0"/>
            </a:endParaRP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NR_MIMO_Ph5</a:t>
            </a:r>
          </a:p>
          <a:p>
            <a:pPr marL="285750" indent="-285750" fontAlgn="ctr">
              <a:buFont typeface="Wingdings" panose="05000000000000000000" pitchFamily="2" charset="2"/>
              <a:buChar char="Ø"/>
            </a:pPr>
            <a:r>
              <a:rPr lang="en-US" altLang="zh-CN" sz="1200" dirty="0" err="1">
                <a:solidFill>
                  <a:srgbClr val="000000"/>
                </a:solidFill>
                <a:latin typeface="+mn-lt"/>
                <a:cs typeface="Calibri" panose="020F0502020204030204" pitchFamily="34" charset="0"/>
              </a:rPr>
              <a:t>Netw_Energy_NR_enh</a:t>
            </a:r>
            <a:r>
              <a:rPr lang="en-US" altLang="zh-CN" sz="1200" dirty="0">
                <a:solidFill>
                  <a:srgbClr val="000000"/>
                </a:solidFill>
                <a:latin typeface="+mn-lt"/>
                <a:cs typeface="Calibri" panose="020F0502020204030204" pitchFamily="34" charset="0"/>
              </a:rPr>
              <a:t>-Core</a:t>
            </a:r>
          </a:p>
          <a:p>
            <a:pPr marL="285750" indent="-285750" fontAlgn="ctr">
              <a:buFont typeface="Wingdings" panose="05000000000000000000" pitchFamily="2" charset="2"/>
              <a:buChar char="Ø"/>
            </a:pPr>
            <a:r>
              <a:rPr lang="en-US" altLang="zh-CN" sz="1200" dirty="0" err="1">
                <a:latin typeface="+mn-lt"/>
                <a:cs typeface="Calibri" panose="020F0502020204030204" pitchFamily="34" charset="0"/>
              </a:rPr>
              <a:t>NR_duplex_evo</a:t>
            </a:r>
            <a:endParaRPr lang="zh-CN" altLang="zh-CN" sz="1200" dirty="0">
              <a:latin typeface="+mn-lt"/>
              <a:cs typeface="Calibri" panose="020F0502020204030204" pitchFamily="34" charset="0"/>
            </a:endParaRPr>
          </a:p>
          <a:p>
            <a:r>
              <a:rPr lang="en-US" altLang="zh-CN" sz="1200" b="1" dirty="0">
                <a:solidFill>
                  <a:srgbClr val="FF0000"/>
                </a:solidFill>
                <a:latin typeface="+mn-lt"/>
                <a:cs typeface="Calibri" panose="020F0502020204030204" pitchFamily="34" charset="0"/>
              </a:rPr>
              <a:t>2. The following features, need to check whether OAM support are needed in Reld-19. </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FS_Sensing_NR</a:t>
            </a:r>
            <a:endParaRPr lang="en-US" altLang="zh-CN" sz="1200" dirty="0">
              <a:solidFill>
                <a:srgbClr val="FF0000"/>
              </a:solidFill>
              <a:latin typeface="+mn-lt"/>
              <a:cs typeface="Calibri" panose="020F0502020204030204" pitchFamily="34" charset="0"/>
            </a:endParaRP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NR_LPWUS-Core</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Ambient_IoT_solutions</a:t>
            </a:r>
            <a:endParaRPr lang="en-US" altLang="zh-CN" sz="1200" dirty="0">
              <a:solidFill>
                <a:srgbClr val="FF0000"/>
              </a:solidFill>
              <a:latin typeface="+mn-lt"/>
              <a:cs typeface="Calibri" panose="020F0502020204030204" pitchFamily="34" charset="0"/>
            </a:endParaRP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IoT_NTN_TDD</a:t>
            </a:r>
            <a:r>
              <a:rPr lang="en-US" altLang="zh-CN" sz="1200" dirty="0">
                <a:solidFill>
                  <a:srgbClr val="FF0000"/>
                </a:solidFill>
                <a:latin typeface="+mn-lt"/>
                <a:cs typeface="Calibri" panose="020F0502020204030204" pitchFamily="34" charset="0"/>
              </a:rPr>
              <a:t>-Core</a:t>
            </a: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NR_MC_enh2-Core</a:t>
            </a: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LTE_terr_bcast_Ph2-Core</a:t>
            </a:r>
          </a:p>
          <a:p>
            <a:endParaRPr lang="en-US" altLang="zh-CN" sz="1200" dirty="0">
              <a:latin typeface="+mn-lt"/>
              <a:cs typeface="Calibri" panose="020F0502020204030204" pitchFamily="34" charset="0"/>
            </a:endParaRPr>
          </a:p>
          <a:p>
            <a:r>
              <a:rPr lang="en-US" altLang="zh-CN" sz="1200" b="1" dirty="0">
                <a:latin typeface="+mn-lt"/>
                <a:cs typeface="Calibri" panose="020F0502020204030204" pitchFamily="34" charset="0"/>
              </a:rPr>
              <a:t>RAN2: </a:t>
            </a:r>
          </a:p>
          <a:p>
            <a:r>
              <a:rPr lang="en-US" altLang="zh-CN" sz="1200" dirty="0">
                <a:latin typeface="+mn-lt"/>
                <a:cs typeface="Calibri" panose="020F0502020204030204" pitchFamily="34" charset="0"/>
              </a:rPr>
              <a:t>1. The following features, there are no extra management standardization support identified so far:</a:t>
            </a:r>
          </a:p>
          <a:p>
            <a:pPr marL="171450" indent="-171450">
              <a:buFont typeface="Wingdings" panose="05000000000000000000" pitchFamily="2" charset="2"/>
              <a:buChar char="Ø"/>
            </a:pPr>
            <a:r>
              <a:rPr lang="en-US" altLang="zh-CN" sz="1200" dirty="0">
                <a:latin typeface="+mn-lt"/>
                <a:cs typeface="Calibri" panose="020F0502020204030204" pitchFamily="34" charset="0"/>
              </a:rPr>
              <a:t>NR_XR_Ph3-Core</a:t>
            </a:r>
          </a:p>
          <a:p>
            <a:endParaRPr lang="en-US" altLang="zh-CN" sz="1200" dirty="0">
              <a:latin typeface="+mn-lt"/>
              <a:cs typeface="Calibri" panose="020F0502020204030204" pitchFamily="34" charset="0"/>
            </a:endParaRPr>
          </a:p>
          <a:p>
            <a:pPr lvl="0"/>
            <a:r>
              <a:rPr lang="en-US" altLang="zh-CN" sz="1200" b="1" dirty="0">
                <a:latin typeface="+mn-lt"/>
                <a:cs typeface="Calibri" panose="020F0502020204030204" pitchFamily="34" charset="0"/>
              </a:rPr>
              <a:t>RAN3:</a:t>
            </a:r>
          </a:p>
          <a:p>
            <a:r>
              <a:rPr lang="en-US" altLang="zh-CN" sz="1200" dirty="0">
                <a:latin typeface="+mn-lt"/>
                <a:cs typeface="Calibri" panose="020F0502020204030204" pitchFamily="34" charset="0"/>
              </a:rPr>
              <a:t>1. The following features, there are no extra management standardization support identified so far:</a:t>
            </a:r>
          </a:p>
          <a:p>
            <a:pPr marL="171450" indent="-171450">
              <a:buFont typeface="Wingdings" panose="05000000000000000000" pitchFamily="2" charset="2"/>
              <a:buChar char="Ø"/>
            </a:pPr>
            <a:r>
              <a:rPr lang="en-US" altLang="zh-CN" sz="1200" dirty="0">
                <a:latin typeface="+mn-lt"/>
                <a:cs typeface="Calibri" panose="020F0502020204030204" pitchFamily="34" charset="0"/>
              </a:rPr>
              <a:t>FS_NR_WAB_5GFemto</a:t>
            </a:r>
          </a:p>
          <a:p>
            <a:endParaRPr lang="en-US" altLang="zh-CN" sz="1200" dirty="0">
              <a:solidFill>
                <a:srgbClr val="FF0000"/>
              </a:solidFill>
              <a:latin typeface="+mn-lt"/>
              <a:cs typeface="Calibri" panose="020F0502020204030204" pitchFamily="34" charset="0"/>
            </a:endParaRPr>
          </a:p>
          <a:p>
            <a:pPr lvl="0"/>
            <a:r>
              <a:rPr lang="en-US" altLang="zh-CN" sz="1200" b="1" dirty="0">
                <a:solidFill>
                  <a:prstClr val="black"/>
                </a:solidFill>
                <a:latin typeface="Calibri"/>
                <a:cs typeface="Calibri" panose="020F0502020204030204" pitchFamily="34" charset="0"/>
              </a:rPr>
              <a:t>CH Summary: </a:t>
            </a:r>
            <a:r>
              <a:rPr lang="en-US" altLang="zh-CN" sz="1200" dirty="0">
                <a:latin typeface="+mn-lt"/>
                <a:cs typeface="Calibri" panose="020F0502020204030204" pitchFamily="34" charset="0"/>
              </a:rPr>
              <a:t>There are no extra CH features related to RAN features.</a:t>
            </a:r>
          </a:p>
        </p:txBody>
      </p:sp>
      <p:sp>
        <p:nvSpPr>
          <p:cNvPr id="22" name="TextBox 21">
            <a:extLst>
              <a:ext uri="{FF2B5EF4-FFF2-40B4-BE49-F238E27FC236}">
                <a16:creationId xmlns:a16="http://schemas.microsoft.com/office/drawing/2014/main" id="{0D8DBBCD-1C6B-4BCE-B73F-9BE74096E88A}"/>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0350320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2F8DFC8-B863-4A6F-9378-61B773C4654B}"/>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3600" b="0" i="0" u="none" strike="noStrike" kern="0" cap="none" spc="0" normalizeH="0" baseline="0" noProof="0" dirty="0">
                <a:ln>
                  <a:noFill/>
                </a:ln>
                <a:solidFill>
                  <a:srgbClr val="FF0000"/>
                </a:solidFill>
                <a:effectLst/>
                <a:uLnTx/>
                <a:uFillTx/>
                <a:latin typeface="Calibri"/>
                <a:ea typeface="+mj-ea"/>
                <a:cs typeface="+mj-cs"/>
              </a:rPr>
              <a:t>SA</a:t>
            </a:r>
            <a:r>
              <a:rPr kumimoji="0" lang="en-US" sz="3600" b="0" i="0" u="none" strike="noStrike" kern="0" cap="none" spc="0" normalizeH="0" baseline="0" noProof="0" dirty="0">
                <a:ln>
                  <a:noFill/>
                </a:ln>
                <a:solidFill>
                  <a:srgbClr val="FF0000"/>
                </a:solidFill>
                <a:effectLst/>
                <a:uLnTx/>
                <a:uFillTx/>
                <a:latin typeface="Calibri"/>
                <a:ea typeface="+mj-ea"/>
                <a:cs typeface="+mj-cs"/>
              </a:rPr>
              <a:t>5 Rel-19 </a:t>
            </a:r>
            <a:r>
              <a:rPr kumimoji="0" lang="en-IE" sz="3600" b="0" i="0" u="none" strike="noStrike" kern="0" cap="none" spc="0" normalizeH="0" baseline="0" noProof="0" dirty="0">
                <a:ln>
                  <a:noFill/>
                </a:ln>
                <a:solidFill>
                  <a:srgbClr val="FF0000"/>
                </a:solidFill>
                <a:effectLst/>
                <a:uLnTx/>
                <a:uFillTx/>
                <a:latin typeface="Calibri"/>
                <a:ea typeface="+mj-ea"/>
                <a:cs typeface="+mj-cs"/>
              </a:rPr>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(OAM)</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7" name="Table 5">
            <a:extLst>
              <a:ext uri="{FF2B5EF4-FFF2-40B4-BE49-F238E27FC236}">
                <a16:creationId xmlns:a16="http://schemas.microsoft.com/office/drawing/2014/main" id="{1941283F-65FF-4A34-9B39-8768F4C3BAB9}"/>
              </a:ext>
            </a:extLst>
          </p:cNvPr>
          <p:cNvGraphicFramePr>
            <a:graphicFrameLocks noGrp="1"/>
          </p:cNvGraphicFramePr>
          <p:nvPr>
            <p:extLst>
              <p:ext uri="{D42A27DB-BD31-4B8C-83A1-F6EECF244321}">
                <p14:modId xmlns:p14="http://schemas.microsoft.com/office/powerpoint/2010/main" val="2148127114"/>
              </p:ext>
            </p:extLst>
          </p:nvPr>
        </p:nvGraphicFramePr>
        <p:xfrm>
          <a:off x="224818" y="819151"/>
          <a:ext cx="11742361" cy="6016043"/>
        </p:xfrm>
        <a:graphic>
          <a:graphicData uri="http://schemas.openxmlformats.org/drawingml/2006/table">
            <a:tbl>
              <a:tblPr firstRow="1" bandRow="1"/>
              <a:tblGrid>
                <a:gridCol w="727746">
                  <a:extLst>
                    <a:ext uri="{9D8B030D-6E8A-4147-A177-3AD203B41FA5}">
                      <a16:colId xmlns:a16="http://schemas.microsoft.com/office/drawing/2014/main" val="4071695017"/>
                    </a:ext>
                  </a:extLst>
                </a:gridCol>
                <a:gridCol w="1065044">
                  <a:extLst>
                    <a:ext uri="{9D8B030D-6E8A-4147-A177-3AD203B41FA5}">
                      <a16:colId xmlns:a16="http://schemas.microsoft.com/office/drawing/2014/main" val="3614201570"/>
                    </a:ext>
                  </a:extLst>
                </a:gridCol>
                <a:gridCol w="937703">
                  <a:extLst>
                    <a:ext uri="{9D8B030D-6E8A-4147-A177-3AD203B41FA5}">
                      <a16:colId xmlns:a16="http://schemas.microsoft.com/office/drawing/2014/main" val="3327203166"/>
                    </a:ext>
                  </a:extLst>
                </a:gridCol>
                <a:gridCol w="897835">
                  <a:extLst>
                    <a:ext uri="{9D8B030D-6E8A-4147-A177-3AD203B41FA5}">
                      <a16:colId xmlns:a16="http://schemas.microsoft.com/office/drawing/2014/main" val="3630350376"/>
                    </a:ext>
                  </a:extLst>
                </a:gridCol>
                <a:gridCol w="658598">
                  <a:extLst>
                    <a:ext uri="{9D8B030D-6E8A-4147-A177-3AD203B41FA5}">
                      <a16:colId xmlns:a16="http://schemas.microsoft.com/office/drawing/2014/main" val="3202688"/>
                    </a:ext>
                  </a:extLst>
                </a:gridCol>
                <a:gridCol w="494596">
                  <a:extLst>
                    <a:ext uri="{9D8B030D-6E8A-4147-A177-3AD203B41FA5}">
                      <a16:colId xmlns:a16="http://schemas.microsoft.com/office/drawing/2014/main" val="1560111670"/>
                    </a:ext>
                  </a:extLst>
                </a:gridCol>
                <a:gridCol w="822600">
                  <a:extLst>
                    <a:ext uri="{9D8B030D-6E8A-4147-A177-3AD203B41FA5}">
                      <a16:colId xmlns:a16="http://schemas.microsoft.com/office/drawing/2014/main" val="1913383577"/>
                    </a:ext>
                  </a:extLst>
                </a:gridCol>
                <a:gridCol w="640831">
                  <a:extLst>
                    <a:ext uri="{9D8B030D-6E8A-4147-A177-3AD203B41FA5}">
                      <a16:colId xmlns:a16="http://schemas.microsoft.com/office/drawing/2014/main" val="3584294532"/>
                    </a:ext>
                  </a:extLst>
                </a:gridCol>
                <a:gridCol w="851905">
                  <a:extLst>
                    <a:ext uri="{9D8B030D-6E8A-4147-A177-3AD203B41FA5}">
                      <a16:colId xmlns:a16="http://schemas.microsoft.com/office/drawing/2014/main" val="790597164"/>
                    </a:ext>
                  </a:extLst>
                </a:gridCol>
                <a:gridCol w="1387984">
                  <a:extLst>
                    <a:ext uri="{9D8B030D-6E8A-4147-A177-3AD203B41FA5}">
                      <a16:colId xmlns:a16="http://schemas.microsoft.com/office/drawing/2014/main" val="2567962841"/>
                    </a:ext>
                  </a:extLst>
                </a:gridCol>
                <a:gridCol w="822960">
                  <a:extLst>
                    <a:ext uri="{9D8B030D-6E8A-4147-A177-3AD203B41FA5}">
                      <a16:colId xmlns:a16="http://schemas.microsoft.com/office/drawing/2014/main" val="2531575634"/>
                    </a:ext>
                  </a:extLst>
                </a:gridCol>
                <a:gridCol w="693420">
                  <a:extLst>
                    <a:ext uri="{9D8B030D-6E8A-4147-A177-3AD203B41FA5}">
                      <a16:colId xmlns:a16="http://schemas.microsoft.com/office/drawing/2014/main" val="105663574"/>
                    </a:ext>
                  </a:extLst>
                </a:gridCol>
                <a:gridCol w="1741139">
                  <a:extLst>
                    <a:ext uri="{9D8B030D-6E8A-4147-A177-3AD203B41FA5}">
                      <a16:colId xmlns:a16="http://schemas.microsoft.com/office/drawing/2014/main" val="4221935209"/>
                    </a:ext>
                  </a:extLst>
                </a:gridCol>
              </a:tblGrid>
              <a:tr h="163454">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Abbreviation</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Acronym</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SA4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SA6</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CT3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CT4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Other related groups</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3394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AIML_MGT_Ph2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a:t>
                      </a:r>
                      <a:r>
                        <a:rPr lang="zh-CN" altLang="en-US" sz="700" dirty="0">
                          <a:latin typeface="Calibri" panose="020F0502020204030204" pitchFamily="34" charset="0"/>
                          <a:cs typeface="Calibri" panose="020F0502020204030204" pitchFamily="34" charset="0"/>
                        </a:rPr>
                        <a:t> </a:t>
                      </a:r>
                      <a:r>
                        <a:rPr lang="en-US" altLang="zh-CN" sz="700" dirty="0">
                          <a:latin typeface="Calibri" panose="020F0502020204030204" pitchFamily="34" charset="0"/>
                          <a:cs typeface="Calibri" panose="020F0502020204030204" pitchFamily="34" charset="0"/>
                        </a:rPr>
                        <a:t>22.261 (AIML)</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AIML_CN(R19)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NR_AIML_air</a:t>
                      </a:r>
                      <a:r>
                        <a:rPr lang="en-US" altLang="zh-CN" sz="700" dirty="0">
                          <a:latin typeface="Calibri" panose="020F0502020204030204" pitchFamily="34" charset="0"/>
                          <a:cs typeface="Calibri" panose="020F0502020204030204" pitchFamily="34" charset="0"/>
                        </a:rPr>
                        <a:t>-Core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FS_NR_AIML_Mob</a:t>
                      </a:r>
                      <a:r>
                        <a:rPr lang="en-US" altLang="zh-CN" sz="700" dirty="0">
                          <a:latin typeface="Calibri" panose="020F0502020204030204" pitchFamily="34" charset="0"/>
                          <a:cs typeface="Calibri" panose="020F0502020204030204" pitchFamily="34" charset="0"/>
                        </a:rPr>
                        <a:t>(R19)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solidFill>
                            <a:srgbClr val="3333FF"/>
                          </a:solidFill>
                          <a:latin typeface="Calibri" panose="020F0502020204030204" pitchFamily="34" charset="0"/>
                          <a:cs typeface="Calibri" panose="020F0502020204030204" pitchFamily="34" charset="0"/>
                        </a:rPr>
                        <a:t>NR_AIML_NGRAN_enh</a:t>
                      </a:r>
                      <a:r>
                        <a:rPr lang="en-US" altLang="zh-CN" sz="700" dirty="0">
                          <a:solidFill>
                            <a:srgbClr val="3333FF"/>
                          </a:solidFill>
                          <a:latin typeface="Calibri" panose="020F0502020204030204" pitchFamily="34" charset="0"/>
                          <a:cs typeface="Calibri" panose="020F0502020204030204" pitchFamily="34" charset="0"/>
                        </a:rPr>
                        <a:t>-Core</a:t>
                      </a:r>
                      <a:r>
                        <a:rPr lang="en-US" altLang="zh-CN" sz="700" b="0" i="0" u="none" strike="noStrike" kern="1200" dirty="0">
                          <a:solidFill>
                            <a:srgbClr val="3333FF"/>
                          </a:solidFill>
                          <a:effectLst/>
                          <a:latin typeface="Calibri" panose="020F0502020204030204" pitchFamily="34" charset="0"/>
                          <a:ea typeface="+mn-ea"/>
                          <a:cs typeface="Calibri" panose="020F0502020204030204" pitchFamily="34" charset="0"/>
                        </a:rPr>
                        <a:t>(R19)</a:t>
                      </a:r>
                      <a:endParaRPr lang="zh-CN" altLang="en-US" sz="700" dirty="0">
                        <a:solidFill>
                          <a:srgbClr val="3333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a:latin typeface="Calibri" panose="020F0502020204030204" pitchFamily="34" charset="0"/>
                          <a:cs typeface="Calibri" panose="020F0502020204030204" pitchFamily="34" charset="0"/>
                        </a:rPr>
                        <a:t>3GPP SA (TR 22.850)</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096808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MDA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eMDAS_Ph3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 (EE</a:t>
                      </a:r>
                      <a:r>
                        <a:rPr lang="zh-CN" altLang="en-US" sz="700" dirty="0">
                          <a:latin typeface="Calibri" panose="020F0502020204030204" pitchFamily="34" charset="0"/>
                          <a:cs typeface="Calibri" panose="020F0502020204030204" pitchFamily="34" charset="0"/>
                        </a:rPr>
                        <a:t> </a:t>
                      </a:r>
                      <a:r>
                        <a:rPr lang="en-US" altLang="zh-CN" sz="700" dirty="0">
                          <a:latin typeface="Calibri" panose="020F0502020204030204" pitchFamily="34" charset="0"/>
                          <a:cs typeface="Calibri" panose="020F0502020204030204" pitchFamily="34" charset="0"/>
                        </a:rPr>
                        <a:t>cost index)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50063352"/>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IDMS_MN_Ph3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22.125 (UAV pre-flight)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GSMA/CAMARA/ETSI ZSM/TMF</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45288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615751"/>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23642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CMO</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FS_Cloud_OAM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NFV</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544183"/>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MSEC</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FS_SECM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5299235"/>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51902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PTM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PlanM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27643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70196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SREP</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Data_SREP</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460159"/>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PM_KPI_5G_Ph4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highlight>
                            <a:srgbClr val="FFFF00"/>
                          </a:highlight>
                          <a:latin typeface="Calibri" panose="020F0502020204030204" pitchFamily="34" charset="0"/>
                          <a:cs typeface="Calibri" panose="020F0502020204030204" pitchFamily="34" charset="0"/>
                        </a:rPr>
                        <a:t>TS 22.137 (Sensing KPI) (TBD)</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0"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 (TBD) </a:t>
                      </a:r>
                      <a:endParaRPr lang="zh-CN" altLang="en-US" sz="700" b="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3333FF"/>
                          </a:solidFill>
                          <a:effectLst/>
                          <a:latin typeface="Calibri" panose="020F0502020204030204" pitchFamily="34" charset="0"/>
                          <a:ea typeface="+mn-ea"/>
                          <a:cs typeface="Calibri" panose="020F0502020204030204" pitchFamily="34" charset="0"/>
                        </a:rPr>
                        <a:t>NR_Mob_Ph4-Core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3333FF"/>
                          </a:solidFill>
                          <a:effectLst/>
                          <a:latin typeface="Calibri" panose="020F0502020204030204" pitchFamily="34" charset="0"/>
                          <a:ea typeface="+mn-ea"/>
                          <a:cs typeface="Calibri" panose="020F0502020204030204" pitchFamily="34" charset="0"/>
                        </a:rPr>
                        <a:t>NR_ENDC_SON_MDT_Ph4-Core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3333FF"/>
                          </a:solidFill>
                          <a:effectLst/>
                          <a:latin typeface="Calibri" panose="020F0502020204030204" pitchFamily="34" charset="0"/>
                          <a:ea typeface="+mn-ea"/>
                          <a:cs typeface="Calibri" panose="020F0502020204030204" pitchFamily="34" charset="0"/>
                        </a:rPr>
                        <a:t>(R19)</a:t>
                      </a:r>
                      <a:endParaRPr lang="zh-CN" altLang="en-US" sz="700" b="0" dirty="0">
                        <a:solidFill>
                          <a:srgbClr val="3333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618250"/>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AdNRM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VMR_Ph2 (R19)</a:t>
                      </a:r>
                    </a:p>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dirty="0">
                          <a:latin typeface="Calibri" panose="020F0502020204030204" pitchFamily="34" charset="0"/>
                          <a:cs typeface="Calibri" panose="020F0502020204030204" pitchFamily="34" charset="0"/>
                        </a:rPr>
                        <a:t>eEDGE_5GC_Ph3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1"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1"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3333FF"/>
                          </a:solidFill>
                          <a:effectLst/>
                          <a:latin typeface="Calibri" panose="020F0502020204030204" pitchFamily="34" charset="0"/>
                          <a:ea typeface="+mn-ea"/>
                          <a:cs typeface="Calibri" panose="020F0502020204030204" pitchFamily="34" charset="0"/>
                        </a:rPr>
                        <a:t>NR_Mob_Ph4-Core(R19)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3333FF"/>
                          </a:solidFill>
                          <a:effectLst/>
                          <a:latin typeface="Calibri" panose="020F0502020204030204" pitchFamily="34" charset="0"/>
                          <a:ea typeface="+mn-ea"/>
                          <a:cs typeface="Calibri" panose="020F0502020204030204" pitchFamily="34" charset="0"/>
                        </a:rPr>
                        <a:t>NR_ENDC_SON_MDT_Ph4-Core (R19)</a:t>
                      </a:r>
                      <a:endParaRPr lang="zh-CN" altLang="en-US" sz="700" b="0" dirty="0">
                        <a:solidFill>
                          <a:srgbClr val="3333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b="0" dirty="0">
                          <a:latin typeface="Calibri" panose="020F0502020204030204" pitchFamily="34" charset="0"/>
                          <a:cs typeface="Calibri" panose="020F0502020204030204" pitchFamily="34" charset="0"/>
                        </a:rPr>
                        <a:t>SBIProtoc19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GSMA (GST)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55977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TMQ</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TraceQoE_OAM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0387041"/>
                  </a:ext>
                </a:extLst>
              </a:tr>
              <a:tr h="3583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5GSAT_Ph3_ARCH (R19)</a:t>
                      </a:r>
                      <a:endParaRPr lang="zh-CN" alt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Calibri" panose="020F0502020204030204" pitchFamily="34" charset="0"/>
                          <a:ea typeface="+mn-ea"/>
                          <a:cs typeface="Calibri" panose="020F0502020204030204" pitchFamily="34" charset="0"/>
                        </a:rPr>
                        <a:t>NR_NTN_Ph3-Core</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IoT_NTN_Ph3-Core(R19)</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LTE_TN_NR_NTN_mob</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zh-CN" alt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55297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IABM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nn-NO"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NR_mobile_IAB_OAM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382115"/>
                  </a:ext>
                </a:extLst>
              </a:tr>
              <a:tr h="3394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RedcapM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NR_RedCap_OAM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NR_REDCAP_Ph2</a:t>
                      </a:r>
                    </a:p>
                    <a:p>
                      <a:r>
                        <a:rPr lang="en-US" altLang="zh-CN" sz="700" dirty="0">
                          <a:latin typeface="Calibri" panose="020F0502020204030204" pitchFamily="34" charset="0"/>
                          <a:cs typeface="Calibri" panose="020F0502020204030204" pitchFamily="34" charset="0"/>
                        </a:rPr>
                        <a:t>(R18)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NR_redcap_enh</a:t>
                      </a:r>
                      <a:r>
                        <a:rPr lang="en-US" altLang="zh-CN" sz="700" dirty="0">
                          <a:latin typeface="Calibri" panose="020F0502020204030204" pitchFamily="34" charset="0"/>
                          <a:cs typeface="Calibri" panose="020F0502020204030204" pitchFamily="34" charset="0"/>
                        </a:rPr>
                        <a:t>-Core (R18)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780545"/>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23.288, </a:t>
                      </a:r>
                      <a:r>
                        <a:rPr lang="en-US" altLang="zh-CN" sz="700" dirty="0" err="1">
                          <a:latin typeface="Calibri" panose="020F0502020204030204" pitchFamily="34" charset="0"/>
                          <a:cs typeface="Calibri" panose="020F0502020204030204" pitchFamily="34" charset="0"/>
                        </a:rPr>
                        <a:t>eNA_Ph</a:t>
                      </a:r>
                      <a:r>
                        <a:rPr lang="en-US" altLang="zh-CN" sz="700" dirty="0">
                          <a:latin typeface="Calibri" panose="020F0502020204030204" pitchFamily="34" charset="0"/>
                          <a:cs typeface="Calibri" panose="020F0502020204030204" pitchFamily="34" charset="0"/>
                        </a:rPr>
                        <a:t> 2 (R17)</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336468"/>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NSM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TEI19_NetShare(R19)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862012"/>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Energy_OAM_Ph3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latin typeface="Calibri" panose="020F0502020204030204" pitchFamily="34" charset="0"/>
                          <a:cs typeface="Calibri" panose="020F0502020204030204" pitchFamily="34" charset="0"/>
                        </a:rPr>
                        <a:t>EnergySys</a:t>
                      </a:r>
                      <a:r>
                        <a:rPr lang="en-US" altLang="zh-CN" sz="700" dirty="0">
                          <a:latin typeface="Calibri" panose="020F0502020204030204" pitchFamily="34" charset="0"/>
                          <a:cs typeface="Calibri" panose="020F0502020204030204" pitchFamily="34" charset="0"/>
                        </a:rPr>
                        <a:t> (R19)</a:t>
                      </a:r>
                    </a:p>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solidFill>
                            <a:srgbClr val="3333FF"/>
                          </a:solidFill>
                          <a:latin typeface="Calibri" panose="020F0502020204030204" pitchFamily="34" charset="0"/>
                          <a:cs typeface="Calibri" panose="020F0502020204030204" pitchFamily="34" charset="0"/>
                        </a:rPr>
                        <a:t>NR_AIML_NGRAN_enh</a:t>
                      </a:r>
                      <a:r>
                        <a:rPr lang="en-US" altLang="zh-CN" sz="700" dirty="0">
                          <a:solidFill>
                            <a:srgbClr val="3333FF"/>
                          </a:solidFill>
                          <a:latin typeface="Calibri" panose="020F0502020204030204" pitchFamily="34" charset="0"/>
                          <a:cs typeface="Calibri" panose="020F0502020204030204" pitchFamily="34" charset="0"/>
                        </a:rPr>
                        <a:t>-Core (R19)</a:t>
                      </a:r>
                      <a:endParaRPr lang="zh-CN" altLang="en-US" sz="700" dirty="0">
                        <a:solidFill>
                          <a:srgbClr val="3333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NGMN/ETSI NFV/</a:t>
                      </a:r>
                      <a:r>
                        <a:rPr lang="en-US" altLang="zh-CN" sz="700" dirty="0">
                          <a:solidFill>
                            <a:schemeClr val="tx1"/>
                          </a:solidFill>
                          <a:latin typeface="Calibri" panose="020F0502020204030204" pitchFamily="34" charset="0"/>
                          <a:cs typeface="Calibri" panose="020F0502020204030204" pitchFamily="34" charset="0"/>
                        </a:rPr>
                        <a:t>ETSI EE/ITU-T SG5</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6486315"/>
                  </a:ext>
                </a:extLst>
              </a:tr>
              <a:tr h="3197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TS 33.222 (CAPIF)</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23.222(CAPIF)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solidFill>
                            <a:schemeClr val="tx1"/>
                          </a:solidFill>
                          <a:latin typeface="Calibri" panose="020F0502020204030204" pitchFamily="34" charset="0"/>
                          <a:cs typeface="Calibri" panose="020F0502020204030204" pitchFamily="34" charset="0"/>
                        </a:rPr>
                        <a:t>TS 29.222 (CAPIF)</a:t>
                      </a:r>
                      <a:endParaRPr lang="zh-CN" altLang="en-US" sz="700" dirty="0">
                        <a:solidFill>
                          <a:schemeClr val="tx1"/>
                        </a:solidFill>
                        <a:latin typeface="Calibri" panose="020F0502020204030204" pitchFamily="34" charset="0"/>
                        <a:cs typeface="Calibri" panose="020F0502020204030204" pitchFamily="34" charset="0"/>
                      </a:endParaRPr>
                    </a:p>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 OPG/CAMARA/TMF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1705196"/>
                  </a:ext>
                </a:extLst>
              </a:tr>
              <a:tr h="251468">
                <a:tc>
                  <a:txBody>
                    <a:bodyPr/>
                    <a:lstStyle/>
                    <a:p>
                      <a:pPr algn="ctr" fontAlgn="ctr"/>
                      <a:r>
                        <a:rPr lang="en-US" sz="700" b="1" i="0" u="none" strike="noStrike" dirty="0" err="1">
                          <a:solidFill>
                            <a:schemeClr val="tx1"/>
                          </a:solidFill>
                          <a:effectLst/>
                          <a:latin typeface="Calibri" panose="020F0502020204030204" pitchFamily="34" charset="0"/>
                          <a:ea typeface="等线" panose="02010600030101010101" pitchFamily="2" charset="-122"/>
                          <a:cs typeface="Calibri" panose="020F0502020204030204" pitchFamily="34" charset="0"/>
                        </a:rPr>
                        <a:t>MonStra</a:t>
                      </a:r>
                      <a:endParaRPr lang="en-US" sz="7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Monstra</a:t>
                      </a: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22.261-6.51 (</a:t>
                      </a:r>
                      <a:r>
                        <a:rPr lang="en-US" altLang="zh-CN" sz="700" dirty="0" err="1">
                          <a:latin typeface="Calibri" panose="020F0502020204030204" pitchFamily="34" charset="0"/>
                          <a:cs typeface="Calibri" panose="020F0502020204030204" pitchFamily="34" charset="0"/>
                        </a:rPr>
                        <a:t>MonStra</a:t>
                      </a:r>
                      <a:r>
                        <a:rPr lang="en-US" altLang="zh-CN" sz="700" dirty="0">
                          <a:latin typeface="Calibri" panose="020F0502020204030204" pitchFamily="34" charset="0"/>
                          <a:cs typeface="Calibri" panose="020F0502020204030204" pitchFamily="34" charset="0"/>
                        </a:rPr>
                        <a:t>) </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750562"/>
                  </a:ext>
                </a:extLst>
              </a:tr>
            </a:tbl>
          </a:graphicData>
        </a:graphic>
      </p:graphicFrame>
      <p:sp>
        <p:nvSpPr>
          <p:cNvPr id="10" name="TextBox 9">
            <a:extLst>
              <a:ext uri="{FF2B5EF4-FFF2-40B4-BE49-F238E27FC236}">
                <a16:creationId xmlns:a16="http://schemas.microsoft.com/office/drawing/2014/main" id="{454EEF7A-75C9-4332-841E-04617D0EE983}"/>
              </a:ext>
            </a:extLst>
          </p:cNvPr>
          <p:cNvSpPr txBox="1"/>
          <p:nvPr/>
        </p:nvSpPr>
        <p:spPr>
          <a:xfrm rot="21008097">
            <a:off x="9627667" y="455858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71857886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F44F72B-F558-4EA6-A584-E2C3D952349D}"/>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defRPr/>
            </a:pPr>
            <a:r>
              <a:rPr lang="en-IE" altLang="zh-CN" sz="3600" kern="0" dirty="0"/>
              <a:t>SA</a:t>
            </a:r>
            <a:r>
              <a:rPr lang="en-US" altLang="zh-CN" sz="3600" kern="0" dirty="0"/>
              <a:t>5 Rel-19 </a:t>
            </a:r>
            <a:r>
              <a:rPr lang="en-IE" altLang="zh-CN" sz="3600" kern="0" dirty="0"/>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a:t>
            </a:r>
            <a:r>
              <a:rPr kumimoji="0" lang="en-US" altLang="zh-CN" sz="3600" b="0" i="0" u="none" strike="noStrike" kern="0" cap="none" spc="0" normalizeH="0" baseline="0" noProof="0" dirty="0">
                <a:ln>
                  <a:noFill/>
                </a:ln>
                <a:solidFill>
                  <a:srgbClr val="FF0000"/>
                </a:solidFill>
                <a:effectLst/>
                <a:uLnTx/>
                <a:uFillTx/>
                <a:latin typeface="Calibri"/>
                <a:ea typeface="+mj-ea"/>
                <a:cs typeface="+mj-cs"/>
              </a:rPr>
              <a:t>CH</a:t>
            </a:r>
            <a:r>
              <a:rPr kumimoji="0" lang="en-US" sz="3600" b="0" i="0" u="none" strike="noStrike" kern="0" cap="none" spc="0" normalizeH="0" baseline="0" noProof="0" dirty="0">
                <a:ln>
                  <a:noFill/>
                </a:ln>
                <a:solidFill>
                  <a:srgbClr val="FF0000"/>
                </a:solidFill>
                <a:effectLst/>
                <a:uLnTx/>
                <a:uFillTx/>
                <a:latin typeface="Calibri"/>
                <a:ea typeface="+mj-ea"/>
                <a:cs typeface="+mj-cs"/>
              </a:rPr>
              <a:t>)</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8" name="Table 7">
            <a:extLst>
              <a:ext uri="{FF2B5EF4-FFF2-40B4-BE49-F238E27FC236}">
                <a16:creationId xmlns:a16="http://schemas.microsoft.com/office/drawing/2014/main" id="{7572B4DF-7DAE-40FF-98AD-AB0B5C78E872}"/>
              </a:ext>
            </a:extLst>
          </p:cNvPr>
          <p:cNvGraphicFramePr>
            <a:graphicFrameLocks noGrp="1"/>
          </p:cNvGraphicFramePr>
          <p:nvPr>
            <p:extLst>
              <p:ext uri="{D42A27DB-BD31-4B8C-83A1-F6EECF244321}">
                <p14:modId xmlns:p14="http://schemas.microsoft.com/office/powerpoint/2010/main" val="35339273"/>
              </p:ext>
            </p:extLst>
          </p:nvPr>
        </p:nvGraphicFramePr>
        <p:xfrm>
          <a:off x="723088" y="944880"/>
          <a:ext cx="10745823" cy="5212080"/>
        </p:xfrm>
        <a:graphic>
          <a:graphicData uri="http://schemas.openxmlformats.org/drawingml/2006/table">
            <a:tbl>
              <a:tblPr firstRow="1" bandRow="1"/>
              <a:tblGrid>
                <a:gridCol w="832276">
                  <a:extLst>
                    <a:ext uri="{9D8B030D-6E8A-4147-A177-3AD203B41FA5}">
                      <a16:colId xmlns:a16="http://schemas.microsoft.com/office/drawing/2014/main" val="1266671088"/>
                    </a:ext>
                  </a:extLst>
                </a:gridCol>
                <a:gridCol w="1218022">
                  <a:extLst>
                    <a:ext uri="{9D8B030D-6E8A-4147-A177-3AD203B41FA5}">
                      <a16:colId xmlns:a16="http://schemas.microsoft.com/office/drawing/2014/main" val="2242797767"/>
                    </a:ext>
                  </a:extLst>
                </a:gridCol>
                <a:gridCol w="1190543">
                  <a:extLst>
                    <a:ext uri="{9D8B030D-6E8A-4147-A177-3AD203B41FA5}">
                      <a16:colId xmlns:a16="http://schemas.microsoft.com/office/drawing/2014/main" val="1306722892"/>
                    </a:ext>
                  </a:extLst>
                </a:gridCol>
                <a:gridCol w="1407005">
                  <a:extLst>
                    <a:ext uri="{9D8B030D-6E8A-4147-A177-3AD203B41FA5}">
                      <a16:colId xmlns:a16="http://schemas.microsoft.com/office/drawing/2014/main" val="3174082855"/>
                    </a:ext>
                  </a:extLst>
                </a:gridCol>
                <a:gridCol w="1340762">
                  <a:extLst>
                    <a:ext uri="{9D8B030D-6E8A-4147-A177-3AD203B41FA5}">
                      <a16:colId xmlns:a16="http://schemas.microsoft.com/office/drawing/2014/main" val="2572188835"/>
                    </a:ext>
                  </a:extLst>
                </a:gridCol>
                <a:gridCol w="1158240">
                  <a:extLst>
                    <a:ext uri="{9D8B030D-6E8A-4147-A177-3AD203B41FA5}">
                      <a16:colId xmlns:a16="http://schemas.microsoft.com/office/drawing/2014/main" val="2657680655"/>
                    </a:ext>
                  </a:extLst>
                </a:gridCol>
                <a:gridCol w="1292352">
                  <a:extLst>
                    <a:ext uri="{9D8B030D-6E8A-4147-A177-3AD203B41FA5}">
                      <a16:colId xmlns:a16="http://schemas.microsoft.com/office/drawing/2014/main" val="20005"/>
                    </a:ext>
                  </a:extLst>
                </a:gridCol>
                <a:gridCol w="1341120">
                  <a:extLst>
                    <a:ext uri="{9D8B030D-6E8A-4147-A177-3AD203B41FA5}">
                      <a16:colId xmlns:a16="http://schemas.microsoft.com/office/drawing/2014/main" val="1705493217"/>
                    </a:ext>
                  </a:extLst>
                </a:gridCol>
                <a:gridCol w="965503">
                  <a:extLst>
                    <a:ext uri="{9D8B030D-6E8A-4147-A177-3AD203B41FA5}">
                      <a16:colId xmlns:a16="http://schemas.microsoft.com/office/drawing/2014/main" val="3610222564"/>
                    </a:ext>
                  </a:extLst>
                </a:gridCol>
              </a:tblGrid>
              <a:tr h="18090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Abbreviation</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Acronym</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SA6</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CT1</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1" dirty="0">
                          <a:solidFill>
                            <a:schemeClr val="tx1"/>
                          </a:solidFill>
                          <a:latin typeface="Calibri" panose="020F0502020204030204" pitchFamily="34" charset="0"/>
                          <a:cs typeface="Calibri" panose="020F0502020204030204" pitchFamily="34" charset="0"/>
                        </a:rPr>
                        <a:t>CT3</a:t>
                      </a:r>
                      <a:endParaRPr lang="zh-CN" altLang="en-US" sz="800" b="1" dirty="0">
                        <a:solidFill>
                          <a:schemeClr val="tx1"/>
                        </a:solidFill>
                        <a:latin typeface="Calibri" panose="020F0502020204030204" pitchFamily="34" charset="0"/>
                        <a:cs typeface="Calibri" panose="020F0502020204030204" pitchFamily="34" charset="0"/>
                      </a:endParaRPr>
                    </a:p>
                    <a:p>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CT4</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Other related groups</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05171214"/>
                  </a:ext>
                </a:extLst>
              </a:tr>
              <a:tr h="387662">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SATCH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FS_5GSAT_Ph3_CH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23.501; TS 23.502; TS 23.503; TS 23.682; TS 23.228;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23.558; TS 23.434; TS 23.289 )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898366"/>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CAPCH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FF0000"/>
                          </a:solidFill>
                          <a:effectLst/>
                          <a:latin typeface="Calibri" panose="020F0502020204030204" pitchFamily="34" charset="0"/>
                          <a:ea typeface="等线" panose="02010600030101010101" pitchFamily="2" charset="-122"/>
                          <a:cs typeface="Calibri" panose="020F0502020204030204" pitchFamily="34" charset="0"/>
                        </a:rPr>
                        <a:t>FS_CAPIF_Ph2_CH</a:t>
                      </a:r>
                      <a:endParaRPr lang="zh-CN" altLang="en-US" sz="800" b="1" i="0" u="none" strike="noStrike" kern="1200"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CAPIF(R15)??</a:t>
                      </a:r>
                    </a:p>
                    <a:p>
                      <a:pPr marL="0" algn="l" defTabSz="914400" rtl="0" eaLnBrk="1" latinLnBrk="0" hangingPunct="1"/>
                      <a:r>
                        <a:rPr lang="en-US" altLang="zh-CN" sz="800" kern="1200" dirty="0" err="1">
                          <a:solidFill>
                            <a:srgbClr val="FF0000"/>
                          </a:solidFill>
                          <a:highlight>
                            <a:srgbClr val="FFFF00"/>
                          </a:highlight>
                          <a:latin typeface="微软雅黑" panose="020B0503020204020204" pitchFamily="34" charset="-122"/>
                          <a:ea typeface="微软雅黑" panose="020B0503020204020204" pitchFamily="34" charset="-122"/>
                          <a:cs typeface="+mn-cs"/>
                        </a:rPr>
                        <a:t>eCAPIF</a:t>
                      </a: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(R16)??</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FS_CAPIF_Ph3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8336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RTCCH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FS_NG_RTC_Ph2_CH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NG_RTC_Ph2??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 23.228; TS 23.502 )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FS_NG_RTC_Ph2 (TR 23.700-77)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622300"/>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UASCH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FS_UAS_Ph2_CH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22.125)</a:t>
                      </a:r>
                    </a:p>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UAS_Ph3(R19)??</a:t>
                      </a:r>
                      <a:endParaRPr lang="zh-CN" altLang="en-US"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(23.501; 23.502; 23.503; 23.401)</a:t>
                      </a:r>
                      <a:endParaRPr lang="zh-CN" altLang="en-US" sz="800" kern="1200" dirty="0">
                        <a:solidFill>
                          <a:schemeClr val="tx1"/>
                        </a:solidFill>
                        <a:highlight>
                          <a:srgbClr val="FFFF00"/>
                        </a:highlight>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(23.256)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3300"/>
                          </a:solidFill>
                          <a:highlight>
                            <a:srgbClr val="FFFF00"/>
                          </a:highlight>
                          <a:latin typeface="微软雅黑" panose="020B0503020204020204" pitchFamily="34" charset="-122"/>
                          <a:ea typeface="微软雅黑" panose="020B0503020204020204" pitchFamily="34" charset="-122"/>
                          <a:cs typeface="+mn-cs"/>
                        </a:rPr>
                        <a:t>UAS_Ph3 (R19)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highlight>
                            <a:srgbClr val="FFFF00"/>
                          </a:highlight>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23.256; TS 23.288; TS 23.503; TS 23.502;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419863"/>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CHSEG</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CHFSeg</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675631"/>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RAGCH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Ranging_SL_CH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Ranging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(23.304; 23.287; 23.273; 23.502; 23.503 ; 23.586)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GB" altLang="zh-CN" sz="800" kern="1200" dirty="0">
                          <a:solidFill>
                            <a:schemeClr val="tx1"/>
                          </a:solidFill>
                          <a:latin typeface="微软雅黑" panose="020B0503020204020204" pitchFamily="34" charset="-122"/>
                          <a:ea typeface="微软雅黑" panose="020B0503020204020204" pitchFamily="34" charset="-122"/>
                          <a:cs typeface="+mn-cs"/>
                        </a:rPr>
                        <a:t> (R18)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chemeClr val="tx1"/>
                          </a:solidFill>
                          <a:latin typeface="微软雅黑" panose="020B0503020204020204" pitchFamily="34" charset="-122"/>
                          <a:ea typeface="微软雅黑" panose="020B0503020204020204" pitchFamily="34" charset="-122"/>
                          <a:cs typeface="+mn-cs"/>
                        </a:rPr>
                        <a:t>(24.501; 24.554; 24.555; 24.571; 24.587; 24.588; 24.514)</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(29.513; 29.122; 29.522; 29.591; 29.525; 29.519)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(24.080; 29.503; 29.504; 29.505; 29.510; 29.515; 29.518; 29.571; 29.572; 29.586)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highlight>
                          <a:srgbClr val="00FFFF"/>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084178"/>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EnergySys_CH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EnergyServ</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highlight>
                            <a:srgbClr val="FFFF00"/>
                          </a:highlight>
                          <a:latin typeface="微软雅黑" panose="020B0503020204020204" pitchFamily="34" charset="-122"/>
                          <a:ea typeface="微软雅黑" panose="020B0503020204020204" pitchFamily="34" charset="-122"/>
                          <a:cs typeface="+mn-cs"/>
                        </a:rPr>
                        <a:t>FS_EnergySys</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(TR 23.700-66)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50972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NSCH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TEI19_NetShare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23.501; TS 23.502 )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rgbClr val="FF0000"/>
                          </a:solidFill>
                          <a:latin typeface="微软雅黑" panose="020B0503020204020204" pitchFamily="34" charset="-122"/>
                          <a:ea typeface="微软雅黑" panose="020B0503020204020204" pitchFamily="34" charset="-122"/>
                          <a:cs typeface="+mn-cs"/>
                        </a:rPr>
                        <a:t>TEI19_NetShare</a:t>
                      </a:r>
                      <a:br>
                        <a:rPr lang="en-GB" altLang="zh-CN" sz="800" kern="1200" dirty="0">
                          <a:solidFill>
                            <a:srgbClr val="FF0000"/>
                          </a:solidFill>
                          <a:latin typeface="微软雅黑" panose="020B0503020204020204" pitchFamily="34" charset="-122"/>
                          <a:ea typeface="微软雅黑" panose="020B0503020204020204" pitchFamily="34" charset="-122"/>
                          <a:cs typeface="+mn-cs"/>
                        </a:rPr>
                      </a:br>
                      <a:r>
                        <a:rPr lang="en-GB" altLang="zh-CN" sz="800" kern="1200" dirty="0">
                          <a:solidFill>
                            <a:srgbClr val="FF0000"/>
                          </a:solidFill>
                          <a:latin typeface="微软雅黑" panose="020B0503020204020204" pitchFamily="34" charset="-122"/>
                          <a:ea typeface="微软雅黑" panose="020B0503020204020204" pitchFamily="34" charset="-122"/>
                          <a:cs typeface="+mn-cs"/>
                        </a:rPr>
                        <a:t>(24.501)</a:t>
                      </a:r>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rgbClr val="FF0000"/>
                          </a:solidFill>
                          <a:latin typeface="微软雅黑" panose="020B0503020204020204" pitchFamily="34" charset="-122"/>
                          <a:ea typeface="微软雅黑" panose="020B0503020204020204" pitchFamily="34" charset="-122"/>
                          <a:cs typeface="+mn-cs"/>
                        </a:rPr>
                        <a:t>TEI19_NetShare</a:t>
                      </a:r>
                      <a:br>
                        <a:rPr lang="en-GB" altLang="zh-CN" sz="800" kern="1200" dirty="0">
                          <a:solidFill>
                            <a:srgbClr val="FF0000"/>
                          </a:solidFill>
                          <a:latin typeface="微软雅黑" panose="020B0503020204020204" pitchFamily="34" charset="-122"/>
                          <a:ea typeface="微软雅黑" panose="020B0503020204020204" pitchFamily="34" charset="-122"/>
                          <a:cs typeface="+mn-cs"/>
                        </a:rPr>
                      </a:br>
                      <a:r>
                        <a:rPr lang="en-GB" altLang="zh-CN" sz="800" kern="1200" dirty="0">
                          <a:solidFill>
                            <a:srgbClr val="FF0000"/>
                          </a:solidFill>
                          <a:latin typeface="微软雅黑" panose="020B0503020204020204" pitchFamily="34" charset="-122"/>
                          <a:ea typeface="微软雅黑" panose="020B0503020204020204" pitchFamily="34" charset="-122"/>
                          <a:cs typeface="+mn-cs"/>
                        </a:rPr>
                        <a:t>(29.502; 29.503; 29.509; 29.510; 29.531)</a:t>
                      </a:r>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728046"/>
                  </a:ext>
                </a:extLst>
              </a:tr>
              <a:tr h="180909">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PROCH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5G_ProSe_Ph3_CH</a:t>
                      </a:r>
                    </a:p>
                    <a:p>
                      <a:pPr marL="0" algn="ctr" defTabSz="914400" rtl="0" eaLnBrk="1" fontAlgn="ctr" latinLnBrk="0" hangingPunct="1">
                        <a:spcAft>
                          <a:spcPts val="0"/>
                        </a:spcAft>
                      </a:pP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5G_ProSe_Ph3 (R19)</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69736"/>
                  </a:ext>
                </a:extLst>
              </a:tr>
            </a:tbl>
          </a:graphicData>
        </a:graphic>
      </p:graphicFrame>
      <p:sp>
        <p:nvSpPr>
          <p:cNvPr id="10" name="TextBox 9">
            <a:extLst>
              <a:ext uri="{FF2B5EF4-FFF2-40B4-BE49-F238E27FC236}">
                <a16:creationId xmlns:a16="http://schemas.microsoft.com/office/drawing/2014/main" id="{A518EC36-FC3A-464A-A484-F3E0EBFCC999}"/>
              </a:ext>
            </a:extLst>
          </p:cNvPr>
          <p:cNvSpPr txBox="1"/>
          <p:nvPr/>
        </p:nvSpPr>
        <p:spPr>
          <a:xfrm rot="21008097">
            <a:off x="9073182" y="5819597"/>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8491776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1">
            <a:extLst>
              <a:ext uri="{FF2B5EF4-FFF2-40B4-BE49-F238E27FC236}">
                <a16:creationId xmlns:a16="http://schemas.microsoft.com/office/drawing/2014/main" id="{9EF92EF8-AA5B-40C5-BB47-482CEA64C509}"/>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20 timeline– figure with SA5 (recommended by SA5 leaders)</a:t>
            </a:r>
            <a:endParaRPr lang="en-US" sz="2400" dirty="0"/>
          </a:p>
        </p:txBody>
      </p:sp>
      <p:sp>
        <p:nvSpPr>
          <p:cNvPr id="131" name="TextBox 130">
            <a:extLst>
              <a:ext uri="{FF2B5EF4-FFF2-40B4-BE49-F238E27FC236}">
                <a16:creationId xmlns:a16="http://schemas.microsoft.com/office/drawing/2014/main" id="{9526FC5D-53B6-42E9-A189-2BFA7E114BAF}"/>
              </a:ext>
            </a:extLst>
          </p:cNvPr>
          <p:cNvSpPr txBox="1"/>
          <p:nvPr/>
        </p:nvSpPr>
        <p:spPr>
          <a:xfrm>
            <a:off x="7856225" y="6020895"/>
            <a:ext cx="1471878"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S5-250787</a:t>
            </a:r>
            <a:endParaRPr lang="zh-CN" altLang="en-US" sz="1050" b="1" dirty="0">
              <a:latin typeface="+mn-lt"/>
            </a:endParaRPr>
          </a:p>
        </p:txBody>
      </p:sp>
      <p:cxnSp>
        <p:nvCxnSpPr>
          <p:cNvPr id="132" name="Straight Connector 131">
            <a:extLst>
              <a:ext uri="{FF2B5EF4-FFF2-40B4-BE49-F238E27FC236}">
                <a16:creationId xmlns:a16="http://schemas.microsoft.com/office/drawing/2014/main" id="{64B3FA13-0EF5-44DC-906D-C7085B705FEC}"/>
              </a:ext>
            </a:extLst>
          </p:cNvPr>
          <p:cNvCxnSpPr>
            <a:cxnSpLocks noChangeShapeType="1"/>
          </p:cNvCxnSpPr>
          <p:nvPr/>
        </p:nvCxnSpPr>
        <p:spPr bwMode="auto">
          <a:xfrm>
            <a:off x="401314" y="1584861"/>
            <a:ext cx="0" cy="4261048"/>
          </a:xfrm>
          <a:prstGeom prst="line">
            <a:avLst/>
          </a:prstGeom>
          <a:noFill/>
          <a:ln w="28575" algn="ctr">
            <a:solidFill>
              <a:schemeClr val="accent4">
                <a:lumMod val="40000"/>
                <a:lumOff val="60000"/>
              </a:schemeClr>
            </a:solidFill>
            <a:round/>
            <a:headEnd/>
            <a:tailEnd/>
          </a:ln>
        </p:spPr>
      </p:cxnSp>
      <p:cxnSp>
        <p:nvCxnSpPr>
          <p:cNvPr id="133" name="Straight Connector 132">
            <a:extLst>
              <a:ext uri="{FF2B5EF4-FFF2-40B4-BE49-F238E27FC236}">
                <a16:creationId xmlns:a16="http://schemas.microsoft.com/office/drawing/2014/main" id="{010E7ABE-70D7-4581-BCE5-7A595A8C93B2}"/>
              </a:ext>
            </a:extLst>
          </p:cNvPr>
          <p:cNvCxnSpPr>
            <a:cxnSpLocks/>
          </p:cNvCxnSpPr>
          <p:nvPr/>
        </p:nvCxnSpPr>
        <p:spPr bwMode="auto">
          <a:xfrm>
            <a:off x="466835" y="1134523"/>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34" name="Straight Connector 114">
            <a:extLst>
              <a:ext uri="{FF2B5EF4-FFF2-40B4-BE49-F238E27FC236}">
                <a16:creationId xmlns:a16="http://schemas.microsoft.com/office/drawing/2014/main" id="{05198689-BE5B-4791-9C1B-5BAB9A6DE2B2}"/>
              </a:ext>
            </a:extLst>
          </p:cNvPr>
          <p:cNvCxnSpPr>
            <a:cxnSpLocks noChangeShapeType="1"/>
          </p:cNvCxnSpPr>
          <p:nvPr/>
        </p:nvCxnSpPr>
        <p:spPr bwMode="auto">
          <a:xfrm flipH="1">
            <a:off x="3004768" y="1598408"/>
            <a:ext cx="40930" cy="4204252"/>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135" name="Straight Connector 114">
            <a:extLst>
              <a:ext uri="{FF2B5EF4-FFF2-40B4-BE49-F238E27FC236}">
                <a16:creationId xmlns:a16="http://schemas.microsoft.com/office/drawing/2014/main" id="{02B7E76F-BC46-47F6-9D07-00E1C18BF3BB}"/>
              </a:ext>
            </a:extLst>
          </p:cNvPr>
          <p:cNvCxnSpPr>
            <a:cxnSpLocks noChangeShapeType="1"/>
          </p:cNvCxnSpPr>
          <p:nvPr/>
        </p:nvCxnSpPr>
        <p:spPr bwMode="auto">
          <a:xfrm>
            <a:off x="1015730" y="1584861"/>
            <a:ext cx="0" cy="4261048"/>
          </a:xfrm>
          <a:prstGeom prst="line">
            <a:avLst/>
          </a:prstGeom>
          <a:noFill/>
          <a:ln w="9525" algn="ctr">
            <a:solidFill>
              <a:schemeClr val="accent4">
                <a:lumMod val="40000"/>
                <a:lumOff val="60000"/>
              </a:schemeClr>
            </a:solidFill>
            <a:prstDash val="dash"/>
            <a:round/>
            <a:headEnd/>
            <a:tailEnd/>
          </a:ln>
        </p:spPr>
      </p:cxnSp>
      <p:sp>
        <p:nvSpPr>
          <p:cNvPr id="136" name="TextBox 135">
            <a:extLst>
              <a:ext uri="{FF2B5EF4-FFF2-40B4-BE49-F238E27FC236}">
                <a16:creationId xmlns:a16="http://schemas.microsoft.com/office/drawing/2014/main" id="{DF5AEC4A-C9FB-46B1-982B-0568D99584B9}"/>
              </a:ext>
            </a:extLst>
          </p:cNvPr>
          <p:cNvSpPr txBox="1"/>
          <p:nvPr/>
        </p:nvSpPr>
        <p:spPr>
          <a:xfrm>
            <a:off x="1364407" y="1012286"/>
            <a:ext cx="498475" cy="246062"/>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grpSp>
        <p:nvGrpSpPr>
          <p:cNvPr id="137" name="Group 136">
            <a:extLst>
              <a:ext uri="{FF2B5EF4-FFF2-40B4-BE49-F238E27FC236}">
                <a16:creationId xmlns:a16="http://schemas.microsoft.com/office/drawing/2014/main" id="{33DD56AF-6670-4D62-BD38-7BCD7FD7E359}"/>
              </a:ext>
            </a:extLst>
          </p:cNvPr>
          <p:cNvGrpSpPr/>
          <p:nvPr/>
        </p:nvGrpSpPr>
        <p:grpSpPr>
          <a:xfrm>
            <a:off x="806488" y="1277610"/>
            <a:ext cx="400050" cy="354013"/>
            <a:chOff x="996003" y="755453"/>
            <a:chExt cx="400050" cy="354013"/>
          </a:xfrm>
        </p:grpSpPr>
        <p:sp>
          <p:nvSpPr>
            <p:cNvPr id="138" name="TextBox 86">
              <a:extLst>
                <a:ext uri="{FF2B5EF4-FFF2-40B4-BE49-F238E27FC236}">
                  <a16:creationId xmlns:a16="http://schemas.microsoft.com/office/drawing/2014/main" id="{2C04B6E1-4EB7-40C3-A1F8-DA23B0466695}"/>
                </a:ext>
              </a:extLst>
            </p:cNvPr>
            <p:cNvSpPr txBox="1">
              <a:spLocks noChangeArrowheads="1"/>
            </p:cNvSpPr>
            <p:nvPr/>
          </p:nvSpPr>
          <p:spPr bwMode="auto">
            <a:xfrm>
              <a:off x="996003" y="755453"/>
              <a:ext cx="3889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#103</a:t>
              </a:r>
              <a:endParaRPr lang="en-GB" altLang="en-US" sz="400" dirty="0">
                <a:latin typeface="Montserrat" panose="00000500000000000000" pitchFamily="2" charset="0"/>
              </a:endParaRPr>
            </a:p>
          </p:txBody>
        </p:sp>
        <p:sp>
          <p:nvSpPr>
            <p:cNvPr id="139" name="TextBox 59">
              <a:extLst>
                <a:ext uri="{FF2B5EF4-FFF2-40B4-BE49-F238E27FC236}">
                  <a16:creationId xmlns:a16="http://schemas.microsoft.com/office/drawing/2014/main" id="{42A7E0AF-8E76-419F-A6C2-B548EF32E40D}"/>
                </a:ext>
              </a:extLst>
            </p:cNvPr>
            <p:cNvSpPr txBox="1">
              <a:spLocks noChangeArrowheads="1"/>
            </p:cNvSpPr>
            <p:nvPr/>
          </p:nvSpPr>
          <p:spPr bwMode="auto">
            <a:xfrm>
              <a:off x="101822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40" name="Group 139">
            <a:extLst>
              <a:ext uri="{FF2B5EF4-FFF2-40B4-BE49-F238E27FC236}">
                <a16:creationId xmlns:a16="http://schemas.microsoft.com/office/drawing/2014/main" id="{2E1324E4-E109-4209-9482-3B4C78A33264}"/>
              </a:ext>
            </a:extLst>
          </p:cNvPr>
          <p:cNvGrpSpPr/>
          <p:nvPr/>
        </p:nvGrpSpPr>
        <p:grpSpPr>
          <a:xfrm>
            <a:off x="5660925" y="1277610"/>
            <a:ext cx="403225" cy="354013"/>
            <a:chOff x="6320478" y="755453"/>
            <a:chExt cx="403225" cy="354013"/>
          </a:xfrm>
        </p:grpSpPr>
        <p:sp>
          <p:nvSpPr>
            <p:cNvPr id="141" name="TextBox 86">
              <a:extLst>
                <a:ext uri="{FF2B5EF4-FFF2-40B4-BE49-F238E27FC236}">
                  <a16:creationId xmlns:a16="http://schemas.microsoft.com/office/drawing/2014/main" id="{B42357AA-9EFC-4A22-A1CC-9A8B6A8A1635}"/>
                </a:ext>
              </a:extLst>
            </p:cNvPr>
            <p:cNvSpPr txBox="1">
              <a:spLocks noChangeArrowheads="1"/>
            </p:cNvSpPr>
            <p:nvPr/>
          </p:nvSpPr>
          <p:spPr bwMode="auto">
            <a:xfrm>
              <a:off x="6320478" y="755453"/>
              <a:ext cx="342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#111</a:t>
              </a:r>
              <a:endParaRPr lang="en-GB" altLang="en-US" sz="400">
                <a:latin typeface="Montserrat" panose="00000500000000000000" pitchFamily="2" charset="0"/>
              </a:endParaRPr>
            </a:p>
          </p:txBody>
        </p:sp>
        <p:sp>
          <p:nvSpPr>
            <p:cNvPr id="142" name="TextBox 60">
              <a:extLst>
                <a:ext uri="{FF2B5EF4-FFF2-40B4-BE49-F238E27FC236}">
                  <a16:creationId xmlns:a16="http://schemas.microsoft.com/office/drawing/2014/main" id="{7FF832C3-5001-4BC0-B03B-AE773578A586}"/>
                </a:ext>
              </a:extLst>
            </p:cNvPr>
            <p:cNvSpPr txBox="1">
              <a:spLocks noChangeArrowheads="1"/>
            </p:cNvSpPr>
            <p:nvPr/>
          </p:nvSpPr>
          <p:spPr bwMode="auto">
            <a:xfrm>
              <a:off x="634587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Mar.</a:t>
              </a:r>
            </a:p>
          </p:txBody>
        </p:sp>
      </p:grpSp>
      <p:grpSp>
        <p:nvGrpSpPr>
          <p:cNvPr id="143" name="Group 142">
            <a:extLst>
              <a:ext uri="{FF2B5EF4-FFF2-40B4-BE49-F238E27FC236}">
                <a16:creationId xmlns:a16="http://schemas.microsoft.com/office/drawing/2014/main" id="{0F2DD2DB-4154-4F01-AC56-DDBDF725FF6F}"/>
              </a:ext>
            </a:extLst>
          </p:cNvPr>
          <p:cNvGrpSpPr/>
          <p:nvPr/>
        </p:nvGrpSpPr>
        <p:grpSpPr>
          <a:xfrm>
            <a:off x="3222594" y="1277610"/>
            <a:ext cx="390525" cy="354013"/>
            <a:chOff x="3678878" y="755453"/>
            <a:chExt cx="390525" cy="354013"/>
          </a:xfrm>
        </p:grpSpPr>
        <p:sp>
          <p:nvSpPr>
            <p:cNvPr id="144" name="TextBox 86">
              <a:extLst>
                <a:ext uri="{FF2B5EF4-FFF2-40B4-BE49-F238E27FC236}">
                  <a16:creationId xmlns:a16="http://schemas.microsoft.com/office/drawing/2014/main" id="{A57962BB-52CB-4409-B193-30BCF72F31FD}"/>
                </a:ext>
              </a:extLst>
            </p:cNvPr>
            <p:cNvSpPr txBox="1">
              <a:spLocks noChangeArrowheads="1"/>
            </p:cNvSpPr>
            <p:nvPr/>
          </p:nvSpPr>
          <p:spPr bwMode="auto">
            <a:xfrm>
              <a:off x="3678878"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#107</a:t>
              </a:r>
              <a:endParaRPr lang="en-GB" altLang="en-US" sz="400">
                <a:latin typeface="Montserrat" panose="00000500000000000000" pitchFamily="2" charset="0"/>
              </a:endParaRPr>
            </a:p>
          </p:txBody>
        </p:sp>
        <p:sp>
          <p:nvSpPr>
            <p:cNvPr id="145" name="TextBox 61">
              <a:extLst>
                <a:ext uri="{FF2B5EF4-FFF2-40B4-BE49-F238E27FC236}">
                  <a16:creationId xmlns:a16="http://schemas.microsoft.com/office/drawing/2014/main" id="{044E1BC9-44DC-4087-A9F4-182631EB9ABD}"/>
                </a:ext>
              </a:extLst>
            </p:cNvPr>
            <p:cNvSpPr txBox="1">
              <a:spLocks noChangeArrowheads="1"/>
            </p:cNvSpPr>
            <p:nvPr/>
          </p:nvSpPr>
          <p:spPr bwMode="auto">
            <a:xfrm>
              <a:off x="3683640"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46" name="Group 145">
            <a:extLst>
              <a:ext uri="{FF2B5EF4-FFF2-40B4-BE49-F238E27FC236}">
                <a16:creationId xmlns:a16="http://schemas.microsoft.com/office/drawing/2014/main" id="{472A4B9F-970C-4773-9206-6EABC318958A}"/>
              </a:ext>
            </a:extLst>
          </p:cNvPr>
          <p:cNvGrpSpPr/>
          <p:nvPr/>
        </p:nvGrpSpPr>
        <p:grpSpPr>
          <a:xfrm>
            <a:off x="1412102" y="1277610"/>
            <a:ext cx="396875" cy="354013"/>
            <a:chOff x="1684978" y="755453"/>
            <a:chExt cx="396875" cy="354013"/>
          </a:xfrm>
        </p:grpSpPr>
        <p:sp>
          <p:nvSpPr>
            <p:cNvPr id="147" name="TextBox 86">
              <a:extLst>
                <a:ext uri="{FF2B5EF4-FFF2-40B4-BE49-F238E27FC236}">
                  <a16:creationId xmlns:a16="http://schemas.microsoft.com/office/drawing/2014/main" id="{C8ABB531-DC1F-4FD9-8AF3-98F9DA66A42E}"/>
                </a:ext>
              </a:extLst>
            </p:cNvPr>
            <p:cNvSpPr txBox="1">
              <a:spLocks noChangeArrowheads="1"/>
            </p:cNvSpPr>
            <p:nvPr/>
          </p:nvSpPr>
          <p:spPr bwMode="auto">
            <a:xfrm>
              <a:off x="1684978"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#104</a:t>
              </a:r>
              <a:endParaRPr lang="en-GB" altLang="en-US" sz="400">
                <a:latin typeface="Montserrat" panose="00000500000000000000" pitchFamily="2" charset="0"/>
              </a:endParaRPr>
            </a:p>
          </p:txBody>
        </p:sp>
        <p:sp>
          <p:nvSpPr>
            <p:cNvPr id="148" name="TextBox 62">
              <a:extLst>
                <a:ext uri="{FF2B5EF4-FFF2-40B4-BE49-F238E27FC236}">
                  <a16:creationId xmlns:a16="http://schemas.microsoft.com/office/drawing/2014/main" id="{101C90D3-21CA-4CA4-924B-DC543D1B0C42}"/>
                </a:ext>
              </a:extLst>
            </p:cNvPr>
            <p:cNvSpPr txBox="1">
              <a:spLocks noChangeArrowheads="1"/>
            </p:cNvSpPr>
            <p:nvPr/>
          </p:nvSpPr>
          <p:spPr bwMode="auto">
            <a:xfrm>
              <a:off x="1705615"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Jun.</a:t>
              </a:r>
            </a:p>
          </p:txBody>
        </p:sp>
      </p:grpSp>
      <p:grpSp>
        <p:nvGrpSpPr>
          <p:cNvPr id="149" name="Group 148">
            <a:extLst>
              <a:ext uri="{FF2B5EF4-FFF2-40B4-BE49-F238E27FC236}">
                <a16:creationId xmlns:a16="http://schemas.microsoft.com/office/drawing/2014/main" id="{220B98CF-3028-41E0-981E-E3BAF40C6400}"/>
              </a:ext>
            </a:extLst>
          </p:cNvPr>
          <p:cNvGrpSpPr/>
          <p:nvPr/>
        </p:nvGrpSpPr>
        <p:grpSpPr>
          <a:xfrm>
            <a:off x="3818683" y="1277610"/>
            <a:ext cx="422275" cy="354013"/>
            <a:chOff x="4367853" y="755453"/>
            <a:chExt cx="422275" cy="354013"/>
          </a:xfrm>
        </p:grpSpPr>
        <p:sp>
          <p:nvSpPr>
            <p:cNvPr id="150" name="TextBox 86">
              <a:extLst>
                <a:ext uri="{FF2B5EF4-FFF2-40B4-BE49-F238E27FC236}">
                  <a16:creationId xmlns:a16="http://schemas.microsoft.com/office/drawing/2014/main" id="{46B9360B-5610-41CB-92C6-C2DACCF5CBD6}"/>
                </a:ext>
              </a:extLst>
            </p:cNvPr>
            <p:cNvSpPr txBox="1">
              <a:spLocks noChangeArrowheads="1"/>
            </p:cNvSpPr>
            <p:nvPr/>
          </p:nvSpPr>
          <p:spPr bwMode="auto">
            <a:xfrm>
              <a:off x="4367853"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#108</a:t>
              </a:r>
              <a:endParaRPr lang="en-GB" altLang="en-US" sz="400">
                <a:latin typeface="Montserrat" panose="00000500000000000000" pitchFamily="2" charset="0"/>
              </a:endParaRPr>
            </a:p>
          </p:txBody>
        </p:sp>
        <p:sp>
          <p:nvSpPr>
            <p:cNvPr id="151" name="TextBox 63">
              <a:extLst>
                <a:ext uri="{FF2B5EF4-FFF2-40B4-BE49-F238E27FC236}">
                  <a16:creationId xmlns:a16="http://schemas.microsoft.com/office/drawing/2014/main" id="{DB9F0614-00FD-4220-89F9-15FF3AEBE630}"/>
                </a:ext>
              </a:extLst>
            </p:cNvPr>
            <p:cNvSpPr txBox="1">
              <a:spLocks noChangeArrowheads="1"/>
            </p:cNvSpPr>
            <p:nvPr/>
          </p:nvSpPr>
          <p:spPr bwMode="auto">
            <a:xfrm>
              <a:off x="44186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152" name="Group 151">
            <a:extLst>
              <a:ext uri="{FF2B5EF4-FFF2-40B4-BE49-F238E27FC236}">
                <a16:creationId xmlns:a16="http://schemas.microsoft.com/office/drawing/2014/main" id="{61E413BB-3107-460B-B4C8-90939987A49B}"/>
              </a:ext>
            </a:extLst>
          </p:cNvPr>
          <p:cNvGrpSpPr/>
          <p:nvPr/>
        </p:nvGrpSpPr>
        <p:grpSpPr>
          <a:xfrm>
            <a:off x="6269714" y="1277610"/>
            <a:ext cx="407988" cy="354013"/>
            <a:chOff x="6884040" y="755453"/>
            <a:chExt cx="407988" cy="354013"/>
          </a:xfrm>
        </p:grpSpPr>
        <p:sp>
          <p:nvSpPr>
            <p:cNvPr id="153" name="TextBox 86">
              <a:extLst>
                <a:ext uri="{FF2B5EF4-FFF2-40B4-BE49-F238E27FC236}">
                  <a16:creationId xmlns:a16="http://schemas.microsoft.com/office/drawing/2014/main" id="{BD77C9C9-4884-431B-A79C-8AD9A6709AD3}"/>
                </a:ext>
              </a:extLst>
            </p:cNvPr>
            <p:cNvSpPr txBox="1">
              <a:spLocks noChangeArrowheads="1"/>
            </p:cNvSpPr>
            <p:nvPr/>
          </p:nvSpPr>
          <p:spPr bwMode="auto">
            <a:xfrm>
              <a:off x="6884040" y="755453"/>
              <a:ext cx="363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#112</a:t>
              </a:r>
              <a:endParaRPr lang="en-GB" altLang="en-US" sz="400">
                <a:latin typeface="Montserrat" panose="00000500000000000000" pitchFamily="2" charset="0"/>
              </a:endParaRPr>
            </a:p>
          </p:txBody>
        </p:sp>
        <p:sp>
          <p:nvSpPr>
            <p:cNvPr id="154" name="TextBox 64">
              <a:extLst>
                <a:ext uri="{FF2B5EF4-FFF2-40B4-BE49-F238E27FC236}">
                  <a16:creationId xmlns:a16="http://schemas.microsoft.com/office/drawing/2014/main" id="{ABFAE03D-ED97-4DE3-AFE7-F424126FB668}"/>
                </a:ext>
              </a:extLst>
            </p:cNvPr>
            <p:cNvSpPr txBox="1">
              <a:spLocks noChangeArrowheads="1"/>
            </p:cNvSpPr>
            <p:nvPr/>
          </p:nvSpPr>
          <p:spPr bwMode="auto">
            <a:xfrm>
              <a:off x="69205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155" name="Group 154">
            <a:extLst>
              <a:ext uri="{FF2B5EF4-FFF2-40B4-BE49-F238E27FC236}">
                <a16:creationId xmlns:a16="http://schemas.microsoft.com/office/drawing/2014/main" id="{960080E2-9222-429D-B55E-140CF365C926}"/>
              </a:ext>
            </a:extLst>
          </p:cNvPr>
          <p:cNvGrpSpPr/>
          <p:nvPr/>
        </p:nvGrpSpPr>
        <p:grpSpPr>
          <a:xfrm>
            <a:off x="2014541" y="1277610"/>
            <a:ext cx="390525" cy="354013"/>
            <a:chOff x="2464440" y="755453"/>
            <a:chExt cx="390525" cy="354013"/>
          </a:xfrm>
        </p:grpSpPr>
        <p:sp>
          <p:nvSpPr>
            <p:cNvPr id="156" name="TextBox 86">
              <a:extLst>
                <a:ext uri="{FF2B5EF4-FFF2-40B4-BE49-F238E27FC236}">
                  <a16:creationId xmlns:a16="http://schemas.microsoft.com/office/drawing/2014/main" id="{B67E4EFF-7117-44A8-8905-2CE0AB061555}"/>
                </a:ext>
              </a:extLst>
            </p:cNvPr>
            <p:cNvSpPr txBox="1">
              <a:spLocks noChangeArrowheads="1"/>
            </p:cNvSpPr>
            <p:nvPr/>
          </p:nvSpPr>
          <p:spPr bwMode="auto">
            <a:xfrm>
              <a:off x="2464440"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#105</a:t>
              </a:r>
              <a:endParaRPr lang="en-GB" altLang="en-US" sz="400" dirty="0">
                <a:latin typeface="Montserrat" panose="00000500000000000000" pitchFamily="2" charset="0"/>
              </a:endParaRPr>
            </a:p>
          </p:txBody>
        </p:sp>
        <p:sp>
          <p:nvSpPr>
            <p:cNvPr id="157" name="TextBox 65">
              <a:extLst>
                <a:ext uri="{FF2B5EF4-FFF2-40B4-BE49-F238E27FC236}">
                  <a16:creationId xmlns:a16="http://schemas.microsoft.com/office/drawing/2014/main" id="{FF424AAC-8E74-4FB7-A0F4-B3C66AE86ECE}"/>
                </a:ext>
              </a:extLst>
            </p:cNvPr>
            <p:cNvSpPr txBox="1">
              <a:spLocks noChangeArrowheads="1"/>
            </p:cNvSpPr>
            <p:nvPr/>
          </p:nvSpPr>
          <p:spPr bwMode="auto">
            <a:xfrm>
              <a:off x="2480315"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158" name="Group 157">
            <a:extLst>
              <a:ext uri="{FF2B5EF4-FFF2-40B4-BE49-F238E27FC236}">
                <a16:creationId xmlns:a16="http://schemas.microsoft.com/office/drawing/2014/main" id="{6C704FA4-D3DA-41F6-A071-0CF6AE43993A}"/>
              </a:ext>
            </a:extLst>
          </p:cNvPr>
          <p:cNvGrpSpPr/>
          <p:nvPr/>
        </p:nvGrpSpPr>
        <p:grpSpPr>
          <a:xfrm>
            <a:off x="4446522" y="1277610"/>
            <a:ext cx="406400" cy="354013"/>
            <a:chOff x="5098103" y="755453"/>
            <a:chExt cx="406400" cy="354013"/>
          </a:xfrm>
        </p:grpSpPr>
        <p:sp>
          <p:nvSpPr>
            <p:cNvPr id="159" name="TextBox 86">
              <a:extLst>
                <a:ext uri="{FF2B5EF4-FFF2-40B4-BE49-F238E27FC236}">
                  <a16:creationId xmlns:a16="http://schemas.microsoft.com/office/drawing/2014/main" id="{AD141708-87AF-4559-AFEF-D9BB597D4E08}"/>
                </a:ext>
              </a:extLst>
            </p:cNvPr>
            <p:cNvSpPr txBox="1">
              <a:spLocks noChangeArrowheads="1"/>
            </p:cNvSpPr>
            <p:nvPr/>
          </p:nvSpPr>
          <p:spPr bwMode="auto">
            <a:xfrm>
              <a:off x="5098103" y="755453"/>
              <a:ext cx="393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#109</a:t>
              </a:r>
              <a:endParaRPr lang="en-GB" altLang="en-US" sz="400">
                <a:latin typeface="Montserrat" panose="00000500000000000000" pitchFamily="2" charset="0"/>
              </a:endParaRPr>
            </a:p>
          </p:txBody>
        </p:sp>
        <p:sp>
          <p:nvSpPr>
            <p:cNvPr id="160" name="TextBox 66">
              <a:extLst>
                <a:ext uri="{FF2B5EF4-FFF2-40B4-BE49-F238E27FC236}">
                  <a16:creationId xmlns:a16="http://schemas.microsoft.com/office/drawing/2014/main" id="{5F6A7490-EA2B-4A72-AE3C-B7C295CF6CE8}"/>
                </a:ext>
              </a:extLst>
            </p:cNvPr>
            <p:cNvSpPr txBox="1">
              <a:spLocks noChangeArrowheads="1"/>
            </p:cNvSpPr>
            <p:nvPr/>
          </p:nvSpPr>
          <p:spPr bwMode="auto">
            <a:xfrm>
              <a:off x="5129853"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161" name="Group 160">
            <a:extLst>
              <a:ext uri="{FF2B5EF4-FFF2-40B4-BE49-F238E27FC236}">
                <a16:creationId xmlns:a16="http://schemas.microsoft.com/office/drawing/2014/main" id="{7D12A4B1-8BA7-46DE-B71B-983C3DB95557}"/>
              </a:ext>
            </a:extLst>
          </p:cNvPr>
          <p:cNvGrpSpPr/>
          <p:nvPr/>
        </p:nvGrpSpPr>
        <p:grpSpPr>
          <a:xfrm>
            <a:off x="210399" y="1277610"/>
            <a:ext cx="390525" cy="354013"/>
            <a:chOff x="314965" y="755453"/>
            <a:chExt cx="390525" cy="354013"/>
          </a:xfrm>
        </p:grpSpPr>
        <p:sp>
          <p:nvSpPr>
            <p:cNvPr id="162" name="TextBox 86">
              <a:extLst>
                <a:ext uri="{FF2B5EF4-FFF2-40B4-BE49-F238E27FC236}">
                  <a16:creationId xmlns:a16="http://schemas.microsoft.com/office/drawing/2014/main" id="{2F41EE8E-4F68-4AB8-BA7E-A53BFA94B01B}"/>
                </a:ext>
              </a:extLst>
            </p:cNvPr>
            <p:cNvSpPr txBox="1">
              <a:spLocks noChangeArrowheads="1"/>
            </p:cNvSpPr>
            <p:nvPr/>
          </p:nvSpPr>
          <p:spPr bwMode="auto">
            <a:xfrm>
              <a:off x="314965"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#102</a:t>
              </a:r>
              <a:endParaRPr lang="en-GB" altLang="en-US" sz="400" dirty="0">
                <a:latin typeface="Montserrat" panose="00000500000000000000" pitchFamily="2" charset="0"/>
              </a:endParaRPr>
            </a:p>
          </p:txBody>
        </p:sp>
        <p:sp>
          <p:nvSpPr>
            <p:cNvPr id="163" name="TextBox 69">
              <a:extLst>
                <a:ext uri="{FF2B5EF4-FFF2-40B4-BE49-F238E27FC236}">
                  <a16:creationId xmlns:a16="http://schemas.microsoft.com/office/drawing/2014/main" id="{15106E31-D7FD-46C6-B463-7831C58100D1}"/>
                </a:ext>
              </a:extLst>
            </p:cNvPr>
            <p:cNvSpPr txBox="1">
              <a:spLocks noChangeArrowheads="1"/>
            </p:cNvSpPr>
            <p:nvPr/>
          </p:nvSpPr>
          <p:spPr bwMode="auto">
            <a:xfrm>
              <a:off x="3213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164" name="Group 163">
            <a:extLst>
              <a:ext uri="{FF2B5EF4-FFF2-40B4-BE49-F238E27FC236}">
                <a16:creationId xmlns:a16="http://schemas.microsoft.com/office/drawing/2014/main" id="{B22BE4D7-992E-4211-9859-286A4008A543}"/>
              </a:ext>
            </a:extLst>
          </p:cNvPr>
          <p:cNvGrpSpPr/>
          <p:nvPr/>
        </p:nvGrpSpPr>
        <p:grpSpPr>
          <a:xfrm>
            <a:off x="2610630" y="1277610"/>
            <a:ext cx="406400" cy="354013"/>
            <a:chOff x="2991490" y="755453"/>
            <a:chExt cx="406400" cy="354013"/>
          </a:xfrm>
        </p:grpSpPr>
        <p:sp>
          <p:nvSpPr>
            <p:cNvPr id="165" name="TextBox 86">
              <a:extLst>
                <a:ext uri="{FF2B5EF4-FFF2-40B4-BE49-F238E27FC236}">
                  <a16:creationId xmlns:a16="http://schemas.microsoft.com/office/drawing/2014/main" id="{5D81B057-CA01-4EA0-9EA1-3A108163DCBA}"/>
                </a:ext>
              </a:extLst>
            </p:cNvPr>
            <p:cNvSpPr txBox="1">
              <a:spLocks noChangeArrowheads="1"/>
            </p:cNvSpPr>
            <p:nvPr/>
          </p:nvSpPr>
          <p:spPr bwMode="auto">
            <a:xfrm>
              <a:off x="2991490" y="755453"/>
              <a:ext cx="392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#106</a:t>
              </a:r>
              <a:endParaRPr lang="en-GB" altLang="en-US" sz="400">
                <a:latin typeface="Montserrat" panose="00000500000000000000" pitchFamily="2" charset="0"/>
              </a:endParaRPr>
            </a:p>
          </p:txBody>
        </p:sp>
        <p:sp>
          <p:nvSpPr>
            <p:cNvPr id="166" name="TextBox 70">
              <a:extLst>
                <a:ext uri="{FF2B5EF4-FFF2-40B4-BE49-F238E27FC236}">
                  <a16:creationId xmlns:a16="http://schemas.microsoft.com/office/drawing/2014/main" id="{66FC0046-8D44-4687-8AAE-A73E6EF4DA17}"/>
                </a:ext>
              </a:extLst>
            </p:cNvPr>
            <p:cNvSpPr txBox="1">
              <a:spLocks noChangeArrowheads="1"/>
            </p:cNvSpPr>
            <p:nvPr/>
          </p:nvSpPr>
          <p:spPr bwMode="auto">
            <a:xfrm>
              <a:off x="30137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167" name="Group 166">
            <a:extLst>
              <a:ext uri="{FF2B5EF4-FFF2-40B4-BE49-F238E27FC236}">
                <a16:creationId xmlns:a16="http://schemas.microsoft.com/office/drawing/2014/main" id="{B150F588-A065-46B9-959F-C8FC3745D008}"/>
              </a:ext>
            </a:extLst>
          </p:cNvPr>
          <p:cNvGrpSpPr/>
          <p:nvPr/>
        </p:nvGrpSpPr>
        <p:grpSpPr>
          <a:xfrm>
            <a:off x="5058486" y="1277610"/>
            <a:ext cx="396875" cy="354013"/>
            <a:chOff x="5758503" y="755453"/>
            <a:chExt cx="396875" cy="354013"/>
          </a:xfrm>
        </p:grpSpPr>
        <p:sp>
          <p:nvSpPr>
            <p:cNvPr id="168" name="TextBox 86">
              <a:extLst>
                <a:ext uri="{FF2B5EF4-FFF2-40B4-BE49-F238E27FC236}">
                  <a16:creationId xmlns:a16="http://schemas.microsoft.com/office/drawing/2014/main" id="{EB81F893-BD97-43E7-A834-6142E4EE7D65}"/>
                </a:ext>
              </a:extLst>
            </p:cNvPr>
            <p:cNvSpPr txBox="1">
              <a:spLocks noChangeArrowheads="1"/>
            </p:cNvSpPr>
            <p:nvPr/>
          </p:nvSpPr>
          <p:spPr bwMode="auto">
            <a:xfrm>
              <a:off x="5758503" y="755453"/>
              <a:ext cx="369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#110</a:t>
              </a:r>
              <a:endParaRPr lang="en-GB" altLang="en-US" sz="400">
                <a:latin typeface="Montserrat" panose="00000500000000000000" pitchFamily="2" charset="0"/>
              </a:endParaRPr>
            </a:p>
          </p:txBody>
        </p:sp>
        <p:sp>
          <p:nvSpPr>
            <p:cNvPr id="169" name="TextBox 71">
              <a:extLst>
                <a:ext uri="{FF2B5EF4-FFF2-40B4-BE49-F238E27FC236}">
                  <a16:creationId xmlns:a16="http://schemas.microsoft.com/office/drawing/2014/main" id="{179927DE-0659-46EF-B20E-FDC5212F8CFF}"/>
                </a:ext>
              </a:extLst>
            </p:cNvPr>
            <p:cNvSpPr txBox="1">
              <a:spLocks noChangeArrowheads="1"/>
            </p:cNvSpPr>
            <p:nvPr/>
          </p:nvSpPr>
          <p:spPr bwMode="auto">
            <a:xfrm>
              <a:off x="5771203"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170" name="Rectangle 12">
            <a:extLst>
              <a:ext uri="{FF2B5EF4-FFF2-40B4-BE49-F238E27FC236}">
                <a16:creationId xmlns:a16="http://schemas.microsoft.com/office/drawing/2014/main" id="{56A9D85D-D623-4559-B0A7-955336ED6570}"/>
              </a:ext>
            </a:extLst>
          </p:cNvPr>
          <p:cNvSpPr>
            <a:spLocks noChangeArrowheads="1"/>
          </p:cNvSpPr>
          <p:nvPr/>
        </p:nvSpPr>
        <p:spPr bwMode="auto">
          <a:xfrm>
            <a:off x="2587391" y="5894973"/>
            <a:ext cx="869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2" charset="0"/>
              </a:rPr>
              <a:t>Now</a:t>
            </a:r>
          </a:p>
        </p:txBody>
      </p:sp>
      <p:sp>
        <p:nvSpPr>
          <p:cNvPr id="171" name="TextBox 67">
            <a:extLst>
              <a:ext uri="{FF2B5EF4-FFF2-40B4-BE49-F238E27FC236}">
                <a16:creationId xmlns:a16="http://schemas.microsoft.com/office/drawing/2014/main" id="{0C891300-1961-4E13-96A6-954489927EDD}"/>
              </a:ext>
            </a:extLst>
          </p:cNvPr>
          <p:cNvSpPr txBox="1">
            <a:spLocks noChangeArrowheads="1"/>
          </p:cNvSpPr>
          <p:nvPr/>
        </p:nvSpPr>
        <p:spPr bwMode="auto">
          <a:xfrm>
            <a:off x="150920" y="1175798"/>
            <a:ext cx="403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TSGs</a:t>
            </a:r>
          </a:p>
        </p:txBody>
      </p:sp>
      <p:sp>
        <p:nvSpPr>
          <p:cNvPr id="172" name="Chevron 60">
            <a:extLst>
              <a:ext uri="{FF2B5EF4-FFF2-40B4-BE49-F238E27FC236}">
                <a16:creationId xmlns:a16="http://schemas.microsoft.com/office/drawing/2014/main" id="{4C81C08E-9FBD-4FA7-9439-A544B7FD5CF0}"/>
              </a:ext>
            </a:extLst>
          </p:cNvPr>
          <p:cNvSpPr/>
          <p:nvPr/>
        </p:nvSpPr>
        <p:spPr bwMode="auto">
          <a:xfrm>
            <a:off x="105412" y="1634041"/>
            <a:ext cx="1557862"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5GA SID </a:t>
            </a:r>
            <a:r>
              <a:rPr lang="fr-FR" sz="800" dirty="0" err="1">
                <a:latin typeface="Montserrat" panose="00000500000000000000" pitchFamily="50" charset="0"/>
                <a:ea typeface="ＭＳ Ｐゴシック" charset="-128"/>
                <a:cs typeface="Arial" pitchFamily="34" charset="0"/>
              </a:rPr>
              <a:t>definition</a:t>
            </a:r>
            <a:endParaRPr lang="fr-FR" sz="800" dirty="0">
              <a:latin typeface="Montserrat" panose="00000500000000000000" pitchFamily="50" charset="0"/>
              <a:ea typeface="ＭＳ Ｐゴシック" charset="-128"/>
              <a:cs typeface="Arial" pitchFamily="34" charset="0"/>
            </a:endParaRPr>
          </a:p>
        </p:txBody>
      </p:sp>
      <p:sp>
        <p:nvSpPr>
          <p:cNvPr id="173" name="Star: 5 Points 172">
            <a:extLst>
              <a:ext uri="{FF2B5EF4-FFF2-40B4-BE49-F238E27FC236}">
                <a16:creationId xmlns:a16="http://schemas.microsoft.com/office/drawing/2014/main" id="{BEF96A6F-F61D-4A53-95C4-A76A69C6B59C}"/>
              </a:ext>
            </a:extLst>
          </p:cNvPr>
          <p:cNvSpPr/>
          <p:nvPr/>
        </p:nvSpPr>
        <p:spPr bwMode="auto">
          <a:xfrm>
            <a:off x="3248511" y="4004849"/>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74" name="TextBox 1">
            <a:extLst>
              <a:ext uri="{FF2B5EF4-FFF2-40B4-BE49-F238E27FC236}">
                <a16:creationId xmlns:a16="http://schemas.microsoft.com/office/drawing/2014/main" id="{A949E17A-A719-4185-AE4C-8EEBE48B60F9}"/>
              </a:ext>
            </a:extLst>
          </p:cNvPr>
          <p:cNvSpPr txBox="1">
            <a:spLocks noChangeArrowheads="1"/>
          </p:cNvSpPr>
          <p:nvPr/>
        </p:nvSpPr>
        <p:spPr bwMode="auto">
          <a:xfrm>
            <a:off x="2935248" y="4267606"/>
            <a:ext cx="1079604"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6G TSGs</a:t>
            </a:r>
            <a:endParaRPr lang="en-GB" altLang="en-US" sz="700" dirty="0">
              <a:latin typeface="Montserrat" panose="00000500000000000000" pitchFamily="50" charset="0"/>
            </a:endParaRPr>
          </a:p>
        </p:txBody>
      </p:sp>
      <p:sp>
        <p:nvSpPr>
          <p:cNvPr id="175" name="Chevron 60">
            <a:extLst>
              <a:ext uri="{FF2B5EF4-FFF2-40B4-BE49-F238E27FC236}">
                <a16:creationId xmlns:a16="http://schemas.microsoft.com/office/drawing/2014/main" id="{113DAD03-D6EA-497B-826A-071B014C8108}"/>
              </a:ext>
            </a:extLst>
          </p:cNvPr>
          <p:cNvSpPr/>
          <p:nvPr/>
        </p:nvSpPr>
        <p:spPr bwMode="auto">
          <a:xfrm>
            <a:off x="3302426" y="1629642"/>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176" name="Chevron 60">
            <a:extLst>
              <a:ext uri="{FF2B5EF4-FFF2-40B4-BE49-F238E27FC236}">
                <a16:creationId xmlns:a16="http://schemas.microsoft.com/office/drawing/2014/main" id="{AE5BD5DB-FAF1-4A94-A689-107B6A0D5AE8}"/>
              </a:ext>
            </a:extLst>
          </p:cNvPr>
          <p:cNvSpPr/>
          <p:nvPr/>
        </p:nvSpPr>
        <p:spPr bwMode="auto">
          <a:xfrm>
            <a:off x="1575227" y="1633240"/>
            <a:ext cx="186943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5GA </a:t>
            </a:r>
            <a:r>
              <a:rPr lang="fr-FR" sz="900" dirty="0" err="1">
                <a:latin typeface="Montserrat" panose="00000500000000000000" pitchFamily="50" charset="0"/>
                <a:ea typeface="ＭＳ Ｐゴシック" charset="-128"/>
                <a:cs typeface="Arial" pitchFamily="34" charset="0"/>
              </a:rPr>
              <a:t>Studies</a:t>
            </a:r>
            <a:r>
              <a:rPr lang="fr-FR" sz="900" dirty="0">
                <a:latin typeface="Montserrat" panose="00000500000000000000" pitchFamily="50" charset="0"/>
                <a:ea typeface="ＭＳ Ｐゴシック" charset="-128"/>
                <a:cs typeface="Arial" pitchFamily="34" charset="0"/>
              </a:rPr>
              <a:t> + </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177" name="Chevron 60">
            <a:extLst>
              <a:ext uri="{FF2B5EF4-FFF2-40B4-BE49-F238E27FC236}">
                <a16:creationId xmlns:a16="http://schemas.microsoft.com/office/drawing/2014/main" id="{81F112C1-23BD-4CC1-8E3A-7AE72E5038CF}"/>
              </a:ext>
            </a:extLst>
          </p:cNvPr>
          <p:cNvSpPr/>
          <p:nvPr/>
        </p:nvSpPr>
        <p:spPr bwMode="auto">
          <a:xfrm>
            <a:off x="6324446" y="1860101"/>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178" name="Chevron 60">
            <a:extLst>
              <a:ext uri="{FF2B5EF4-FFF2-40B4-BE49-F238E27FC236}">
                <a16:creationId xmlns:a16="http://schemas.microsoft.com/office/drawing/2014/main" id="{CAD211B0-F75C-4BCC-9067-C661D3FD7BE4}"/>
              </a:ext>
            </a:extLst>
          </p:cNvPr>
          <p:cNvSpPr/>
          <p:nvPr/>
        </p:nvSpPr>
        <p:spPr bwMode="auto">
          <a:xfrm>
            <a:off x="3993302" y="1861868"/>
            <a:ext cx="2438397"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 2 (SA2, SA6, …) 5GA St.+</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179" name="Chevron 60">
            <a:extLst>
              <a:ext uri="{FF2B5EF4-FFF2-40B4-BE49-F238E27FC236}">
                <a16:creationId xmlns:a16="http://schemas.microsoft.com/office/drawing/2014/main" id="{0CACAC8D-4428-428B-BBCA-B61F60E3E7F1}"/>
              </a:ext>
            </a:extLst>
          </p:cNvPr>
          <p:cNvSpPr/>
          <p:nvPr/>
        </p:nvSpPr>
        <p:spPr bwMode="auto">
          <a:xfrm>
            <a:off x="6395557" y="3124272"/>
            <a:ext cx="187849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5GA St + </a:t>
            </a:r>
            <a:r>
              <a:rPr lang="fr-FR" sz="900" dirty="0" err="1">
                <a:latin typeface="Montserrat" panose="00000500000000000000" pitchFamily="50" charset="0"/>
                <a:ea typeface="ＭＳ Ｐゴシック" charset="-128"/>
                <a:cs typeface="Arial" pitchFamily="34" charset="0"/>
              </a:rPr>
              <a:t>Norm</a:t>
            </a:r>
            <a:endParaRPr lang="fr-FR" sz="900" dirty="0">
              <a:latin typeface="Montserrat" panose="00000500000000000000" pitchFamily="50" charset="0"/>
              <a:ea typeface="ＭＳ Ｐゴシック" charset="-128"/>
              <a:cs typeface="Arial" pitchFamily="34" charset="0"/>
            </a:endParaRPr>
          </a:p>
        </p:txBody>
      </p:sp>
      <p:sp>
        <p:nvSpPr>
          <p:cNvPr id="180" name="Chevron 60">
            <a:extLst>
              <a:ext uri="{FF2B5EF4-FFF2-40B4-BE49-F238E27FC236}">
                <a16:creationId xmlns:a16="http://schemas.microsoft.com/office/drawing/2014/main" id="{0EDDBF52-1E49-4738-86EA-F0C9D851CD48}"/>
              </a:ext>
            </a:extLst>
          </p:cNvPr>
          <p:cNvSpPr/>
          <p:nvPr/>
        </p:nvSpPr>
        <p:spPr bwMode="auto">
          <a:xfrm>
            <a:off x="4634538" y="5621649"/>
            <a:ext cx="1245990" cy="197892"/>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25034"/>
              <a:gd name="connsiteY0" fmla="*/ 0 h 222250"/>
              <a:gd name="connsiteX1" fmla="*/ 1467062 w 1625034"/>
              <a:gd name="connsiteY1" fmla="*/ 0 h 222250"/>
              <a:gd name="connsiteX2" fmla="*/ 1625034 w 1625034"/>
              <a:gd name="connsiteY2" fmla="*/ 104677 h 222250"/>
              <a:gd name="connsiteX3" fmla="*/ 1467062 w 1625034"/>
              <a:gd name="connsiteY3" fmla="*/ 222250 h 222250"/>
              <a:gd name="connsiteX4" fmla="*/ 0 w 1625034"/>
              <a:gd name="connsiteY4" fmla="*/ 222250 h 222250"/>
              <a:gd name="connsiteX5" fmla="*/ 26818 w 1625034"/>
              <a:gd name="connsiteY5" fmla="*/ 98155 h 222250"/>
              <a:gd name="connsiteX6" fmla="*/ 0 w 162503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034" h="222250">
                <a:moveTo>
                  <a:pt x="0" y="0"/>
                </a:moveTo>
                <a:lnTo>
                  <a:pt x="1467062" y="0"/>
                </a:lnTo>
                <a:lnTo>
                  <a:pt x="1625034" y="104677"/>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Stage 3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grpSp>
        <p:nvGrpSpPr>
          <p:cNvPr id="181" name="Group 180">
            <a:extLst>
              <a:ext uri="{FF2B5EF4-FFF2-40B4-BE49-F238E27FC236}">
                <a16:creationId xmlns:a16="http://schemas.microsoft.com/office/drawing/2014/main" id="{6B064EB6-15ED-4880-BCC3-096648DDBA18}"/>
              </a:ext>
            </a:extLst>
          </p:cNvPr>
          <p:cNvGrpSpPr/>
          <p:nvPr/>
        </p:nvGrpSpPr>
        <p:grpSpPr>
          <a:xfrm>
            <a:off x="6883266" y="1267450"/>
            <a:ext cx="390850" cy="354013"/>
            <a:chOff x="7359013" y="745293"/>
            <a:chExt cx="390850" cy="354013"/>
          </a:xfrm>
        </p:grpSpPr>
        <p:sp>
          <p:nvSpPr>
            <p:cNvPr id="182" name="TextBox 86">
              <a:extLst>
                <a:ext uri="{FF2B5EF4-FFF2-40B4-BE49-F238E27FC236}">
                  <a16:creationId xmlns:a16="http://schemas.microsoft.com/office/drawing/2014/main" id="{A5B39085-8171-4D55-8015-77EF681FB821}"/>
                </a:ext>
              </a:extLst>
            </p:cNvPr>
            <p:cNvSpPr txBox="1">
              <a:spLocks noChangeArrowheads="1"/>
            </p:cNvSpPr>
            <p:nvPr/>
          </p:nvSpPr>
          <p:spPr bwMode="auto">
            <a:xfrm>
              <a:off x="7359013" y="745293"/>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#113</a:t>
              </a:r>
              <a:endParaRPr lang="en-GB" altLang="en-US" sz="400" dirty="0">
                <a:latin typeface="Montserrat" panose="00000500000000000000" pitchFamily="2" charset="0"/>
              </a:endParaRPr>
            </a:p>
          </p:txBody>
        </p:sp>
        <p:sp>
          <p:nvSpPr>
            <p:cNvPr id="183" name="TextBox 66">
              <a:extLst>
                <a:ext uri="{FF2B5EF4-FFF2-40B4-BE49-F238E27FC236}">
                  <a16:creationId xmlns:a16="http://schemas.microsoft.com/office/drawing/2014/main" id="{1FAE4844-8365-4B80-BE06-3C76CE176701}"/>
                </a:ext>
              </a:extLst>
            </p:cNvPr>
            <p:cNvSpPr txBox="1">
              <a:spLocks noChangeArrowheads="1"/>
            </p:cNvSpPr>
            <p:nvPr/>
          </p:nvSpPr>
          <p:spPr bwMode="auto">
            <a:xfrm>
              <a:off x="7375213" y="89928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184" name="Group 183">
            <a:extLst>
              <a:ext uri="{FF2B5EF4-FFF2-40B4-BE49-F238E27FC236}">
                <a16:creationId xmlns:a16="http://schemas.microsoft.com/office/drawing/2014/main" id="{DF35BB00-1E8E-497D-8D1E-CE982B1332F9}"/>
              </a:ext>
            </a:extLst>
          </p:cNvPr>
          <p:cNvGrpSpPr/>
          <p:nvPr/>
        </p:nvGrpSpPr>
        <p:grpSpPr>
          <a:xfrm>
            <a:off x="7479680" y="1267450"/>
            <a:ext cx="384175" cy="354013"/>
            <a:chOff x="8016563" y="745293"/>
            <a:chExt cx="384175" cy="354013"/>
          </a:xfrm>
        </p:grpSpPr>
        <p:sp>
          <p:nvSpPr>
            <p:cNvPr id="185" name="TextBox 86">
              <a:extLst>
                <a:ext uri="{FF2B5EF4-FFF2-40B4-BE49-F238E27FC236}">
                  <a16:creationId xmlns:a16="http://schemas.microsoft.com/office/drawing/2014/main" id="{9A3EB766-8912-4EA1-BCAC-5B82C16D8A2F}"/>
                </a:ext>
              </a:extLst>
            </p:cNvPr>
            <p:cNvSpPr txBox="1">
              <a:spLocks noChangeArrowheads="1"/>
            </p:cNvSpPr>
            <p:nvPr/>
          </p:nvSpPr>
          <p:spPr bwMode="auto">
            <a:xfrm>
              <a:off x="8017046" y="745293"/>
              <a:ext cx="3706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#114</a:t>
              </a:r>
              <a:endParaRPr lang="en-GB" altLang="en-US" sz="400" dirty="0">
                <a:latin typeface="Montserrat" panose="00000500000000000000" pitchFamily="2" charset="0"/>
              </a:endParaRPr>
            </a:p>
          </p:txBody>
        </p:sp>
        <p:sp>
          <p:nvSpPr>
            <p:cNvPr id="186" name="TextBox 71">
              <a:extLst>
                <a:ext uri="{FF2B5EF4-FFF2-40B4-BE49-F238E27FC236}">
                  <a16:creationId xmlns:a16="http://schemas.microsoft.com/office/drawing/2014/main" id="{2CB2BA21-40DB-497A-8342-01D32774A6F1}"/>
                </a:ext>
              </a:extLst>
            </p:cNvPr>
            <p:cNvSpPr txBox="1">
              <a:spLocks noChangeArrowheads="1"/>
            </p:cNvSpPr>
            <p:nvPr/>
          </p:nvSpPr>
          <p:spPr bwMode="auto">
            <a:xfrm>
              <a:off x="8016563" y="89928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187" name="TextBox 86">
            <a:extLst>
              <a:ext uri="{FF2B5EF4-FFF2-40B4-BE49-F238E27FC236}">
                <a16:creationId xmlns:a16="http://schemas.microsoft.com/office/drawing/2014/main" id="{99EDE03A-B314-4BF8-B7AC-C14346A8C248}"/>
              </a:ext>
            </a:extLst>
          </p:cNvPr>
          <p:cNvSpPr txBox="1">
            <a:spLocks noChangeArrowheads="1"/>
          </p:cNvSpPr>
          <p:nvPr/>
        </p:nvSpPr>
        <p:spPr bwMode="auto">
          <a:xfrm>
            <a:off x="8069419" y="1280997"/>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#115</a:t>
            </a:r>
            <a:endParaRPr lang="en-GB" altLang="en-US" sz="400" dirty="0">
              <a:latin typeface="Montserrat" panose="00000500000000000000" pitchFamily="2" charset="0"/>
            </a:endParaRPr>
          </a:p>
        </p:txBody>
      </p:sp>
      <p:sp>
        <p:nvSpPr>
          <p:cNvPr id="188" name="TextBox 60">
            <a:extLst>
              <a:ext uri="{FF2B5EF4-FFF2-40B4-BE49-F238E27FC236}">
                <a16:creationId xmlns:a16="http://schemas.microsoft.com/office/drawing/2014/main" id="{554E9B19-CFEA-49E3-AC60-CB71D3C4F3BC}"/>
              </a:ext>
            </a:extLst>
          </p:cNvPr>
          <p:cNvSpPr txBox="1">
            <a:spLocks noChangeArrowheads="1"/>
          </p:cNvSpPr>
          <p:nvPr/>
        </p:nvSpPr>
        <p:spPr bwMode="auto">
          <a:xfrm>
            <a:off x="8104669" y="1434985"/>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sp>
        <p:nvSpPr>
          <p:cNvPr id="189" name="TextBox 60">
            <a:extLst>
              <a:ext uri="{FF2B5EF4-FFF2-40B4-BE49-F238E27FC236}">
                <a16:creationId xmlns:a16="http://schemas.microsoft.com/office/drawing/2014/main" id="{09F27D26-3DEB-4073-B4DA-801C91B00FC5}"/>
              </a:ext>
            </a:extLst>
          </p:cNvPr>
          <p:cNvSpPr txBox="1">
            <a:spLocks noChangeArrowheads="1"/>
          </p:cNvSpPr>
          <p:nvPr/>
        </p:nvSpPr>
        <p:spPr bwMode="auto">
          <a:xfrm>
            <a:off x="8694830" y="1418051"/>
            <a:ext cx="3513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cxnSp>
        <p:nvCxnSpPr>
          <p:cNvPr id="190" name="Straight Connector 189">
            <a:extLst>
              <a:ext uri="{FF2B5EF4-FFF2-40B4-BE49-F238E27FC236}">
                <a16:creationId xmlns:a16="http://schemas.microsoft.com/office/drawing/2014/main" id="{769FF32A-5940-4C23-8D95-5C173F1ED50A}"/>
              </a:ext>
            </a:extLst>
          </p:cNvPr>
          <p:cNvCxnSpPr>
            <a:cxnSpLocks/>
          </p:cNvCxnSpPr>
          <p:nvPr/>
        </p:nvCxnSpPr>
        <p:spPr bwMode="auto">
          <a:xfrm>
            <a:off x="30900" y="3379696"/>
            <a:ext cx="9144000" cy="0"/>
          </a:xfrm>
          <a:prstGeom prst="line">
            <a:avLst/>
          </a:prstGeom>
          <a:solidFill>
            <a:schemeClr val="accent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191" name="Star: 5 Points 190">
            <a:extLst>
              <a:ext uri="{FF2B5EF4-FFF2-40B4-BE49-F238E27FC236}">
                <a16:creationId xmlns:a16="http://schemas.microsoft.com/office/drawing/2014/main" id="{0F1B8BC5-A485-4578-916B-9C4489DEC550}"/>
              </a:ext>
            </a:extLst>
          </p:cNvPr>
          <p:cNvSpPr/>
          <p:nvPr/>
        </p:nvSpPr>
        <p:spPr bwMode="auto">
          <a:xfrm>
            <a:off x="1164393" y="3358794"/>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92" name="TextBox 1">
            <a:extLst>
              <a:ext uri="{FF2B5EF4-FFF2-40B4-BE49-F238E27FC236}">
                <a16:creationId xmlns:a16="http://schemas.microsoft.com/office/drawing/2014/main" id="{D5749134-0868-47B3-A9C2-C3E83F2A07F2}"/>
              </a:ext>
            </a:extLst>
          </p:cNvPr>
          <p:cNvSpPr txBox="1">
            <a:spLocks noChangeArrowheads="1"/>
          </p:cNvSpPr>
          <p:nvPr/>
        </p:nvSpPr>
        <p:spPr bwMode="auto">
          <a:xfrm>
            <a:off x="839356" y="3649850"/>
            <a:ext cx="1149037" cy="307777"/>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GB" altLang="en-US" sz="700" b="1" dirty="0">
                <a:latin typeface="Montserrat" panose="00000500000000000000" pitchFamily="50" charset="0"/>
              </a:rPr>
              <a:t>Workshop IMT-2030 use cases</a:t>
            </a:r>
            <a:endParaRPr lang="en-GB" altLang="en-US" sz="700" dirty="0">
              <a:latin typeface="Montserrat" panose="00000500000000000000" pitchFamily="50" charset="0"/>
            </a:endParaRPr>
          </a:p>
        </p:txBody>
      </p:sp>
      <p:sp>
        <p:nvSpPr>
          <p:cNvPr id="193" name="Chevron 60">
            <a:extLst>
              <a:ext uri="{FF2B5EF4-FFF2-40B4-BE49-F238E27FC236}">
                <a16:creationId xmlns:a16="http://schemas.microsoft.com/office/drawing/2014/main" id="{5CB0A68F-5481-426B-9022-B5F34BA76BFF}"/>
              </a:ext>
            </a:extLst>
          </p:cNvPr>
          <p:cNvSpPr/>
          <p:nvPr/>
        </p:nvSpPr>
        <p:spPr bwMode="auto">
          <a:xfrm>
            <a:off x="4101700" y="2340301"/>
            <a:ext cx="3562434"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194" name="Chevron 60">
            <a:extLst>
              <a:ext uri="{FF2B5EF4-FFF2-40B4-BE49-F238E27FC236}">
                <a16:creationId xmlns:a16="http://schemas.microsoft.com/office/drawing/2014/main" id="{6552F627-9124-4AC8-921D-83AF8DC2C0D6}"/>
              </a:ext>
            </a:extLst>
          </p:cNvPr>
          <p:cNvSpPr/>
          <p:nvPr/>
        </p:nvSpPr>
        <p:spPr bwMode="auto">
          <a:xfrm>
            <a:off x="4621254" y="2571414"/>
            <a:ext cx="3634571" cy="20997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195" name="TextBox 86">
            <a:extLst>
              <a:ext uri="{FF2B5EF4-FFF2-40B4-BE49-F238E27FC236}">
                <a16:creationId xmlns:a16="http://schemas.microsoft.com/office/drawing/2014/main" id="{8E0D4DB7-DB94-4141-B363-254D2C3CE9F4}"/>
              </a:ext>
            </a:extLst>
          </p:cNvPr>
          <p:cNvSpPr txBox="1">
            <a:spLocks noChangeArrowheads="1"/>
          </p:cNvSpPr>
          <p:nvPr/>
        </p:nvSpPr>
        <p:spPr bwMode="auto">
          <a:xfrm>
            <a:off x="8646936" y="1277610"/>
            <a:ext cx="36580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#116</a:t>
            </a:r>
            <a:endParaRPr lang="en-GB" altLang="en-US" sz="400" dirty="0">
              <a:latin typeface="Montserrat" panose="00000500000000000000" pitchFamily="2" charset="0"/>
            </a:endParaRPr>
          </a:p>
        </p:txBody>
      </p:sp>
      <p:cxnSp>
        <p:nvCxnSpPr>
          <p:cNvPr id="196" name="Straight Connector 114">
            <a:extLst>
              <a:ext uri="{FF2B5EF4-FFF2-40B4-BE49-F238E27FC236}">
                <a16:creationId xmlns:a16="http://schemas.microsoft.com/office/drawing/2014/main" id="{D93B0EBE-8A91-41FC-903E-FD5D30E10B7A}"/>
              </a:ext>
            </a:extLst>
          </p:cNvPr>
          <p:cNvCxnSpPr>
            <a:cxnSpLocks noChangeShapeType="1"/>
          </p:cNvCxnSpPr>
          <p:nvPr/>
        </p:nvCxnSpPr>
        <p:spPr bwMode="auto">
          <a:xfrm flipH="1">
            <a:off x="2140904" y="1581743"/>
            <a:ext cx="53864" cy="4313230"/>
          </a:xfrm>
          <a:prstGeom prst="line">
            <a:avLst/>
          </a:prstGeom>
          <a:noFill/>
          <a:ln w="9525" algn="ctr">
            <a:solidFill>
              <a:schemeClr val="accent4">
                <a:lumMod val="40000"/>
                <a:lumOff val="60000"/>
              </a:schemeClr>
            </a:solidFill>
            <a:prstDash val="dash"/>
            <a:round/>
            <a:headEnd/>
            <a:tailEnd/>
          </a:ln>
        </p:spPr>
      </p:cxnSp>
      <p:cxnSp>
        <p:nvCxnSpPr>
          <p:cNvPr id="197" name="Straight Connector 114">
            <a:extLst>
              <a:ext uri="{FF2B5EF4-FFF2-40B4-BE49-F238E27FC236}">
                <a16:creationId xmlns:a16="http://schemas.microsoft.com/office/drawing/2014/main" id="{7C7F4F20-117D-411E-BE3D-7DA2E67B19FA}"/>
              </a:ext>
            </a:extLst>
          </p:cNvPr>
          <p:cNvCxnSpPr>
            <a:cxnSpLocks noChangeShapeType="1"/>
          </p:cNvCxnSpPr>
          <p:nvPr/>
        </p:nvCxnSpPr>
        <p:spPr bwMode="auto">
          <a:xfrm>
            <a:off x="3427489" y="1584861"/>
            <a:ext cx="13360" cy="4359902"/>
          </a:xfrm>
          <a:prstGeom prst="line">
            <a:avLst/>
          </a:prstGeom>
          <a:noFill/>
          <a:ln w="9525" algn="ctr">
            <a:solidFill>
              <a:schemeClr val="accent4">
                <a:lumMod val="40000"/>
                <a:lumOff val="60000"/>
              </a:schemeClr>
            </a:solidFill>
            <a:prstDash val="dash"/>
            <a:round/>
            <a:headEnd/>
            <a:tailEnd/>
          </a:ln>
        </p:spPr>
      </p:cxnSp>
      <p:cxnSp>
        <p:nvCxnSpPr>
          <p:cNvPr id="198" name="Straight Connector 114">
            <a:extLst>
              <a:ext uri="{FF2B5EF4-FFF2-40B4-BE49-F238E27FC236}">
                <a16:creationId xmlns:a16="http://schemas.microsoft.com/office/drawing/2014/main" id="{2065CD65-6589-4A92-9983-30BE86A56CFB}"/>
              </a:ext>
            </a:extLst>
          </p:cNvPr>
          <p:cNvCxnSpPr>
            <a:cxnSpLocks noChangeShapeType="1"/>
          </p:cNvCxnSpPr>
          <p:nvPr/>
        </p:nvCxnSpPr>
        <p:spPr bwMode="auto">
          <a:xfrm>
            <a:off x="4032724" y="1584861"/>
            <a:ext cx="7990" cy="4359902"/>
          </a:xfrm>
          <a:prstGeom prst="line">
            <a:avLst/>
          </a:prstGeom>
          <a:noFill/>
          <a:ln w="9525" algn="ctr">
            <a:solidFill>
              <a:schemeClr val="accent4">
                <a:lumMod val="40000"/>
                <a:lumOff val="60000"/>
              </a:schemeClr>
            </a:solidFill>
            <a:prstDash val="dash"/>
            <a:round/>
            <a:headEnd/>
            <a:tailEnd/>
          </a:ln>
        </p:spPr>
      </p:cxnSp>
      <p:cxnSp>
        <p:nvCxnSpPr>
          <p:cNvPr id="199" name="Straight Connector 114">
            <a:extLst>
              <a:ext uri="{FF2B5EF4-FFF2-40B4-BE49-F238E27FC236}">
                <a16:creationId xmlns:a16="http://schemas.microsoft.com/office/drawing/2014/main" id="{15AF3ACC-B39E-49DB-8C3F-D9E9AE423AF2}"/>
              </a:ext>
            </a:extLst>
          </p:cNvPr>
          <p:cNvCxnSpPr>
            <a:cxnSpLocks noChangeShapeType="1"/>
          </p:cNvCxnSpPr>
          <p:nvPr/>
        </p:nvCxnSpPr>
        <p:spPr bwMode="auto">
          <a:xfrm>
            <a:off x="4637959" y="1584861"/>
            <a:ext cx="0" cy="4359902"/>
          </a:xfrm>
          <a:prstGeom prst="line">
            <a:avLst/>
          </a:prstGeom>
          <a:noFill/>
          <a:ln w="9525" algn="ctr">
            <a:solidFill>
              <a:schemeClr val="accent4">
                <a:lumMod val="40000"/>
                <a:lumOff val="60000"/>
              </a:schemeClr>
            </a:solidFill>
            <a:prstDash val="dash"/>
            <a:round/>
            <a:headEnd/>
            <a:tailEnd/>
          </a:ln>
        </p:spPr>
      </p:cxnSp>
      <p:cxnSp>
        <p:nvCxnSpPr>
          <p:cNvPr id="200" name="Straight Connector 114">
            <a:extLst>
              <a:ext uri="{FF2B5EF4-FFF2-40B4-BE49-F238E27FC236}">
                <a16:creationId xmlns:a16="http://schemas.microsoft.com/office/drawing/2014/main" id="{C47C766B-48F8-433E-9941-B140DE4A02E2}"/>
              </a:ext>
            </a:extLst>
          </p:cNvPr>
          <p:cNvCxnSpPr>
            <a:cxnSpLocks noChangeShapeType="1"/>
          </p:cNvCxnSpPr>
          <p:nvPr/>
        </p:nvCxnSpPr>
        <p:spPr bwMode="auto">
          <a:xfrm>
            <a:off x="5848429" y="1584861"/>
            <a:ext cx="0" cy="4359902"/>
          </a:xfrm>
          <a:prstGeom prst="line">
            <a:avLst/>
          </a:prstGeom>
          <a:noFill/>
          <a:ln w="9525" algn="ctr">
            <a:solidFill>
              <a:schemeClr val="accent4">
                <a:lumMod val="40000"/>
                <a:lumOff val="60000"/>
              </a:schemeClr>
            </a:solidFill>
            <a:prstDash val="dash"/>
            <a:round/>
            <a:headEnd/>
            <a:tailEnd/>
          </a:ln>
        </p:spPr>
      </p:cxnSp>
      <p:cxnSp>
        <p:nvCxnSpPr>
          <p:cNvPr id="201" name="Straight Connector 114">
            <a:extLst>
              <a:ext uri="{FF2B5EF4-FFF2-40B4-BE49-F238E27FC236}">
                <a16:creationId xmlns:a16="http://schemas.microsoft.com/office/drawing/2014/main" id="{496CCA64-B1E6-4E82-A287-B81543DACABA}"/>
              </a:ext>
            </a:extLst>
          </p:cNvPr>
          <p:cNvCxnSpPr>
            <a:cxnSpLocks noChangeShapeType="1"/>
          </p:cNvCxnSpPr>
          <p:nvPr/>
        </p:nvCxnSpPr>
        <p:spPr bwMode="auto">
          <a:xfrm>
            <a:off x="6453664" y="1584861"/>
            <a:ext cx="0" cy="4359902"/>
          </a:xfrm>
          <a:prstGeom prst="line">
            <a:avLst/>
          </a:prstGeom>
          <a:noFill/>
          <a:ln w="9525" algn="ctr">
            <a:solidFill>
              <a:schemeClr val="accent4">
                <a:lumMod val="40000"/>
                <a:lumOff val="60000"/>
              </a:schemeClr>
            </a:solidFill>
            <a:prstDash val="dash"/>
            <a:round/>
            <a:headEnd/>
            <a:tailEnd/>
          </a:ln>
        </p:spPr>
      </p:cxnSp>
      <p:cxnSp>
        <p:nvCxnSpPr>
          <p:cNvPr id="202" name="Straight Connector 114">
            <a:extLst>
              <a:ext uri="{FF2B5EF4-FFF2-40B4-BE49-F238E27FC236}">
                <a16:creationId xmlns:a16="http://schemas.microsoft.com/office/drawing/2014/main" id="{53BF00BD-EFC3-40FE-A673-03ABD0DFDA2F}"/>
              </a:ext>
            </a:extLst>
          </p:cNvPr>
          <p:cNvCxnSpPr>
            <a:cxnSpLocks noChangeShapeType="1"/>
          </p:cNvCxnSpPr>
          <p:nvPr/>
        </p:nvCxnSpPr>
        <p:spPr bwMode="auto">
          <a:xfrm>
            <a:off x="7058899" y="1584861"/>
            <a:ext cx="0" cy="4359902"/>
          </a:xfrm>
          <a:prstGeom prst="line">
            <a:avLst/>
          </a:prstGeom>
          <a:noFill/>
          <a:ln w="9525" algn="ctr">
            <a:solidFill>
              <a:schemeClr val="accent4">
                <a:lumMod val="40000"/>
                <a:lumOff val="60000"/>
              </a:schemeClr>
            </a:solidFill>
            <a:prstDash val="dash"/>
            <a:round/>
            <a:headEnd/>
            <a:tailEnd/>
          </a:ln>
        </p:spPr>
      </p:cxnSp>
      <p:cxnSp>
        <p:nvCxnSpPr>
          <p:cNvPr id="203" name="Straight Connector 114">
            <a:extLst>
              <a:ext uri="{FF2B5EF4-FFF2-40B4-BE49-F238E27FC236}">
                <a16:creationId xmlns:a16="http://schemas.microsoft.com/office/drawing/2014/main" id="{621D52E9-B112-4D95-9350-D6EC1BB4C0D4}"/>
              </a:ext>
            </a:extLst>
          </p:cNvPr>
          <p:cNvCxnSpPr>
            <a:cxnSpLocks noChangeShapeType="1"/>
          </p:cNvCxnSpPr>
          <p:nvPr/>
        </p:nvCxnSpPr>
        <p:spPr bwMode="auto">
          <a:xfrm>
            <a:off x="8269369" y="1584861"/>
            <a:ext cx="4678" cy="4359902"/>
          </a:xfrm>
          <a:prstGeom prst="line">
            <a:avLst/>
          </a:prstGeom>
          <a:noFill/>
          <a:ln w="9525" algn="ctr">
            <a:solidFill>
              <a:schemeClr val="accent4">
                <a:lumMod val="40000"/>
                <a:lumOff val="60000"/>
              </a:schemeClr>
            </a:solidFill>
            <a:prstDash val="dash"/>
            <a:round/>
            <a:headEnd/>
            <a:tailEnd/>
          </a:ln>
        </p:spPr>
      </p:cxnSp>
      <p:cxnSp>
        <p:nvCxnSpPr>
          <p:cNvPr id="204" name="Straight Connector 114">
            <a:extLst>
              <a:ext uri="{FF2B5EF4-FFF2-40B4-BE49-F238E27FC236}">
                <a16:creationId xmlns:a16="http://schemas.microsoft.com/office/drawing/2014/main" id="{AB76DE91-A0E8-49E7-8478-4E55192A8651}"/>
              </a:ext>
            </a:extLst>
          </p:cNvPr>
          <p:cNvCxnSpPr>
            <a:cxnSpLocks noChangeShapeType="1"/>
          </p:cNvCxnSpPr>
          <p:nvPr/>
        </p:nvCxnSpPr>
        <p:spPr bwMode="auto">
          <a:xfrm>
            <a:off x="8874609" y="1584861"/>
            <a:ext cx="0" cy="4359902"/>
          </a:xfrm>
          <a:prstGeom prst="line">
            <a:avLst/>
          </a:prstGeom>
          <a:noFill/>
          <a:ln w="9525" algn="ctr">
            <a:solidFill>
              <a:schemeClr val="accent4">
                <a:lumMod val="40000"/>
                <a:lumOff val="60000"/>
              </a:schemeClr>
            </a:solidFill>
            <a:prstDash val="dash"/>
            <a:round/>
            <a:headEnd/>
            <a:tailEnd/>
          </a:ln>
        </p:spPr>
      </p:cxnSp>
      <p:cxnSp>
        <p:nvCxnSpPr>
          <p:cNvPr id="205" name="Straight Connector 114">
            <a:extLst>
              <a:ext uri="{FF2B5EF4-FFF2-40B4-BE49-F238E27FC236}">
                <a16:creationId xmlns:a16="http://schemas.microsoft.com/office/drawing/2014/main" id="{1DE10E83-4DF5-4DEF-A59D-010D7C0D9CC7}"/>
              </a:ext>
            </a:extLst>
          </p:cNvPr>
          <p:cNvCxnSpPr>
            <a:cxnSpLocks noChangeShapeType="1"/>
          </p:cNvCxnSpPr>
          <p:nvPr/>
        </p:nvCxnSpPr>
        <p:spPr bwMode="auto">
          <a:xfrm>
            <a:off x="5243194" y="1584861"/>
            <a:ext cx="16719" cy="4359902"/>
          </a:xfrm>
          <a:prstGeom prst="line">
            <a:avLst/>
          </a:prstGeom>
          <a:noFill/>
          <a:ln w="28575" algn="ctr">
            <a:solidFill>
              <a:schemeClr val="accent4">
                <a:lumMod val="40000"/>
                <a:lumOff val="60000"/>
              </a:schemeClr>
            </a:solidFill>
            <a:round/>
            <a:headEnd/>
            <a:tailEnd/>
          </a:ln>
        </p:spPr>
      </p:cxnSp>
      <p:cxnSp>
        <p:nvCxnSpPr>
          <p:cNvPr id="206" name="Straight Connector 114">
            <a:extLst>
              <a:ext uri="{FF2B5EF4-FFF2-40B4-BE49-F238E27FC236}">
                <a16:creationId xmlns:a16="http://schemas.microsoft.com/office/drawing/2014/main" id="{356D3DAA-1299-4E62-A621-4AB3D25BCBC9}"/>
              </a:ext>
            </a:extLst>
          </p:cNvPr>
          <p:cNvCxnSpPr>
            <a:cxnSpLocks noChangeShapeType="1"/>
          </p:cNvCxnSpPr>
          <p:nvPr/>
        </p:nvCxnSpPr>
        <p:spPr bwMode="auto">
          <a:xfrm flipH="1">
            <a:off x="7655204" y="1584861"/>
            <a:ext cx="8930" cy="4359902"/>
          </a:xfrm>
          <a:prstGeom prst="line">
            <a:avLst/>
          </a:prstGeom>
          <a:noFill/>
          <a:ln w="28575" algn="ctr">
            <a:solidFill>
              <a:schemeClr val="accent4">
                <a:lumMod val="40000"/>
                <a:lumOff val="60000"/>
              </a:schemeClr>
            </a:solidFill>
            <a:round/>
            <a:headEnd/>
            <a:tailEnd/>
          </a:ln>
        </p:spPr>
      </p:cxnSp>
      <p:cxnSp>
        <p:nvCxnSpPr>
          <p:cNvPr id="207" name="Straight Connector 114">
            <a:extLst>
              <a:ext uri="{FF2B5EF4-FFF2-40B4-BE49-F238E27FC236}">
                <a16:creationId xmlns:a16="http://schemas.microsoft.com/office/drawing/2014/main" id="{ADA6FB1A-35E5-4819-8B4E-B702F63C28CB}"/>
              </a:ext>
            </a:extLst>
          </p:cNvPr>
          <p:cNvCxnSpPr>
            <a:cxnSpLocks noChangeShapeType="1"/>
          </p:cNvCxnSpPr>
          <p:nvPr/>
        </p:nvCxnSpPr>
        <p:spPr bwMode="auto">
          <a:xfrm flipH="1">
            <a:off x="2801193" y="1584861"/>
            <a:ext cx="21061" cy="4359902"/>
          </a:xfrm>
          <a:prstGeom prst="line">
            <a:avLst/>
          </a:prstGeom>
          <a:noFill/>
          <a:ln w="28575" algn="ctr">
            <a:solidFill>
              <a:schemeClr val="accent4">
                <a:lumMod val="40000"/>
                <a:lumOff val="60000"/>
              </a:schemeClr>
            </a:solidFill>
            <a:round/>
            <a:headEnd/>
            <a:tailEnd/>
          </a:ln>
        </p:spPr>
      </p:cxnSp>
      <p:sp>
        <p:nvSpPr>
          <p:cNvPr id="208" name="Chevron 60">
            <a:extLst>
              <a:ext uri="{FF2B5EF4-FFF2-40B4-BE49-F238E27FC236}">
                <a16:creationId xmlns:a16="http://schemas.microsoft.com/office/drawing/2014/main" id="{47B799B7-2830-4490-BAD6-D499ABA67DAE}"/>
              </a:ext>
            </a:extLst>
          </p:cNvPr>
          <p:cNvSpPr/>
          <p:nvPr/>
        </p:nvSpPr>
        <p:spPr bwMode="auto">
          <a:xfrm>
            <a:off x="2066292" y="3440748"/>
            <a:ext cx="3803221"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09" name="Chevron 60">
            <a:extLst>
              <a:ext uri="{FF2B5EF4-FFF2-40B4-BE49-F238E27FC236}">
                <a16:creationId xmlns:a16="http://schemas.microsoft.com/office/drawing/2014/main" id="{44991E56-B584-4AD5-966D-814E9B8BB966}"/>
              </a:ext>
            </a:extLst>
          </p:cNvPr>
          <p:cNvSpPr/>
          <p:nvPr/>
        </p:nvSpPr>
        <p:spPr bwMode="auto">
          <a:xfrm>
            <a:off x="5137998" y="2103662"/>
            <a:ext cx="7518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89500"/>
              <a:gd name="connsiteY0" fmla="*/ 0 h 222250"/>
              <a:gd name="connsiteX1" fmla="*/ 1467062 w 1689500"/>
              <a:gd name="connsiteY1" fmla="*/ 0 h 222250"/>
              <a:gd name="connsiteX2" fmla="*/ 1689500 w 1689500"/>
              <a:gd name="connsiteY2" fmla="*/ 111126 h 222250"/>
              <a:gd name="connsiteX3" fmla="*/ 1467062 w 1689500"/>
              <a:gd name="connsiteY3" fmla="*/ 222250 h 222250"/>
              <a:gd name="connsiteX4" fmla="*/ 0 w 1689500"/>
              <a:gd name="connsiteY4" fmla="*/ 222250 h 222250"/>
              <a:gd name="connsiteX5" fmla="*/ 26818 w 1689500"/>
              <a:gd name="connsiteY5" fmla="*/ 98155 h 222250"/>
              <a:gd name="connsiteX6" fmla="*/ 0 w 1689500"/>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500" h="222250">
                <a:moveTo>
                  <a:pt x="0" y="0"/>
                </a:moveTo>
                <a:lnTo>
                  <a:pt x="1467062" y="0"/>
                </a:lnTo>
                <a:lnTo>
                  <a:pt x="1689500"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RAN4 C.def.</a:t>
            </a:r>
          </a:p>
        </p:txBody>
      </p:sp>
      <p:sp>
        <p:nvSpPr>
          <p:cNvPr id="210" name="Chevron 60">
            <a:extLst>
              <a:ext uri="{FF2B5EF4-FFF2-40B4-BE49-F238E27FC236}">
                <a16:creationId xmlns:a16="http://schemas.microsoft.com/office/drawing/2014/main" id="{55CE1E06-9D96-44A7-B737-458E3DC880FB}"/>
              </a:ext>
            </a:extLst>
          </p:cNvPr>
          <p:cNvSpPr/>
          <p:nvPr/>
        </p:nvSpPr>
        <p:spPr bwMode="auto">
          <a:xfrm>
            <a:off x="8167771" y="2570567"/>
            <a:ext cx="708871" cy="20997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RAN4 Perf</a:t>
            </a:r>
          </a:p>
        </p:txBody>
      </p:sp>
      <p:sp>
        <p:nvSpPr>
          <p:cNvPr id="211" name="Chevron 60">
            <a:extLst>
              <a:ext uri="{FF2B5EF4-FFF2-40B4-BE49-F238E27FC236}">
                <a16:creationId xmlns:a16="http://schemas.microsoft.com/office/drawing/2014/main" id="{830DCF2D-99F8-425E-B5AF-9C9A35462FDD}"/>
              </a:ext>
            </a:extLst>
          </p:cNvPr>
          <p:cNvSpPr/>
          <p:nvPr/>
        </p:nvSpPr>
        <p:spPr bwMode="auto">
          <a:xfrm>
            <a:off x="4050878" y="2103541"/>
            <a:ext cx="12090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1837"/>
              <a:gd name="connsiteY0" fmla="*/ 0 h 222250"/>
              <a:gd name="connsiteX1" fmla="*/ 1467062 w 1601837"/>
              <a:gd name="connsiteY1" fmla="*/ 0 h 222250"/>
              <a:gd name="connsiteX2" fmla="*/ 1601837 w 1601837"/>
              <a:gd name="connsiteY2" fmla="*/ 111126 h 222250"/>
              <a:gd name="connsiteX3" fmla="*/ 1467062 w 1601837"/>
              <a:gd name="connsiteY3" fmla="*/ 222250 h 222250"/>
              <a:gd name="connsiteX4" fmla="*/ 0 w 1601837"/>
              <a:gd name="connsiteY4" fmla="*/ 222250 h 222250"/>
              <a:gd name="connsiteX5" fmla="*/ 26818 w 1601837"/>
              <a:gd name="connsiteY5" fmla="*/ 98155 h 222250"/>
              <a:gd name="connsiteX6" fmla="*/ 0 w 160183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37" h="222250">
                <a:moveTo>
                  <a:pt x="0" y="0"/>
                </a:moveTo>
                <a:lnTo>
                  <a:pt x="1467062" y="0"/>
                </a:lnTo>
                <a:lnTo>
                  <a:pt x="1601837"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Content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212" name="Chevron 60">
            <a:extLst>
              <a:ext uri="{FF2B5EF4-FFF2-40B4-BE49-F238E27FC236}">
                <a16:creationId xmlns:a16="http://schemas.microsoft.com/office/drawing/2014/main" id="{4FC35749-D23C-46A3-AAB2-44D64211A5E7}"/>
              </a:ext>
            </a:extLst>
          </p:cNvPr>
          <p:cNvSpPr/>
          <p:nvPr/>
        </p:nvSpPr>
        <p:spPr bwMode="auto">
          <a:xfrm>
            <a:off x="1405887" y="3447412"/>
            <a:ext cx="833121" cy="219286"/>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2394"/>
              <a:gd name="connsiteY0" fmla="*/ 0 h 222250"/>
              <a:gd name="connsiteX1" fmla="*/ 1467062 w 1592394"/>
              <a:gd name="connsiteY1" fmla="*/ 0 h 222250"/>
              <a:gd name="connsiteX2" fmla="*/ 1592394 w 1592394"/>
              <a:gd name="connsiteY2" fmla="*/ 124393 h 222250"/>
              <a:gd name="connsiteX3" fmla="*/ 1467062 w 1592394"/>
              <a:gd name="connsiteY3" fmla="*/ 222250 h 222250"/>
              <a:gd name="connsiteX4" fmla="*/ 0 w 1592394"/>
              <a:gd name="connsiteY4" fmla="*/ 222250 h 222250"/>
              <a:gd name="connsiteX5" fmla="*/ 26818 w 1592394"/>
              <a:gd name="connsiteY5" fmla="*/ 98155 h 222250"/>
              <a:gd name="connsiteX6" fmla="*/ 0 w 1592394"/>
              <a:gd name="connsiteY6" fmla="*/ 0 h 222250"/>
              <a:gd name="connsiteX0" fmla="*/ 0 w 1770114"/>
              <a:gd name="connsiteY0" fmla="*/ 0 h 222250"/>
              <a:gd name="connsiteX1" fmla="*/ 1467062 w 1770114"/>
              <a:gd name="connsiteY1" fmla="*/ 0 h 222250"/>
              <a:gd name="connsiteX2" fmla="*/ 1770114 w 1770114"/>
              <a:gd name="connsiteY2" fmla="*/ 124393 h 222250"/>
              <a:gd name="connsiteX3" fmla="*/ 1467062 w 1770114"/>
              <a:gd name="connsiteY3" fmla="*/ 222250 h 222250"/>
              <a:gd name="connsiteX4" fmla="*/ 0 w 1770114"/>
              <a:gd name="connsiteY4" fmla="*/ 222250 h 222250"/>
              <a:gd name="connsiteX5" fmla="*/ 26818 w 1770114"/>
              <a:gd name="connsiteY5" fmla="*/ 98155 h 222250"/>
              <a:gd name="connsiteX6" fmla="*/ 0 w 177011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14" h="222250">
                <a:moveTo>
                  <a:pt x="0" y="0"/>
                </a:moveTo>
                <a:lnTo>
                  <a:pt x="1467062" y="0"/>
                </a:lnTo>
                <a:lnTo>
                  <a:pt x="1770114" y="12439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213" name="Chevron 60">
            <a:extLst>
              <a:ext uri="{FF2B5EF4-FFF2-40B4-BE49-F238E27FC236}">
                <a16:creationId xmlns:a16="http://schemas.microsoft.com/office/drawing/2014/main" id="{16DA88A2-C194-4BCD-B3E6-391AAC8440A6}"/>
              </a:ext>
            </a:extLst>
          </p:cNvPr>
          <p:cNvSpPr/>
          <p:nvPr/>
        </p:nvSpPr>
        <p:spPr bwMode="auto">
          <a:xfrm>
            <a:off x="2164500" y="3718350"/>
            <a:ext cx="690880" cy="291254"/>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82192"/>
              <a:gd name="connsiteY0" fmla="*/ 0 h 222250"/>
              <a:gd name="connsiteX1" fmla="*/ 1467062 w 1582192"/>
              <a:gd name="connsiteY1" fmla="*/ 0 h 222250"/>
              <a:gd name="connsiteX2" fmla="*/ 1582192 w 1582192"/>
              <a:gd name="connsiteY2" fmla="*/ 104333 h 222250"/>
              <a:gd name="connsiteX3" fmla="*/ 1467062 w 1582192"/>
              <a:gd name="connsiteY3" fmla="*/ 222250 h 222250"/>
              <a:gd name="connsiteX4" fmla="*/ 0 w 1582192"/>
              <a:gd name="connsiteY4" fmla="*/ 222250 h 222250"/>
              <a:gd name="connsiteX5" fmla="*/ 26818 w 1582192"/>
              <a:gd name="connsiteY5" fmla="*/ 98155 h 222250"/>
              <a:gd name="connsiteX6" fmla="*/ 0 w 1582192"/>
              <a:gd name="connsiteY6" fmla="*/ 0 h 222250"/>
              <a:gd name="connsiteX0" fmla="*/ 0 w 1944424"/>
              <a:gd name="connsiteY0" fmla="*/ 0 h 222250"/>
              <a:gd name="connsiteX1" fmla="*/ 1467062 w 1944424"/>
              <a:gd name="connsiteY1" fmla="*/ 0 h 222250"/>
              <a:gd name="connsiteX2" fmla="*/ 1944424 w 1944424"/>
              <a:gd name="connsiteY2" fmla="*/ 109889 h 222250"/>
              <a:gd name="connsiteX3" fmla="*/ 1467062 w 1944424"/>
              <a:gd name="connsiteY3" fmla="*/ 222250 h 222250"/>
              <a:gd name="connsiteX4" fmla="*/ 0 w 1944424"/>
              <a:gd name="connsiteY4" fmla="*/ 222250 h 222250"/>
              <a:gd name="connsiteX5" fmla="*/ 26818 w 1944424"/>
              <a:gd name="connsiteY5" fmla="*/ 98155 h 222250"/>
              <a:gd name="connsiteX6" fmla="*/ 0 w 194442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424" h="222250">
                <a:moveTo>
                  <a:pt x="0" y="0"/>
                </a:moveTo>
                <a:lnTo>
                  <a:pt x="1467062" y="0"/>
                </a:lnTo>
                <a:lnTo>
                  <a:pt x="1944424" y="109889"/>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IMT-2030 disc.</a:t>
            </a:r>
          </a:p>
        </p:txBody>
      </p:sp>
      <p:sp>
        <p:nvSpPr>
          <p:cNvPr id="214" name="Chevron 60">
            <a:extLst>
              <a:ext uri="{FF2B5EF4-FFF2-40B4-BE49-F238E27FC236}">
                <a16:creationId xmlns:a16="http://schemas.microsoft.com/office/drawing/2014/main" id="{5FA1813B-634F-42FE-8565-B3B41D48128F}"/>
              </a:ext>
            </a:extLst>
          </p:cNvPr>
          <p:cNvSpPr/>
          <p:nvPr/>
        </p:nvSpPr>
        <p:spPr bwMode="auto">
          <a:xfrm>
            <a:off x="2767327" y="3752376"/>
            <a:ext cx="1273387" cy="243257"/>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ITU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215" name="Chevron 60">
            <a:extLst>
              <a:ext uri="{FF2B5EF4-FFF2-40B4-BE49-F238E27FC236}">
                <a16:creationId xmlns:a16="http://schemas.microsoft.com/office/drawing/2014/main" id="{12EC92C7-C3F8-4169-BB05-7C93A4D2ACC8}"/>
              </a:ext>
            </a:extLst>
          </p:cNvPr>
          <p:cNvSpPr/>
          <p:nvPr/>
        </p:nvSpPr>
        <p:spPr bwMode="auto">
          <a:xfrm>
            <a:off x="3505621" y="4085011"/>
            <a:ext cx="2993813"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16" name="Chevron 60">
            <a:extLst>
              <a:ext uri="{FF2B5EF4-FFF2-40B4-BE49-F238E27FC236}">
                <a16:creationId xmlns:a16="http://schemas.microsoft.com/office/drawing/2014/main" id="{08A2DFF1-B869-490E-BE58-6252CED20231}"/>
              </a:ext>
            </a:extLst>
          </p:cNvPr>
          <p:cNvSpPr/>
          <p:nvPr/>
        </p:nvSpPr>
        <p:spPr bwMode="auto">
          <a:xfrm>
            <a:off x="4065690" y="4732862"/>
            <a:ext cx="4225294" cy="232628"/>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17" name="Chevron 60">
            <a:extLst>
              <a:ext uri="{FF2B5EF4-FFF2-40B4-BE49-F238E27FC236}">
                <a16:creationId xmlns:a16="http://schemas.microsoft.com/office/drawing/2014/main" id="{B3BD95A5-D9C6-4F84-BE81-DCCBBD43FBF5}"/>
              </a:ext>
            </a:extLst>
          </p:cNvPr>
          <p:cNvSpPr/>
          <p:nvPr/>
        </p:nvSpPr>
        <p:spPr bwMode="auto">
          <a:xfrm>
            <a:off x="3939114" y="4421234"/>
            <a:ext cx="378629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SA2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18" name="Chevron 60">
            <a:extLst>
              <a:ext uri="{FF2B5EF4-FFF2-40B4-BE49-F238E27FC236}">
                <a16:creationId xmlns:a16="http://schemas.microsoft.com/office/drawing/2014/main" id="{BFD2C0BC-682D-4D42-B358-5707E9A454DF}"/>
              </a:ext>
            </a:extLst>
          </p:cNvPr>
          <p:cNvSpPr/>
          <p:nvPr/>
        </p:nvSpPr>
        <p:spPr bwMode="auto">
          <a:xfrm>
            <a:off x="5812795" y="5612794"/>
            <a:ext cx="2709334"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19" name="Title 1">
            <a:extLst>
              <a:ext uri="{FF2B5EF4-FFF2-40B4-BE49-F238E27FC236}">
                <a16:creationId xmlns:a16="http://schemas.microsoft.com/office/drawing/2014/main" id="{BF36AB5B-128F-4066-84BA-CD24E37EDB21}"/>
              </a:ext>
            </a:extLst>
          </p:cNvPr>
          <p:cNvSpPr txBox="1">
            <a:spLocks/>
          </p:cNvSpPr>
          <p:nvPr/>
        </p:nvSpPr>
        <p:spPr bwMode="auto">
          <a:xfrm>
            <a:off x="6607806" y="3595961"/>
            <a:ext cx="2490109"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FS_6G part</a:t>
            </a:r>
            <a:endParaRPr lang="en-US" sz="1600" b="1" kern="0" dirty="0">
              <a:latin typeface="Montserrat" panose="00000500000000000000" pitchFamily="50" charset="0"/>
              <a:ea typeface="ＭＳ Ｐゴシック" charset="0"/>
              <a:cs typeface="ＭＳ Ｐゴシック" charset="0"/>
            </a:endParaRPr>
          </a:p>
        </p:txBody>
      </p:sp>
      <p:cxnSp>
        <p:nvCxnSpPr>
          <p:cNvPr id="220" name="Straight Connector 219">
            <a:extLst>
              <a:ext uri="{FF2B5EF4-FFF2-40B4-BE49-F238E27FC236}">
                <a16:creationId xmlns:a16="http://schemas.microsoft.com/office/drawing/2014/main" id="{49BCE70C-BF8B-4E99-A4AF-5AA548791E2C}"/>
              </a:ext>
            </a:extLst>
          </p:cNvPr>
          <p:cNvCxnSpPr>
            <a:cxnSpLocks/>
          </p:cNvCxnSpPr>
          <p:nvPr/>
        </p:nvCxnSpPr>
        <p:spPr bwMode="auto">
          <a:xfrm>
            <a:off x="2834108" y="1131138"/>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21" name="TextBox 220">
            <a:extLst>
              <a:ext uri="{FF2B5EF4-FFF2-40B4-BE49-F238E27FC236}">
                <a16:creationId xmlns:a16="http://schemas.microsoft.com/office/drawing/2014/main" id="{A606FE22-36C8-4336-A90C-5FE5664DB707}"/>
              </a:ext>
            </a:extLst>
          </p:cNvPr>
          <p:cNvSpPr txBox="1"/>
          <p:nvPr/>
        </p:nvSpPr>
        <p:spPr>
          <a:xfrm>
            <a:off x="3731680" y="1008901"/>
            <a:ext cx="486030"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cxnSp>
        <p:nvCxnSpPr>
          <p:cNvPr id="222" name="Straight Connector 221">
            <a:extLst>
              <a:ext uri="{FF2B5EF4-FFF2-40B4-BE49-F238E27FC236}">
                <a16:creationId xmlns:a16="http://schemas.microsoft.com/office/drawing/2014/main" id="{87CF2B6F-ABF1-47A5-B016-62D12E580176}"/>
              </a:ext>
            </a:extLst>
          </p:cNvPr>
          <p:cNvCxnSpPr>
            <a:cxnSpLocks/>
          </p:cNvCxnSpPr>
          <p:nvPr/>
        </p:nvCxnSpPr>
        <p:spPr bwMode="auto">
          <a:xfrm>
            <a:off x="5235251" y="1134530"/>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23" name="TextBox 222">
            <a:extLst>
              <a:ext uri="{FF2B5EF4-FFF2-40B4-BE49-F238E27FC236}">
                <a16:creationId xmlns:a16="http://schemas.microsoft.com/office/drawing/2014/main" id="{B18CA9D0-AC8D-4D65-B8C0-47B0D056D0C6}"/>
              </a:ext>
            </a:extLst>
          </p:cNvPr>
          <p:cNvSpPr txBox="1"/>
          <p:nvPr/>
        </p:nvSpPr>
        <p:spPr>
          <a:xfrm>
            <a:off x="6132823" y="1012293"/>
            <a:ext cx="492443"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cxnSp>
        <p:nvCxnSpPr>
          <p:cNvPr id="224" name="Straight Connector 223">
            <a:extLst>
              <a:ext uri="{FF2B5EF4-FFF2-40B4-BE49-F238E27FC236}">
                <a16:creationId xmlns:a16="http://schemas.microsoft.com/office/drawing/2014/main" id="{1671D01F-DA6F-41CD-976B-3C60739F68FB}"/>
              </a:ext>
            </a:extLst>
          </p:cNvPr>
          <p:cNvCxnSpPr>
            <a:cxnSpLocks/>
          </p:cNvCxnSpPr>
          <p:nvPr/>
        </p:nvCxnSpPr>
        <p:spPr bwMode="auto">
          <a:xfrm>
            <a:off x="7629620" y="1124374"/>
            <a:ext cx="1491093"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25" name="TextBox 224">
            <a:extLst>
              <a:ext uri="{FF2B5EF4-FFF2-40B4-BE49-F238E27FC236}">
                <a16:creationId xmlns:a16="http://schemas.microsoft.com/office/drawing/2014/main" id="{B630A965-A93E-408F-A1E1-CD2294CC8E03}"/>
              </a:ext>
            </a:extLst>
          </p:cNvPr>
          <p:cNvSpPr txBox="1"/>
          <p:nvPr/>
        </p:nvSpPr>
        <p:spPr>
          <a:xfrm>
            <a:off x="8195299" y="1015684"/>
            <a:ext cx="489236"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2027</a:t>
            </a:r>
          </a:p>
        </p:txBody>
      </p:sp>
      <p:sp>
        <p:nvSpPr>
          <p:cNvPr id="226" name="Thought Bubble: Cloud 225">
            <a:extLst>
              <a:ext uri="{FF2B5EF4-FFF2-40B4-BE49-F238E27FC236}">
                <a16:creationId xmlns:a16="http://schemas.microsoft.com/office/drawing/2014/main" id="{FFC35923-D005-4CB5-BF5B-836B60FF13ED}"/>
              </a:ext>
            </a:extLst>
          </p:cNvPr>
          <p:cNvSpPr/>
          <p:nvPr/>
        </p:nvSpPr>
        <p:spPr bwMode="auto">
          <a:xfrm>
            <a:off x="2826445" y="4794272"/>
            <a:ext cx="1197887" cy="438946"/>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227" name="Chevron 60">
            <a:extLst>
              <a:ext uri="{FF2B5EF4-FFF2-40B4-BE49-F238E27FC236}">
                <a16:creationId xmlns:a16="http://schemas.microsoft.com/office/drawing/2014/main" id="{79168709-A414-45AE-8D9B-6D2489FA7412}"/>
              </a:ext>
            </a:extLst>
          </p:cNvPr>
          <p:cNvSpPr/>
          <p:nvPr/>
        </p:nvSpPr>
        <p:spPr bwMode="auto">
          <a:xfrm>
            <a:off x="3326550" y="4409131"/>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SA2 &amp; RAN </a:t>
            </a:r>
            <a:r>
              <a:rPr lang="fr-FR" sz="700" dirty="0" err="1">
                <a:latin typeface="Montserrat" panose="00000500000000000000" pitchFamily="50" charset="0"/>
                <a:ea typeface="ＭＳ Ｐゴシック" charset="-128"/>
                <a:cs typeface="Arial" pitchFamily="34" charset="0"/>
              </a:rPr>
              <a:t>WGs</a:t>
            </a:r>
            <a:r>
              <a:rPr lang="fr-FR" sz="700" dirty="0">
                <a:latin typeface="Montserrat" panose="00000500000000000000" pitchFamily="50" charset="0"/>
                <a:ea typeface="ＭＳ Ｐゴシック" charset="-128"/>
                <a:cs typeface="Arial" pitchFamily="34" charset="0"/>
              </a:rPr>
              <a:t>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228" name="TextBox 227">
            <a:extLst>
              <a:ext uri="{FF2B5EF4-FFF2-40B4-BE49-F238E27FC236}">
                <a16:creationId xmlns:a16="http://schemas.microsoft.com/office/drawing/2014/main" id="{06865716-06A5-4422-B390-44BBABD4703F}"/>
              </a:ext>
            </a:extLst>
          </p:cNvPr>
          <p:cNvSpPr txBox="1"/>
          <p:nvPr/>
        </p:nvSpPr>
        <p:spPr>
          <a:xfrm>
            <a:off x="2812897" y="4829015"/>
            <a:ext cx="1198880" cy="369332"/>
          </a:xfrm>
          <a:prstGeom prst="rect">
            <a:avLst/>
          </a:prstGeom>
          <a:noFill/>
        </p:spPr>
        <p:txBody>
          <a:bodyPr wrap="square">
            <a:spAutoFit/>
          </a:bodyPr>
          <a:lstStyle/>
          <a:p>
            <a:pPr algn="ctr">
              <a:defRPr/>
            </a:pPr>
            <a:r>
              <a:rPr lang="fr-FR" sz="900" dirty="0">
                <a:latin typeface="Montserrat" panose="00000500000000000000" pitchFamily="50" charset="0"/>
                <a:ea typeface="ＭＳ Ｐゴシック" charset="-128"/>
                <a:cs typeface="Arial" pitchFamily="34" charset="0"/>
              </a:rPr>
              <a:t>SA3/4/6 SID </a:t>
            </a:r>
            <a:r>
              <a:rPr lang="fr-FR" sz="900" dirty="0" err="1">
                <a:latin typeface="Montserrat" panose="00000500000000000000" pitchFamily="50" charset="0"/>
                <a:ea typeface="ＭＳ Ｐゴシック" charset="-128"/>
                <a:cs typeface="Arial" pitchFamily="34" charset="0"/>
              </a:rPr>
              <a:t>def</a:t>
            </a:r>
            <a:r>
              <a:rPr lang="fr-FR" sz="900" dirty="0">
                <a:latin typeface="Montserrat" panose="00000500000000000000" pitchFamily="50" charset="0"/>
                <a:ea typeface="ＭＳ Ｐゴシック" charset="-128"/>
                <a:cs typeface="Arial" pitchFamily="34" charset="0"/>
              </a:rPr>
              <a:t>. and </a:t>
            </a:r>
            <a:r>
              <a:rPr lang="fr-FR" sz="900" dirty="0" err="1">
                <a:latin typeface="Montserrat" panose="00000500000000000000" pitchFamily="50" charset="0"/>
                <a:ea typeface="ＭＳ Ｐゴシック" charset="-128"/>
                <a:cs typeface="Arial" pitchFamily="34" charset="0"/>
              </a:rPr>
              <a:t>compl</a:t>
            </a:r>
            <a:r>
              <a:rPr lang="fr-FR" sz="900" dirty="0">
                <a:latin typeface="Montserrat" panose="00000500000000000000" pitchFamily="50" charset="0"/>
                <a:ea typeface="ＭＳ Ｐゴシック" charset="-128"/>
                <a:cs typeface="Arial" pitchFamily="34" charset="0"/>
              </a:rPr>
              <a:t>. TBD</a:t>
            </a:r>
          </a:p>
        </p:txBody>
      </p:sp>
      <p:sp>
        <p:nvSpPr>
          <p:cNvPr id="229" name="Chevron 58">
            <a:extLst>
              <a:ext uri="{FF2B5EF4-FFF2-40B4-BE49-F238E27FC236}">
                <a16:creationId xmlns:a16="http://schemas.microsoft.com/office/drawing/2014/main" id="{A82F4A95-A762-42CF-9440-44D273E92995}"/>
              </a:ext>
            </a:extLst>
          </p:cNvPr>
          <p:cNvSpPr/>
          <p:nvPr/>
        </p:nvSpPr>
        <p:spPr bwMode="auto">
          <a:xfrm>
            <a:off x="8057301" y="3111290"/>
            <a:ext cx="853440" cy="243841"/>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5GA ASN.1 &amp; Open APIs </a:t>
            </a:r>
          </a:p>
        </p:txBody>
      </p:sp>
      <p:sp>
        <p:nvSpPr>
          <p:cNvPr id="230" name="Chevron 60">
            <a:extLst>
              <a:ext uri="{FF2B5EF4-FFF2-40B4-BE49-F238E27FC236}">
                <a16:creationId xmlns:a16="http://schemas.microsoft.com/office/drawing/2014/main" id="{4749FF91-11A4-48FC-8555-F542095B9D67}"/>
              </a:ext>
            </a:extLst>
          </p:cNvPr>
          <p:cNvSpPr/>
          <p:nvPr/>
        </p:nvSpPr>
        <p:spPr bwMode="auto">
          <a:xfrm>
            <a:off x="4641001" y="5041789"/>
            <a:ext cx="4262970"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RAN2/3/4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31" name="Thought Bubble: Cloud 230">
            <a:extLst>
              <a:ext uri="{FF2B5EF4-FFF2-40B4-BE49-F238E27FC236}">
                <a16:creationId xmlns:a16="http://schemas.microsoft.com/office/drawing/2014/main" id="{B8852DA4-CAE1-4374-BE7C-2D4E8C381D93}"/>
              </a:ext>
            </a:extLst>
          </p:cNvPr>
          <p:cNvSpPr/>
          <p:nvPr/>
        </p:nvSpPr>
        <p:spPr bwMode="auto">
          <a:xfrm>
            <a:off x="3160180" y="187515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232" name="TextBox 231">
            <a:extLst>
              <a:ext uri="{FF2B5EF4-FFF2-40B4-BE49-F238E27FC236}">
                <a16:creationId xmlns:a16="http://schemas.microsoft.com/office/drawing/2014/main" id="{B98C495D-A0C5-44FA-B13C-DD6D0604E6BF}"/>
              </a:ext>
            </a:extLst>
          </p:cNvPr>
          <p:cNvSpPr txBox="1"/>
          <p:nvPr/>
        </p:nvSpPr>
        <p:spPr>
          <a:xfrm>
            <a:off x="3051807" y="186719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St.2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233" name="Thought Bubble: Cloud 232">
            <a:extLst>
              <a:ext uri="{FF2B5EF4-FFF2-40B4-BE49-F238E27FC236}">
                <a16:creationId xmlns:a16="http://schemas.microsoft.com/office/drawing/2014/main" id="{17B45C29-A878-41E2-A02B-6E1E8AE73902}"/>
              </a:ext>
            </a:extLst>
          </p:cNvPr>
          <p:cNvSpPr/>
          <p:nvPr/>
        </p:nvSpPr>
        <p:spPr bwMode="auto">
          <a:xfrm>
            <a:off x="5344580" y="310112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234" name="TextBox 233">
            <a:extLst>
              <a:ext uri="{FF2B5EF4-FFF2-40B4-BE49-F238E27FC236}">
                <a16:creationId xmlns:a16="http://schemas.microsoft.com/office/drawing/2014/main" id="{385BA99F-93E8-4074-A575-A6B4A28EA383}"/>
              </a:ext>
            </a:extLst>
          </p:cNvPr>
          <p:cNvSpPr txBox="1"/>
          <p:nvPr/>
        </p:nvSpPr>
        <p:spPr>
          <a:xfrm>
            <a:off x="5236207" y="309316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St.3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235" name="Title 1">
            <a:extLst>
              <a:ext uri="{FF2B5EF4-FFF2-40B4-BE49-F238E27FC236}">
                <a16:creationId xmlns:a16="http://schemas.microsoft.com/office/drawing/2014/main" id="{6D17D162-5D07-4983-AE84-B6D29A57E61C}"/>
              </a:ext>
            </a:extLst>
          </p:cNvPr>
          <p:cNvSpPr txBox="1">
            <a:spLocks/>
          </p:cNvSpPr>
          <p:nvPr/>
        </p:nvSpPr>
        <p:spPr bwMode="auto">
          <a:xfrm>
            <a:off x="886496" y="569570"/>
            <a:ext cx="7142018" cy="388686"/>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20 timeline</a:t>
            </a:r>
            <a:endParaRPr lang="en-US" sz="2000" kern="0" dirty="0">
              <a:latin typeface="Montserrat" panose="00000500000000000000" pitchFamily="50" charset="0"/>
              <a:ea typeface="ＭＳ Ｐゴシック" charset="0"/>
              <a:cs typeface="ＭＳ Ｐゴシック" charset="0"/>
            </a:endParaRPr>
          </a:p>
        </p:txBody>
      </p:sp>
      <p:sp>
        <p:nvSpPr>
          <p:cNvPr id="236" name="Chevron 60">
            <a:extLst>
              <a:ext uri="{FF2B5EF4-FFF2-40B4-BE49-F238E27FC236}">
                <a16:creationId xmlns:a16="http://schemas.microsoft.com/office/drawing/2014/main" id="{FCC12AD4-D20C-4FB8-8138-A0BD2A87AA37}"/>
              </a:ext>
            </a:extLst>
          </p:cNvPr>
          <p:cNvSpPr/>
          <p:nvPr/>
        </p:nvSpPr>
        <p:spPr bwMode="auto">
          <a:xfrm>
            <a:off x="7655890" y="4421234"/>
            <a:ext cx="550705"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solidFill>
              <a:schemeClr val="tx1"/>
            </a:solidFill>
            <a:prstDash val="dash"/>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or </a:t>
            </a:r>
          </a:p>
        </p:txBody>
      </p:sp>
      <p:sp>
        <p:nvSpPr>
          <p:cNvPr id="237" name="Thought Bubble: Cloud 236">
            <a:extLst>
              <a:ext uri="{FF2B5EF4-FFF2-40B4-BE49-F238E27FC236}">
                <a16:creationId xmlns:a16="http://schemas.microsoft.com/office/drawing/2014/main" id="{4486C0F4-B1A6-4A7D-8747-FAD1C2429D08}"/>
              </a:ext>
            </a:extLst>
          </p:cNvPr>
          <p:cNvSpPr/>
          <p:nvPr/>
        </p:nvSpPr>
        <p:spPr bwMode="auto">
          <a:xfrm>
            <a:off x="8053454" y="5608152"/>
            <a:ext cx="903248" cy="250613"/>
          </a:xfrm>
          <a:prstGeom prst="cloudCallout">
            <a:avLst>
              <a:gd name="adj1" fmla="val -1577"/>
              <a:gd name="adj2" fmla="val 30526"/>
            </a:avLst>
          </a:prstGeom>
          <a:solidFill>
            <a:srgbClr val="88C5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238" name="TextBox 237">
            <a:extLst>
              <a:ext uri="{FF2B5EF4-FFF2-40B4-BE49-F238E27FC236}">
                <a16:creationId xmlns:a16="http://schemas.microsoft.com/office/drawing/2014/main" id="{525F2404-7E24-45FC-B59E-257A305E6E77}"/>
              </a:ext>
            </a:extLst>
          </p:cNvPr>
          <p:cNvSpPr txBox="1"/>
          <p:nvPr/>
        </p:nvSpPr>
        <p:spPr>
          <a:xfrm>
            <a:off x="7965553" y="5634308"/>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TBD</a:t>
            </a:r>
          </a:p>
        </p:txBody>
      </p:sp>
      <p:sp>
        <p:nvSpPr>
          <p:cNvPr id="239" name="TextBox 1">
            <a:extLst>
              <a:ext uri="{FF2B5EF4-FFF2-40B4-BE49-F238E27FC236}">
                <a16:creationId xmlns:a16="http://schemas.microsoft.com/office/drawing/2014/main" id="{2C50ECB6-BC0A-4531-BC55-E356629742F8}"/>
              </a:ext>
            </a:extLst>
          </p:cNvPr>
          <p:cNvSpPr txBox="1">
            <a:spLocks noChangeArrowheads="1"/>
          </p:cNvSpPr>
          <p:nvPr/>
        </p:nvSpPr>
        <p:spPr bwMode="auto">
          <a:xfrm>
            <a:off x="6212244" y="689014"/>
            <a:ext cx="1363663" cy="169862"/>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240" name="Star: 5 Points 239">
            <a:extLst>
              <a:ext uri="{FF2B5EF4-FFF2-40B4-BE49-F238E27FC236}">
                <a16:creationId xmlns:a16="http://schemas.microsoft.com/office/drawing/2014/main" id="{40909297-F819-488B-B49B-41ED75974AF9}"/>
              </a:ext>
            </a:extLst>
          </p:cNvPr>
          <p:cNvSpPr/>
          <p:nvPr/>
        </p:nvSpPr>
        <p:spPr bwMode="auto">
          <a:xfrm>
            <a:off x="2656159" y="245912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241" name="TextBox 1">
            <a:extLst>
              <a:ext uri="{FF2B5EF4-FFF2-40B4-BE49-F238E27FC236}">
                <a16:creationId xmlns:a16="http://schemas.microsoft.com/office/drawing/2014/main" id="{0899D884-D922-4A4C-AE84-0560C4261E3B}"/>
              </a:ext>
            </a:extLst>
          </p:cNvPr>
          <p:cNvSpPr txBox="1">
            <a:spLocks noChangeArrowheads="1"/>
          </p:cNvSpPr>
          <p:nvPr/>
        </p:nvSpPr>
        <p:spPr bwMode="auto">
          <a:xfrm>
            <a:off x="2276734" y="279563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RAN</a:t>
            </a:r>
            <a:endParaRPr lang="en-GB" altLang="en-US" sz="700" dirty="0">
              <a:latin typeface="Montserrat" panose="00000500000000000000" pitchFamily="50" charset="0"/>
            </a:endParaRPr>
          </a:p>
        </p:txBody>
      </p:sp>
      <p:sp>
        <p:nvSpPr>
          <p:cNvPr id="242" name="Star: 5 Points 241">
            <a:extLst>
              <a:ext uri="{FF2B5EF4-FFF2-40B4-BE49-F238E27FC236}">
                <a16:creationId xmlns:a16="http://schemas.microsoft.com/office/drawing/2014/main" id="{93BB88E4-04AC-4056-ACFC-3F95E4904C10}"/>
              </a:ext>
            </a:extLst>
          </p:cNvPr>
          <p:cNvSpPr/>
          <p:nvPr/>
        </p:nvSpPr>
        <p:spPr bwMode="auto">
          <a:xfrm>
            <a:off x="2641743" y="196279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243" name="TextBox 1">
            <a:extLst>
              <a:ext uri="{FF2B5EF4-FFF2-40B4-BE49-F238E27FC236}">
                <a16:creationId xmlns:a16="http://schemas.microsoft.com/office/drawing/2014/main" id="{15D74C39-C0C3-4D39-A83A-062B258937E3}"/>
              </a:ext>
            </a:extLst>
          </p:cNvPr>
          <p:cNvSpPr txBox="1">
            <a:spLocks noChangeArrowheads="1"/>
          </p:cNvSpPr>
          <p:nvPr/>
        </p:nvSpPr>
        <p:spPr bwMode="auto">
          <a:xfrm>
            <a:off x="2262318" y="229930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SA</a:t>
            </a:r>
            <a:endParaRPr lang="en-GB" altLang="en-US" sz="700" dirty="0">
              <a:latin typeface="Montserrat" panose="00000500000000000000" pitchFamily="50" charset="0"/>
            </a:endParaRPr>
          </a:p>
        </p:txBody>
      </p:sp>
      <p:cxnSp>
        <p:nvCxnSpPr>
          <p:cNvPr id="244" name="Straight Connector 114">
            <a:extLst>
              <a:ext uri="{FF2B5EF4-FFF2-40B4-BE49-F238E27FC236}">
                <a16:creationId xmlns:a16="http://schemas.microsoft.com/office/drawing/2014/main" id="{86D64C8B-18D8-4F6C-9212-CC562ED0EDF9}"/>
              </a:ext>
            </a:extLst>
          </p:cNvPr>
          <p:cNvCxnSpPr>
            <a:cxnSpLocks noChangeShapeType="1"/>
          </p:cNvCxnSpPr>
          <p:nvPr/>
        </p:nvCxnSpPr>
        <p:spPr bwMode="auto">
          <a:xfrm>
            <a:off x="1563392" y="1452781"/>
            <a:ext cx="0" cy="4393128"/>
          </a:xfrm>
          <a:prstGeom prst="line">
            <a:avLst/>
          </a:prstGeom>
          <a:noFill/>
          <a:ln w="9525" algn="ctr">
            <a:solidFill>
              <a:schemeClr val="accent4">
                <a:lumMod val="40000"/>
                <a:lumOff val="60000"/>
              </a:schemeClr>
            </a:solidFill>
            <a:prstDash val="dash"/>
            <a:round/>
            <a:headEnd/>
            <a:tailEnd/>
          </a:ln>
        </p:spPr>
      </p:cxnSp>
      <p:sp>
        <p:nvSpPr>
          <p:cNvPr id="245" name="TextBox 244">
            <a:extLst>
              <a:ext uri="{FF2B5EF4-FFF2-40B4-BE49-F238E27FC236}">
                <a16:creationId xmlns:a16="http://schemas.microsoft.com/office/drawing/2014/main" id="{D0B7AFD5-5F2B-4549-A145-09F0A5F8A335}"/>
              </a:ext>
            </a:extLst>
          </p:cNvPr>
          <p:cNvSpPr txBox="1"/>
          <p:nvPr/>
        </p:nvSpPr>
        <p:spPr>
          <a:xfrm>
            <a:off x="8593767" y="4338231"/>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246" name="Straight Connector 245">
            <a:extLst>
              <a:ext uri="{FF2B5EF4-FFF2-40B4-BE49-F238E27FC236}">
                <a16:creationId xmlns:a16="http://schemas.microsoft.com/office/drawing/2014/main" id="{E783AA87-A8E4-4FD1-960A-1F2B65EAFC5B}"/>
              </a:ext>
            </a:extLst>
          </p:cNvPr>
          <p:cNvCxnSpPr>
            <a:cxnSpLocks/>
            <a:endCxn id="245" idx="1"/>
          </p:cNvCxnSpPr>
          <p:nvPr/>
        </p:nvCxnSpPr>
        <p:spPr>
          <a:xfrm>
            <a:off x="8267337" y="2955322"/>
            <a:ext cx="326430" cy="1598353"/>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58E125A-9004-4AD2-8B2F-7DEAF82E5975}"/>
              </a:ext>
            </a:extLst>
          </p:cNvPr>
          <p:cNvCxnSpPr>
            <a:cxnSpLocks/>
            <a:endCxn id="245" idx="1"/>
          </p:cNvCxnSpPr>
          <p:nvPr/>
        </p:nvCxnSpPr>
        <p:spPr>
          <a:xfrm flipV="1">
            <a:off x="8281932" y="4553675"/>
            <a:ext cx="311835" cy="837036"/>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48" name="Chevron 60">
            <a:extLst>
              <a:ext uri="{FF2B5EF4-FFF2-40B4-BE49-F238E27FC236}">
                <a16:creationId xmlns:a16="http://schemas.microsoft.com/office/drawing/2014/main" id="{6A5D51E0-DFA7-4AF9-A72A-025264A5CBC2}"/>
              </a:ext>
            </a:extLst>
          </p:cNvPr>
          <p:cNvSpPr/>
          <p:nvPr/>
        </p:nvSpPr>
        <p:spPr bwMode="auto">
          <a:xfrm>
            <a:off x="3699399" y="5298195"/>
            <a:ext cx="960525" cy="212045"/>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SA5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249" name="Chevron 60">
            <a:extLst>
              <a:ext uri="{FF2B5EF4-FFF2-40B4-BE49-F238E27FC236}">
                <a16:creationId xmlns:a16="http://schemas.microsoft.com/office/drawing/2014/main" id="{38525D8D-5126-48A6-AF82-79427378827A}"/>
              </a:ext>
            </a:extLst>
          </p:cNvPr>
          <p:cNvSpPr/>
          <p:nvPr/>
        </p:nvSpPr>
        <p:spPr bwMode="auto">
          <a:xfrm>
            <a:off x="4601890" y="5311564"/>
            <a:ext cx="3678959" cy="191512"/>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800" dirty="0">
                <a:solidFill>
                  <a:srgbClr val="FF0000"/>
                </a:solidFill>
                <a:latin typeface="+mn-lt"/>
                <a:ea typeface="ＭＳ Ｐゴシック" charset="-128"/>
              </a:rPr>
              <a:t>SA5 6G </a:t>
            </a:r>
            <a:r>
              <a:rPr lang="fr-FR" sz="800" dirty="0" err="1">
                <a:solidFill>
                  <a:srgbClr val="FF0000"/>
                </a:solidFill>
                <a:latin typeface="+mn-lt"/>
                <a:ea typeface="ＭＳ Ｐゴシック" charset="-128"/>
              </a:rPr>
              <a:t>Study</a:t>
            </a:r>
            <a:r>
              <a:rPr lang="fr-FR" sz="800" dirty="0">
                <a:solidFill>
                  <a:srgbClr val="FF0000"/>
                </a:solidFill>
                <a:latin typeface="+mn-lt"/>
                <a:ea typeface="ＭＳ Ｐゴシック" charset="-128"/>
              </a:rPr>
              <a:t>(</a:t>
            </a:r>
            <a:r>
              <a:rPr lang="fr-FR" sz="800" dirty="0" err="1">
                <a:solidFill>
                  <a:srgbClr val="FF0000"/>
                </a:solidFill>
                <a:latin typeface="+mn-lt"/>
                <a:ea typeface="ＭＳ Ｐゴシック" charset="-128"/>
              </a:rPr>
              <a:t>ies</a:t>
            </a:r>
            <a:r>
              <a:rPr lang="fr-FR" sz="800" dirty="0">
                <a:solidFill>
                  <a:srgbClr val="FF0000"/>
                </a:solidFill>
                <a:latin typeface="+mn-lt"/>
                <a:ea typeface="ＭＳ Ｐゴシック" charset="-128"/>
              </a:rPr>
              <a:t>)</a:t>
            </a:r>
          </a:p>
          <a:p>
            <a:pPr algn="ctr"/>
            <a:endParaRPr lang="fr-FR" sz="800" dirty="0">
              <a:solidFill>
                <a:srgbClr val="FF0000"/>
              </a:solidFill>
              <a:latin typeface="+mn-lt"/>
              <a:ea typeface="ＭＳ Ｐゴシック" charset="-128"/>
            </a:endParaRPr>
          </a:p>
        </p:txBody>
      </p:sp>
      <p:sp>
        <p:nvSpPr>
          <p:cNvPr id="250" name="Title 1">
            <a:extLst>
              <a:ext uri="{FF2B5EF4-FFF2-40B4-BE49-F238E27FC236}">
                <a16:creationId xmlns:a16="http://schemas.microsoft.com/office/drawing/2014/main" id="{6CD72820-73AD-41E5-9F0B-C8BAA34BB409}"/>
              </a:ext>
            </a:extLst>
          </p:cNvPr>
          <p:cNvSpPr txBox="1">
            <a:spLocks/>
          </p:cNvSpPr>
          <p:nvPr/>
        </p:nvSpPr>
        <p:spPr bwMode="auto">
          <a:xfrm>
            <a:off x="6774858" y="1590540"/>
            <a:ext cx="2278234"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Rel-20 - 5GA part</a:t>
            </a:r>
            <a:endParaRPr lang="en-US" sz="1600" b="1" kern="0" dirty="0">
              <a:latin typeface="Montserrat" panose="00000500000000000000" pitchFamily="50" charset="0"/>
              <a:ea typeface="ＭＳ Ｐゴシック" charset="0"/>
              <a:cs typeface="ＭＳ Ｐゴシック" charset="0"/>
            </a:endParaRPr>
          </a:p>
        </p:txBody>
      </p:sp>
      <p:sp>
        <p:nvSpPr>
          <p:cNvPr id="251" name="Chevron 60">
            <a:extLst>
              <a:ext uri="{FF2B5EF4-FFF2-40B4-BE49-F238E27FC236}">
                <a16:creationId xmlns:a16="http://schemas.microsoft.com/office/drawing/2014/main" id="{286FD76F-25AF-4B96-890D-0DFFA6744CD1}"/>
              </a:ext>
            </a:extLst>
          </p:cNvPr>
          <p:cNvSpPr/>
          <p:nvPr/>
        </p:nvSpPr>
        <p:spPr bwMode="auto">
          <a:xfrm>
            <a:off x="4101700" y="2710414"/>
            <a:ext cx="3570919" cy="180752"/>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900" dirty="0">
                <a:solidFill>
                  <a:srgbClr val="FF0000"/>
                </a:solidFill>
                <a:latin typeface="+mn-lt"/>
                <a:ea typeface="ＭＳ Ｐゴシック" charset="-128"/>
              </a:rPr>
              <a:t>SA5 (5GA OAM/CH Prime) management St.+</a:t>
            </a:r>
            <a:r>
              <a:rPr lang="fr-FR" sz="900" dirty="0" err="1">
                <a:solidFill>
                  <a:srgbClr val="FF0000"/>
                </a:solidFill>
                <a:latin typeface="+mn-lt"/>
                <a:ea typeface="ＭＳ Ｐゴシック" charset="-128"/>
              </a:rPr>
              <a:t>Norm</a:t>
            </a:r>
            <a:r>
              <a:rPr lang="fr-FR" sz="900" dirty="0">
                <a:solidFill>
                  <a:srgbClr val="FF0000"/>
                </a:solidFill>
                <a:latin typeface="+mn-lt"/>
                <a:ea typeface="ＭＳ Ｐゴシック" charset="-128"/>
              </a:rPr>
              <a:t> Stage1/2/3</a:t>
            </a:r>
          </a:p>
        </p:txBody>
      </p:sp>
      <p:sp>
        <p:nvSpPr>
          <p:cNvPr id="252" name="Chevron 60">
            <a:extLst>
              <a:ext uri="{FF2B5EF4-FFF2-40B4-BE49-F238E27FC236}">
                <a16:creationId xmlns:a16="http://schemas.microsoft.com/office/drawing/2014/main" id="{6656007E-0275-47F3-8A53-11CBBD88ED4F}"/>
              </a:ext>
            </a:extLst>
          </p:cNvPr>
          <p:cNvSpPr/>
          <p:nvPr/>
        </p:nvSpPr>
        <p:spPr bwMode="auto">
          <a:xfrm>
            <a:off x="3208037" y="2698223"/>
            <a:ext cx="922255" cy="214283"/>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600" dirty="0">
                <a:latin typeface="Montserrat" panose="00000500000000000000" pitchFamily="50" charset="0"/>
                <a:ea typeface="ＭＳ Ｐゴシック" charset="-128"/>
                <a:cs typeface="Arial" pitchFamily="34" charset="0"/>
              </a:rPr>
              <a:t>OAM/CH Prime </a:t>
            </a:r>
          </a:p>
          <a:p>
            <a:pPr algn="ctr">
              <a:defRPr/>
            </a:pPr>
            <a:r>
              <a:rPr lang="fr-FR" sz="600" dirty="0">
                <a:latin typeface="Montserrat" panose="00000500000000000000" pitchFamily="50" charset="0"/>
                <a:ea typeface="ＭＳ Ｐゴシック" charset="-128"/>
                <a:cs typeface="Arial" pitchFamily="34" charset="0"/>
              </a:rPr>
              <a:t>SID </a:t>
            </a:r>
            <a:r>
              <a:rPr lang="fr-FR" sz="600" dirty="0" err="1">
                <a:latin typeface="Montserrat" panose="00000500000000000000" pitchFamily="50" charset="0"/>
                <a:ea typeface="ＭＳ Ｐゴシック" charset="-128"/>
                <a:cs typeface="Arial" pitchFamily="34" charset="0"/>
              </a:rPr>
              <a:t>def</a:t>
            </a:r>
            <a:r>
              <a:rPr lang="fr-FR" sz="600" dirty="0">
                <a:latin typeface="Montserrat" panose="00000500000000000000" pitchFamily="50" charset="0"/>
                <a:ea typeface="ＭＳ Ｐゴシック" charset="-128"/>
                <a:cs typeface="Arial" pitchFamily="34" charset="0"/>
              </a:rPr>
              <a:t>.</a:t>
            </a:r>
          </a:p>
        </p:txBody>
      </p:sp>
      <p:sp>
        <p:nvSpPr>
          <p:cNvPr id="253" name="Chevron 60">
            <a:extLst>
              <a:ext uri="{FF2B5EF4-FFF2-40B4-BE49-F238E27FC236}">
                <a16:creationId xmlns:a16="http://schemas.microsoft.com/office/drawing/2014/main" id="{ECA09B58-5941-4FE2-93FF-E967EF3D6DCF}"/>
              </a:ext>
            </a:extLst>
          </p:cNvPr>
          <p:cNvSpPr/>
          <p:nvPr/>
        </p:nvSpPr>
        <p:spPr bwMode="auto">
          <a:xfrm>
            <a:off x="6420848" y="2891455"/>
            <a:ext cx="1837670" cy="201711"/>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defRPr/>
            </a:pPr>
            <a:r>
              <a:rPr lang="en-US" altLang="zh-CN" sz="600" dirty="0">
                <a:solidFill>
                  <a:srgbClr val="FF0000"/>
                </a:solidFill>
                <a:latin typeface="+mn-lt"/>
                <a:ea typeface="ＭＳ Ｐゴシック" charset="-128"/>
                <a:cs typeface="Arial" pitchFamily="34" charset="0"/>
              </a:rPr>
              <a:t>SA5 (OAM/CH</a:t>
            </a:r>
            <a:r>
              <a:rPr lang="fr-FR" sz="600" dirty="0">
                <a:solidFill>
                  <a:srgbClr val="FF0000"/>
                </a:solidFill>
                <a:latin typeface="+mn-lt"/>
                <a:ea typeface="ＭＳ Ｐゴシック" charset="-128"/>
                <a:cs typeface="Arial" pitchFamily="34" charset="0"/>
              </a:rPr>
              <a:t> Stage 2/Stage3 </a:t>
            </a:r>
            <a:r>
              <a:rPr lang="fr-FR" sz="600" dirty="0" err="1">
                <a:solidFill>
                  <a:srgbClr val="FF0000"/>
                </a:solidFill>
                <a:latin typeface="+mn-lt"/>
                <a:ea typeface="ＭＳ Ｐゴシック" charset="-128"/>
                <a:cs typeface="Arial" pitchFamily="34" charset="0"/>
              </a:rPr>
              <a:t>supporting</a:t>
            </a:r>
            <a:r>
              <a:rPr lang="fr-FR" sz="600" dirty="0">
                <a:solidFill>
                  <a:srgbClr val="FF0000"/>
                </a:solidFill>
                <a:latin typeface="+mn-lt"/>
                <a:ea typeface="ＭＳ Ｐゴシック" charset="-128"/>
                <a:cs typeface="Arial" pitchFamily="34" charset="0"/>
              </a:rPr>
              <a:t>) SA&amp;RAN </a:t>
            </a:r>
            <a:r>
              <a:rPr lang="fr-FR" altLang="zh-CN" sz="600" dirty="0">
                <a:solidFill>
                  <a:srgbClr val="FF0000"/>
                </a:solidFill>
                <a:latin typeface="+mn-lt"/>
                <a:ea typeface="ＭＳ Ｐゴシック" charset="-128"/>
              </a:rPr>
              <a:t>(SA5) </a:t>
            </a:r>
            <a:endParaRPr lang="fr-FR" sz="600" dirty="0">
              <a:solidFill>
                <a:srgbClr val="FF0000"/>
              </a:solidFill>
              <a:latin typeface="+mn-lt"/>
              <a:ea typeface="ＭＳ Ｐゴシック" charset="-128"/>
              <a:cs typeface="Arial" pitchFamily="34" charset="0"/>
            </a:endParaRPr>
          </a:p>
        </p:txBody>
      </p:sp>
      <p:sp>
        <p:nvSpPr>
          <p:cNvPr id="254" name="Chevron 60">
            <a:extLst>
              <a:ext uri="{FF2B5EF4-FFF2-40B4-BE49-F238E27FC236}">
                <a16:creationId xmlns:a16="http://schemas.microsoft.com/office/drawing/2014/main" id="{A14F95DB-7E60-4927-BAE1-F936CBE09789}"/>
              </a:ext>
            </a:extLst>
          </p:cNvPr>
          <p:cNvSpPr/>
          <p:nvPr/>
        </p:nvSpPr>
        <p:spPr bwMode="auto">
          <a:xfrm>
            <a:off x="5252352" y="2896890"/>
            <a:ext cx="1231248" cy="214887"/>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600" dirty="0">
                <a:latin typeface="Montserrat" panose="00000500000000000000" pitchFamily="50" charset="0"/>
                <a:ea typeface="ＭＳ Ｐゴシック" charset="-128"/>
                <a:cs typeface="Arial" pitchFamily="34" charset="0"/>
              </a:rPr>
              <a:t>OAM/CH </a:t>
            </a:r>
            <a:r>
              <a:rPr lang="fr-FR" sz="600" dirty="0" err="1">
                <a:latin typeface="Montserrat" panose="00000500000000000000" pitchFamily="50" charset="0"/>
                <a:ea typeface="ＭＳ Ｐゴシック" charset="-128"/>
                <a:cs typeface="Arial" pitchFamily="34" charset="0"/>
              </a:rPr>
              <a:t>Supporting</a:t>
            </a:r>
            <a:r>
              <a:rPr lang="fr-FR" sz="600" dirty="0">
                <a:latin typeface="Montserrat" panose="00000500000000000000" pitchFamily="50" charset="0"/>
                <a:ea typeface="ＭＳ Ｐゴシック" charset="-128"/>
                <a:cs typeface="Arial" pitchFamily="34" charset="0"/>
              </a:rPr>
              <a:t> </a:t>
            </a:r>
          </a:p>
          <a:p>
            <a:pPr algn="ctr">
              <a:defRPr/>
            </a:pPr>
            <a:r>
              <a:rPr lang="fr-FR" sz="600" dirty="0">
                <a:latin typeface="Montserrat" panose="00000500000000000000" pitchFamily="50" charset="0"/>
                <a:ea typeface="ＭＳ Ｐゴシック" charset="-128"/>
                <a:cs typeface="Arial" pitchFamily="34" charset="0"/>
              </a:rPr>
              <a:t>SID </a:t>
            </a:r>
            <a:r>
              <a:rPr lang="fr-FR" sz="600" dirty="0" err="1">
                <a:latin typeface="Montserrat" panose="00000500000000000000" pitchFamily="50" charset="0"/>
                <a:ea typeface="ＭＳ Ｐゴシック" charset="-128"/>
                <a:cs typeface="Arial" pitchFamily="34" charset="0"/>
              </a:rPr>
              <a:t>def</a:t>
            </a:r>
            <a:r>
              <a:rPr lang="fr-FR" sz="600" dirty="0">
                <a:latin typeface="Montserrat" panose="00000500000000000000" pitchFamily="50" charset="0"/>
                <a:ea typeface="ＭＳ Ｐゴシック" charset="-128"/>
                <a:cs typeface="Arial" pitchFamily="34" charset="0"/>
              </a:rPr>
              <a:t>.(if </a:t>
            </a:r>
            <a:r>
              <a:rPr lang="fr-FR" sz="600" dirty="0" err="1">
                <a:latin typeface="Montserrat" panose="00000500000000000000" pitchFamily="50" charset="0"/>
                <a:ea typeface="ＭＳ Ｐゴシック" charset="-128"/>
                <a:cs typeface="Arial" pitchFamily="34" charset="0"/>
              </a:rPr>
              <a:t>needed</a:t>
            </a:r>
            <a:r>
              <a:rPr lang="fr-FR" sz="600" dirty="0">
                <a:latin typeface="Montserrat" panose="00000500000000000000" pitchFamily="50" charset="0"/>
                <a:ea typeface="ＭＳ Ｐゴシック" charset="-128"/>
                <a:cs typeface="Arial" pitchFamily="34" charset="0"/>
              </a:rPr>
              <a:t>)</a:t>
            </a:r>
          </a:p>
        </p:txBody>
      </p:sp>
      <p:sp>
        <p:nvSpPr>
          <p:cNvPr id="255" name="Rectangle 254">
            <a:extLst>
              <a:ext uri="{FF2B5EF4-FFF2-40B4-BE49-F238E27FC236}">
                <a16:creationId xmlns:a16="http://schemas.microsoft.com/office/drawing/2014/main" id="{39B5600A-8361-476B-99D8-CF42977E23C2}"/>
              </a:ext>
            </a:extLst>
          </p:cNvPr>
          <p:cNvSpPr/>
          <p:nvPr/>
        </p:nvSpPr>
        <p:spPr>
          <a:xfrm>
            <a:off x="9412214" y="1124374"/>
            <a:ext cx="2598162" cy="5361676"/>
          </a:xfrm>
          <a:prstGeom prst="rect">
            <a:avLst/>
          </a:prstGeom>
          <a:solidFill>
            <a:schemeClr val="bg1"/>
          </a:solidFill>
        </p:spPr>
        <p:txBody>
          <a:bodyPr wrap="square">
            <a:spAutoFit/>
          </a:bodyPr>
          <a:lstStyle/>
          <a:p>
            <a:pPr lvl="0"/>
            <a:r>
              <a:rPr lang="en-GB" altLang="zh-CN" sz="1100" b="1" dirty="0">
                <a:solidFill>
                  <a:prstClr val="black"/>
                </a:solidFill>
                <a:highlight>
                  <a:srgbClr val="00FFFF"/>
                </a:highlight>
                <a:latin typeface="+mn-lt"/>
              </a:rPr>
              <a:t>5GA Rel-20: </a:t>
            </a:r>
          </a:p>
          <a:p>
            <a:pPr lvl="0"/>
            <a:r>
              <a:rPr lang="en-GB" altLang="zh-CN" sz="1100" b="1" dirty="0">
                <a:solidFill>
                  <a:prstClr val="black"/>
                </a:solidFill>
                <a:latin typeface="+mn-lt"/>
              </a:rPr>
              <a:t>OAM/CH prime feature:</a:t>
            </a:r>
            <a:endParaRPr lang="zh-CN" altLang="zh-CN" sz="1100" dirty="0">
              <a:solidFill>
                <a:prstClr val="black"/>
              </a:solidFill>
              <a:latin typeface="+mn-lt"/>
            </a:endParaRPr>
          </a:p>
          <a:p>
            <a:r>
              <a:rPr lang="en-US" altLang="zh-CN" sz="1100" dirty="0">
                <a:solidFill>
                  <a:srgbClr val="0000FF"/>
                </a:solidFill>
                <a:latin typeface="+mn-lt"/>
              </a:rPr>
              <a:t>All prime SIDs to be agreed no later than May.2025(SA5#161) and target for approval in Jun.2025</a:t>
            </a:r>
            <a:r>
              <a:rPr lang="en-GB" altLang="zh-CN" sz="1100" dirty="0">
                <a:solidFill>
                  <a:srgbClr val="0000FF"/>
                </a:solidFill>
                <a:latin typeface="+mn-lt"/>
              </a:rPr>
              <a:t> (SA#108)</a:t>
            </a:r>
            <a:r>
              <a:rPr lang="en-US" altLang="zh-CN" sz="1100" dirty="0">
                <a:solidFill>
                  <a:srgbClr val="0000FF"/>
                </a:solidFill>
                <a:latin typeface="+mn-lt"/>
              </a:rPr>
              <a:t>. </a:t>
            </a:r>
          </a:p>
          <a:p>
            <a:r>
              <a:rPr lang="en-US" altLang="zh-CN" sz="1100" dirty="0">
                <a:solidFill>
                  <a:srgbClr val="0000FF"/>
                </a:solidFill>
                <a:latin typeface="+mn-lt"/>
              </a:rPr>
              <a:t>It’s recommended to take max 6~9 months for study phase if normative work is planned for Rel-20. </a:t>
            </a:r>
            <a:endParaRPr lang="en-GB" altLang="zh-CN" sz="1100" dirty="0">
              <a:solidFill>
                <a:srgbClr val="0000FF"/>
              </a:solidFill>
              <a:latin typeface="+mn-lt"/>
            </a:endParaRPr>
          </a:p>
          <a:p>
            <a:pPr marL="285750" lvl="0" indent="-285750">
              <a:buFont typeface="Wingdings" panose="05000000000000000000" pitchFamily="2" charset="2"/>
              <a:buChar char="Ø"/>
            </a:pPr>
            <a:r>
              <a:rPr lang="en-GB" altLang="zh-CN" sz="1050" dirty="0">
                <a:solidFill>
                  <a:prstClr val="black"/>
                </a:solidFill>
                <a:latin typeface="+mn-lt"/>
              </a:rPr>
              <a:t>Start of Rel-20 </a:t>
            </a:r>
            <a:r>
              <a:rPr lang="en-GB" altLang="zh-CN" sz="1050" dirty="0">
                <a:solidFill>
                  <a:srgbClr val="FF0000"/>
                </a:solidFill>
                <a:latin typeface="+mn-lt"/>
              </a:rPr>
              <a:t>prime</a:t>
            </a:r>
            <a:r>
              <a:rPr lang="en-GB" altLang="zh-CN" sz="1050" dirty="0">
                <a:solidFill>
                  <a:prstClr val="black"/>
                </a:solidFill>
                <a:latin typeface="+mn-lt"/>
              </a:rPr>
              <a:t> study:</a:t>
            </a:r>
            <a:r>
              <a:rPr lang="en-GB" altLang="zh-CN" sz="1050" dirty="0">
                <a:solidFill>
                  <a:srgbClr val="FF0000"/>
                </a:solidFill>
                <a:latin typeface="+mn-lt"/>
              </a:rPr>
              <a:t> right after </a:t>
            </a:r>
            <a:r>
              <a:rPr lang="en-GB" altLang="zh-CN" sz="1050" dirty="0">
                <a:solidFill>
                  <a:prstClr val="black"/>
                </a:solidFill>
                <a:latin typeface="+mn-lt"/>
              </a:rPr>
              <a:t>Jun.2025 (SA#108/SA5#161)</a:t>
            </a:r>
          </a:p>
          <a:p>
            <a:pPr marL="285750" lvl="0" indent="-285750">
              <a:buFont typeface="Wingdings" panose="05000000000000000000" pitchFamily="2" charset="2"/>
              <a:buChar char="Ø"/>
            </a:pPr>
            <a:r>
              <a:rPr lang="en-US" altLang="zh-CN" sz="1050" dirty="0">
                <a:solidFill>
                  <a:prstClr val="black"/>
                </a:solidFill>
                <a:latin typeface="+mn-lt"/>
              </a:rPr>
              <a:t>End of Rel-20 </a:t>
            </a:r>
            <a:r>
              <a:rPr lang="en-US" altLang="zh-CN" sz="1050" dirty="0">
                <a:solidFill>
                  <a:srgbClr val="FF0000"/>
                </a:solidFill>
                <a:latin typeface="+mn-lt"/>
              </a:rPr>
              <a:t>prime</a:t>
            </a:r>
            <a:r>
              <a:rPr lang="en-US" altLang="zh-CN" sz="1050" dirty="0">
                <a:solidFill>
                  <a:prstClr val="black"/>
                </a:solidFill>
                <a:latin typeface="+mn-lt"/>
              </a:rPr>
              <a:t> normative: Dec.2026 (SA#114/SA5#170)</a:t>
            </a:r>
          </a:p>
          <a:p>
            <a:pPr lvl="0"/>
            <a:endParaRPr lang="en-GB" altLang="zh-CN" sz="1050" dirty="0">
              <a:solidFill>
                <a:prstClr val="black"/>
              </a:solidFill>
              <a:latin typeface="+mn-lt"/>
            </a:endParaRPr>
          </a:p>
          <a:p>
            <a:r>
              <a:rPr lang="en-GB" altLang="zh-CN" sz="1100" b="1" dirty="0">
                <a:solidFill>
                  <a:prstClr val="black"/>
                </a:solidFill>
                <a:latin typeface="+mn-lt"/>
              </a:rPr>
              <a:t>OAM/CH supporting to network feature</a:t>
            </a:r>
            <a:r>
              <a:rPr lang="en-US" altLang="zh-CN" sz="1100" dirty="0">
                <a:solidFill>
                  <a:prstClr val="black"/>
                </a:solidFill>
                <a:latin typeface="+mn-lt"/>
              </a:rPr>
              <a:t>(SA5 is ready to support network features pending the availability of inputs from other WGs)</a:t>
            </a:r>
            <a:endParaRPr lang="en-GB" altLang="zh-CN" sz="1100" b="1" dirty="0">
              <a:solidFill>
                <a:prstClr val="black"/>
              </a:solidFill>
              <a:latin typeface="+mn-lt"/>
            </a:endParaRPr>
          </a:p>
          <a:p>
            <a:r>
              <a:rPr lang="en-US" altLang="zh-CN" sz="1100" dirty="0">
                <a:solidFill>
                  <a:srgbClr val="0000FF"/>
                </a:solidFill>
                <a:latin typeface="+mn-lt"/>
              </a:rPr>
              <a:t>All supporting studies/normative WIDs to be agreed no later than May.2026 (SA5#167) and target for approval in Jun.2026 (SA#112). </a:t>
            </a:r>
            <a:endParaRPr lang="zh-CN" altLang="zh-CN" sz="1100" dirty="0">
              <a:solidFill>
                <a:srgbClr val="0000FF"/>
              </a:solidFill>
              <a:latin typeface="+mn-lt"/>
            </a:endParaRPr>
          </a:p>
          <a:p>
            <a:pPr marL="285750" lvl="0" indent="-285750">
              <a:buFont typeface="Wingdings" panose="05000000000000000000" pitchFamily="2" charset="2"/>
              <a:buChar char="Ø"/>
            </a:pPr>
            <a:r>
              <a:rPr lang="en-GB" altLang="zh-CN" sz="1050" dirty="0">
                <a:solidFill>
                  <a:prstClr val="black"/>
                </a:solidFill>
                <a:latin typeface="+mn-lt"/>
              </a:rPr>
              <a:t>Start of Rel-20 </a:t>
            </a:r>
            <a:r>
              <a:rPr lang="en-GB" altLang="zh-CN" sz="1050" dirty="0">
                <a:solidFill>
                  <a:srgbClr val="FF0000"/>
                </a:solidFill>
                <a:latin typeface="+mn-lt"/>
              </a:rPr>
              <a:t>supporting</a:t>
            </a:r>
            <a:r>
              <a:rPr lang="en-GB" altLang="zh-CN" sz="1050" dirty="0">
                <a:solidFill>
                  <a:prstClr val="black"/>
                </a:solidFill>
                <a:latin typeface="+mn-lt"/>
              </a:rPr>
              <a:t> study (if needed): </a:t>
            </a:r>
            <a:r>
              <a:rPr lang="en-GB" altLang="zh-CN" sz="1050" dirty="0">
                <a:solidFill>
                  <a:srgbClr val="FF0000"/>
                </a:solidFill>
                <a:latin typeface="+mn-lt"/>
              </a:rPr>
              <a:t>right after</a:t>
            </a:r>
            <a:r>
              <a:rPr lang="en-GB" altLang="zh-CN" sz="1050" dirty="0">
                <a:solidFill>
                  <a:prstClr val="black"/>
                </a:solidFill>
                <a:latin typeface="+mn-lt"/>
              </a:rPr>
              <a:t> </a:t>
            </a:r>
            <a:r>
              <a:rPr lang="en-US" altLang="zh-CN" sz="1050" dirty="0">
                <a:solidFill>
                  <a:prstClr val="black"/>
                </a:solidFill>
                <a:latin typeface="+mn-lt"/>
              </a:rPr>
              <a:t>Jun</a:t>
            </a:r>
            <a:r>
              <a:rPr lang="en-GB" altLang="zh-CN" sz="1050" dirty="0">
                <a:solidFill>
                  <a:prstClr val="black"/>
                </a:solidFill>
                <a:latin typeface="+mn-lt"/>
              </a:rPr>
              <a:t>.2026 (SA#112/SA5#167)</a:t>
            </a:r>
            <a:endParaRPr lang="en-US" altLang="zh-CN" sz="1050" dirty="0">
              <a:solidFill>
                <a:prstClr val="black"/>
              </a:solidFill>
              <a:latin typeface="+mn-lt"/>
            </a:endParaRPr>
          </a:p>
          <a:p>
            <a:pPr marL="285750" lvl="0" indent="-285750">
              <a:buFont typeface="Wingdings" panose="05000000000000000000" pitchFamily="2" charset="2"/>
              <a:buChar char="Ø"/>
            </a:pPr>
            <a:r>
              <a:rPr lang="en-US" altLang="zh-CN" sz="1050" dirty="0">
                <a:solidFill>
                  <a:prstClr val="black"/>
                </a:solidFill>
                <a:latin typeface="+mn-lt"/>
              </a:rPr>
              <a:t>End of Rel-20 </a:t>
            </a:r>
            <a:r>
              <a:rPr lang="en-US" altLang="zh-CN" sz="1050" dirty="0">
                <a:solidFill>
                  <a:srgbClr val="FF0000"/>
                </a:solidFill>
                <a:latin typeface="+mn-lt"/>
              </a:rPr>
              <a:t>supporting</a:t>
            </a:r>
            <a:r>
              <a:rPr lang="en-US" altLang="zh-CN" sz="1050" dirty="0">
                <a:solidFill>
                  <a:prstClr val="black"/>
                </a:solidFill>
                <a:latin typeface="+mn-lt"/>
              </a:rPr>
              <a:t> normative: Mar.2027 (SA#115/SA5#171)</a:t>
            </a:r>
          </a:p>
          <a:p>
            <a:pPr lvl="0"/>
            <a:endParaRPr lang="en-GB" altLang="zh-CN" sz="1100" b="1" dirty="0">
              <a:solidFill>
                <a:prstClr val="black"/>
              </a:solidFill>
              <a:highlight>
                <a:srgbClr val="00FFFF"/>
              </a:highlight>
              <a:latin typeface="Calibri"/>
            </a:endParaRPr>
          </a:p>
          <a:p>
            <a:pPr lvl="0"/>
            <a:r>
              <a:rPr lang="en-GB" altLang="zh-CN" sz="1100" b="1" dirty="0">
                <a:solidFill>
                  <a:prstClr val="black"/>
                </a:solidFill>
                <a:highlight>
                  <a:srgbClr val="00FFFF"/>
                </a:highlight>
                <a:latin typeface="Calibri"/>
              </a:rPr>
              <a:t>6G Rel-20 </a:t>
            </a:r>
            <a:r>
              <a:rPr lang="en-US" altLang="zh-CN" sz="1100" b="1" dirty="0">
                <a:solidFill>
                  <a:prstClr val="black"/>
                </a:solidFill>
                <a:highlight>
                  <a:srgbClr val="00FFFF"/>
                </a:highlight>
                <a:latin typeface="Calibri"/>
              </a:rPr>
              <a:t>study</a:t>
            </a:r>
            <a:r>
              <a:rPr lang="en-GB" altLang="zh-CN" sz="1100" b="1" dirty="0">
                <a:solidFill>
                  <a:prstClr val="black"/>
                </a:solidFill>
                <a:highlight>
                  <a:srgbClr val="00FFFF"/>
                </a:highlight>
                <a:latin typeface="Calibri"/>
              </a:rPr>
              <a:t>:</a:t>
            </a:r>
          </a:p>
          <a:p>
            <a:pPr marL="171450" lvl="0" indent="-171450">
              <a:buFont typeface="Wingdings" panose="05000000000000000000" pitchFamily="2" charset="2"/>
              <a:buChar char="Ø"/>
            </a:pPr>
            <a:r>
              <a:rPr lang="en-US" altLang="zh-CN" sz="1050" dirty="0">
                <a:solidFill>
                  <a:prstClr val="black"/>
                </a:solidFill>
                <a:latin typeface="+mn-lt"/>
              </a:rPr>
              <a:t>Start of Rel-20 study: Sep.2025 (SA#109/SA5#163)</a:t>
            </a:r>
          </a:p>
          <a:p>
            <a:pPr marL="171450" lvl="0" indent="-171450">
              <a:buFont typeface="Wingdings" panose="05000000000000000000" pitchFamily="2" charset="2"/>
              <a:buChar char="Ø"/>
            </a:pPr>
            <a:r>
              <a:rPr lang="en-US" altLang="zh-CN" sz="1050" dirty="0">
                <a:solidFill>
                  <a:prstClr val="black"/>
                </a:solidFill>
                <a:latin typeface="+mn-lt"/>
              </a:rPr>
              <a:t>End of Rel-20 study: Mar.2027 (SA#115/SA5#171)</a:t>
            </a:r>
          </a:p>
        </p:txBody>
      </p:sp>
      <p:sp>
        <p:nvSpPr>
          <p:cNvPr id="256" name="TextBox 255">
            <a:extLst>
              <a:ext uri="{FF2B5EF4-FFF2-40B4-BE49-F238E27FC236}">
                <a16:creationId xmlns:a16="http://schemas.microsoft.com/office/drawing/2014/main" id="{0DA88FEB-CE01-446D-AA81-D61AA5702E53}"/>
              </a:ext>
            </a:extLst>
          </p:cNvPr>
          <p:cNvSpPr txBox="1"/>
          <p:nvPr/>
        </p:nvSpPr>
        <p:spPr>
          <a:xfrm>
            <a:off x="246914" y="6091019"/>
            <a:ext cx="6173934" cy="292388"/>
          </a:xfrm>
          <a:prstGeom prst="rect">
            <a:avLst/>
          </a:prstGeom>
          <a:noFill/>
        </p:spPr>
        <p:txBody>
          <a:bodyPr wrap="none" rtlCol="0">
            <a:spAutoFit/>
          </a:bodyPr>
          <a:lstStyle/>
          <a:p>
            <a:r>
              <a:rPr lang="en-US" altLang="zh-CN" dirty="0"/>
              <a:t>Note: 6G time line needs more discussion based on inputs from SA 6G workshop</a:t>
            </a:r>
            <a:endParaRPr lang="zh-CN" altLang="en-US" dirty="0"/>
          </a:p>
        </p:txBody>
      </p:sp>
    </p:spTree>
    <p:extLst>
      <p:ext uri="{BB962C8B-B14F-4D97-AF65-F5344CB8AC3E}">
        <p14:creationId xmlns:p14="http://schemas.microsoft.com/office/powerpoint/2010/main" val="406624500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E6AB-9842-4723-A64D-5FAEE78BBDDE}"/>
              </a:ext>
            </a:extLst>
          </p:cNvPr>
          <p:cNvSpPr>
            <a:spLocks noGrp="1"/>
          </p:cNvSpPr>
          <p:nvPr>
            <p:ph type="title"/>
          </p:nvPr>
        </p:nvSpPr>
        <p:spPr/>
        <p:txBody>
          <a:bodyPr/>
          <a:lstStyle/>
          <a:p>
            <a:r>
              <a:rPr lang="en-GB" altLang="en-US" dirty="0"/>
              <a:t>SA5 Rel-20 capacity summary </a:t>
            </a:r>
            <a:endParaRPr lang="zh-CN" altLang="en-US" dirty="0"/>
          </a:p>
        </p:txBody>
      </p:sp>
      <p:sp>
        <p:nvSpPr>
          <p:cNvPr id="6" name="Content Placeholder 2">
            <a:extLst>
              <a:ext uri="{FF2B5EF4-FFF2-40B4-BE49-F238E27FC236}">
                <a16:creationId xmlns:a16="http://schemas.microsoft.com/office/drawing/2014/main" id="{CBBE5E9C-2388-489A-9825-0BD51C90FACA}"/>
              </a:ext>
            </a:extLst>
          </p:cNvPr>
          <p:cNvSpPr txBox="1">
            <a:spLocks/>
          </p:cNvSpPr>
          <p:nvPr/>
        </p:nvSpPr>
        <p:spPr bwMode="auto">
          <a:xfrm>
            <a:off x="838200" y="1351735"/>
            <a:ext cx="10515600" cy="47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sz="2400" kern="0" dirty="0"/>
              <a:t>SA5 capacity:</a:t>
            </a:r>
          </a:p>
          <a:p>
            <a:pPr lvl="1"/>
            <a:r>
              <a:rPr lang="en-US" sz="2000" kern="0" dirty="0"/>
              <a:t>Max </a:t>
            </a:r>
            <a:r>
              <a:rPr lang="en-US" altLang="en-US" sz="2000" kern="0" dirty="0"/>
              <a:t>TUs: 124 (OAM) / 80 (Charging)</a:t>
            </a:r>
          </a:p>
          <a:p>
            <a:pPr lvl="2"/>
            <a:r>
              <a:rPr lang="en-US" altLang="en-US" sz="1600" kern="0" dirty="0"/>
              <a:t>Additional buffer TUs: 61(OAM)/40(CH)</a:t>
            </a:r>
          </a:p>
          <a:p>
            <a:pPr lvl="1"/>
            <a:r>
              <a:rPr lang="en-US" altLang="en-US" sz="2000" kern="0" dirty="0"/>
              <a:t>Max number of SIs/WIs: 10~15 (OAM) / 6~10 (Charging)</a:t>
            </a:r>
          </a:p>
          <a:p>
            <a:pPr lvl="2"/>
            <a:r>
              <a:rPr lang="en-US" altLang="en-US" sz="1600" kern="0" dirty="0"/>
              <a:t>Note: one feature made up of SI+WI is counted as one item</a:t>
            </a:r>
          </a:p>
          <a:p>
            <a:pPr lvl="1"/>
            <a:r>
              <a:rPr lang="en-US" altLang="en-US" sz="2000" kern="0" dirty="0"/>
              <a:t>Max TUs per Feature: 12~8 TU</a:t>
            </a:r>
          </a:p>
          <a:p>
            <a:r>
              <a:rPr lang="en-US" altLang="en-US" sz="2400" kern="0" dirty="0"/>
              <a:t>Assumptions</a:t>
            </a:r>
          </a:p>
          <a:p>
            <a:pPr lvl="1"/>
            <a:r>
              <a:rPr lang="en-US" altLang="en-US" sz="2000" kern="0" dirty="0"/>
              <a:t>Start: Jun 2025, End: Mar 2027 (21 months)</a:t>
            </a:r>
          </a:p>
          <a:p>
            <a:pPr lvl="1"/>
            <a:r>
              <a:rPr lang="en-US" altLang="en-US" sz="2000" kern="0" dirty="0"/>
              <a:t>One track for OAM and One track for Charging</a:t>
            </a:r>
          </a:p>
          <a:p>
            <a:pPr lvl="1"/>
            <a:r>
              <a:rPr lang="en-US" altLang="en-US" sz="2000" kern="0" dirty="0"/>
              <a:t>Number of meetings: 10</a:t>
            </a:r>
          </a:p>
          <a:p>
            <a:pPr lvl="1"/>
            <a:r>
              <a:rPr lang="en-US" altLang="en-US" sz="2000" kern="0" dirty="0"/>
              <a:t>Expected total TUs per meeting (for all releases): 18.5 (OAM) / 12 (Charging)</a:t>
            </a:r>
          </a:p>
          <a:p>
            <a:pPr lvl="1"/>
            <a:r>
              <a:rPr lang="en-US" altLang="en-US" sz="2000" kern="0" dirty="0"/>
              <a:t>Total TUs (for all releases): 185 (OAM) / 120 (Charging)</a:t>
            </a:r>
          </a:p>
          <a:p>
            <a:pPr lvl="1"/>
            <a:r>
              <a:rPr lang="en-US" altLang="en-US" sz="2000" kern="0" dirty="0"/>
              <a:t>TUs for maintenance of past releases: 35 (OAM) / 18 (Charging)</a:t>
            </a:r>
          </a:p>
        </p:txBody>
      </p:sp>
      <p:sp>
        <p:nvSpPr>
          <p:cNvPr id="4" name="TextBox 3">
            <a:extLst>
              <a:ext uri="{FF2B5EF4-FFF2-40B4-BE49-F238E27FC236}">
                <a16:creationId xmlns:a16="http://schemas.microsoft.com/office/drawing/2014/main" id="{84D2BE45-D801-4F88-BBEB-00B6906A944A}"/>
              </a:ext>
            </a:extLst>
          </p:cNvPr>
          <p:cNvSpPr txBox="1"/>
          <p:nvPr/>
        </p:nvSpPr>
        <p:spPr>
          <a:xfrm rot="21008097">
            <a:off x="8606318" y="4019234"/>
            <a:ext cx="1685164"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No change after SA#106</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09703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BAE71DB-028C-4D2A-9E7C-4C664C8176FA}"/>
              </a:ext>
            </a:extLst>
          </p:cNvPr>
          <p:cNvSpPr>
            <a:spLocks noGrp="1"/>
          </p:cNvSpPr>
          <p:nvPr>
            <p:ph type="title"/>
          </p:nvPr>
        </p:nvSpPr>
        <p:spPr>
          <a:xfrm>
            <a:off x="652463" y="228600"/>
            <a:ext cx="9102725" cy="1143000"/>
          </a:xfrm>
        </p:spPr>
        <p:txBody>
          <a:bodyPr/>
          <a:lstStyle/>
          <a:p>
            <a:r>
              <a:rPr lang="en-US" altLang="zh-CN" dirty="0"/>
              <a:t>TU allocation portion of 5GA part/6G part in Rel-20</a:t>
            </a:r>
            <a:endParaRPr lang="zh-CN" altLang="en-US" dirty="0"/>
          </a:p>
        </p:txBody>
      </p:sp>
      <p:sp>
        <p:nvSpPr>
          <p:cNvPr id="9" name="Content Placeholder 2">
            <a:extLst>
              <a:ext uri="{FF2B5EF4-FFF2-40B4-BE49-F238E27FC236}">
                <a16:creationId xmlns:a16="http://schemas.microsoft.com/office/drawing/2014/main" id="{0BF25CF8-2FE6-4BFA-803F-CE3E5D87A770}"/>
              </a:ext>
            </a:extLst>
          </p:cNvPr>
          <p:cNvSpPr>
            <a:spLocks noGrp="1"/>
          </p:cNvSpPr>
          <p:nvPr>
            <p:ph idx="1"/>
          </p:nvPr>
        </p:nvSpPr>
        <p:spPr>
          <a:xfrm>
            <a:off x="647700" y="1454151"/>
            <a:ext cx="11183938" cy="1037590"/>
          </a:xfrm>
        </p:spPr>
        <p:txBody>
          <a:bodyPr/>
          <a:lstStyle/>
          <a:p>
            <a:pPr marL="457189" indent="-457189">
              <a:buBlip>
                <a:blip r:embed="rId2"/>
              </a:buBlip>
            </a:pPr>
            <a:r>
              <a:rPr lang="en-US" altLang="zh-CN" sz="2800" dirty="0"/>
              <a:t>SA5 has discussed the following 3 options for TU allocation portion of 5GA part/6G part in Rel-20 </a:t>
            </a:r>
          </a:p>
        </p:txBody>
      </p:sp>
      <p:graphicFrame>
        <p:nvGraphicFramePr>
          <p:cNvPr id="10" name="Table 9">
            <a:extLst>
              <a:ext uri="{FF2B5EF4-FFF2-40B4-BE49-F238E27FC236}">
                <a16:creationId xmlns:a16="http://schemas.microsoft.com/office/drawing/2014/main" id="{7DADC670-1BE7-40FA-A650-BC55A52E505F}"/>
              </a:ext>
            </a:extLst>
          </p:cNvPr>
          <p:cNvGraphicFramePr>
            <a:graphicFrameLocks noGrp="1"/>
          </p:cNvGraphicFramePr>
          <p:nvPr>
            <p:extLst>
              <p:ext uri="{D42A27DB-BD31-4B8C-83A1-F6EECF244321}">
                <p14:modId xmlns:p14="http://schemas.microsoft.com/office/powerpoint/2010/main" val="3594301094"/>
              </p:ext>
            </p:extLst>
          </p:nvPr>
        </p:nvGraphicFramePr>
        <p:xfrm>
          <a:off x="2225842" y="2855070"/>
          <a:ext cx="6936858" cy="1623060"/>
        </p:xfrm>
        <a:graphic>
          <a:graphicData uri="http://schemas.openxmlformats.org/drawingml/2006/table">
            <a:tbl>
              <a:tblPr/>
              <a:tblGrid>
                <a:gridCol w="2640482">
                  <a:extLst>
                    <a:ext uri="{9D8B030D-6E8A-4147-A177-3AD203B41FA5}">
                      <a16:colId xmlns:a16="http://schemas.microsoft.com/office/drawing/2014/main" val="87291981"/>
                    </a:ext>
                  </a:extLst>
                </a:gridCol>
                <a:gridCol w="2148188">
                  <a:extLst>
                    <a:ext uri="{9D8B030D-6E8A-4147-A177-3AD203B41FA5}">
                      <a16:colId xmlns:a16="http://schemas.microsoft.com/office/drawing/2014/main" val="259899410"/>
                    </a:ext>
                  </a:extLst>
                </a:gridCol>
                <a:gridCol w="2148188">
                  <a:extLst>
                    <a:ext uri="{9D8B030D-6E8A-4147-A177-3AD203B41FA5}">
                      <a16:colId xmlns:a16="http://schemas.microsoft.com/office/drawing/2014/main" val="3861879389"/>
                    </a:ext>
                  </a:extLst>
                </a:gridCol>
              </a:tblGrid>
              <a:tr h="198120">
                <a:tc gridSpan="3">
                  <a:txBody>
                    <a:bodyPr/>
                    <a:lstStyle/>
                    <a:p>
                      <a:pPr algn="ctr" rtl="0" fontAlgn="ctr"/>
                      <a:r>
                        <a:rPr lang="en-US" altLang="zh-CN" sz="1600" b="1" i="0" u="none" strike="noStrike" dirty="0">
                          <a:solidFill>
                            <a:srgbClr val="FFFFFF"/>
                          </a:solidFill>
                          <a:effectLst/>
                          <a:latin typeface="+mn-lt"/>
                          <a:ea typeface="等线" panose="02010600030101010101" pitchFamily="2" charset="-122"/>
                        </a:rPr>
                        <a:t>TU allocation portion of 5GA part/6G part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pPr algn="ctr" rtl="0" fontAlgn="ctr"/>
                      <a:endParaRPr lang="en-US" sz="1600" b="1" i="0" u="none" strike="noStrike" dirty="0">
                        <a:solidFill>
                          <a:srgbClr val="FFFFFF"/>
                        </a:solidFill>
                        <a:effectLst/>
                        <a:latin typeface="+mn-lt"/>
                        <a:ea typeface="等线" panose="02010600030101010101" pitchFamily="2" charset="-122"/>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pPr algn="ctr" rtl="0" fontAlgn="ctr"/>
                      <a:endParaRPr lang="en-US" altLang="zh-CN" sz="1600" b="1" i="0" u="none" strike="noStrike" dirty="0">
                        <a:solidFill>
                          <a:srgbClr val="FFFFFF"/>
                        </a:solidFill>
                        <a:effectLst/>
                        <a:latin typeface="+mn-lt"/>
                        <a:ea typeface="等线" panose="02010600030101010101" pitchFamily="2" charset="-122"/>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026311315"/>
                  </a:ext>
                </a:extLst>
              </a:tr>
              <a:tr h="198120">
                <a:tc>
                  <a:txBody>
                    <a:bodyPr/>
                    <a:lstStyle/>
                    <a:p>
                      <a:pPr algn="ctr" rtl="0" fontAlgn="ctr"/>
                      <a:r>
                        <a:rPr lang="en-US" sz="1600" b="1" i="0" u="none" strike="noStrike" dirty="0">
                          <a:solidFill>
                            <a:srgbClr val="FFFFFF"/>
                          </a:solidFill>
                          <a:effectLst/>
                          <a:latin typeface="+mn-lt"/>
                          <a:ea typeface="等线" panose="02010600030101010101" pitchFamily="2" charset="-122"/>
                        </a:rPr>
                        <a:t>5GA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1600" b="1" i="0" u="none" strike="noStrike">
                          <a:solidFill>
                            <a:srgbClr val="FFFFFF"/>
                          </a:solidFill>
                          <a:effectLst/>
                          <a:latin typeface="+mn-lt"/>
                          <a:ea typeface="等线" panose="02010600030101010101" pitchFamily="2" charset="-122"/>
                        </a:rPr>
                        <a:t>6G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1600" b="1" i="0" u="none" strike="noStrike" dirty="0">
                          <a:solidFill>
                            <a:srgbClr val="FFFFFF"/>
                          </a:solidFill>
                          <a:effectLst/>
                          <a:latin typeface="+mn-lt"/>
                          <a:ea typeface="等线" panose="02010600030101010101" pitchFamily="2" charset="-122"/>
                        </a:rPr>
                        <a:t>No. of supporting companies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653697150"/>
                  </a:ext>
                </a:extLst>
              </a:tr>
              <a:tr h="198120">
                <a:tc>
                  <a:txBody>
                    <a:bodyPr/>
                    <a:lstStyle/>
                    <a:p>
                      <a:pPr algn="ctr" fontAlgn="b"/>
                      <a:r>
                        <a:rPr lang="en-US" altLang="zh-CN" sz="1600" b="0" i="0" u="none" strike="noStrike" dirty="0">
                          <a:solidFill>
                            <a:srgbClr val="000000"/>
                          </a:solidFill>
                          <a:effectLst/>
                          <a:latin typeface="+mn-lt"/>
                          <a:ea typeface="等线" panose="02010600030101010101" pitchFamily="2" charset="-122"/>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a:solidFill>
                            <a:srgbClr val="000000"/>
                          </a:solidFill>
                          <a:effectLst/>
                          <a:latin typeface="+mn-lt"/>
                          <a:ea typeface="等线" panose="02010600030101010101" pitchFamily="2" charset="-122"/>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018235"/>
                  </a:ext>
                </a:extLst>
              </a:tr>
              <a:tr h="373380">
                <a:tc>
                  <a:txBody>
                    <a:bodyPr/>
                    <a:lstStyle/>
                    <a:p>
                      <a:pPr algn="ctr" fontAlgn="b"/>
                      <a:r>
                        <a:rPr lang="en-US" altLang="zh-CN" sz="1600" b="0" i="0" u="none" strike="noStrike" dirty="0">
                          <a:solidFill>
                            <a:srgbClr val="000000"/>
                          </a:solidFill>
                          <a:effectLst/>
                          <a:latin typeface="+mn-lt"/>
                          <a:ea typeface="等线" panose="02010600030101010101" pitchFamily="2" charset="-122"/>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416723"/>
                  </a:ext>
                </a:extLst>
              </a:tr>
              <a:tr h="175260">
                <a:tc>
                  <a:txBody>
                    <a:bodyPr/>
                    <a:lstStyle/>
                    <a:p>
                      <a:pPr algn="ctr" fontAlgn="b"/>
                      <a:r>
                        <a:rPr lang="en-US" altLang="zh-CN" sz="1600" b="0" i="0" u="none" strike="noStrike" dirty="0">
                          <a:solidFill>
                            <a:srgbClr val="000000"/>
                          </a:solidFill>
                          <a:effectLst/>
                          <a:latin typeface="+mn-lt"/>
                          <a:ea typeface="等线" panose="02010600030101010101" pitchFamily="2" charset="-122"/>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835805"/>
                  </a:ext>
                </a:extLst>
              </a:tr>
            </a:tbl>
          </a:graphicData>
        </a:graphic>
      </p:graphicFrame>
    </p:spTree>
    <p:extLst>
      <p:ext uri="{BB962C8B-B14F-4D97-AF65-F5344CB8AC3E}">
        <p14:creationId xmlns:p14="http://schemas.microsoft.com/office/powerpoint/2010/main" val="394686232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1BA42A1-6518-4BB7-9922-42C4F59C2E2F}"/>
              </a:ext>
            </a:extLst>
          </p:cNvPr>
          <p:cNvSpPr txBox="1">
            <a:spLocks/>
          </p:cNvSpPr>
          <p:nvPr/>
        </p:nvSpPr>
        <p:spPr bwMode="auto">
          <a:xfrm>
            <a:off x="1281650" y="267764"/>
            <a:ext cx="82167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Calibri" pitchFamily="34" charset="0"/>
              </a:defRPr>
            </a:lvl2pPr>
            <a:lvl3pPr algn="ctr" rtl="0" eaLnBrk="0" fontAlgn="base" hangingPunct="0">
              <a:spcBef>
                <a:spcPct val="0"/>
              </a:spcBef>
              <a:spcAft>
                <a:spcPct val="0"/>
              </a:spcAft>
              <a:defRPr sz="3200">
                <a:solidFill>
                  <a:srgbClr val="FF0000"/>
                </a:solidFill>
                <a:latin typeface="Calibri" pitchFamily="34" charset="0"/>
              </a:defRPr>
            </a:lvl3pPr>
            <a:lvl4pPr algn="ctr" rtl="0" eaLnBrk="0" fontAlgn="base" hangingPunct="0">
              <a:spcBef>
                <a:spcPct val="0"/>
              </a:spcBef>
              <a:spcAft>
                <a:spcPct val="0"/>
              </a:spcAft>
              <a:defRPr sz="3200">
                <a:solidFill>
                  <a:srgbClr val="FF0000"/>
                </a:solidFill>
                <a:latin typeface="Calibri" pitchFamily="34" charset="0"/>
              </a:defRPr>
            </a:lvl4pPr>
            <a:lvl5pPr algn="ctr" rtl="0" eaLnBrk="0" fontAlgn="base" hangingPunct="0">
              <a:spcBef>
                <a:spcPct val="0"/>
              </a:spcBef>
              <a:spcAft>
                <a:spcPct val="0"/>
              </a:spcAft>
              <a:defRPr sz="3200">
                <a:solidFill>
                  <a:srgbClr val="FF0000"/>
                </a:solidFill>
                <a:latin typeface="Calibri" pitchFamily="34" charset="0"/>
              </a:defRPr>
            </a:lvl5pPr>
            <a:lvl6pPr marL="457189" algn="ctr" rtl="0" eaLnBrk="0" fontAlgn="base" hangingPunct="0">
              <a:spcBef>
                <a:spcPct val="0"/>
              </a:spcBef>
              <a:spcAft>
                <a:spcPct val="0"/>
              </a:spcAft>
              <a:defRPr sz="3200">
                <a:solidFill>
                  <a:srgbClr val="FF0000"/>
                </a:solidFill>
                <a:latin typeface="Calibri" pitchFamily="34" charset="0"/>
              </a:defRPr>
            </a:lvl6pPr>
            <a:lvl7pPr marL="914377" algn="ctr" rtl="0" eaLnBrk="0" fontAlgn="base" hangingPunct="0">
              <a:spcBef>
                <a:spcPct val="0"/>
              </a:spcBef>
              <a:spcAft>
                <a:spcPct val="0"/>
              </a:spcAft>
              <a:defRPr sz="3200">
                <a:solidFill>
                  <a:srgbClr val="FF0000"/>
                </a:solidFill>
                <a:latin typeface="Calibri" pitchFamily="34" charset="0"/>
              </a:defRPr>
            </a:lvl7pPr>
            <a:lvl8pPr marL="1371566" algn="ctr" rtl="0" eaLnBrk="0" fontAlgn="base" hangingPunct="0">
              <a:spcBef>
                <a:spcPct val="0"/>
              </a:spcBef>
              <a:spcAft>
                <a:spcPct val="0"/>
              </a:spcAft>
              <a:defRPr sz="3200">
                <a:solidFill>
                  <a:srgbClr val="FF0000"/>
                </a:solidFill>
                <a:latin typeface="Calibri" pitchFamily="34" charset="0"/>
              </a:defRPr>
            </a:lvl8pPr>
            <a:lvl9pPr marL="1828754" algn="ctr" rtl="0" eaLnBrk="0" fontAlgn="base" hangingPunct="0">
              <a:spcBef>
                <a:spcPct val="0"/>
              </a:spcBef>
              <a:spcAft>
                <a:spcPct val="0"/>
              </a:spcAft>
              <a:defRPr sz="3200">
                <a:solidFill>
                  <a:srgbClr val="FF0000"/>
                </a:solidFill>
                <a:latin typeface="Calibri" pitchFamily="34" charset="0"/>
              </a:defRPr>
            </a:lvl9pPr>
          </a:lstStyle>
          <a:p>
            <a:r>
              <a:rPr lang="en-US" sz="3600" kern="0" dirty="0"/>
              <a:t>SA5 Rel-20 5G-A candidate topics</a:t>
            </a:r>
          </a:p>
        </p:txBody>
      </p:sp>
      <p:sp>
        <p:nvSpPr>
          <p:cNvPr id="8" name="Title 2">
            <a:extLst>
              <a:ext uri="{FF2B5EF4-FFF2-40B4-BE49-F238E27FC236}">
                <a16:creationId xmlns:a16="http://schemas.microsoft.com/office/drawing/2014/main" id="{E514A1E4-BCB0-4456-9C86-B72BEBAC649B}"/>
              </a:ext>
            </a:extLst>
          </p:cNvPr>
          <p:cNvSpPr txBox="1">
            <a:spLocks/>
          </p:cNvSpPr>
          <p:nvPr/>
        </p:nvSpPr>
        <p:spPr bwMode="auto">
          <a:xfrm>
            <a:off x="8357374" y="6221563"/>
            <a:ext cx="3749039" cy="480131"/>
          </a:xfrm>
          <a:prstGeom prst="rect">
            <a:avLst/>
          </a:prstGeom>
          <a:solidFill>
            <a:schemeClr val="bg1"/>
          </a:solidFill>
          <a:ln>
            <a:noFill/>
          </a:ln>
        </p:spPr>
        <p:txBody>
          <a:bodyPr vert="horz" wrap="square" lIns="91440" tIns="45720" rIns="91440" bIns="45720" numCol="1" rtlCol="0" anchor="ctr"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Qualcomm Office Regular"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1400" b="1" dirty="0">
                <a:solidFill>
                  <a:srgbClr val="0000FF"/>
                </a:solidFill>
              </a:rPr>
              <a:t>See S5-250168 for the consolidated list. </a:t>
            </a:r>
          </a:p>
          <a:p>
            <a:r>
              <a:rPr lang="en-US" sz="1400" b="1" dirty="0">
                <a:solidFill>
                  <a:srgbClr val="0000FF"/>
                </a:solidFill>
              </a:rPr>
              <a:t>NOTE: A Topic may result in one or more SIDs.</a:t>
            </a:r>
          </a:p>
        </p:txBody>
      </p:sp>
      <p:graphicFrame>
        <p:nvGraphicFramePr>
          <p:cNvPr id="10" name="Content Placeholder 3">
            <a:extLst>
              <a:ext uri="{FF2B5EF4-FFF2-40B4-BE49-F238E27FC236}">
                <a16:creationId xmlns:a16="http://schemas.microsoft.com/office/drawing/2014/main" id="{65BE5DDE-7872-42C9-8CE6-7162E4486E6A}"/>
              </a:ext>
            </a:extLst>
          </p:cNvPr>
          <p:cNvGraphicFramePr>
            <a:graphicFrameLocks/>
          </p:cNvGraphicFramePr>
          <p:nvPr>
            <p:extLst>
              <p:ext uri="{D42A27DB-BD31-4B8C-83A1-F6EECF244321}">
                <p14:modId xmlns:p14="http://schemas.microsoft.com/office/powerpoint/2010/main" val="783558130"/>
              </p:ext>
            </p:extLst>
          </p:nvPr>
        </p:nvGraphicFramePr>
        <p:xfrm>
          <a:off x="269157" y="991488"/>
          <a:ext cx="11653686" cy="4687824"/>
        </p:xfrm>
        <a:graphic>
          <a:graphicData uri="http://schemas.openxmlformats.org/drawingml/2006/table">
            <a:tbl>
              <a:tblPr firstRow="1" firstCol="1" bandRow="1"/>
              <a:tblGrid>
                <a:gridCol w="411571">
                  <a:extLst>
                    <a:ext uri="{9D8B030D-6E8A-4147-A177-3AD203B41FA5}">
                      <a16:colId xmlns:a16="http://schemas.microsoft.com/office/drawing/2014/main" val="916565847"/>
                    </a:ext>
                  </a:extLst>
                </a:gridCol>
                <a:gridCol w="3395082">
                  <a:extLst>
                    <a:ext uri="{9D8B030D-6E8A-4147-A177-3AD203B41FA5}">
                      <a16:colId xmlns:a16="http://schemas.microsoft.com/office/drawing/2014/main" val="4024250307"/>
                    </a:ext>
                  </a:extLst>
                </a:gridCol>
                <a:gridCol w="2721935">
                  <a:extLst>
                    <a:ext uri="{9D8B030D-6E8A-4147-A177-3AD203B41FA5}">
                      <a16:colId xmlns:a16="http://schemas.microsoft.com/office/drawing/2014/main" val="2364213400"/>
                    </a:ext>
                  </a:extLst>
                </a:gridCol>
                <a:gridCol w="2544725">
                  <a:extLst>
                    <a:ext uri="{9D8B030D-6E8A-4147-A177-3AD203B41FA5}">
                      <a16:colId xmlns:a16="http://schemas.microsoft.com/office/drawing/2014/main" val="2166377609"/>
                    </a:ext>
                  </a:extLst>
                </a:gridCol>
                <a:gridCol w="2580373">
                  <a:extLst>
                    <a:ext uri="{9D8B030D-6E8A-4147-A177-3AD203B41FA5}">
                      <a16:colId xmlns:a16="http://schemas.microsoft.com/office/drawing/2014/main" val="2582493778"/>
                    </a:ext>
                  </a:extLst>
                </a:gridCol>
              </a:tblGrid>
              <a:tr h="375078">
                <a:tc>
                  <a:txBody>
                    <a:bodyPr/>
                    <a:lstStyle/>
                    <a:p>
                      <a:pPr marL="0" marR="0" algn="ctr">
                        <a:spcBef>
                          <a:spcPts val="0"/>
                        </a:spcBef>
                        <a:spcAft>
                          <a:spcPts val="0"/>
                        </a:spcAft>
                      </a:pPr>
                      <a:r>
                        <a:rPr lang="en-GB" sz="1600" b="1" noProof="0">
                          <a:solidFill>
                            <a:schemeClr val="tx1"/>
                          </a:solidFill>
                          <a:effectLst/>
                          <a:latin typeface="Calibri" panose="020F0502020204030204" pitchFamily="34" charset="0"/>
                          <a:ea typeface="Calibri" panose="020F0502020204030204" pitchFamily="34" charset="0"/>
                        </a:rPr>
                        <a:t>S.No.</a:t>
                      </a:r>
                      <a:endParaRPr lang="en-GB" sz="1200" noProof="0" dirty="0">
                        <a:solidFill>
                          <a:schemeClr val="tx1"/>
                        </a:solidFill>
                        <a:effectLst/>
                        <a:latin typeface="Calibri" panose="020F0502020204030204" pitchFamily="34" charset="0"/>
                        <a:ea typeface="Calibri" panose="020F0502020204030204" pitchFamily="34" charset="0"/>
                      </a:endParaRPr>
                    </a:p>
                  </a:txBody>
                  <a:tcPr marL="59613" marR="5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GB" sz="1600" b="1" noProof="0" dirty="0">
                          <a:solidFill>
                            <a:schemeClr val="tx1"/>
                          </a:solidFill>
                          <a:effectLst/>
                          <a:latin typeface="Calibri" panose="020F0502020204030204" pitchFamily="34" charset="0"/>
                          <a:ea typeface="Calibri" panose="020F0502020204030204" pitchFamily="34" charset="0"/>
                        </a:rPr>
                        <a:t>Rel-20 OAM Prime Topics</a:t>
                      </a:r>
                      <a:endParaRPr lang="en-GB" sz="1200" noProof="0" dirty="0">
                        <a:solidFill>
                          <a:schemeClr val="tx1"/>
                        </a:solidFill>
                        <a:effectLst/>
                        <a:latin typeface="Calibri" panose="020F0502020204030204" pitchFamily="34" charset="0"/>
                        <a:ea typeface="Calibri" panose="020F0502020204030204" pitchFamily="34" charset="0"/>
                      </a:endParaRPr>
                    </a:p>
                  </a:txBody>
                  <a:tcPr marL="59613" marR="59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GB" sz="1600" b="1" noProof="0" dirty="0">
                          <a:solidFill>
                            <a:schemeClr val="tx1"/>
                          </a:solidFill>
                          <a:effectLst/>
                          <a:latin typeface="Calibri" panose="020F0502020204030204" pitchFamily="34" charset="0"/>
                          <a:ea typeface="Calibri" panose="020F0502020204030204" pitchFamily="34" charset="0"/>
                        </a:rPr>
                        <a:t>Rel-20 </a:t>
                      </a:r>
                      <a:r>
                        <a:rPr lang="en-US" altLang="zh-CN" sz="1600" b="1" noProof="0" dirty="0">
                          <a:solidFill>
                            <a:schemeClr val="tx1"/>
                          </a:solidFill>
                          <a:effectLst/>
                          <a:latin typeface="Calibri" panose="020F0502020204030204" pitchFamily="34" charset="0"/>
                          <a:ea typeface="Calibri" panose="020F0502020204030204" pitchFamily="34" charset="0"/>
                        </a:rPr>
                        <a:t>OAM </a:t>
                      </a:r>
                      <a:r>
                        <a:rPr lang="en-GB" sz="1600" b="1" noProof="0" dirty="0">
                          <a:solidFill>
                            <a:schemeClr val="tx1"/>
                          </a:solidFill>
                          <a:effectLst/>
                          <a:latin typeface="Calibri" panose="020F0502020204030204" pitchFamily="34" charset="0"/>
                          <a:ea typeface="Calibri" panose="020F0502020204030204" pitchFamily="34" charset="0"/>
                        </a:rPr>
                        <a:t>Support Topics</a:t>
                      </a:r>
                      <a:endParaRPr lang="en-GB" sz="1200" noProof="0" dirty="0">
                        <a:solidFill>
                          <a:schemeClr val="tx1"/>
                        </a:solidFill>
                        <a:effectLst/>
                        <a:latin typeface="Calibri" panose="020F0502020204030204" pitchFamily="34" charset="0"/>
                        <a:ea typeface="Calibri" panose="020F0502020204030204" pitchFamily="34" charset="0"/>
                      </a:endParaRPr>
                    </a:p>
                  </a:txBody>
                  <a:tcPr marL="59613" marR="59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defTabSz="914377" rtl="0" eaLnBrk="1" latinLnBrk="0" hangingPunct="1">
                        <a:spcBef>
                          <a:spcPts val="0"/>
                        </a:spcBef>
                        <a:spcAft>
                          <a:spcPts val="0"/>
                        </a:spcAft>
                      </a:pPr>
                      <a:r>
                        <a:rPr lang="en-GB" sz="1600" b="1" kern="1200" noProof="0" dirty="0">
                          <a:solidFill>
                            <a:schemeClr val="tx1"/>
                          </a:solidFill>
                          <a:effectLst/>
                          <a:latin typeface="Calibri" panose="020F0502020204030204" pitchFamily="34" charset="0"/>
                          <a:ea typeface="Calibri" panose="020F0502020204030204" pitchFamily="34" charset="0"/>
                          <a:cs typeface="+mn-cs"/>
                        </a:rPr>
                        <a:t>Rel-20 </a:t>
                      </a:r>
                      <a:r>
                        <a:rPr lang="en-US" altLang="zh-CN" sz="1600" b="1" kern="1200" noProof="0" dirty="0">
                          <a:solidFill>
                            <a:schemeClr val="tx1"/>
                          </a:solidFill>
                          <a:effectLst/>
                          <a:latin typeface="Calibri" panose="020F0502020204030204" pitchFamily="34" charset="0"/>
                          <a:ea typeface="Calibri" panose="020F0502020204030204" pitchFamily="34" charset="0"/>
                          <a:cs typeface="+mn-cs"/>
                        </a:rPr>
                        <a:t>CH</a:t>
                      </a:r>
                      <a:r>
                        <a:rPr lang="en-GB" sz="1600" b="1" kern="1200" noProof="0" dirty="0">
                          <a:solidFill>
                            <a:schemeClr val="tx1"/>
                          </a:solidFill>
                          <a:effectLst/>
                          <a:latin typeface="Calibri" panose="020F0502020204030204" pitchFamily="34" charset="0"/>
                          <a:ea typeface="Calibri" panose="020F0502020204030204" pitchFamily="34" charset="0"/>
                          <a:cs typeface="+mn-cs"/>
                        </a:rPr>
                        <a:t> Prime Topics</a:t>
                      </a:r>
                    </a:p>
                  </a:txBody>
                  <a:tcPr marL="59613" marR="59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altLang="zh-CN" sz="1600" b="1" kern="1200" noProof="0" dirty="0">
                          <a:solidFill>
                            <a:schemeClr val="tx1"/>
                          </a:solidFill>
                          <a:effectLst/>
                          <a:latin typeface="Calibri" panose="020F0502020204030204" pitchFamily="34" charset="0"/>
                          <a:ea typeface="Calibri" panose="020F0502020204030204" pitchFamily="34" charset="0"/>
                          <a:cs typeface="+mn-cs"/>
                        </a:rPr>
                        <a:t>Rel-20 </a:t>
                      </a:r>
                      <a:r>
                        <a:rPr lang="en-US" altLang="zh-CN" sz="1600" b="1" kern="1200" noProof="0" dirty="0">
                          <a:solidFill>
                            <a:schemeClr val="tx1"/>
                          </a:solidFill>
                          <a:effectLst/>
                          <a:latin typeface="Calibri" panose="020F0502020204030204" pitchFamily="34" charset="0"/>
                          <a:ea typeface="Calibri" panose="020F0502020204030204" pitchFamily="34" charset="0"/>
                          <a:cs typeface="+mn-cs"/>
                        </a:rPr>
                        <a:t>CH</a:t>
                      </a:r>
                      <a:r>
                        <a:rPr lang="en-GB" altLang="zh-CN" sz="1600" b="1" kern="1200" noProof="0" dirty="0">
                          <a:solidFill>
                            <a:schemeClr val="tx1"/>
                          </a:solidFill>
                          <a:effectLst/>
                          <a:latin typeface="Calibri" panose="020F0502020204030204" pitchFamily="34" charset="0"/>
                          <a:ea typeface="Calibri" panose="020F0502020204030204" pitchFamily="34" charset="0"/>
                          <a:cs typeface="+mn-cs"/>
                        </a:rPr>
                        <a:t> </a:t>
                      </a:r>
                      <a:r>
                        <a:rPr lang="en-US" altLang="zh-CN" sz="1600" b="1" kern="1200" noProof="0">
                          <a:solidFill>
                            <a:schemeClr val="tx1"/>
                          </a:solidFill>
                          <a:effectLst/>
                          <a:latin typeface="Calibri" panose="020F0502020204030204" pitchFamily="34" charset="0"/>
                          <a:ea typeface="Calibri" panose="020F0502020204030204" pitchFamily="34" charset="0"/>
                          <a:cs typeface="+mn-cs"/>
                        </a:rPr>
                        <a:t>Support</a:t>
                      </a:r>
                      <a:r>
                        <a:rPr lang="en-GB" altLang="zh-CN" sz="1600" b="1" kern="1200" noProof="0">
                          <a:solidFill>
                            <a:schemeClr val="tx1"/>
                          </a:solidFill>
                          <a:effectLst/>
                          <a:latin typeface="Calibri" panose="020F0502020204030204" pitchFamily="34" charset="0"/>
                          <a:ea typeface="Calibri" panose="020F0502020204030204" pitchFamily="34" charset="0"/>
                          <a:cs typeface="+mn-cs"/>
                        </a:rPr>
                        <a:t> </a:t>
                      </a:r>
                      <a:r>
                        <a:rPr lang="en-GB" altLang="zh-CN" sz="1600" b="1" kern="1200" noProof="0" dirty="0">
                          <a:solidFill>
                            <a:schemeClr val="tx1"/>
                          </a:solidFill>
                          <a:effectLst/>
                          <a:latin typeface="Calibri" panose="020F0502020204030204" pitchFamily="34" charset="0"/>
                          <a:ea typeface="Calibri" panose="020F0502020204030204" pitchFamily="34" charset="0"/>
                          <a:cs typeface="+mn-cs"/>
                        </a:rPr>
                        <a:t>Topics</a:t>
                      </a:r>
                      <a:endParaRPr lang="en-GB" sz="1600" b="1" kern="1200" noProof="0" dirty="0">
                        <a:solidFill>
                          <a:schemeClr val="tx1"/>
                        </a:solidFill>
                        <a:effectLst/>
                        <a:latin typeface="Calibri" panose="020F0502020204030204" pitchFamily="34" charset="0"/>
                        <a:ea typeface="Calibri" panose="020F0502020204030204" pitchFamily="34" charset="0"/>
                        <a:cs typeface="+mn-cs"/>
                      </a:endParaRPr>
                    </a:p>
                  </a:txBody>
                  <a:tcPr marL="59613" marR="59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106533696"/>
                  </a:ext>
                </a:extLst>
              </a:tr>
              <a:tr h="202820">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1</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AIML management enhancement</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altLang="zh-CN" sz="1300" noProof="0" dirty="0">
                          <a:solidFill>
                            <a:schemeClr val="tx1"/>
                          </a:solidFill>
                          <a:effectLst/>
                          <a:latin typeface="Calibri" panose="020F0502020204030204" pitchFamily="34" charset="0"/>
                          <a:ea typeface="Calibri" panose="020F0502020204030204" pitchFamily="34" charset="0"/>
                        </a:rPr>
                        <a:t>ISAC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Charging reliability enhancement (failure handling)</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AIML charging</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025710"/>
                  </a:ext>
                </a:extLst>
              </a:tr>
              <a:tr h="202820">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2</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a:solidFill>
                            <a:schemeClr val="tx1"/>
                          </a:solidFill>
                          <a:effectLst/>
                          <a:latin typeface="Calibri" panose="020F0502020204030204" pitchFamily="34" charset="0"/>
                          <a:ea typeface="Calibri" panose="020F0502020204030204" pitchFamily="34" charset="0"/>
                        </a:rPr>
                        <a:t>Energy efficiency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a:solidFill>
                            <a:schemeClr val="tx1"/>
                          </a:solidFill>
                          <a:effectLst/>
                          <a:latin typeface="Calibri" panose="020F0502020204030204" pitchFamily="34" charset="0"/>
                          <a:ea typeface="Calibri" panose="020F0502020204030204" pitchFamily="34" charset="0"/>
                        </a:rPr>
                        <a:t>NTN management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dirty="0"/>
                        <a:t>Inter CHF communication continuation</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err="1">
                          <a:solidFill>
                            <a:schemeClr val="tx1"/>
                          </a:solidFill>
                          <a:effectLst/>
                          <a:latin typeface="Calibri" panose="020F0502020204030204" pitchFamily="34" charset="0"/>
                          <a:ea typeface="Calibri" panose="020F0502020204030204" pitchFamily="34" charset="0"/>
                        </a:rPr>
                        <a:t>AIoT</a:t>
                      </a:r>
                      <a:r>
                        <a:rPr lang="en-GB" sz="1300" noProof="0" dirty="0">
                          <a:solidFill>
                            <a:schemeClr val="tx1"/>
                          </a:solidFill>
                          <a:effectLst/>
                          <a:latin typeface="Calibri" panose="020F0502020204030204" pitchFamily="34" charset="0"/>
                          <a:ea typeface="Calibri" panose="020F0502020204030204" pitchFamily="34" charset="0"/>
                        </a:rPr>
                        <a:t> charging </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21023"/>
                  </a:ext>
                </a:extLst>
              </a:tr>
              <a:tr h="202820">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3</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altLang="zh-CN" sz="1300" noProof="0" dirty="0">
                          <a:solidFill>
                            <a:schemeClr val="tx1"/>
                          </a:solidFill>
                          <a:effectLst/>
                          <a:latin typeface="Calibri" panose="020F0502020204030204" pitchFamily="34" charset="0"/>
                          <a:ea typeface="Calibri" panose="020F0502020204030204" pitchFamily="34" charset="0"/>
                        </a:rPr>
                        <a:t>Intent driven management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err="1">
                          <a:solidFill>
                            <a:schemeClr val="tx1"/>
                          </a:solidFill>
                          <a:effectLst/>
                          <a:latin typeface="Calibri" panose="020F0502020204030204" pitchFamily="34" charset="0"/>
                          <a:ea typeface="Calibri" panose="020F0502020204030204" pitchFamily="34" charset="0"/>
                        </a:rPr>
                        <a:t>AIoT</a:t>
                      </a:r>
                      <a:r>
                        <a:rPr lang="en-GB" altLang="zh-CN" sz="1300" noProof="0" dirty="0">
                          <a:solidFill>
                            <a:schemeClr val="tx1"/>
                          </a:solidFill>
                          <a:effectLst/>
                          <a:latin typeface="Calibri" panose="020F0502020204030204" pitchFamily="34" charset="0"/>
                          <a:ea typeface="Calibri" panose="020F0502020204030204" pitchFamily="34" charset="0"/>
                        </a:rPr>
                        <a:t>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ltLang="zh-CN" sz="1300" dirty="0"/>
                    </a:p>
                    <a:p>
                      <a:r>
                        <a:rPr lang="en-US" altLang="zh-CN" sz="1300" dirty="0"/>
                        <a:t>Charging profile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300" noProof="0" dirty="0">
                          <a:solidFill>
                            <a:schemeClr val="tx1"/>
                          </a:solidFill>
                          <a:effectLst/>
                          <a:latin typeface="Calibri" panose="020F0502020204030204" pitchFamily="34" charset="0"/>
                          <a:ea typeface="Calibri" panose="020F0502020204030204" pitchFamily="34" charset="0"/>
                        </a:rPr>
                        <a:t>5GSAT_Ph4 charging </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513619"/>
                  </a:ext>
                </a:extLst>
              </a:tr>
              <a:tr h="300062">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4</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NDT enhancement</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noProof="0" dirty="0">
                          <a:solidFill>
                            <a:schemeClr val="tx1"/>
                          </a:solidFill>
                          <a:effectLst/>
                          <a:latin typeface="Calibri" panose="020F0502020204030204" pitchFamily="34" charset="0"/>
                          <a:ea typeface="Calibri" panose="020F0502020204030204" pitchFamily="34" charset="0"/>
                        </a:rPr>
                        <a:t>Management and SON for 5G </a:t>
                      </a:r>
                      <a:r>
                        <a:rPr lang="en-US" altLang="zh-CN" sz="1300" noProof="0" dirty="0" err="1">
                          <a:solidFill>
                            <a:schemeClr val="tx1"/>
                          </a:solidFill>
                          <a:effectLst/>
                          <a:latin typeface="Calibri" panose="020F0502020204030204" pitchFamily="34" charset="0"/>
                          <a:ea typeface="Calibri" panose="020F0502020204030204" pitchFamily="34" charset="0"/>
                        </a:rPr>
                        <a:t>Femto</a:t>
                      </a:r>
                      <a:endParaRPr lang="en-GB" altLang="zh-CN" sz="1300" noProof="0" dirty="0">
                        <a:solidFill>
                          <a:schemeClr val="tx1"/>
                        </a:solidFill>
                        <a:effectLst/>
                        <a:latin typeface="Calibri" panose="020F0502020204030204" pitchFamily="34" charset="0"/>
                        <a:ea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dirty="0"/>
                        <a:t>CCS architecture evolution</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noProof="0" dirty="0">
                          <a:solidFill>
                            <a:schemeClr val="tx1"/>
                          </a:solidFill>
                          <a:effectLst/>
                          <a:latin typeface="Calibri" panose="020F0502020204030204" pitchFamily="34" charset="0"/>
                          <a:ea typeface="Calibri" panose="020F0502020204030204" pitchFamily="34" charset="0"/>
                        </a:rPr>
                        <a:t>5G </a:t>
                      </a:r>
                      <a:r>
                        <a:rPr lang="en-US" altLang="zh-CN" sz="1300" noProof="0" dirty="0" err="1">
                          <a:solidFill>
                            <a:schemeClr val="tx1"/>
                          </a:solidFill>
                          <a:effectLst/>
                          <a:latin typeface="Calibri" panose="020F0502020204030204" pitchFamily="34" charset="0"/>
                          <a:ea typeface="Calibri" panose="020F0502020204030204" pitchFamily="34" charset="0"/>
                        </a:rPr>
                        <a:t>Femto</a:t>
                      </a:r>
                      <a:r>
                        <a:rPr lang="en-US" altLang="zh-CN" sz="1300" noProof="0" dirty="0">
                          <a:solidFill>
                            <a:schemeClr val="tx1"/>
                          </a:solidFill>
                          <a:effectLst/>
                          <a:latin typeface="Calibri" panose="020F0502020204030204" pitchFamily="34" charset="0"/>
                          <a:ea typeface="Calibri" panose="020F0502020204030204" pitchFamily="34" charset="0"/>
                        </a:rPr>
                        <a:t> + WAB Charging</a:t>
                      </a:r>
                      <a:endParaRPr lang="en-US"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615037"/>
                  </a:ext>
                </a:extLst>
              </a:tr>
              <a:tr h="105577">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5</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CCL enhancement</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a:solidFill>
                            <a:schemeClr val="tx1"/>
                          </a:solidFill>
                          <a:effectLst/>
                          <a:latin typeface="Calibri" panose="020F0502020204030204" pitchFamily="34" charset="0"/>
                          <a:ea typeface="Calibri" panose="020F0502020204030204" pitchFamily="34" charset="0"/>
                        </a:rPr>
                        <a:t>PM/KPI</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noProof="0" dirty="0">
                          <a:solidFill>
                            <a:schemeClr val="tx1"/>
                          </a:solidFill>
                          <a:effectLst/>
                          <a:latin typeface="Calibri" panose="020F0502020204030204" pitchFamily="34" charset="0"/>
                          <a:ea typeface="Calibri" panose="020F0502020204030204" pitchFamily="34" charset="0"/>
                        </a:rPr>
                        <a:t>CAPCH</a:t>
                      </a:r>
                      <a:endParaRPr lang="en-US"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484772"/>
                  </a:ext>
                </a:extLst>
              </a:tr>
              <a:tr h="105577">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6</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SBMA enhancement</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err="1">
                          <a:solidFill>
                            <a:schemeClr val="tx1"/>
                          </a:solidFill>
                          <a:effectLst/>
                          <a:latin typeface="Calibri" panose="020F0502020204030204" pitchFamily="34" charset="0"/>
                          <a:ea typeface="Calibri" panose="020F0502020204030204" pitchFamily="34" charset="0"/>
                        </a:rPr>
                        <a:t>AdNRM</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EE charging - continuation</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436927"/>
                  </a:ext>
                </a:extLst>
              </a:tr>
              <a:tr h="300062">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7</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noProof="0" dirty="0">
                          <a:solidFill>
                            <a:schemeClr val="tx1"/>
                          </a:solidFill>
                          <a:effectLst/>
                          <a:latin typeface="Calibri" panose="020F0502020204030204" pitchFamily="34" charset="0"/>
                          <a:ea typeface="Calibri" panose="020F0502020204030204" pitchFamily="34" charset="0"/>
                        </a:rPr>
                        <a:t>Cloud-native management and orchestration</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a:solidFill>
                            <a:schemeClr val="tx1"/>
                          </a:solidFill>
                          <a:effectLst/>
                          <a:latin typeface="Calibri" panose="020F0502020204030204" pitchFamily="34" charset="0"/>
                          <a:ea typeface="Calibri" panose="020F0502020204030204" pitchFamily="34" charset="0"/>
                        </a:rPr>
                        <a:t>NWDAFM</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CN" sz="1300" dirty="0"/>
                        <a:t>NG_RTC charging –continuation</a:t>
                      </a:r>
                    </a:p>
                    <a:p>
                      <a:r>
                        <a:rPr lang="en-US" altLang="zh-CN" sz="1300" dirty="0"/>
                        <a:t>ISAC charging</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078898"/>
                  </a:ext>
                </a:extLst>
              </a:tr>
              <a:tr h="202820">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8</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MDA enhancement</a:t>
                      </a:r>
                    </a:p>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noProof="0" dirty="0">
                          <a:solidFill>
                            <a:schemeClr val="tx1"/>
                          </a:solidFill>
                          <a:effectLst/>
                          <a:latin typeface="Calibri" panose="020F0502020204030204" pitchFamily="34" charset="0"/>
                          <a:ea typeface="Calibri" panose="020F0502020204030204" pitchFamily="34" charset="0"/>
                        </a:rPr>
                        <a:t>Management of Network Sharing Phase 4</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229406"/>
                  </a:ext>
                </a:extLst>
              </a:tr>
              <a:tr h="202820">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9</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Knowledge-assisted management/Semantics – Based Network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XR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32289"/>
                  </a:ext>
                </a:extLst>
              </a:tr>
              <a:tr h="202820">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10</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err="1"/>
                        <a:t>Mexpo</a:t>
                      </a:r>
                      <a:r>
                        <a:rPr lang="en-US" altLang="zh-CN" sz="1300" dirty="0"/>
                        <a:t>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Vehicle Mounted Relays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957137"/>
                  </a:ext>
                </a:extLst>
              </a:tr>
              <a:tr h="105577">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11</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dirty="0"/>
                        <a:t>MADCOL/Data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Management of WAB</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885132"/>
                  </a:ext>
                </a:extLst>
              </a:tr>
              <a:tr h="131377">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12</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fr-FR" altLang="zh-CN" sz="1300" dirty="0"/>
                        <a:t>Trace/MDT/QoE/SON </a:t>
                      </a:r>
                      <a:r>
                        <a:rPr lang="fr-FR" altLang="zh-CN" sz="1300" dirty="0" err="1"/>
                        <a:t>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458838"/>
                  </a:ext>
                </a:extLst>
              </a:tr>
              <a:tr h="105577">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13</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dirty="0"/>
                        <a:t>Security Monitoring</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440664"/>
                  </a:ext>
                </a:extLst>
              </a:tr>
            </a:tbl>
          </a:graphicData>
        </a:graphic>
      </p:graphicFrame>
      <p:sp>
        <p:nvSpPr>
          <p:cNvPr id="11" name="Content Placeholder 2">
            <a:extLst>
              <a:ext uri="{FF2B5EF4-FFF2-40B4-BE49-F238E27FC236}">
                <a16:creationId xmlns:a16="http://schemas.microsoft.com/office/drawing/2014/main" id="{537EE8B7-BAAD-4E0E-9105-BCF5A795C4BB}"/>
              </a:ext>
            </a:extLst>
          </p:cNvPr>
          <p:cNvSpPr txBox="1">
            <a:spLocks/>
          </p:cNvSpPr>
          <p:nvPr/>
        </p:nvSpPr>
        <p:spPr bwMode="auto">
          <a:xfrm>
            <a:off x="269157" y="5702768"/>
            <a:ext cx="11183938" cy="103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57189" indent="-457189">
              <a:buFontTx/>
              <a:buBlip>
                <a:blip r:embed="rId3"/>
              </a:buBlip>
            </a:pPr>
            <a:r>
              <a:rPr lang="en-US" altLang="zh-CN" sz="2000" kern="0" dirty="0"/>
              <a:t>SA5 has recognized the above potential candidate topics for 5GA in Rel-20, prioritization is planned to be done in SA5#160/#161 </a:t>
            </a:r>
          </a:p>
        </p:txBody>
      </p:sp>
    </p:spTree>
    <p:extLst>
      <p:ext uri="{BB962C8B-B14F-4D97-AF65-F5344CB8AC3E}">
        <p14:creationId xmlns:p14="http://schemas.microsoft.com/office/powerpoint/2010/main" val="300950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a:xfrm>
            <a:off x="861848" y="1325091"/>
            <a:ext cx="10229764" cy="3259101"/>
          </a:xfrm>
        </p:spPr>
        <p:txBody>
          <a:bodyPr/>
          <a:lstStyle/>
          <a:p>
            <a:pPr>
              <a:lnSpc>
                <a:spcPct val="90000"/>
              </a:lnSpc>
              <a:spcBef>
                <a:spcPct val="10000"/>
              </a:spcBef>
            </a:pPr>
            <a:r>
              <a:rPr lang="en-GB" altLang="zh-CN" sz="2000" dirty="0">
                <a:cs typeface="Times New Roman" pitchFamily="18" charset="0"/>
              </a:rPr>
              <a:t>SA5		</a:t>
            </a:r>
            <a:endParaRPr lang="en-GB" altLang="zh-CN" sz="2000" dirty="0">
              <a:solidFill>
                <a:srgbClr val="FF0000"/>
              </a:solidFill>
              <a:cs typeface="Times New Roman" pitchFamily="18" charset="0"/>
            </a:endParaRPr>
          </a:p>
          <a:p>
            <a:pPr>
              <a:lnSpc>
                <a:spcPct val="90000"/>
              </a:lnSpc>
              <a:buNone/>
            </a:pPr>
            <a:r>
              <a:rPr lang="en-GB" altLang="zh-CN" sz="2000" dirty="0">
                <a:cs typeface="Times New Roman" pitchFamily="18" charset="0"/>
              </a:rPr>
              <a:t>	</a:t>
            </a:r>
            <a:r>
              <a:rPr lang="de-DE" altLang="de-DE" sz="2000" dirty="0"/>
              <a:t>Zou Lan (Huawei)	</a:t>
            </a:r>
            <a:r>
              <a:rPr lang="en-GB" altLang="zh-CN" sz="2000" dirty="0">
                <a:cs typeface="Times New Roman" pitchFamily="18" charset="0"/>
              </a:rPr>
              <a:t> 			Chair			s</a:t>
            </a:r>
            <a:r>
              <a:rPr lang="en-GB" sz="2000" dirty="0">
                <a:ea typeface="宋体" pitchFamily="2" charset="-122"/>
                <a:cs typeface="Times New Roman" pitchFamily="18" charset="0"/>
              </a:rPr>
              <a:t>ince 0</a:t>
            </a:r>
            <a:r>
              <a:rPr lang="en-GB" altLang="zh-CN" sz="2000" dirty="0">
                <a:cs typeface="Times New Roman" pitchFamily="18" charset="0"/>
              </a:rPr>
              <a:t>8/2023</a:t>
            </a:r>
            <a:r>
              <a:rPr lang="en-GB" altLang="zh-CN" sz="2000" b="1" dirty="0">
                <a:solidFill>
                  <a:srgbClr val="FF0000"/>
                </a:solidFill>
                <a:cs typeface="Times New Roman" pitchFamily="18" charset="0"/>
              </a:rPr>
              <a:t> </a:t>
            </a:r>
          </a:p>
          <a:p>
            <a:pPr>
              <a:lnSpc>
                <a:spcPct val="90000"/>
              </a:lnSpc>
              <a:buNone/>
            </a:pPr>
            <a:r>
              <a:rPr lang="en-GB" altLang="zh-CN" sz="2000" dirty="0">
                <a:cs typeface="Times New Roman" pitchFamily="18" charset="0"/>
              </a:rPr>
              <a:t>	Thomas Tovinger (Ericsson) 			Vice Chair 	 	since 08/2023</a:t>
            </a:r>
            <a:br>
              <a:rPr lang="en-GB" altLang="zh-CN" sz="2000" dirty="0">
                <a:cs typeface="Times New Roman" pitchFamily="18" charset="0"/>
              </a:rPr>
            </a:br>
            <a:r>
              <a:rPr lang="en-GB" altLang="zh-CN" sz="2000" dirty="0">
                <a:cs typeface="Times New Roman" pitchFamily="18" charset="0"/>
              </a:rPr>
              <a:t>Anatoly Andrianov (</a:t>
            </a:r>
            <a:r>
              <a:rPr lang="en-GB" sz="2000" dirty="0">
                <a:cs typeface="Times New Roman" pitchFamily="18" charset="0"/>
              </a:rPr>
              <a:t>Nokia</a:t>
            </a:r>
            <a:r>
              <a:rPr lang="en-GB" altLang="zh-CN" sz="2000" dirty="0">
                <a:cs typeface="Times New Roman" pitchFamily="18" charset="0"/>
              </a:rPr>
              <a:t>) 			Vice Chair 		s</a:t>
            </a:r>
            <a:r>
              <a:rPr lang="en-GB" sz="2000" dirty="0">
                <a:ea typeface="宋体" pitchFamily="2" charset="-122"/>
                <a:cs typeface="Times New Roman" pitchFamily="18" charset="0"/>
              </a:rPr>
              <a:t>ince 0</a:t>
            </a:r>
            <a:r>
              <a:rPr lang="en-GB" altLang="zh-CN" sz="2000" dirty="0">
                <a:cs typeface="Times New Roman" pitchFamily="18" charset="0"/>
              </a:rPr>
              <a:t>8/2023</a:t>
            </a:r>
          </a:p>
          <a:p>
            <a:pPr>
              <a:lnSpc>
                <a:spcPct val="90000"/>
              </a:lnSpc>
              <a:buNone/>
            </a:pPr>
            <a:r>
              <a:rPr lang="fi-FI" sz="2000" kern="0" dirty="0"/>
              <a:t>	</a:t>
            </a:r>
            <a:r>
              <a:rPr lang="fi-FI" altLang="zh-CN" sz="2000" dirty="0"/>
              <a:t>Antoine Mouquet 				</a:t>
            </a:r>
            <a:r>
              <a:rPr lang="en-US" altLang="zh-CN" sz="2000" dirty="0"/>
              <a:t>MCC</a:t>
            </a:r>
            <a:r>
              <a:rPr lang="fi-FI" altLang="zh-CN" sz="2000" dirty="0"/>
              <a:t>			since 11/2023</a:t>
            </a:r>
            <a:endParaRPr lang="en-GB" altLang="zh-CN" sz="2000" dirty="0">
              <a:cs typeface="Times New Roman" pitchFamily="18" charset="0"/>
            </a:endParaRPr>
          </a:p>
          <a:p>
            <a:pPr lvl="1">
              <a:lnSpc>
                <a:spcPct val="90000"/>
              </a:lnSpc>
            </a:pPr>
            <a:endParaRPr lang="en-GB" altLang="zh-CN" sz="2000" dirty="0">
              <a:cs typeface="Times New Roman" pitchFamily="18" charset="0"/>
            </a:endParaRPr>
          </a:p>
          <a:p>
            <a:pPr lvl="1">
              <a:lnSpc>
                <a:spcPct val="90000"/>
              </a:lnSpc>
            </a:pPr>
            <a:r>
              <a:rPr lang="en-GB" altLang="zh-CN" sz="2000" dirty="0">
                <a:cs typeface="Times New Roman" pitchFamily="18" charset="0"/>
              </a:rPr>
              <a:t>Charging Sub-Working Group (SWG)</a:t>
            </a:r>
          </a:p>
          <a:p>
            <a:pPr>
              <a:lnSpc>
                <a:spcPct val="90000"/>
              </a:lnSpc>
              <a:buFontTx/>
              <a:buNone/>
            </a:pPr>
            <a:r>
              <a:rPr lang="en-GB" altLang="zh-CN" sz="2000" dirty="0">
                <a:cs typeface="Times New Roman" pitchFamily="18" charset="0"/>
              </a:rPr>
              <a:t>	Gerald Görmer (</a:t>
            </a:r>
            <a:r>
              <a:rPr lang="en-GB" sz="2000" dirty="0">
                <a:cs typeface="Times New Roman" pitchFamily="18" charset="0"/>
              </a:rPr>
              <a:t>MATRIXX Software</a:t>
            </a:r>
            <a:r>
              <a:rPr lang="en-GB" altLang="zh-CN" sz="2000" dirty="0">
                <a:cs typeface="Times New Roman" pitchFamily="18" charset="0"/>
              </a:rPr>
              <a:t>) 		</a:t>
            </a:r>
            <a:r>
              <a:rPr lang="en-US" altLang="zh-CN" sz="2000" dirty="0">
                <a:cs typeface="Times New Roman" pitchFamily="18" charset="0"/>
              </a:rPr>
              <a:t>SWG </a:t>
            </a:r>
            <a:r>
              <a:rPr lang="en-GB" altLang="zh-CN" sz="2000" dirty="0">
                <a:cs typeface="Times New Roman" pitchFamily="18" charset="0"/>
              </a:rPr>
              <a:t>Chair 		s</a:t>
            </a:r>
            <a:r>
              <a:rPr lang="en-GB" sz="2000" dirty="0">
                <a:ea typeface="宋体" pitchFamily="2" charset="-122"/>
                <a:cs typeface="Times New Roman" pitchFamily="18" charset="0"/>
              </a:rPr>
              <a:t>ince 0</a:t>
            </a:r>
            <a:r>
              <a:rPr lang="en-GB" altLang="zh-CN" sz="2000" dirty="0">
                <a:cs typeface="Times New Roman" pitchFamily="18" charset="0"/>
              </a:rPr>
              <a:t>8/2021</a:t>
            </a:r>
            <a:br>
              <a:rPr lang="en-GB" altLang="zh-CN" sz="2000" dirty="0">
                <a:cs typeface="Times New Roman" pitchFamily="18" charset="0"/>
              </a:rPr>
            </a:br>
            <a:r>
              <a:rPr lang="en-GB" altLang="zh-CN" sz="2000" dirty="0">
                <a:cs typeface="Times New Roman" pitchFamily="18" charset="0"/>
              </a:rPr>
              <a:t>Chen Shan (Huawei)				</a:t>
            </a:r>
            <a:r>
              <a:rPr lang="en-US" altLang="zh-CN" sz="2000" dirty="0">
                <a:cs typeface="Times New Roman" pitchFamily="18" charset="0"/>
              </a:rPr>
              <a:t>SWG </a:t>
            </a:r>
            <a:r>
              <a:rPr lang="en-GB" altLang="zh-CN" sz="2000" dirty="0">
                <a:cs typeface="Times New Roman" pitchFamily="18" charset="0"/>
              </a:rPr>
              <a:t>Vice Chair		since 05/2016</a:t>
            </a:r>
          </a:p>
          <a:p>
            <a:pPr>
              <a:lnSpc>
                <a:spcPct val="90000"/>
              </a:lnSpc>
              <a:buFontTx/>
              <a:buNone/>
            </a:pPr>
            <a:endParaRPr lang="en-GB" altLang="zh-CN" sz="2000" dirty="0">
              <a:solidFill>
                <a:srgbClr val="FF0000"/>
              </a:solidFill>
              <a:cs typeface="Times New Roman" pitchFamily="18" charset="0"/>
            </a:endParaRPr>
          </a:p>
          <a:p>
            <a:pPr marL="609600" lvl="1" indent="0">
              <a:lnSpc>
                <a:spcPct val="90000"/>
              </a:lnSpc>
              <a:buNone/>
            </a:pPr>
            <a:endParaRPr lang="en-GB" altLang="zh-CN" sz="2000" dirty="0">
              <a:cs typeface="Times New Roman" pitchFamily="18" charset="0"/>
            </a:endParaRPr>
          </a:p>
          <a:p>
            <a:pPr marL="0" indent="0">
              <a:lnSpc>
                <a:spcPct val="90000"/>
              </a:lnSpc>
              <a:buNone/>
            </a:pPr>
            <a:br>
              <a:rPr lang="en-GB" altLang="zh-CN" sz="2000" dirty="0">
                <a:cs typeface="Times New Roman" pitchFamily="18" charset="0"/>
              </a:rPr>
            </a:br>
            <a:endParaRPr lang="en-AU" sz="2000" dirty="0">
              <a:solidFill>
                <a:srgbClr val="FF3300"/>
              </a:solidFill>
              <a:ea typeface="宋体" pitchFamily="2" charset="-122"/>
              <a:cs typeface="Times New Roman" pitchFamily="18" charset="0"/>
            </a:endParaRPr>
          </a:p>
        </p:txBody>
      </p:sp>
      <p:sp>
        <p:nvSpPr>
          <p:cNvPr id="9219" name="Rectangle 4"/>
          <p:cNvSpPr>
            <a:spLocks noGrp="1"/>
          </p:cNvSpPr>
          <p:nvPr>
            <p:ph type="title"/>
          </p:nvPr>
        </p:nvSpPr>
        <p:spPr>
          <a:xfrm>
            <a:off x="127136" y="186200"/>
            <a:ext cx="10229764" cy="692150"/>
          </a:xfrm>
        </p:spPr>
        <p:txBody>
          <a:bodyPr/>
          <a:lstStyle/>
          <a:p>
            <a:r>
              <a:rPr lang="en-GB" sz="4000" dirty="0"/>
              <a:t>SA5 leadership</a:t>
            </a:r>
          </a:p>
        </p:txBody>
      </p:sp>
    </p:spTree>
    <p:extLst>
      <p:ext uri="{BB962C8B-B14F-4D97-AF65-F5344CB8AC3E}">
        <p14:creationId xmlns:p14="http://schemas.microsoft.com/office/powerpoint/2010/main" val="107006346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D6C5-B2B9-4A08-B64D-D31BFA433E1D}"/>
              </a:ext>
            </a:extLst>
          </p:cNvPr>
          <p:cNvSpPr>
            <a:spLocks noGrp="1"/>
          </p:cNvSpPr>
          <p:nvPr>
            <p:ph type="title"/>
          </p:nvPr>
        </p:nvSpPr>
        <p:spPr/>
        <p:txBody>
          <a:bodyPr/>
          <a:lstStyle/>
          <a:p>
            <a:r>
              <a:rPr lang="en-US" altLang="zh-CN" sz="4000" dirty="0"/>
              <a:t>SA5 Liaisons to SA</a:t>
            </a:r>
            <a:endParaRPr lang="zh-CN" altLang="en-US" sz="4000" dirty="0"/>
          </a:p>
        </p:txBody>
      </p:sp>
      <p:graphicFrame>
        <p:nvGraphicFramePr>
          <p:cNvPr id="5" name="表格 8">
            <a:extLst>
              <a:ext uri="{FF2B5EF4-FFF2-40B4-BE49-F238E27FC236}">
                <a16:creationId xmlns:a16="http://schemas.microsoft.com/office/drawing/2014/main" id="{778399BB-476D-437C-B47C-E52D92B23EB6}"/>
              </a:ext>
            </a:extLst>
          </p:cNvPr>
          <p:cNvGraphicFramePr>
            <a:graphicFrameLocks noGrp="1"/>
          </p:cNvGraphicFramePr>
          <p:nvPr>
            <p:extLst>
              <p:ext uri="{D42A27DB-BD31-4B8C-83A1-F6EECF244321}">
                <p14:modId xmlns:p14="http://schemas.microsoft.com/office/powerpoint/2010/main" val="2416056393"/>
              </p:ext>
            </p:extLst>
          </p:nvPr>
        </p:nvGraphicFramePr>
        <p:xfrm>
          <a:off x="256800" y="1489320"/>
          <a:ext cx="11678400" cy="3325414"/>
        </p:xfrm>
        <a:graphic>
          <a:graphicData uri="http://schemas.openxmlformats.org/drawingml/2006/table">
            <a:tbl>
              <a:tblPr firstRow="1" firstCol="1" bandRow="1">
                <a:tableStyleId>{F5AB1C69-6EDB-4FF4-983F-18BD219EF322}</a:tableStyleId>
              </a:tblPr>
              <a:tblGrid>
                <a:gridCol w="1079974">
                  <a:extLst>
                    <a:ext uri="{9D8B030D-6E8A-4147-A177-3AD203B41FA5}">
                      <a16:colId xmlns:a16="http://schemas.microsoft.com/office/drawing/2014/main" val="1050790511"/>
                    </a:ext>
                  </a:extLst>
                </a:gridCol>
                <a:gridCol w="1057670">
                  <a:extLst>
                    <a:ext uri="{9D8B030D-6E8A-4147-A177-3AD203B41FA5}">
                      <a16:colId xmlns:a16="http://schemas.microsoft.com/office/drawing/2014/main" val="3496033843"/>
                    </a:ext>
                  </a:extLst>
                </a:gridCol>
                <a:gridCol w="2880715">
                  <a:extLst>
                    <a:ext uri="{9D8B030D-6E8A-4147-A177-3AD203B41FA5}">
                      <a16:colId xmlns:a16="http://schemas.microsoft.com/office/drawing/2014/main" val="1721966559"/>
                    </a:ext>
                  </a:extLst>
                </a:gridCol>
                <a:gridCol w="938802">
                  <a:extLst>
                    <a:ext uri="{9D8B030D-6E8A-4147-A177-3AD203B41FA5}">
                      <a16:colId xmlns:a16="http://schemas.microsoft.com/office/drawing/2014/main" val="3101015917"/>
                    </a:ext>
                  </a:extLst>
                </a:gridCol>
                <a:gridCol w="1185461">
                  <a:extLst>
                    <a:ext uri="{9D8B030D-6E8A-4147-A177-3AD203B41FA5}">
                      <a16:colId xmlns:a16="http://schemas.microsoft.com/office/drawing/2014/main" val="3854183205"/>
                    </a:ext>
                  </a:extLst>
                </a:gridCol>
                <a:gridCol w="1646678">
                  <a:extLst>
                    <a:ext uri="{9D8B030D-6E8A-4147-A177-3AD203B41FA5}">
                      <a16:colId xmlns:a16="http://schemas.microsoft.com/office/drawing/2014/main" val="520188439"/>
                    </a:ext>
                  </a:extLst>
                </a:gridCol>
                <a:gridCol w="1444550">
                  <a:extLst>
                    <a:ext uri="{9D8B030D-6E8A-4147-A177-3AD203B41FA5}">
                      <a16:colId xmlns:a16="http://schemas.microsoft.com/office/drawing/2014/main" val="2501763921"/>
                    </a:ext>
                  </a:extLst>
                </a:gridCol>
                <a:gridCol w="1444550">
                  <a:extLst>
                    <a:ext uri="{9D8B030D-6E8A-4147-A177-3AD203B41FA5}">
                      <a16:colId xmlns:a16="http://schemas.microsoft.com/office/drawing/2014/main" val="2160464347"/>
                    </a:ext>
                  </a:extLst>
                </a:gridCol>
              </a:tblGrid>
              <a:tr h="122436">
                <a:tc>
                  <a:txBody>
                    <a:bodyPr/>
                    <a:lstStyle/>
                    <a:p>
                      <a:pPr algn="ctr">
                        <a:spcAft>
                          <a:spcPts val="0"/>
                        </a:spcAft>
                      </a:pPr>
                      <a:r>
                        <a:rPr lang="en-US" sz="1400" dirty="0" err="1">
                          <a:solidFill>
                            <a:schemeClr val="tx1"/>
                          </a:solidFill>
                          <a:effectLst/>
                          <a:latin typeface="+mn-lt"/>
                        </a:rPr>
                        <a:t>Tdoc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Reply 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Title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Doc-type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Source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Cc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altLang="zh-CN" sz="1400" dirty="0">
                          <a:solidFill>
                            <a:schemeClr val="tx1"/>
                          </a:solidFill>
                          <a:effectLst/>
                          <a:latin typeface="+mn-lt"/>
                          <a:ea typeface="PMingLiU"/>
                        </a:rPr>
                        <a:t>Action from SA</a:t>
                      </a:r>
                      <a:endParaRPr lang="en-US" sz="1400" dirty="0">
                        <a:solidFill>
                          <a:schemeClr val="tx1"/>
                        </a:solidFill>
                        <a:effectLst/>
                        <a:latin typeface="+mn-lt"/>
                        <a:ea typeface="PMingLiU"/>
                      </a:endParaRPr>
                    </a:p>
                  </a:txBody>
                  <a:tcPr marL="68580" marR="68580" marT="0" marB="0" anchor="b">
                    <a:solidFill>
                      <a:srgbClr val="92D050"/>
                    </a:solidFill>
                  </a:tcPr>
                </a:tc>
                <a:extLst>
                  <a:ext uri="{0D108BD9-81ED-4DB2-BD59-A6C34878D82A}">
                    <a16:rowId xmlns:a16="http://schemas.microsoft.com/office/drawing/2014/main" val="3003159646"/>
                  </a:ext>
                </a:extLst>
              </a:tr>
              <a:tr h="734614">
                <a:tc>
                  <a:txBody>
                    <a:bodyPr/>
                    <a:lstStyle/>
                    <a:p>
                      <a:pPr algn="l" fontAlgn="t"/>
                      <a:r>
                        <a:rPr lang="en-US" sz="1200" b="1" i="0" u="sng" strike="noStrike">
                          <a:solidFill>
                            <a:srgbClr val="0000FF"/>
                          </a:solidFill>
                          <a:effectLst/>
                          <a:highlight>
                            <a:srgbClr val="FFFF00"/>
                          </a:highlight>
                          <a:latin typeface="+mn-lt"/>
                          <a:ea typeface="宋体" panose="02010600030101010101" pitchFamily="2" charset="-122"/>
                          <a:hlinkClick r:id="rId2"/>
                        </a:rPr>
                        <a:t>S5-250279</a:t>
                      </a:r>
                      <a:endParaRPr lang="en-US" sz="1200" b="1" i="0" u="sng" strike="noStrike">
                        <a:solidFill>
                          <a:srgbClr val="0000FF"/>
                        </a:solidFill>
                        <a:effectLst/>
                        <a:highlight>
                          <a:srgbClr val="FFFF00"/>
                        </a:highlight>
                        <a:latin typeface="+mn-lt"/>
                        <a:ea typeface="宋体" panose="02010600030101010101" pitchFamily="2" charset="-122"/>
                      </a:endParaRPr>
                    </a:p>
                  </a:txBody>
                  <a:tcPr marL="0" marR="0" marT="0" marB="0">
                    <a:solidFill>
                      <a:srgbClr val="92D050"/>
                    </a:solidFill>
                  </a:tcPr>
                </a:tc>
                <a:tc>
                  <a:txBody>
                    <a:bodyPr/>
                    <a:lstStyle/>
                    <a:p>
                      <a:pPr algn="l" fontAlgn="t"/>
                      <a:r>
                        <a:rPr lang="en-US" sz="1200" b="0" i="0" u="none" strike="noStrike" dirty="0">
                          <a:solidFill>
                            <a:srgbClr val="000000"/>
                          </a:solidFill>
                          <a:effectLst/>
                          <a:latin typeface="+mn-lt"/>
                          <a:ea typeface="宋体" panose="02010600030101010101" pitchFamily="2" charset="-122"/>
                        </a:rPr>
                        <a:t>S5-246415</a:t>
                      </a:r>
                    </a:p>
                  </a:txBody>
                  <a:tcPr marL="0" marR="0" marT="0"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mn-lt"/>
                          <a:ea typeface="+mn-ea"/>
                        </a:rPr>
                        <a:t>Reply to LS on establishment of new Focus Group on Artificial Intelligence Native for Telecommunication Networks (FG-AINN)</a:t>
                      </a:r>
                    </a:p>
                    <a:p>
                      <a:pPr algn="l" fontAlgn="t"/>
                      <a:endParaRPr lang="en-US" sz="1200" b="0" i="0" u="none" strike="noStrike" dirty="0">
                        <a:solidFill>
                          <a:srgbClr val="000000"/>
                        </a:solidFill>
                        <a:effectLst/>
                        <a:latin typeface="+mn-lt"/>
                        <a:ea typeface="宋体" panose="02010600030101010101" pitchFamily="2" charset="-122"/>
                      </a:endParaRPr>
                    </a:p>
                  </a:txBody>
                  <a:tcPr marL="0" marR="0" marT="0" marB="0"/>
                </a:tc>
                <a:tc>
                  <a:txBody>
                    <a:bodyPr/>
                    <a:lstStyle/>
                    <a:p>
                      <a:pPr>
                        <a:spcAft>
                          <a:spcPts val="0"/>
                        </a:spcAft>
                      </a:pPr>
                      <a:r>
                        <a:rPr lang="en-US" sz="1200" dirty="0">
                          <a:effectLst/>
                          <a:latin typeface="+mn-lt"/>
                        </a:rPr>
                        <a:t>LS in</a:t>
                      </a:r>
                      <a:endParaRPr lang="en-US" sz="1200" dirty="0">
                        <a:effectLst/>
                        <a:latin typeface="+mn-lt"/>
                        <a:ea typeface="PMingLiU"/>
                      </a:endParaRPr>
                    </a:p>
                  </a:txBody>
                  <a:tcPr marL="68580" marR="68580" marT="0" marB="0" anchor="b"/>
                </a:tc>
                <a:tc>
                  <a:txBody>
                    <a:bodyPr/>
                    <a:lstStyle/>
                    <a:p>
                      <a:pPr>
                        <a:spcAft>
                          <a:spcPts val="0"/>
                        </a:spcAft>
                      </a:pPr>
                      <a:r>
                        <a:rPr lang="en-US" sz="1200" dirty="0">
                          <a:effectLst/>
                          <a:latin typeface="+mn-lt"/>
                          <a:ea typeface="PMingLiU"/>
                        </a:rPr>
                        <a:t>SA5</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n-NO" altLang="zh-CN" sz="1200" dirty="0">
                          <a:effectLst/>
                          <a:latin typeface="+mn-lt"/>
                          <a:ea typeface="PMingLiU"/>
                        </a:rPr>
                        <a:t>ITU-T Study Group 13</a:t>
                      </a:r>
                      <a:endParaRPr lang="en-US" sz="1200" dirty="0">
                        <a:effectLst/>
                        <a:latin typeface="+mn-lt"/>
                        <a:ea typeface="PMingLiU"/>
                      </a:endParaRPr>
                    </a:p>
                  </a:txBody>
                  <a:tcPr marL="68580" marR="68580" marT="0" marB="0" anchor="b"/>
                </a:tc>
                <a:tc>
                  <a:txBody>
                    <a:bodyPr/>
                    <a:lstStyle/>
                    <a:p>
                      <a:pPr>
                        <a:spcAft>
                          <a:spcPts val="0"/>
                        </a:spcAft>
                      </a:pPr>
                      <a:r>
                        <a:rPr lang="nb-NO" sz="1200" dirty="0">
                          <a:effectLst/>
                          <a:latin typeface="+mn-lt"/>
                          <a:ea typeface="PMingLiU"/>
                        </a:rPr>
                        <a:t>3GPP SA</a:t>
                      </a:r>
                      <a:endParaRPr lang="en-US" sz="1200" dirty="0">
                        <a:effectLst/>
                        <a:latin typeface="+mn-lt"/>
                        <a:ea typeface="PMingLiU"/>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3824035094"/>
                  </a:ext>
                </a:extLst>
              </a:tr>
              <a:tr h="314834">
                <a:tc>
                  <a:txBody>
                    <a:bodyPr/>
                    <a:lstStyle/>
                    <a:p>
                      <a:pPr algn="l" fontAlgn="t"/>
                      <a:r>
                        <a:rPr lang="en-US" sz="1200" b="1" i="0" u="sng" strike="noStrike" dirty="0">
                          <a:solidFill>
                            <a:srgbClr val="0000FF"/>
                          </a:solidFill>
                          <a:effectLst/>
                          <a:highlight>
                            <a:srgbClr val="FFFF00"/>
                          </a:highlight>
                          <a:latin typeface="+mn-lt"/>
                          <a:ea typeface="宋体" panose="02010600030101010101" pitchFamily="2" charset="-122"/>
                          <a:hlinkClick r:id="rId3"/>
                        </a:rPr>
                        <a:t>S5-250311</a:t>
                      </a:r>
                      <a:endParaRPr lang="en-US" sz="1200" b="1" i="0" u="sng" strike="noStrike" dirty="0">
                        <a:solidFill>
                          <a:srgbClr val="0000FF"/>
                        </a:solidFill>
                        <a:effectLst/>
                        <a:highlight>
                          <a:srgbClr val="FFFF00"/>
                        </a:highlight>
                        <a:latin typeface="+mn-lt"/>
                        <a:ea typeface="宋体" panose="02010600030101010101" pitchFamily="2" charset="-122"/>
                      </a:endParaRPr>
                    </a:p>
                  </a:txBody>
                  <a:tcPr marL="0" marR="0" marT="0" marB="0">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mn-lt"/>
                          <a:ea typeface="+mn-ea"/>
                        </a:rPr>
                        <a:t>S5-250294 (S2-2501217: LS on energy information </a:t>
                      </a:r>
                      <a:r>
                        <a:rPr lang="en-US" altLang="zh-CN" sz="1200" b="0" i="0" u="none" strike="noStrike" kern="1200" dirty="0">
                          <a:solidFill>
                            <a:srgbClr val="000000"/>
                          </a:solidFill>
                          <a:effectLst/>
                          <a:latin typeface="+mn-lt"/>
                          <a:ea typeface="+mn-ea"/>
                          <a:cs typeface="+mn-cs"/>
                        </a:rPr>
                        <a:t>collection from OAM to EIF)</a:t>
                      </a:r>
                    </a:p>
                    <a:p>
                      <a:pPr>
                        <a:spcAft>
                          <a:spcPts val="0"/>
                        </a:spcAft>
                      </a:pPr>
                      <a:endParaRPr lang="en-US" sz="1200" dirty="0">
                        <a:effectLst/>
                        <a:latin typeface="+mn-lt"/>
                        <a:ea typeface="PMingLiU"/>
                      </a:endParaRPr>
                    </a:p>
                  </a:txBody>
                  <a:tcPr marL="68580" marR="68580" marT="0" marB="0" anchor="b"/>
                </a:tc>
                <a:tc>
                  <a:txBody>
                    <a:bodyPr/>
                    <a:lstStyle/>
                    <a:p>
                      <a:pPr algn="l" fontAlgn="t"/>
                      <a:r>
                        <a:rPr lang="en-US" sz="1200" b="0" i="0" u="none" strike="noStrike" dirty="0">
                          <a:solidFill>
                            <a:srgbClr val="000000"/>
                          </a:solidFill>
                          <a:effectLst/>
                          <a:latin typeface="+mn-lt"/>
                          <a:ea typeface="宋体" panose="02010600030101010101" pitchFamily="2" charset="-122"/>
                        </a:rPr>
                        <a:t>LS reply to LS on energy information collection from OAM to EIF</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PMingLiU"/>
                          <a:cs typeface="+mn-cs"/>
                        </a:rPr>
                        <a:t>SA5</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a:spcAft>
                          <a:spcPts val="0"/>
                        </a:spcAft>
                      </a:pPr>
                      <a:r>
                        <a:rPr lang="fi-FI" sz="1200" dirty="0">
                          <a:effectLst/>
                          <a:latin typeface="+mn-lt"/>
                          <a:ea typeface="PMingLiU"/>
                        </a:rPr>
                        <a:t>SA2</a:t>
                      </a:r>
                      <a:endParaRPr lang="en-US" sz="1200" dirty="0">
                        <a:effectLst/>
                        <a:latin typeface="+mn-lt"/>
                        <a:ea typeface="PMingLiU"/>
                      </a:endParaRPr>
                    </a:p>
                  </a:txBody>
                  <a:tcPr marL="68580" marR="68580" marT="0" marB="0" anchor="b"/>
                </a:tc>
                <a:tc>
                  <a:txBody>
                    <a:bodyPr/>
                    <a:lstStyle/>
                    <a:p>
                      <a:pPr>
                        <a:spcAft>
                          <a:spcPts val="0"/>
                        </a:spcAft>
                      </a:pPr>
                      <a:r>
                        <a:rPr lang="en-US" sz="1200" dirty="0">
                          <a:effectLst/>
                          <a:latin typeface="+mn-lt"/>
                          <a:ea typeface="PMingLiU"/>
                        </a:rPr>
                        <a:t>3GPP SA</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640877866"/>
                  </a:ext>
                </a:extLst>
              </a:tr>
              <a:tr h="0">
                <a:tc>
                  <a:txBody>
                    <a:bodyPr/>
                    <a:lstStyle/>
                    <a:p>
                      <a:pPr algn="l" fontAlgn="t"/>
                      <a:r>
                        <a:rPr lang="en-US" sz="1200" b="1" i="0" u="sng" strike="noStrike" dirty="0">
                          <a:solidFill>
                            <a:srgbClr val="0000FF"/>
                          </a:solidFill>
                          <a:effectLst/>
                          <a:highlight>
                            <a:srgbClr val="FFFF00"/>
                          </a:highlight>
                          <a:latin typeface="+mn-lt"/>
                          <a:ea typeface="宋体" panose="02010600030101010101" pitchFamily="2" charset="-122"/>
                        </a:rPr>
                        <a:t>S5-250680</a:t>
                      </a:r>
                    </a:p>
                    <a:p>
                      <a:pPr algn="l" fontAlgn="t"/>
                      <a:endParaRPr lang="en-US" sz="1200" b="1" i="0" u="sng" strike="noStrike" dirty="0">
                        <a:solidFill>
                          <a:srgbClr val="0000FF"/>
                        </a:solidFill>
                        <a:effectLst/>
                        <a:highlight>
                          <a:srgbClr val="FFFF00"/>
                        </a:highlight>
                        <a:latin typeface="+mn-lt"/>
                        <a:ea typeface="宋体" panose="02010600030101010101" pitchFamily="2" charset="-122"/>
                      </a:endParaRPr>
                    </a:p>
                  </a:txBody>
                  <a:tcPr marL="0" marR="0" marT="0" marB="0">
                    <a:solidFill>
                      <a:srgbClr val="92D050"/>
                    </a:solidFill>
                  </a:tcPr>
                </a:tc>
                <a:tc>
                  <a:txBody>
                    <a:bodyPr/>
                    <a:lstStyle/>
                    <a:p>
                      <a:pPr algn="l" fontAlgn="t"/>
                      <a:r>
                        <a:rPr lang="en-US" sz="1200" b="0" i="0" u="none" strike="noStrike" kern="1200" dirty="0">
                          <a:solidFill>
                            <a:srgbClr val="000000"/>
                          </a:solidFill>
                          <a:effectLst/>
                          <a:latin typeface="+mn-lt"/>
                          <a:ea typeface="+mn-ea"/>
                          <a:cs typeface="+mn-cs"/>
                        </a:rPr>
                        <a:t>S5-250293 (S2-2413035: LS on A-IoT Conclusions in SA WG2)</a:t>
                      </a:r>
                    </a:p>
                  </a:txBody>
                  <a:tcPr marL="0" marR="0" marT="0" marB="0"/>
                </a:tc>
                <a:tc>
                  <a:txBody>
                    <a:bodyPr/>
                    <a:lstStyle/>
                    <a:p>
                      <a:pPr algn="l" fontAlgn="t"/>
                      <a:r>
                        <a:rPr lang="en-US" sz="1200" b="0" i="0" u="none" strike="noStrike" dirty="0">
                          <a:solidFill>
                            <a:srgbClr val="000000"/>
                          </a:solidFill>
                          <a:effectLst/>
                          <a:latin typeface="+mn-lt"/>
                          <a:ea typeface="宋体" panose="02010600030101010101" pitchFamily="2" charset="-122"/>
                        </a:rPr>
                        <a:t>Reply to LS on A-IoT Conclusions in SA WG2</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PMingLiU"/>
                          <a:cs typeface="+mn-cs"/>
                        </a:rPr>
                        <a:t>SA5</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a:spcAft>
                          <a:spcPts val="0"/>
                        </a:spcAft>
                      </a:pPr>
                      <a:r>
                        <a:rPr lang="en-US" sz="1200" dirty="0">
                          <a:effectLst/>
                          <a:latin typeface="+mn-lt"/>
                          <a:ea typeface="PMingLiU"/>
                        </a:rPr>
                        <a:t>RAN2, RAN1</a:t>
                      </a:r>
                    </a:p>
                  </a:txBody>
                  <a:tcPr marL="68580" marR="68580" marT="0" marB="0" anchor="b"/>
                </a:tc>
                <a:tc>
                  <a:txBody>
                    <a:bodyPr/>
                    <a:lstStyle/>
                    <a:p>
                      <a:pPr>
                        <a:spcAft>
                          <a:spcPts val="0"/>
                        </a:spcAft>
                      </a:pPr>
                      <a:r>
                        <a:rPr lang="en-US" sz="1200" dirty="0">
                          <a:effectLst/>
                          <a:latin typeface="+mn-lt"/>
                          <a:ea typeface="PMingLiU"/>
                        </a:rPr>
                        <a:t>RAN, SA, RAN3</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426129953"/>
                  </a:ext>
                </a:extLst>
              </a:tr>
            </a:tbl>
          </a:graphicData>
        </a:graphic>
      </p:graphicFrame>
      <p:sp>
        <p:nvSpPr>
          <p:cNvPr id="4" name="TextBox 3">
            <a:extLst>
              <a:ext uri="{FF2B5EF4-FFF2-40B4-BE49-F238E27FC236}">
                <a16:creationId xmlns:a16="http://schemas.microsoft.com/office/drawing/2014/main" id="{5CF85854-7080-4124-A5BF-FA2DEC309DAB}"/>
              </a:ext>
            </a:extLst>
          </p:cNvPr>
          <p:cNvSpPr txBox="1"/>
          <p:nvPr/>
        </p:nvSpPr>
        <p:spPr>
          <a:xfrm rot="20280429">
            <a:off x="4900116" y="5252516"/>
            <a:ext cx="2061398" cy="292388"/>
          </a:xfrm>
          <a:prstGeom prst="rect">
            <a:avLst/>
          </a:prstGeom>
          <a:solidFill>
            <a:srgbClr val="FFFF00"/>
          </a:solidFill>
        </p:spPr>
        <p:txBody>
          <a:bodyPr wrap="none" rtlCol="0">
            <a:spAutoFit/>
          </a:bodyPr>
          <a:lstStyle/>
          <a:p>
            <a:r>
              <a:rPr lang="en-US" altLang="zh-CN" dirty="0"/>
              <a:t>To be updated (SA</a:t>
            </a:r>
            <a:r>
              <a:rPr lang="zh-CN" altLang="en-US" dirty="0"/>
              <a:t> </a:t>
            </a:r>
            <a:r>
              <a:rPr lang="en-US" altLang="zh-CN" dirty="0" err="1"/>
              <a:t>tdocs</a:t>
            </a:r>
            <a:r>
              <a:rPr lang="en-US" altLang="zh-CN" dirty="0"/>
              <a:t>)</a:t>
            </a:r>
            <a:endParaRPr lang="zh-CN" altLang="en-US" dirty="0"/>
          </a:p>
        </p:txBody>
      </p:sp>
    </p:spTree>
    <p:extLst>
      <p:ext uri="{BB962C8B-B14F-4D97-AF65-F5344CB8AC3E}">
        <p14:creationId xmlns:p14="http://schemas.microsoft.com/office/powerpoint/2010/main" val="55089493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05" y="494278"/>
            <a:ext cx="9112251" cy="1143000"/>
          </a:xfrm>
        </p:spPr>
        <p:txBody>
          <a:bodyPr/>
          <a:lstStyle/>
          <a:p>
            <a:r>
              <a:rPr lang="sv-SE" sz="3600" dirty="0"/>
              <a:t>TRs / TSs to SA#107 for information/approval</a:t>
            </a:r>
            <a:br>
              <a:rPr lang="sv-SE" sz="3600" dirty="0"/>
            </a:br>
            <a:endParaRPr lang="sv-SE" sz="3600"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057806783"/>
              </p:ext>
            </p:extLst>
          </p:nvPr>
        </p:nvGraphicFramePr>
        <p:xfrm>
          <a:off x="213360" y="1637279"/>
          <a:ext cx="11643360" cy="1345438"/>
        </p:xfrm>
        <a:graphic>
          <a:graphicData uri="http://schemas.openxmlformats.org/drawingml/2006/table">
            <a:tbl>
              <a:tblPr firstRow="1" bandRow="1">
                <a:tableStyleId>{5C22544A-7EE6-4342-B048-85BDC9FD1C3A}</a:tableStyleId>
              </a:tblPr>
              <a:tblGrid>
                <a:gridCol w="1347642">
                  <a:extLst>
                    <a:ext uri="{9D8B030D-6E8A-4147-A177-3AD203B41FA5}">
                      <a16:colId xmlns:a16="http://schemas.microsoft.com/office/drawing/2014/main" val="570476699"/>
                    </a:ext>
                  </a:extLst>
                </a:gridCol>
                <a:gridCol w="8015814">
                  <a:extLst>
                    <a:ext uri="{9D8B030D-6E8A-4147-A177-3AD203B41FA5}">
                      <a16:colId xmlns:a16="http://schemas.microsoft.com/office/drawing/2014/main" val="2618836924"/>
                    </a:ext>
                  </a:extLst>
                </a:gridCol>
                <a:gridCol w="2279904">
                  <a:extLst>
                    <a:ext uri="{9D8B030D-6E8A-4147-A177-3AD203B41FA5}">
                      <a16:colId xmlns:a16="http://schemas.microsoft.com/office/drawing/2014/main" val="3016348962"/>
                    </a:ext>
                  </a:extLst>
                </a:gridCol>
              </a:tblGrid>
              <a:tr h="218700">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Title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217535">
                <a:tc>
                  <a:txBody>
                    <a:bodyPr/>
                    <a:lstStyle/>
                    <a:p>
                      <a:pPr algn="ctr">
                        <a:lnSpc>
                          <a:spcPts val="1200"/>
                        </a:lnSpc>
                        <a:spcAft>
                          <a:spcPts val="0"/>
                        </a:spcAft>
                      </a:pPr>
                      <a:r>
                        <a:rPr lang="en-US" sz="1200">
                          <a:effectLst/>
                          <a:latin typeface="+mn-lt"/>
                          <a:ea typeface="宋体" panose="02010600030101010101" pitchFamily="2" charset="-122"/>
                        </a:rPr>
                        <a:t>SP-250144</a:t>
                      </a:r>
                      <a:endParaRPr lang="zh-CN" sz="1600">
                        <a:effectLst/>
                        <a:latin typeface="+mn-lt"/>
                        <a:ea typeface="宋体" panose="02010600030101010101" pitchFamily="2" charset="-122"/>
                      </a:endParaRPr>
                    </a:p>
                  </a:txBody>
                  <a:tcPr marL="66675" marR="66675" marT="38100"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n-lt"/>
                          <a:ea typeface="宋体" panose="02010600030101010101" pitchFamily="2" charset="-122"/>
                          <a:cs typeface="+mn-cs"/>
                        </a:rPr>
                        <a:t>Presentation of </a:t>
                      </a:r>
                      <a:r>
                        <a:rPr lang="en-GB" sz="1200" b="0" i="0" u="none" strike="noStrike" kern="1200" dirty="0">
                          <a:solidFill>
                            <a:srgbClr val="0000FF"/>
                          </a:solidFill>
                          <a:effectLst/>
                          <a:latin typeface="+mn-lt"/>
                          <a:ea typeface="宋体" panose="02010600030101010101" pitchFamily="2" charset="-122"/>
                          <a:cs typeface="+mn-cs"/>
                        </a:rPr>
                        <a:t>TR 28.846 Study on charging aspects of satellite access phase 3</a:t>
                      </a:r>
                      <a:r>
                        <a:rPr kumimoji="0" lang="en-GB" sz="1800" b="0" i="0" u="none" strike="noStrike" kern="1200" cap="none" spc="0" normalizeH="0" baseline="0" dirty="0">
                          <a:ln>
                            <a:noFill/>
                          </a:ln>
                          <a:solidFill>
                            <a:prstClr val="black"/>
                          </a:solidFill>
                          <a:effectLst/>
                          <a:uLnTx/>
                          <a:uFillTx/>
                          <a:latin typeface="+mn-lt"/>
                          <a:ea typeface="+mn-ea"/>
                          <a:cs typeface="+mn-cs"/>
                        </a:rPr>
                        <a:t> </a:t>
                      </a:r>
                      <a:r>
                        <a:rPr lang="en-GB" sz="1200" b="0" i="0" u="none" strike="noStrike" kern="1200" dirty="0">
                          <a:solidFill>
                            <a:srgbClr val="000000"/>
                          </a:solidFill>
                          <a:effectLst/>
                          <a:latin typeface="+mn-lt"/>
                          <a:ea typeface="宋体" panose="02010600030101010101" pitchFamily="2" charset="-122"/>
                          <a:cs typeface="+mn-cs"/>
                        </a:rPr>
                        <a:t>for Approval</a:t>
                      </a:r>
                      <a:endParaRPr lang="fr-FR" sz="1200" b="0" i="0" u="none" strike="noStrike" kern="1200" noProof="0" dirty="0">
                        <a:solidFill>
                          <a:srgbClr val="000000"/>
                        </a:solidFill>
                        <a:effectLst/>
                        <a:latin typeface="+mn-lt"/>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608218"/>
                  </a:ext>
                </a:extLst>
              </a:tr>
              <a:tr h="290047">
                <a:tc>
                  <a:txBody>
                    <a:bodyPr/>
                    <a:lstStyle/>
                    <a:p>
                      <a:pPr algn="ctr">
                        <a:lnSpc>
                          <a:spcPts val="1200"/>
                        </a:lnSpc>
                        <a:spcAft>
                          <a:spcPts val="0"/>
                        </a:spcAft>
                      </a:pPr>
                      <a:r>
                        <a:rPr lang="en-US" sz="1200">
                          <a:solidFill>
                            <a:srgbClr val="000000"/>
                          </a:solidFill>
                          <a:effectLst/>
                          <a:latin typeface="+mn-lt"/>
                          <a:ea typeface="宋体" panose="02010600030101010101" pitchFamily="2" charset="-122"/>
                        </a:rPr>
                        <a:t>SP-250145</a:t>
                      </a:r>
                      <a:endParaRPr lang="zh-CN" sz="1600">
                        <a:effectLst/>
                        <a:latin typeface="+mn-lt"/>
                        <a:ea typeface="宋体" panose="02010600030101010101" pitchFamily="2" charset="-122"/>
                      </a:endParaRPr>
                    </a:p>
                  </a:txBody>
                  <a:tcPr marL="66675" marR="66675" marT="38100"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n-lt"/>
                          <a:ea typeface="宋体" panose="02010600030101010101" pitchFamily="2" charset="-122"/>
                          <a:cs typeface="+mn-cs"/>
                        </a:rPr>
                        <a:t>Presentation of </a:t>
                      </a:r>
                      <a:r>
                        <a:rPr lang="en-GB" sz="1200" b="0" i="0" u="none" strike="noStrike" kern="1200" noProof="0" dirty="0">
                          <a:solidFill>
                            <a:srgbClr val="0000FF"/>
                          </a:solidFill>
                          <a:effectLst/>
                          <a:latin typeface="+mn-lt"/>
                          <a:ea typeface="宋体" panose="02010600030101010101" pitchFamily="2" charset="-122"/>
                          <a:cs typeface="+mn-cs"/>
                        </a:rPr>
                        <a:t>TR 28.849 Study on charging aspects of Common API Framework for Northbound APIs (CAPIF) phase 2 </a:t>
                      </a:r>
                      <a:r>
                        <a:rPr lang="en-GB" sz="1200" b="0" i="0" u="none" strike="noStrike" kern="1200" dirty="0">
                          <a:solidFill>
                            <a:srgbClr val="000000"/>
                          </a:solidFill>
                          <a:effectLst/>
                          <a:latin typeface="+mn-lt"/>
                          <a:ea typeface="宋体" panose="02010600030101010101" pitchFamily="2" charset="-122"/>
                          <a:cs typeface="+mn-cs"/>
                        </a:rPr>
                        <a:t>for Approval</a:t>
                      </a:r>
                      <a:endParaRPr lang="fr-FR" sz="1200" b="0" i="0" u="none" strike="noStrike" kern="1200" noProof="0" dirty="0">
                        <a:solidFill>
                          <a:srgbClr val="000000"/>
                        </a:solidFill>
                        <a:effectLst/>
                        <a:latin typeface="+mn-lt"/>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9499145"/>
                  </a:ext>
                </a:extLst>
              </a:tr>
              <a:tr h="145023">
                <a:tc>
                  <a:txBody>
                    <a:bodyPr/>
                    <a:lstStyle/>
                    <a:p>
                      <a:pPr algn="ctr">
                        <a:lnSpc>
                          <a:spcPts val="1200"/>
                        </a:lnSpc>
                        <a:spcAft>
                          <a:spcPts val="0"/>
                        </a:spcAft>
                      </a:pPr>
                      <a:r>
                        <a:rPr lang="en-US" sz="1200">
                          <a:effectLst/>
                          <a:latin typeface="+mn-lt"/>
                          <a:ea typeface="宋体" panose="02010600030101010101" pitchFamily="2" charset="-122"/>
                        </a:rPr>
                        <a:t>SP-250146</a:t>
                      </a:r>
                      <a:endParaRPr lang="zh-CN" sz="1600">
                        <a:effectLst/>
                        <a:latin typeface="+mn-lt"/>
                        <a:ea typeface="宋体" panose="02010600030101010101" pitchFamily="2" charset="-122"/>
                      </a:endParaRPr>
                    </a:p>
                  </a:txBody>
                  <a:tcPr marL="66675" marR="66675" marT="38100"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n-lt"/>
                          <a:ea typeface="宋体" panose="02010600030101010101" pitchFamily="2" charset="-122"/>
                          <a:cs typeface="+mn-cs"/>
                        </a:rPr>
                        <a:t>Presentation of </a:t>
                      </a:r>
                      <a:r>
                        <a:rPr lang="en-GB" sz="1200" b="0" i="0" u="none" strike="noStrike" kern="1200" dirty="0">
                          <a:solidFill>
                            <a:srgbClr val="0000FF"/>
                          </a:solidFill>
                          <a:effectLst/>
                          <a:latin typeface="+mn-lt"/>
                          <a:ea typeface="宋体" panose="02010600030101010101" pitchFamily="2" charset="-122"/>
                          <a:cs typeface="+mn-cs"/>
                        </a:rPr>
                        <a:t>TR 28.851 Study on charging aspects of next generation real time communication services phase 2 </a:t>
                      </a:r>
                      <a:r>
                        <a:rPr lang="en-GB" sz="1200" b="0" i="0" u="none" strike="noStrike" kern="1200" dirty="0">
                          <a:solidFill>
                            <a:srgbClr val="000000"/>
                          </a:solidFill>
                          <a:effectLst/>
                          <a:latin typeface="+mn-lt"/>
                          <a:ea typeface="宋体" panose="02010600030101010101" pitchFamily="2" charset="-122"/>
                          <a:cs typeface="+mn-cs"/>
                        </a:rPr>
                        <a:t>for Approval</a:t>
                      </a:r>
                      <a:endParaRPr lang="en-DE" sz="1200" b="0" i="0" u="none" strike="noStrike" kern="1200" dirty="0">
                        <a:solidFill>
                          <a:srgbClr val="000000"/>
                        </a:solidFill>
                        <a:effectLst/>
                        <a:latin typeface="+mn-lt"/>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For approval</a:t>
                      </a:r>
                      <a:endPar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3079930"/>
                  </a:ext>
                </a:extLst>
              </a:tr>
              <a:tr h="145023">
                <a:tc>
                  <a:txBody>
                    <a:bodyPr/>
                    <a:lstStyle/>
                    <a:p>
                      <a:pPr algn="ctr">
                        <a:lnSpc>
                          <a:spcPts val="1200"/>
                        </a:lnSpc>
                        <a:spcAft>
                          <a:spcPts val="0"/>
                        </a:spcAft>
                      </a:pPr>
                      <a:r>
                        <a:rPr lang="en-US" sz="1200" dirty="0">
                          <a:solidFill>
                            <a:srgbClr val="000000"/>
                          </a:solidFill>
                          <a:effectLst/>
                          <a:latin typeface="+mn-lt"/>
                          <a:ea typeface="宋体" panose="02010600030101010101" pitchFamily="2" charset="-122"/>
                        </a:rPr>
                        <a:t>SP-250147</a:t>
                      </a:r>
                      <a:endParaRPr lang="zh-CN" sz="1600" dirty="0">
                        <a:effectLst/>
                        <a:latin typeface="+mn-lt"/>
                        <a:ea typeface="宋体" panose="02010600030101010101" pitchFamily="2" charset="-122"/>
                      </a:endParaRPr>
                    </a:p>
                  </a:txBody>
                  <a:tcPr marL="66675" marR="66675" marT="38100"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n-lt"/>
                          <a:ea typeface="宋体" panose="02010600030101010101" pitchFamily="2" charset="-122"/>
                          <a:cs typeface="+mn-cs"/>
                        </a:rPr>
                        <a:t>Presentation of </a:t>
                      </a:r>
                      <a:r>
                        <a:rPr lang="en-GB" sz="1200" b="0" i="0" u="none" strike="noStrike" kern="1200" dirty="0">
                          <a:solidFill>
                            <a:srgbClr val="0000FF"/>
                          </a:solidFill>
                          <a:effectLst/>
                          <a:latin typeface="+mn-lt"/>
                          <a:ea typeface="宋体" panose="02010600030101010101" pitchFamily="2" charset="-122"/>
                          <a:cs typeface="+mn-cs"/>
                        </a:rPr>
                        <a:t>TR 28.853 Study on charging aspects of uncrewed aerial systems </a:t>
                      </a:r>
                      <a:r>
                        <a:rPr lang="en-GB" sz="1200" b="0" i="0" u="none" strike="noStrike" kern="1200" dirty="0">
                          <a:solidFill>
                            <a:srgbClr val="000000"/>
                          </a:solidFill>
                          <a:effectLst/>
                          <a:latin typeface="+mn-lt"/>
                          <a:ea typeface="宋体" panose="02010600030101010101" pitchFamily="2" charset="-122"/>
                          <a:cs typeface="+mn-cs"/>
                        </a:rPr>
                        <a:t>for Approval</a:t>
                      </a:r>
                      <a:endParaRPr lang="en-DE" sz="1200" b="0" i="0" u="none" strike="noStrike" kern="1200" dirty="0">
                        <a:solidFill>
                          <a:srgbClr val="000000"/>
                        </a:solidFill>
                        <a:effectLst/>
                        <a:latin typeface="+mn-lt"/>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7683527"/>
                  </a:ext>
                </a:extLst>
              </a:tr>
            </a:tbl>
          </a:graphicData>
        </a:graphic>
      </p:graphicFrame>
      <p:sp>
        <p:nvSpPr>
          <p:cNvPr id="3" name="Rectangle 2">
            <a:extLst>
              <a:ext uri="{FF2B5EF4-FFF2-40B4-BE49-F238E27FC236}">
                <a16:creationId xmlns:a16="http://schemas.microsoft.com/office/drawing/2014/main" id="{9F316D8D-B3FF-4FBE-910D-07A3BD1B23C8}"/>
              </a:ext>
            </a:extLst>
          </p:cNvPr>
          <p:cNvSpPr/>
          <p:nvPr/>
        </p:nvSpPr>
        <p:spPr>
          <a:xfrm>
            <a:off x="480805" y="1163314"/>
            <a:ext cx="9869424" cy="307777"/>
          </a:xfrm>
          <a:prstGeom prst="rect">
            <a:avLst/>
          </a:prstGeom>
        </p:spPr>
        <p:txBody>
          <a:bodyPr wrap="square">
            <a:spAutoFit/>
          </a:bodyPr>
          <a:lstStyle/>
          <a:p>
            <a:r>
              <a:rPr lang="en-US" altLang="zh-CN" sz="1400" b="1" kern="0" dirty="0">
                <a:latin typeface="+mn-lt"/>
              </a:rPr>
              <a:t>4 CH TRs send to SA for approval</a:t>
            </a:r>
          </a:p>
        </p:txBody>
      </p:sp>
    </p:spTree>
    <p:extLst>
      <p:ext uri="{BB962C8B-B14F-4D97-AF65-F5344CB8AC3E}">
        <p14:creationId xmlns:p14="http://schemas.microsoft.com/office/powerpoint/2010/main" val="720499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381F-9197-410C-88E3-281EE8ED5AC1}"/>
              </a:ext>
            </a:extLst>
          </p:cNvPr>
          <p:cNvSpPr>
            <a:spLocks noGrp="1"/>
          </p:cNvSpPr>
          <p:nvPr>
            <p:ph type="title"/>
          </p:nvPr>
        </p:nvSpPr>
        <p:spPr/>
        <p:txBody>
          <a:bodyPr/>
          <a:lstStyle/>
          <a:p>
            <a:r>
              <a:rPr lang="en-US" altLang="zh-CN" sz="4400" dirty="0"/>
              <a:t>List of SA5 CR pack to SA#106</a:t>
            </a:r>
            <a:endParaRPr lang="zh-CN" altLang="en-US" dirty="0"/>
          </a:p>
        </p:txBody>
      </p:sp>
      <p:sp>
        <p:nvSpPr>
          <p:cNvPr id="6" name="Rectangle 5">
            <a:extLst>
              <a:ext uri="{FF2B5EF4-FFF2-40B4-BE49-F238E27FC236}">
                <a16:creationId xmlns:a16="http://schemas.microsoft.com/office/drawing/2014/main" id="{53621B01-DCC0-4E0A-9448-41643B62CA38}"/>
              </a:ext>
            </a:extLst>
          </p:cNvPr>
          <p:cNvSpPr/>
          <p:nvPr/>
        </p:nvSpPr>
        <p:spPr>
          <a:xfrm>
            <a:off x="6096000" y="1197750"/>
            <a:ext cx="5382768" cy="2339102"/>
          </a:xfrm>
          <a:prstGeom prst="rect">
            <a:avLst/>
          </a:prstGeom>
          <a:ln w="3175">
            <a:solidFill>
              <a:schemeClr val="tx1"/>
            </a:solidFill>
          </a:ln>
        </p:spPr>
        <p:txBody>
          <a:bodyPr wrap="square">
            <a:spAutoFit/>
          </a:bodyPr>
          <a:lstStyle/>
          <a:p>
            <a:r>
              <a:rPr lang="en-US" altLang="zh-CN" sz="1400" b="1" dirty="0"/>
              <a:t>List of Rel-19 CRs:</a:t>
            </a:r>
            <a:endParaRPr lang="en-US" altLang="zh-CN" sz="1200" dirty="0"/>
          </a:p>
          <a:p>
            <a:pPr marL="171450" indent="-171450">
              <a:buFont typeface="Wingdings" panose="05000000000000000000" pitchFamily="2" charset="2"/>
              <a:buChar char="Ø"/>
            </a:pPr>
            <a:r>
              <a:rPr lang="en-US" altLang="zh-CN" sz="1100" dirty="0"/>
              <a:t>SP-241638	CR Pack on TEI19 - Pack 1/3</a:t>
            </a:r>
          </a:p>
          <a:p>
            <a:pPr marL="171450" indent="-171450">
              <a:buFont typeface="Wingdings" panose="05000000000000000000" pitchFamily="2" charset="2"/>
              <a:buChar char="Ø"/>
            </a:pPr>
            <a:r>
              <a:rPr lang="en-US" altLang="zh-CN" sz="1100" dirty="0"/>
              <a:t>SP-241639	CR Pack on TEI19 - Pack 2/3</a:t>
            </a:r>
          </a:p>
          <a:p>
            <a:pPr marL="171450" indent="-171450">
              <a:buFont typeface="Wingdings" panose="05000000000000000000" pitchFamily="2" charset="2"/>
              <a:buChar char="Ø"/>
            </a:pPr>
            <a:r>
              <a:rPr lang="en-US" altLang="zh-CN" sz="1100" dirty="0"/>
              <a:t>SP-241640	CR Pack on TEI19 - Pack 3/3</a:t>
            </a:r>
          </a:p>
          <a:p>
            <a:pPr marL="171450" indent="-171450">
              <a:buFont typeface="Wingdings" panose="05000000000000000000" pitchFamily="2" charset="2"/>
              <a:buChar char="Ø"/>
            </a:pPr>
            <a:r>
              <a:rPr lang="en-US" altLang="zh-CN" sz="1100" dirty="0"/>
              <a:t>SP-241647	CR Pack on AdNRM_Ph3</a:t>
            </a:r>
          </a:p>
          <a:p>
            <a:pPr marL="171450" indent="-171450">
              <a:buFont typeface="Wingdings" panose="05000000000000000000" pitchFamily="2" charset="2"/>
              <a:buChar char="Ø"/>
            </a:pPr>
            <a:r>
              <a:rPr lang="en-US" altLang="zh-CN" sz="1100" dirty="0"/>
              <a:t>SP-241648	CR Pack on PM_KPI_5G_Ph4</a:t>
            </a:r>
          </a:p>
          <a:p>
            <a:pPr marL="171450" indent="-171450">
              <a:buFont typeface="Wingdings" panose="05000000000000000000" pitchFamily="2" charset="2"/>
              <a:buChar char="Ø"/>
            </a:pPr>
            <a:r>
              <a:rPr lang="en-US" altLang="zh-CN" sz="1100" dirty="0"/>
              <a:t>SP-241649	CR Pack on </a:t>
            </a:r>
            <a:r>
              <a:rPr lang="en-US" altLang="zh-CN" sz="1100" dirty="0" err="1"/>
              <a:t>TraceQoE_OAM</a:t>
            </a:r>
            <a:endParaRPr lang="en-US" altLang="zh-CN" sz="1100" dirty="0"/>
          </a:p>
          <a:p>
            <a:pPr marL="171450" indent="-171450">
              <a:buFont typeface="Wingdings" panose="05000000000000000000" pitchFamily="2" charset="2"/>
              <a:buChar char="Ø"/>
            </a:pPr>
            <a:r>
              <a:rPr lang="en-US" altLang="zh-CN" sz="1100" dirty="0"/>
              <a:t>SP-241654	CR Pack on NWDAF_OAM_Ph2</a:t>
            </a:r>
          </a:p>
          <a:p>
            <a:pPr marL="171450" indent="-171450">
              <a:buFont typeface="Wingdings" panose="05000000000000000000" pitchFamily="2" charset="2"/>
              <a:buChar char="Ø"/>
            </a:pPr>
            <a:r>
              <a:rPr lang="en-US" altLang="zh-CN" sz="1100" dirty="0"/>
              <a:t>SP-241660	CR Pack on </a:t>
            </a:r>
            <a:r>
              <a:rPr lang="en-US" altLang="zh-CN" sz="1100" dirty="0" err="1"/>
              <a:t>Ranging_SL_CH</a:t>
            </a:r>
            <a:endParaRPr lang="en-US" altLang="zh-CN" sz="1100" dirty="0"/>
          </a:p>
          <a:p>
            <a:pPr marL="171450" indent="-171450">
              <a:buFont typeface="Wingdings" panose="05000000000000000000" pitchFamily="2" charset="2"/>
              <a:buChar char="Ø"/>
            </a:pPr>
            <a:r>
              <a:rPr lang="en-US" altLang="zh-CN" sz="1100" dirty="0"/>
              <a:t>SP-241661	CR Pack on </a:t>
            </a:r>
            <a:r>
              <a:rPr lang="en-US" altLang="zh-CN" sz="1100" dirty="0" err="1"/>
              <a:t>CHFSeg</a:t>
            </a:r>
            <a:endParaRPr lang="en-US" altLang="zh-CN" sz="1100" dirty="0"/>
          </a:p>
          <a:p>
            <a:pPr marL="171450" indent="-171450">
              <a:buFont typeface="Wingdings" panose="05000000000000000000" pitchFamily="2" charset="2"/>
              <a:buChar char="Ø"/>
            </a:pPr>
            <a:r>
              <a:rPr lang="en-US" altLang="zh-CN" sz="1100" dirty="0"/>
              <a:t>SP-241664	CR Pack on eMDAS_Ph2</a:t>
            </a:r>
          </a:p>
          <a:p>
            <a:pPr marL="171450" indent="-171450">
              <a:buFont typeface="Wingdings" panose="05000000000000000000" pitchFamily="2" charset="2"/>
              <a:buChar char="Ø"/>
            </a:pPr>
            <a:r>
              <a:rPr lang="en-US" altLang="zh-CN" sz="1100" dirty="0"/>
              <a:t>SP-241665	CR Pack on </a:t>
            </a:r>
            <a:r>
              <a:rPr lang="en-US" altLang="zh-CN" sz="1100" dirty="0" err="1"/>
              <a:t>NetShare_CH</a:t>
            </a:r>
            <a:endParaRPr lang="en-US" altLang="zh-CN" sz="1100" dirty="0"/>
          </a:p>
          <a:p>
            <a:pPr marL="171450" indent="-171450">
              <a:buFont typeface="Wingdings" panose="05000000000000000000" pitchFamily="2" charset="2"/>
              <a:buChar char="Ø"/>
            </a:pPr>
            <a:r>
              <a:rPr lang="en-US" altLang="zh-CN" sz="1100" dirty="0"/>
              <a:t>SP-241666	CR Pack on </a:t>
            </a:r>
            <a:r>
              <a:rPr lang="en-US" altLang="zh-CN" sz="1100" dirty="0" err="1"/>
              <a:t>FS_Data_SREP</a:t>
            </a:r>
            <a:endParaRPr lang="en-US" altLang="zh-CN" sz="1100" dirty="0"/>
          </a:p>
        </p:txBody>
      </p:sp>
      <p:sp>
        <p:nvSpPr>
          <p:cNvPr id="7" name="Rectangle 6">
            <a:extLst>
              <a:ext uri="{FF2B5EF4-FFF2-40B4-BE49-F238E27FC236}">
                <a16:creationId xmlns:a16="http://schemas.microsoft.com/office/drawing/2014/main" id="{371BFD78-0F9A-48E7-8771-FDD93B9A069B}"/>
              </a:ext>
            </a:extLst>
          </p:cNvPr>
          <p:cNvSpPr/>
          <p:nvPr/>
        </p:nvSpPr>
        <p:spPr>
          <a:xfrm>
            <a:off x="898128" y="1197750"/>
            <a:ext cx="5197872" cy="4539704"/>
          </a:xfrm>
          <a:prstGeom prst="rect">
            <a:avLst/>
          </a:prstGeom>
          <a:ln w="3175">
            <a:solidFill>
              <a:schemeClr val="tx1"/>
            </a:solidFill>
          </a:ln>
        </p:spPr>
        <p:txBody>
          <a:bodyPr wrap="square">
            <a:spAutoFit/>
          </a:bodyPr>
          <a:lstStyle/>
          <a:p>
            <a:r>
              <a:rPr lang="en-US" altLang="zh-CN" sz="1400" b="1" dirty="0"/>
              <a:t>List of Rel-11/Rel-15/Rel-16/Rel-17/Rel-18 CRs:</a:t>
            </a:r>
          </a:p>
          <a:p>
            <a:pPr marL="171450" indent="-171450">
              <a:buFont typeface="Wingdings" panose="05000000000000000000" pitchFamily="2" charset="2"/>
              <a:buChar char="Ø"/>
            </a:pPr>
            <a:r>
              <a:rPr lang="en-US" altLang="zh-CN" sz="1100" dirty="0"/>
              <a:t>SP-241631	CR Pack on TEI17 - Pack 1/4</a:t>
            </a:r>
          </a:p>
          <a:p>
            <a:pPr marL="171450" indent="-171450">
              <a:buFont typeface="Wingdings" panose="05000000000000000000" pitchFamily="2" charset="2"/>
              <a:buChar char="Ø"/>
            </a:pPr>
            <a:r>
              <a:rPr lang="en-US" altLang="zh-CN" sz="1100" dirty="0"/>
              <a:t>SP-241632	CR Pack on TEI17 - Pack 2/4</a:t>
            </a:r>
          </a:p>
          <a:p>
            <a:pPr marL="171450" indent="-171450">
              <a:buFont typeface="Wingdings" panose="05000000000000000000" pitchFamily="2" charset="2"/>
              <a:buChar char="Ø"/>
            </a:pPr>
            <a:r>
              <a:rPr lang="en-US" altLang="zh-CN" sz="1100" dirty="0"/>
              <a:t>SP-241633	CR Pack on TEI17 - Pack 3/4</a:t>
            </a:r>
          </a:p>
          <a:p>
            <a:pPr marL="171450" indent="-171450">
              <a:buFont typeface="Wingdings" panose="05000000000000000000" pitchFamily="2" charset="2"/>
              <a:buChar char="Ø"/>
            </a:pPr>
            <a:r>
              <a:rPr lang="en-US" altLang="zh-CN" sz="1100" dirty="0"/>
              <a:t>SP-241634	CR Pack on TEI17 - Pack 4/4</a:t>
            </a:r>
          </a:p>
          <a:p>
            <a:pPr marL="171450" indent="-171450">
              <a:buFont typeface="Wingdings" panose="05000000000000000000" pitchFamily="2" charset="2"/>
              <a:buChar char="Ø"/>
            </a:pPr>
            <a:r>
              <a:rPr lang="en-US" altLang="zh-CN" sz="1100" dirty="0"/>
              <a:t>SP-241635	CR Pack on TEI16 - Pack 1/3</a:t>
            </a:r>
          </a:p>
          <a:p>
            <a:pPr marL="171450" indent="-171450">
              <a:buFont typeface="Wingdings" panose="05000000000000000000" pitchFamily="2" charset="2"/>
              <a:buChar char="Ø"/>
            </a:pPr>
            <a:r>
              <a:rPr lang="en-US" altLang="zh-CN" sz="1100" dirty="0"/>
              <a:t>SP-241636	CR Pack on TEI16 - Pack 2/3</a:t>
            </a:r>
          </a:p>
          <a:p>
            <a:pPr marL="171450" indent="-171450">
              <a:buFont typeface="Wingdings" panose="05000000000000000000" pitchFamily="2" charset="2"/>
              <a:buChar char="Ø"/>
            </a:pPr>
            <a:r>
              <a:rPr lang="en-US" altLang="zh-CN" sz="1100" dirty="0"/>
              <a:t>SP-241637	CR Pack on TEI16 - Pack 3/3</a:t>
            </a:r>
          </a:p>
          <a:p>
            <a:pPr marL="171450" indent="-171450">
              <a:buFont typeface="Wingdings" panose="05000000000000000000" pitchFamily="2" charset="2"/>
              <a:buChar char="Ø"/>
            </a:pPr>
            <a:r>
              <a:rPr lang="en-US" altLang="zh-CN" sz="1100" dirty="0"/>
              <a:t>SP-241641	CR Pack on TEI18 - Pack 1/3</a:t>
            </a:r>
          </a:p>
          <a:p>
            <a:pPr marL="171450" indent="-171450">
              <a:buFont typeface="Wingdings" panose="05000000000000000000" pitchFamily="2" charset="2"/>
              <a:buChar char="Ø"/>
            </a:pPr>
            <a:r>
              <a:rPr lang="en-US" altLang="zh-CN" sz="1100" dirty="0"/>
              <a:t>SP-241642	CR Pack on TEI18 - Pack 2/3</a:t>
            </a:r>
          </a:p>
          <a:p>
            <a:pPr marL="171450" indent="-171450">
              <a:buFont typeface="Wingdings" panose="05000000000000000000" pitchFamily="2" charset="2"/>
              <a:buChar char="Ø"/>
            </a:pPr>
            <a:r>
              <a:rPr lang="en-US" altLang="zh-CN" sz="1100" dirty="0"/>
              <a:t>SP-241643	CR Pack on TEI18 - Pack 3/3</a:t>
            </a:r>
          </a:p>
          <a:p>
            <a:pPr marL="171450" indent="-171450">
              <a:buFont typeface="Wingdings" panose="05000000000000000000" pitchFamily="2" charset="2"/>
              <a:buChar char="Ø"/>
            </a:pPr>
            <a:r>
              <a:rPr lang="en-US" altLang="zh-CN" sz="1100" dirty="0"/>
              <a:t>SP-241644	CR Pack on AIML_MGT - Pack 1/2</a:t>
            </a:r>
          </a:p>
          <a:p>
            <a:pPr marL="171450" indent="-171450">
              <a:buFont typeface="Wingdings" panose="05000000000000000000" pitchFamily="2" charset="2"/>
              <a:buChar char="Ø"/>
            </a:pPr>
            <a:r>
              <a:rPr lang="en-US" altLang="zh-CN" sz="1100" dirty="0"/>
              <a:t>SP-241645	CR Pack on AIML_MGT - Pack 2/2</a:t>
            </a:r>
          </a:p>
          <a:p>
            <a:pPr marL="171450" indent="-171450">
              <a:buFont typeface="Wingdings" panose="05000000000000000000" pitchFamily="2" charset="2"/>
              <a:buChar char="Ø"/>
            </a:pPr>
            <a:r>
              <a:rPr lang="en-US" altLang="zh-CN" sz="1100" dirty="0"/>
              <a:t>SP-241646	CR Pack on TEI15</a:t>
            </a:r>
          </a:p>
          <a:p>
            <a:pPr marL="171450" indent="-171450">
              <a:buFont typeface="Wingdings" panose="05000000000000000000" pitchFamily="2" charset="2"/>
              <a:buChar char="Ø"/>
            </a:pPr>
            <a:r>
              <a:rPr lang="en-US" altLang="zh-CN" sz="1100" dirty="0"/>
              <a:t>SP-241650	CR Pack on </a:t>
            </a:r>
            <a:r>
              <a:rPr lang="en-US" altLang="zh-CN" sz="1100" dirty="0" err="1"/>
              <a:t>eSBMA</a:t>
            </a:r>
            <a:endParaRPr lang="en-US" altLang="zh-CN" sz="1100" dirty="0"/>
          </a:p>
          <a:p>
            <a:pPr marL="171450" indent="-171450">
              <a:buFont typeface="Wingdings" panose="05000000000000000000" pitchFamily="2" charset="2"/>
              <a:buChar char="Ø"/>
            </a:pPr>
            <a:r>
              <a:rPr lang="en-US" altLang="zh-CN" sz="1100" dirty="0"/>
              <a:t>SP-241651	CR Pack on AdNRM_ph2</a:t>
            </a:r>
          </a:p>
          <a:p>
            <a:pPr marL="171450" indent="-171450">
              <a:buFont typeface="Wingdings" panose="05000000000000000000" pitchFamily="2" charset="2"/>
              <a:buChar char="Ø"/>
            </a:pPr>
            <a:r>
              <a:rPr lang="en-US" altLang="zh-CN" sz="1100" dirty="0"/>
              <a:t>SP-241652	CR Pack on CHRACHF</a:t>
            </a:r>
          </a:p>
          <a:p>
            <a:pPr marL="171450" indent="-171450">
              <a:buFont typeface="Wingdings" panose="05000000000000000000" pitchFamily="2" charset="2"/>
              <a:buChar char="Ø"/>
            </a:pPr>
            <a:r>
              <a:rPr lang="en-US" altLang="zh-CN" sz="1100" dirty="0"/>
              <a:t>SP-241653	CR Pack on </a:t>
            </a:r>
            <a:r>
              <a:rPr lang="en-US" altLang="zh-CN" sz="1100" dirty="0" err="1"/>
              <a:t>eECM</a:t>
            </a:r>
            <a:endParaRPr lang="en-US" altLang="zh-CN" sz="1100" dirty="0"/>
          </a:p>
          <a:p>
            <a:pPr marL="171450" indent="-171450">
              <a:buFont typeface="Wingdings" panose="05000000000000000000" pitchFamily="2" charset="2"/>
              <a:buChar char="Ø"/>
            </a:pPr>
            <a:r>
              <a:rPr lang="en-US" altLang="zh-CN" sz="1100" dirty="0"/>
              <a:t>SP-241655	CR Pack on IDMS_MN_ph2</a:t>
            </a:r>
          </a:p>
          <a:p>
            <a:pPr marL="171450" indent="-171450">
              <a:buFont typeface="Wingdings" panose="05000000000000000000" pitchFamily="2" charset="2"/>
              <a:buChar char="Ø"/>
            </a:pPr>
            <a:r>
              <a:rPr lang="en-US" altLang="zh-CN" sz="1100" dirty="0"/>
              <a:t>SP-241656	CR Pack on PM_KPI_5G_Ph3</a:t>
            </a:r>
          </a:p>
          <a:p>
            <a:pPr marL="171450" indent="-171450">
              <a:buFont typeface="Wingdings" panose="05000000000000000000" pitchFamily="2" charset="2"/>
              <a:buChar char="Ø"/>
            </a:pPr>
            <a:r>
              <a:rPr lang="en-US" altLang="zh-CN" sz="1100" dirty="0"/>
              <a:t>SP-241657	CR Pack on OAM_NTN</a:t>
            </a:r>
          </a:p>
          <a:p>
            <a:pPr marL="171450" indent="-171450">
              <a:buFont typeface="Wingdings" panose="05000000000000000000" pitchFamily="2" charset="2"/>
              <a:buChar char="Ø"/>
            </a:pPr>
            <a:r>
              <a:rPr lang="en-US" altLang="zh-CN" sz="1100" dirty="0"/>
              <a:t>SP-241658	CR Pack on </a:t>
            </a:r>
            <a:r>
              <a:rPr lang="en-US" altLang="zh-CN" sz="1100" dirty="0" err="1"/>
              <a:t>eMDAS</a:t>
            </a:r>
            <a:endParaRPr lang="en-US" altLang="zh-CN" sz="1100" dirty="0"/>
          </a:p>
          <a:p>
            <a:pPr marL="171450" indent="-171450">
              <a:buFont typeface="Wingdings" panose="05000000000000000000" pitchFamily="2" charset="2"/>
              <a:buChar char="Ø"/>
            </a:pPr>
            <a:r>
              <a:rPr lang="en-US" altLang="zh-CN" sz="1100" dirty="0"/>
              <a:t>SP-241659	CR Pack on 5GMDT_Ph2</a:t>
            </a:r>
          </a:p>
          <a:p>
            <a:pPr marL="171450" indent="-171450">
              <a:buFont typeface="Wingdings" panose="05000000000000000000" pitchFamily="2" charset="2"/>
              <a:buChar char="Ø"/>
            </a:pPr>
            <a:r>
              <a:rPr lang="en-US" altLang="zh-CN" sz="1100" dirty="0"/>
              <a:t>SP-241662	CR Pack on </a:t>
            </a:r>
            <a:r>
              <a:rPr lang="en-US" altLang="zh-CN" sz="1100" dirty="0" err="1"/>
              <a:t>eQoE</a:t>
            </a:r>
            <a:endParaRPr lang="en-US" altLang="zh-CN" sz="1100" dirty="0"/>
          </a:p>
          <a:p>
            <a:pPr marL="171450" indent="-171450">
              <a:buFont typeface="Wingdings" panose="05000000000000000000" pitchFamily="2" charset="2"/>
              <a:buChar char="Ø"/>
            </a:pPr>
            <a:r>
              <a:rPr lang="en-US" altLang="zh-CN" sz="1100" dirty="0"/>
              <a:t>SP-241663	CR Pack on MANS_ph2</a:t>
            </a:r>
          </a:p>
          <a:p>
            <a:pPr marL="171450" indent="-171450">
              <a:buFont typeface="Wingdings" panose="05000000000000000000" pitchFamily="2" charset="2"/>
              <a:buChar char="Ø"/>
            </a:pPr>
            <a:r>
              <a:rPr lang="en-US" altLang="zh-CN" sz="1100" dirty="0"/>
              <a:t>SP-241667	CR Pack on EE5GPLUS_Ph2</a:t>
            </a:r>
          </a:p>
        </p:txBody>
      </p:sp>
      <p:sp>
        <p:nvSpPr>
          <p:cNvPr id="8" name="TextBox 7">
            <a:extLst>
              <a:ext uri="{FF2B5EF4-FFF2-40B4-BE49-F238E27FC236}">
                <a16:creationId xmlns:a16="http://schemas.microsoft.com/office/drawing/2014/main" id="{3C527F44-1693-4A17-B973-3F934DA2B04E}"/>
              </a:ext>
            </a:extLst>
          </p:cNvPr>
          <p:cNvSpPr txBox="1"/>
          <p:nvPr/>
        </p:nvSpPr>
        <p:spPr>
          <a:xfrm rot="20280429">
            <a:off x="4741619" y="4608041"/>
            <a:ext cx="2061398" cy="292388"/>
          </a:xfrm>
          <a:prstGeom prst="rect">
            <a:avLst/>
          </a:prstGeom>
          <a:solidFill>
            <a:srgbClr val="FFFF00"/>
          </a:solidFill>
        </p:spPr>
        <p:txBody>
          <a:bodyPr wrap="none" rtlCol="0">
            <a:spAutoFit/>
          </a:bodyPr>
          <a:lstStyle/>
          <a:p>
            <a:r>
              <a:rPr lang="en-US" altLang="zh-CN" dirty="0"/>
              <a:t>To be updated (SA</a:t>
            </a:r>
            <a:r>
              <a:rPr lang="zh-CN" altLang="en-US" dirty="0"/>
              <a:t> </a:t>
            </a:r>
            <a:r>
              <a:rPr lang="en-US" altLang="zh-CN" dirty="0" err="1"/>
              <a:t>tdocs</a:t>
            </a:r>
            <a:r>
              <a:rPr lang="en-US" altLang="zh-CN" dirty="0"/>
              <a:t>)</a:t>
            </a:r>
            <a:endParaRPr lang="zh-CN" altLang="en-US" dirty="0"/>
          </a:p>
        </p:txBody>
      </p:sp>
    </p:spTree>
    <p:extLst>
      <p:ext uri="{BB962C8B-B14F-4D97-AF65-F5344CB8AC3E}">
        <p14:creationId xmlns:p14="http://schemas.microsoft.com/office/powerpoint/2010/main" val="1841444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Management and Orchestration</a:t>
            </a:r>
            <a:endParaRPr lang="zh-CN" altLang="en-US" dirty="0"/>
          </a:p>
        </p:txBody>
      </p:sp>
    </p:spTree>
    <p:extLst>
      <p:ext uri="{BB962C8B-B14F-4D97-AF65-F5344CB8AC3E}">
        <p14:creationId xmlns:p14="http://schemas.microsoft.com/office/powerpoint/2010/main" val="252148607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 </a:t>
            </a:r>
            <a:r>
              <a:rPr lang="en-US" altLang="zh-CN" sz="3200" b="1" dirty="0">
                <a:solidFill>
                  <a:srgbClr val="00B050"/>
                </a:solidFill>
              </a:rPr>
              <a:t>AIML</a:t>
            </a:r>
            <a:r>
              <a:rPr lang="zh-CN" altLang="en-US" sz="3200" b="1" dirty="0">
                <a:solidFill>
                  <a:srgbClr val="00B050"/>
                </a:solidFill>
              </a:rPr>
              <a:t>：</a:t>
            </a:r>
            <a:r>
              <a:rPr lang="en-US" altLang="en-US" sz="3200" b="1" dirty="0">
                <a:solidFill>
                  <a:srgbClr val="00B050"/>
                </a:solidFill>
              </a:rPr>
              <a:t>AI/ML management - phase 2</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384037" y="1632417"/>
            <a:ext cx="5827788" cy="4329472"/>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900" b="1" kern="0" dirty="0"/>
              <a:t>Progress since SA#106: The following topics were addressed:</a:t>
            </a:r>
          </a:p>
          <a:p>
            <a:pPr lvl="1"/>
            <a:r>
              <a:rPr lang="en-US" altLang="zh-CN" sz="700" dirty="0"/>
              <a:t>Work Plan &amp; Guidelines </a:t>
            </a:r>
          </a:p>
          <a:p>
            <a:pPr lvl="2"/>
            <a:r>
              <a:rPr lang="en-US" altLang="zh-CN" sz="700" dirty="0"/>
              <a:t>AIML Management – Phase 2 work plan and guidelines</a:t>
            </a:r>
          </a:p>
          <a:p>
            <a:pPr lvl="1"/>
            <a:r>
              <a:rPr lang="en-US" altLang="zh-CN" sz="700" dirty="0"/>
              <a:t>Data Transfer Over User Plane Transfer of data over UP for RAN-defined option 3</a:t>
            </a:r>
          </a:p>
          <a:p>
            <a:pPr lvl="1"/>
            <a:r>
              <a:rPr lang="en-US" altLang="zh-CN" sz="700" dirty="0"/>
              <a:t>ML Model Training Approaches </a:t>
            </a:r>
          </a:p>
          <a:p>
            <a:pPr lvl="2"/>
            <a:r>
              <a:rPr lang="en-US" altLang="zh-CN" sz="700" dirty="0"/>
              <a:t>Pre-training and Fine-tuning</a:t>
            </a:r>
          </a:p>
          <a:p>
            <a:pPr lvl="2"/>
            <a:r>
              <a:rPr lang="en-US" altLang="zh-CN" sz="700" dirty="0"/>
              <a:t>Federated Learning</a:t>
            </a:r>
          </a:p>
          <a:p>
            <a:pPr lvl="2"/>
            <a:r>
              <a:rPr lang="en-US" altLang="zh-CN" sz="700" dirty="0"/>
              <a:t>Reinforcement Learning</a:t>
            </a:r>
          </a:p>
          <a:p>
            <a:pPr lvl="2"/>
            <a:r>
              <a:rPr lang="en-US" altLang="zh-CN" sz="700" dirty="0"/>
              <a:t>Distributed Training</a:t>
            </a:r>
          </a:p>
          <a:p>
            <a:pPr lvl="2"/>
            <a:r>
              <a:rPr lang="en-US" altLang="zh-CN" sz="700" dirty="0"/>
              <a:t>Knowledge-Based Transfer Learning</a:t>
            </a:r>
          </a:p>
          <a:p>
            <a:pPr lvl="1"/>
            <a:r>
              <a:rPr lang="en-US" altLang="zh-CN" sz="700" dirty="0"/>
              <a:t>Sustainability in AI/ML </a:t>
            </a:r>
          </a:p>
          <a:p>
            <a:pPr lvl="2"/>
            <a:r>
              <a:rPr lang="en-US" altLang="zh-CN" sz="700" dirty="0"/>
              <a:t>Sustainable AIML for ML training</a:t>
            </a:r>
          </a:p>
          <a:p>
            <a:pPr lvl="1"/>
            <a:r>
              <a:rPr lang="en-US" altLang="zh-CN" sz="700" dirty="0"/>
              <a:t>ML Model Performance and Reliability </a:t>
            </a:r>
          </a:p>
          <a:p>
            <a:pPr lvl="2"/>
            <a:r>
              <a:rPr lang="en-US" altLang="zh-CN" sz="700" dirty="0"/>
              <a:t>Model Confidence</a:t>
            </a:r>
          </a:p>
          <a:p>
            <a:pPr lvl="2"/>
            <a:r>
              <a:rPr lang="en-US" altLang="zh-CN" sz="700" dirty="0"/>
              <a:t>Authentication</a:t>
            </a:r>
          </a:p>
          <a:p>
            <a:pPr lvl="2"/>
            <a:r>
              <a:rPr lang="en-US" altLang="zh-CN" sz="700" dirty="0"/>
              <a:t>Training Data Effectiveness</a:t>
            </a:r>
          </a:p>
          <a:p>
            <a:pPr lvl="2"/>
            <a:r>
              <a:rPr lang="en-US" altLang="zh-CN" sz="700" dirty="0"/>
              <a:t>Training Data Statistics</a:t>
            </a:r>
          </a:p>
          <a:p>
            <a:pPr lvl="1"/>
            <a:r>
              <a:rPr lang="en-US" altLang="zh-CN" sz="700" dirty="0"/>
              <a:t>ML Model Training for Multiple Contexts </a:t>
            </a:r>
          </a:p>
          <a:p>
            <a:pPr lvl="2"/>
            <a:r>
              <a:rPr lang="en-US" altLang="zh-CN" sz="700" dirty="0"/>
              <a:t>ML model training for multiple contexts</a:t>
            </a:r>
          </a:p>
          <a:p>
            <a:pPr lvl="1"/>
            <a:r>
              <a:rPr lang="en-US" altLang="zh-CN" sz="700" dirty="0"/>
              <a:t>Inference Emulation </a:t>
            </a:r>
          </a:p>
          <a:p>
            <a:pPr lvl="2"/>
            <a:r>
              <a:rPr lang="en-US" altLang="zh-CN" sz="700" dirty="0"/>
              <a:t>AIML inference emulation and environment selection</a:t>
            </a:r>
          </a:p>
          <a:p>
            <a:pPr lvl="1"/>
            <a:r>
              <a:rPr lang="en-US" altLang="zh-CN" sz="700" dirty="0"/>
              <a:t>Other Enhancements </a:t>
            </a:r>
          </a:p>
          <a:p>
            <a:pPr lvl="2"/>
            <a:r>
              <a:rPr lang="en-US" altLang="zh-CN" sz="700" dirty="0" err="1"/>
              <a:t>OpenAPI</a:t>
            </a:r>
            <a:r>
              <a:rPr lang="en-US" altLang="zh-CN" sz="700" dirty="0"/>
              <a:t> specification description</a:t>
            </a:r>
          </a:p>
          <a:p>
            <a:pPr lvl="2"/>
            <a:r>
              <a:rPr lang="en-US" altLang="zh-CN" sz="700" dirty="0"/>
              <a:t>New symbols and abbreviations</a:t>
            </a:r>
          </a:p>
          <a:p>
            <a:pPr lvl="2"/>
            <a:r>
              <a:rPr lang="en-US" altLang="zh-CN" sz="700" dirty="0"/>
              <a:t>Enhancement on </a:t>
            </a:r>
            <a:r>
              <a:rPr lang="en-US" altLang="zh-CN" sz="700" dirty="0" err="1"/>
              <a:t>AIMLInferenceFunction</a:t>
            </a:r>
            <a:r>
              <a:rPr lang="en-US" altLang="zh-CN" sz="700" dirty="0"/>
              <a:t> NRM</a:t>
            </a:r>
          </a:p>
          <a:p>
            <a:pPr lvl="2"/>
            <a:r>
              <a:rPr lang="en-US" altLang="zh-CN" sz="700" dirty="0"/>
              <a:t>AI/ML capabilities management for RAN, 5GC, and MDA</a:t>
            </a:r>
          </a:p>
          <a:p>
            <a:pPr lvl="1"/>
            <a:r>
              <a:rPr lang="en-US" altLang="zh-CN" sz="700" dirty="0"/>
              <a:t>ML Model Delivery and Transfer </a:t>
            </a:r>
          </a:p>
          <a:p>
            <a:pPr lvl="2"/>
            <a:r>
              <a:rPr lang="en-US" altLang="zh-CN" sz="700" dirty="0"/>
              <a:t>Clarification of ML model delivery in RAN vs. ML model loading in SA5</a:t>
            </a:r>
          </a:p>
          <a:p>
            <a:pPr lvl="2"/>
            <a:r>
              <a:rPr lang="en-US" altLang="zh-CN" sz="700" dirty="0"/>
              <a:t>Enhancements to ML model loading use case</a:t>
            </a:r>
          </a:p>
          <a:p>
            <a:pPr lvl="1"/>
            <a:r>
              <a:rPr lang="en-US" altLang="zh-CN" sz="700" dirty="0"/>
              <a:t>Both Stage 1 (use cases/requirements) and Stage 2 (NRM) documents were thoroughly discussed through formal sessions, breakout sessions, and offline discussions. Good progress was made, particularly in ML model training approaches, namely for Federated Learning, Reinforcement Learning, Distributed Training, Pre-training, and Fine-tuning, laying the groundwork for potential agreements in the upcoming meetings.</a:t>
            </a:r>
            <a:endParaRPr lang="it-IT" altLang="zh-CN" sz="70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835054396"/>
              </p:ext>
            </p:extLst>
          </p:nvPr>
        </p:nvGraphicFramePr>
        <p:xfrm>
          <a:off x="451093" y="1110784"/>
          <a:ext cx="11192989" cy="521632"/>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727191">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525534">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113378">
                <a:tc>
                  <a:txBody>
                    <a:bodyPr/>
                    <a:lstStyle/>
                    <a:p>
                      <a:pPr algn="ctr">
                        <a:lnSpc>
                          <a:spcPct val="107000"/>
                        </a:lnSpc>
                        <a:spcAft>
                          <a:spcPts val="800"/>
                        </a:spcAft>
                      </a:pPr>
                      <a:r>
                        <a:rPr lang="en-GB" sz="1200" i="0" dirty="0"/>
                        <a:t>UID</a:t>
                      </a:r>
                    </a:p>
                  </a:txBody>
                  <a:tcPr marL="48004" marR="48004" marT="0" marB="0" anchor="ctr"/>
                </a:tc>
                <a:tc>
                  <a:txBody>
                    <a:bodyPr/>
                    <a:lstStyle/>
                    <a:p>
                      <a:pPr algn="ctr">
                        <a:lnSpc>
                          <a:spcPct val="107000"/>
                        </a:lnSpc>
                        <a:spcAft>
                          <a:spcPts val="800"/>
                        </a:spcAft>
                      </a:pPr>
                      <a:r>
                        <a:rPr lang="en-GB" sz="1200" i="0" dirty="0"/>
                        <a:t>Name</a:t>
                      </a:r>
                    </a:p>
                  </a:txBody>
                  <a:tcPr marL="48004" marR="48004" marT="0" marB="0" anchor="ctr"/>
                </a:tc>
                <a:tc>
                  <a:txBody>
                    <a:bodyPr/>
                    <a:lstStyle/>
                    <a:p>
                      <a:pPr algn="ctr">
                        <a:lnSpc>
                          <a:spcPct val="107000"/>
                        </a:lnSpc>
                        <a:spcAft>
                          <a:spcPts val="800"/>
                        </a:spcAft>
                      </a:pPr>
                      <a:r>
                        <a:rPr lang="en-GB" sz="1200" i="0" dirty="0"/>
                        <a:t>Acronym</a:t>
                      </a:r>
                    </a:p>
                  </a:txBody>
                  <a:tcPr marL="48004" marR="48004" marT="0" marB="0" anchor="ctr"/>
                </a:tc>
                <a:tc>
                  <a:txBody>
                    <a:bodyPr/>
                    <a:lstStyle/>
                    <a:p>
                      <a:pPr algn="ctr">
                        <a:lnSpc>
                          <a:spcPct val="107000"/>
                        </a:lnSpc>
                        <a:spcAft>
                          <a:spcPts val="800"/>
                        </a:spcAft>
                      </a:pPr>
                      <a:r>
                        <a:rPr lang="en-GB" sz="1200" i="0" dirty="0"/>
                        <a:t>Target </a:t>
                      </a:r>
                      <a:r>
                        <a:rPr lang="en-GB" sz="900" i="0" dirty="0"/>
                        <a:t>(dd/mm/</a:t>
                      </a:r>
                      <a:r>
                        <a:rPr lang="en-GB" sz="900" i="0" dirty="0" err="1"/>
                        <a:t>yyyy</a:t>
                      </a:r>
                      <a:r>
                        <a:rPr lang="en-GB" sz="900" i="0" dirty="0"/>
                        <a:t>)</a:t>
                      </a:r>
                      <a:endParaRPr lang="en-GB" sz="1200" i="0" dirty="0"/>
                    </a:p>
                  </a:txBody>
                  <a:tcPr marL="48004" marR="48004" marT="0" marB="0" anchor="ctr"/>
                </a:tc>
                <a:tc>
                  <a:txBody>
                    <a:bodyPr/>
                    <a:lstStyle/>
                    <a:p>
                      <a:pPr algn="ctr">
                        <a:lnSpc>
                          <a:spcPct val="107000"/>
                        </a:lnSpc>
                        <a:spcAft>
                          <a:spcPts val="800"/>
                        </a:spcAft>
                      </a:pPr>
                      <a:r>
                        <a:rPr lang="en-GB" sz="1200" i="0" dirty="0"/>
                        <a:t>Old %</a:t>
                      </a:r>
                    </a:p>
                  </a:txBody>
                  <a:tcPr marL="48004" marR="48004" marT="0" marB="0" anchor="ctr"/>
                </a:tc>
                <a:tc>
                  <a:txBody>
                    <a:bodyPr/>
                    <a:lstStyle/>
                    <a:p>
                      <a:pPr algn="ctr">
                        <a:lnSpc>
                          <a:spcPct val="107000"/>
                        </a:lnSpc>
                        <a:spcAft>
                          <a:spcPts val="800"/>
                        </a:spcAft>
                      </a:pPr>
                      <a:r>
                        <a:rPr lang="en-GB" sz="1200" b="1" i="0" kern="1200" dirty="0">
                          <a:solidFill>
                            <a:schemeClr val="lt1"/>
                          </a:solidFill>
                          <a:latin typeface="+mn-lt"/>
                          <a:ea typeface="+mn-ea"/>
                          <a:cs typeface="+mn-cs"/>
                        </a:rPr>
                        <a:t>WID</a:t>
                      </a:r>
                      <a:endParaRPr lang="en-GB" sz="1200" i="0" dirty="0">
                        <a:solidFill>
                          <a:srgbClr val="FF0000"/>
                        </a:solidFill>
                      </a:endParaRPr>
                    </a:p>
                  </a:txBody>
                  <a:tcPr marL="48004" marR="48004" marT="0" marB="0" anchor="ctr"/>
                </a:tc>
                <a:tc>
                  <a:txBody>
                    <a:bodyPr/>
                    <a:lstStyle/>
                    <a:p>
                      <a:pPr algn="ctr">
                        <a:lnSpc>
                          <a:spcPct val="107000"/>
                        </a:lnSpc>
                        <a:spcAft>
                          <a:spcPts val="800"/>
                        </a:spcAft>
                      </a:pPr>
                      <a:r>
                        <a:rPr lang="en-GB" sz="1200" i="0" dirty="0">
                          <a:solidFill>
                            <a:srgbClr val="FF0000"/>
                          </a:solidFill>
                        </a:rPr>
                        <a:t>New %</a:t>
                      </a:r>
                      <a:endParaRPr lang="en-GB" sz="1200" b="1" i="0"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200" i="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89505">
                <a:tc>
                  <a:txBody>
                    <a:bodyPr/>
                    <a:lstStyle/>
                    <a:p>
                      <a:pPr algn="just" fontAlgn="b"/>
                      <a:r>
                        <a:rPr lang="en-US" altLang="zh-CN" sz="1050" b="0" i="0" u="none" strike="noStrike" dirty="0">
                          <a:solidFill>
                            <a:srgbClr val="000000"/>
                          </a:solidFill>
                          <a:effectLst/>
                          <a:latin typeface="+mn-lt"/>
                          <a:ea typeface="等线" panose="02010600030101010101" pitchFamily="2" charset="-122"/>
                          <a:cs typeface="Arial" panose="020B0604020202020204" pitchFamily="34" charset="0"/>
                        </a:rPr>
                        <a:t>1020007</a:t>
                      </a:r>
                    </a:p>
                  </a:txBody>
                  <a:tcPr marL="7620" marR="7620" marT="7620" marB="0" anchor="b"/>
                </a:tc>
                <a:tc>
                  <a:txBody>
                    <a:bodyPr/>
                    <a:lstStyle/>
                    <a:p>
                      <a:pPr algn="just" fontAlgn="b"/>
                      <a:r>
                        <a:rPr lang="en-US" sz="1050" b="0" i="0" u="none" strike="noStrike" dirty="0">
                          <a:solidFill>
                            <a:srgbClr val="000000"/>
                          </a:solidFill>
                          <a:effectLst/>
                          <a:latin typeface="+mn-lt"/>
                          <a:ea typeface="等线" panose="02010600030101010101" pitchFamily="2" charset="-122"/>
                          <a:cs typeface="Arial" panose="020B0604020202020204" pitchFamily="34" charset="0"/>
                        </a:rPr>
                        <a:t>Study on AI/ML management - phase 2 </a:t>
                      </a:r>
                    </a:p>
                  </a:txBody>
                  <a:tcPr marL="7620" marR="7620" marT="7620" marB="0" anchor="b"/>
                </a:tc>
                <a:tc>
                  <a:txBody>
                    <a:bodyPr/>
                    <a:lstStyle/>
                    <a:p>
                      <a:pPr algn="just" fontAlgn="b"/>
                      <a:r>
                        <a:rPr lang="en-US" sz="1050" b="0" i="0" u="none" strike="noStrike" dirty="0">
                          <a:solidFill>
                            <a:srgbClr val="000000"/>
                          </a:solidFill>
                          <a:effectLst/>
                          <a:latin typeface="+mn-lt"/>
                          <a:ea typeface="等线" panose="02010600030101010101" pitchFamily="2" charset="-122"/>
                          <a:cs typeface="Arial" panose="020B0604020202020204" pitchFamily="34" charset="0"/>
                        </a:rPr>
                        <a:t>FS_AIML_MGT_Ph2</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FF"/>
                          </a:solidFill>
                          <a:effectLst/>
                          <a:uLnTx/>
                          <a:uFillTx/>
                          <a:latin typeface="+mn-lt"/>
                          <a:ea typeface="等线" panose="02010600030101010101" pitchFamily="2" charset="-122"/>
                          <a:cs typeface="+mn-cs"/>
                        </a:rPr>
                        <a:t>12/12/2024</a:t>
                      </a:r>
                    </a:p>
                  </a:txBody>
                  <a:tcPr marL="7620" marR="7620" marT="7620" marB="0"/>
                </a:tc>
                <a:tc>
                  <a:txBody>
                    <a:bodyPr/>
                    <a:lstStyle/>
                    <a:p>
                      <a:pPr algn="just" fontAlgn="t"/>
                      <a:r>
                        <a:rPr lang="en-US" altLang="zh-CN" sz="1050" b="0" i="0" u="none" strike="noStrike" dirty="0">
                          <a:solidFill>
                            <a:srgbClr val="FF0000"/>
                          </a:solidFill>
                          <a:effectLst/>
                          <a:latin typeface="+mn-lt"/>
                          <a:ea typeface="等线" panose="02010600030101010101" pitchFamily="2" charset="-122"/>
                          <a:cs typeface="Arial" panose="020B0604020202020204" pitchFamily="34" charset="0"/>
                        </a:rPr>
                        <a:t>55%</a:t>
                      </a:r>
                      <a:endParaRPr lang="en-US" altLang="zh-CN" sz="1050" b="0" i="0" u="none" strike="noStrike" dirty="0">
                        <a:solidFill>
                          <a:srgbClr val="000000"/>
                        </a:solidFill>
                        <a:effectLst/>
                        <a:latin typeface="+mn-lt"/>
                        <a:ea typeface="等线" panose="02010600030101010101" pitchFamily="2" charset="-122"/>
                      </a:endParaRPr>
                    </a:p>
                  </a:txBody>
                  <a:tcPr marL="7620" marR="7620" marT="7620" marB="0"/>
                </a:tc>
                <a:tc>
                  <a:txBody>
                    <a:bodyPr/>
                    <a:lstStyle/>
                    <a:p>
                      <a:pPr algn="just" fontAlgn="t"/>
                      <a:r>
                        <a:rPr lang="en-US" sz="1050" b="0" i="0" u="sng" strike="noStrike" dirty="0">
                          <a:solidFill>
                            <a:srgbClr val="0563C1"/>
                          </a:solidFill>
                          <a:effectLst/>
                          <a:latin typeface="+mn-lt"/>
                          <a:ea typeface="等线" panose="02010600030101010101" pitchFamily="2" charset="-122"/>
                          <a:hlinkClick r:id="rId3"/>
                        </a:rPr>
                        <a:t>SP-240965</a:t>
                      </a:r>
                      <a:endParaRPr lang="en-US" sz="105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just" fontAlgn="b"/>
                      <a:r>
                        <a:rPr lang="en-US" altLang="zh-CN" sz="105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endParaRPr lang="en-US" sz="105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89505">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1060011</a:t>
                      </a:r>
                    </a:p>
                  </a:txBody>
                  <a:tcPr marL="6901" marR="6901" marT="6901" marB="0"/>
                </a:tc>
                <a:tc>
                  <a:txBody>
                    <a:bodyPr/>
                    <a:lstStyle/>
                    <a:p>
                      <a:pPr marL="0" algn="just" defTabSz="1219170" rtl="0" eaLnBrk="1" fontAlgn="b" latinLnBrk="0" hangingPunct="1"/>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AI/ML Management Phase 2 </a:t>
                      </a:r>
                    </a:p>
                  </a:txBody>
                  <a:tcPr marL="6901" marR="6901" marT="6901" marB="0"/>
                </a:tc>
                <a:tc>
                  <a:txBody>
                    <a:bodyPr/>
                    <a:lstStyle/>
                    <a:p>
                      <a:pPr marL="0" algn="just" defTabSz="1219170" rtl="0" eaLnBrk="1" fontAlgn="b" latinLnBrk="0" hangingPunct="1"/>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AIML_MGT_Ph2</a:t>
                      </a:r>
                    </a:p>
                  </a:txBody>
                  <a:tcPr marL="6901" marR="6901" marT="6901" marB="0"/>
                </a:tc>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6901" marR="6901" marT="6901" marB="0"/>
                </a:tc>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6901" marR="6901" marT="6901" marB="0"/>
                </a:tc>
                <a:tc>
                  <a:txBody>
                    <a:bodyPr/>
                    <a:lstStyle/>
                    <a:p>
                      <a:pPr marL="0" algn="just" defTabSz="1219170" rtl="0" eaLnBrk="1" fontAlgn="t" latinLnBrk="0" hangingPunct="1"/>
                      <a:r>
                        <a:rPr lang="en-US" sz="1050" b="0" i="0" u="sng" strike="noStrike" kern="1200" dirty="0">
                          <a:solidFill>
                            <a:srgbClr val="0563C1"/>
                          </a:solidFill>
                          <a:effectLst/>
                          <a:latin typeface="+mn-lt"/>
                          <a:ea typeface="等线" panose="02010600030101010101" pitchFamily="2" charset="-122"/>
                          <a:cs typeface="+mn-cs"/>
                          <a:hlinkClick r:id="rId4">
                            <a:extLst>
                              <a:ext uri="{A12FA001-AC4F-418D-AE19-62706E023703}">
                                <ahyp:hlinkClr xmlns:ahyp="http://schemas.microsoft.com/office/drawing/2018/hyperlinkcolor" val="tx"/>
                              </a:ext>
                            </a:extLst>
                          </a:hlinkClick>
                        </a:rPr>
                        <a:t>SP-241944</a:t>
                      </a:r>
                      <a:endParaRPr lang="en-US" sz="1050" b="0" i="0" u="sng" strike="noStrike" kern="1200" dirty="0">
                        <a:solidFill>
                          <a:srgbClr val="0563C1"/>
                        </a:solidFill>
                        <a:effectLst/>
                        <a:latin typeface="+mn-lt"/>
                        <a:ea typeface="等线" panose="02010600030101010101" pitchFamily="2" charset="-122"/>
                        <a:cs typeface="+mn-cs"/>
                      </a:endParaRPr>
                    </a:p>
                  </a:txBody>
                  <a:tcPr marL="6901" marR="6901" marT="6901" marB="0"/>
                </a:tc>
                <a:tc>
                  <a:txBody>
                    <a:bodyPr/>
                    <a:lstStyle/>
                    <a:p>
                      <a:pPr marL="0" algn="just" defTabSz="1219170" rtl="0" eaLnBrk="1" fontAlgn="t" latinLnBrk="0" hangingPunct="1"/>
                      <a:r>
                        <a:rPr lang="en-US" sz="1050" b="0" i="0" u="none" strike="noStrike" kern="1200" dirty="0">
                          <a:solidFill>
                            <a:srgbClr val="FF0000"/>
                          </a:solidFill>
                          <a:effectLst/>
                          <a:latin typeface="+mn-lt"/>
                          <a:ea typeface="等线" panose="02010600030101010101" pitchFamily="2" charset="-122"/>
                          <a:cs typeface="Arial" panose="020B0604020202020204" pitchFamily="34" charset="0"/>
                        </a:rPr>
                        <a:t>15%</a:t>
                      </a:r>
                    </a:p>
                  </a:txBody>
                  <a:tcPr marL="6901" marR="6901" marT="6901" marB="0"/>
                </a:tc>
                <a:tc>
                  <a:txBody>
                    <a:bodyPr/>
                    <a:lstStyle/>
                    <a:p>
                      <a:pPr algn="r" fontAlgn="t"/>
                      <a:endParaRPr lang="en-US" altLang="zh-CN" sz="800" b="0" i="0" u="none" strike="noStrike" dirty="0">
                        <a:solidFill>
                          <a:srgbClr val="000000"/>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577458797"/>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2" name="Rectangle 1">
            <a:extLst>
              <a:ext uri="{FF2B5EF4-FFF2-40B4-BE49-F238E27FC236}">
                <a16:creationId xmlns:a16="http://schemas.microsoft.com/office/drawing/2014/main" id="{928F6EA2-6E44-4601-9547-43DE100F21AE}"/>
              </a:ext>
            </a:extLst>
          </p:cNvPr>
          <p:cNvSpPr/>
          <p:nvPr/>
        </p:nvSpPr>
        <p:spPr>
          <a:xfrm>
            <a:off x="6278881" y="1632416"/>
            <a:ext cx="5224272" cy="4053417"/>
          </a:xfrm>
          <a:prstGeom prst="rect">
            <a:avLst/>
          </a:prstGeom>
        </p:spPr>
        <p:txBody>
          <a:bodyPr wrap="square">
            <a:spAutoFit/>
          </a:bodyPr>
          <a:lstStyle/>
          <a:p>
            <a:pPr marL="133350" indent="-284163">
              <a:spcBef>
                <a:spcPct val="20000"/>
              </a:spcBef>
              <a:buClr>
                <a:srgbClr val="C00000"/>
              </a:buClr>
              <a:buFont typeface="Arial" panose="020B0604020202020204" pitchFamily="34" charset="0"/>
              <a:buChar char="•"/>
            </a:pPr>
            <a:r>
              <a:rPr lang="en-US" altLang="zh-CN" sz="900" dirty="0">
                <a:latin typeface="+mn-lt"/>
                <a:ea typeface="MS PGothic" panose="020B0600070205080204" pitchFamily="34" charset="-128"/>
              </a:rPr>
              <a:t>A total of 13 documents were approved, addressing the aspects listed below. The approved documents include agreements on key topics including Reinforcement Learning, Pre-</a:t>
            </a:r>
            <a:r>
              <a:rPr lang="en-US" altLang="zh-CN" sz="900" dirty="0" err="1">
                <a:latin typeface="+mn-lt"/>
                <a:ea typeface="MS PGothic" panose="020B0600070205080204" pitchFamily="34" charset="-128"/>
              </a:rPr>
              <a:t>specialised</a:t>
            </a:r>
            <a:r>
              <a:rPr lang="en-US" altLang="zh-CN" sz="900" dirty="0">
                <a:latin typeface="+mn-lt"/>
                <a:ea typeface="MS PGothic" panose="020B0600070205080204" pitchFamily="34" charset="-128"/>
              </a:rPr>
              <a:t> training/Fine-tuning, Distributed Training, and Federated Learning use cases and requirements. More discussions are needed to further enhance Stage 1 and also address NRM aspects</a:t>
            </a:r>
            <a:r>
              <a:rPr lang="en-US" altLang="zh-CN" sz="900" dirty="0">
                <a:solidFill>
                  <a:prstClr val="black"/>
                </a:solidFill>
                <a:latin typeface="+mn-lt"/>
              </a:rPr>
              <a:t>:</a:t>
            </a:r>
          </a:p>
          <a:p>
            <a:pPr marL="628650" lvl="1" indent="-171450">
              <a:buFont typeface="Wingdings" panose="05000000000000000000" pitchFamily="2" charset="2"/>
              <a:buChar char="Ø"/>
            </a:pPr>
            <a:r>
              <a:rPr lang="en-US" altLang="zh-CN" sz="900" dirty="0">
                <a:solidFill>
                  <a:prstClr val="black"/>
                </a:solidFill>
                <a:latin typeface="+mn-lt"/>
              </a:rPr>
              <a:t>ML-Knowledge-based Transfer Learning</a:t>
            </a:r>
          </a:p>
          <a:p>
            <a:pPr marL="628650" lvl="1" indent="-171450">
              <a:buFont typeface="Wingdings" panose="05000000000000000000" pitchFamily="2" charset="2"/>
              <a:buChar char="Ø"/>
            </a:pPr>
            <a:r>
              <a:rPr lang="en-US" altLang="zh-CN" sz="900" dirty="0">
                <a:solidFill>
                  <a:prstClr val="black"/>
                </a:solidFill>
                <a:latin typeface="+mn-lt"/>
              </a:rPr>
              <a:t>New use case on ML inference emulation environment selection</a:t>
            </a:r>
          </a:p>
          <a:p>
            <a:pPr marL="628650" lvl="1" indent="-171450">
              <a:buFont typeface="Wingdings" panose="05000000000000000000" pitchFamily="2" charset="2"/>
              <a:buChar char="Ø"/>
            </a:pPr>
            <a:r>
              <a:rPr lang="en-US" altLang="zh-CN" sz="900" dirty="0">
                <a:solidFill>
                  <a:prstClr val="black"/>
                </a:solidFill>
                <a:latin typeface="+mn-lt"/>
              </a:rPr>
              <a:t>Training Data Effectiveness clarification</a:t>
            </a:r>
          </a:p>
          <a:p>
            <a:pPr marL="628650" lvl="1" indent="-171450">
              <a:buFont typeface="Wingdings" panose="05000000000000000000" pitchFamily="2" charset="2"/>
              <a:buChar char="Ø"/>
            </a:pPr>
            <a:r>
              <a:rPr lang="en-US" altLang="zh-CN" sz="900" dirty="0">
                <a:solidFill>
                  <a:prstClr val="black"/>
                </a:solidFill>
                <a:latin typeface="+mn-lt"/>
              </a:rPr>
              <a:t>Reinforcement Learning UC and Requirements</a:t>
            </a:r>
          </a:p>
          <a:p>
            <a:pPr marL="628650" lvl="1" indent="-171450">
              <a:buFont typeface="Wingdings" panose="05000000000000000000" pitchFamily="2" charset="2"/>
              <a:buChar char="Ø"/>
            </a:pPr>
            <a:r>
              <a:rPr lang="en-US" altLang="zh-CN" sz="900" dirty="0">
                <a:solidFill>
                  <a:prstClr val="black"/>
                </a:solidFill>
                <a:latin typeface="+mn-lt"/>
              </a:rPr>
              <a:t>Add Pre-training Use case</a:t>
            </a:r>
          </a:p>
          <a:p>
            <a:pPr marL="628650" lvl="1" indent="-171450">
              <a:buFont typeface="Wingdings" panose="05000000000000000000" pitchFamily="2" charset="2"/>
              <a:buChar char="Ø"/>
            </a:pPr>
            <a:r>
              <a:rPr lang="en-US" altLang="zh-CN" sz="900" dirty="0">
                <a:solidFill>
                  <a:prstClr val="black"/>
                </a:solidFill>
                <a:latin typeface="+mn-lt"/>
              </a:rPr>
              <a:t>Add overview of management of AI/ML capabilities for RAN 5GC and MDA</a:t>
            </a:r>
          </a:p>
          <a:p>
            <a:pPr marL="628650" lvl="1" indent="-171450">
              <a:buFont typeface="Wingdings" panose="05000000000000000000" pitchFamily="2" charset="2"/>
              <a:buChar char="Ø"/>
            </a:pPr>
            <a:r>
              <a:rPr lang="en-US" altLang="zh-CN" sz="900" dirty="0">
                <a:solidFill>
                  <a:prstClr val="black"/>
                </a:solidFill>
                <a:latin typeface="+mn-lt"/>
              </a:rPr>
              <a:t>Enhance </a:t>
            </a:r>
            <a:r>
              <a:rPr lang="en-US" altLang="zh-CN" sz="900" dirty="0" err="1">
                <a:solidFill>
                  <a:prstClr val="black"/>
                </a:solidFill>
                <a:latin typeface="+mn-lt"/>
              </a:rPr>
              <a:t>OpenAPI</a:t>
            </a:r>
            <a:r>
              <a:rPr lang="en-US" altLang="zh-CN" sz="900" dirty="0">
                <a:solidFill>
                  <a:prstClr val="black"/>
                </a:solidFill>
                <a:latin typeface="+mn-lt"/>
              </a:rPr>
              <a:t> specification description</a:t>
            </a:r>
          </a:p>
          <a:p>
            <a:pPr marL="628650" lvl="1" indent="-171450">
              <a:buFont typeface="Wingdings" panose="05000000000000000000" pitchFamily="2" charset="2"/>
              <a:buChar char="Ø"/>
            </a:pPr>
            <a:r>
              <a:rPr lang="en-US" altLang="zh-CN" sz="900" dirty="0">
                <a:solidFill>
                  <a:prstClr val="black"/>
                </a:solidFill>
                <a:latin typeface="+mn-lt"/>
              </a:rPr>
              <a:t>Update the requirement and solution to enhance the ML model loading use case</a:t>
            </a:r>
          </a:p>
          <a:p>
            <a:pPr marL="628650" lvl="1" indent="-171450">
              <a:buFont typeface="Wingdings" panose="05000000000000000000" pitchFamily="2" charset="2"/>
              <a:buChar char="Ø"/>
            </a:pPr>
            <a:r>
              <a:rPr lang="en-US" altLang="zh-CN" sz="900" dirty="0">
                <a:solidFill>
                  <a:prstClr val="black"/>
                </a:solidFill>
                <a:latin typeface="+mn-lt"/>
              </a:rPr>
              <a:t>Use case on training data statistics• Solution on training data statistics</a:t>
            </a:r>
          </a:p>
          <a:p>
            <a:pPr marL="628650" lvl="1" indent="-171450">
              <a:buFont typeface="Wingdings" panose="05000000000000000000" pitchFamily="2" charset="2"/>
              <a:buChar char="Ø"/>
            </a:pPr>
            <a:r>
              <a:rPr lang="en-US" altLang="zh-CN" sz="900" dirty="0">
                <a:solidFill>
                  <a:prstClr val="black"/>
                </a:solidFill>
                <a:latin typeface="+mn-lt"/>
              </a:rPr>
              <a:t>Use Case and Requirements for ML model training for multiple contexts</a:t>
            </a:r>
          </a:p>
          <a:p>
            <a:pPr marL="628650" lvl="1" indent="-171450">
              <a:buFont typeface="Wingdings" panose="05000000000000000000" pitchFamily="2" charset="2"/>
              <a:buChar char="Ø"/>
            </a:pPr>
            <a:r>
              <a:rPr lang="en-US" altLang="zh-CN" sz="900" dirty="0">
                <a:solidFill>
                  <a:prstClr val="black"/>
                </a:solidFill>
                <a:latin typeface="+mn-lt"/>
              </a:rPr>
              <a:t>Use case on federated learning.</a:t>
            </a:r>
          </a:p>
          <a:p>
            <a:pPr marL="133350" lvl="0" indent="-284163">
              <a:spcBef>
                <a:spcPct val="20000"/>
              </a:spcBef>
              <a:buClr>
                <a:srgbClr val="C00000"/>
              </a:buClr>
              <a:buFont typeface="Arial" panose="020B0604020202020204" pitchFamily="34" charset="0"/>
              <a:buChar char="•"/>
            </a:pPr>
            <a:r>
              <a:rPr lang="en-US" altLang="zh-CN" sz="900" dirty="0">
                <a:latin typeface="+mn-lt"/>
                <a:ea typeface="MS PGothic" panose="020B0600070205080204" pitchFamily="34" charset="-128"/>
              </a:rPr>
              <a:t>Further discussions are needed to clarify the use cases and requirements, which should clear the way to converge on the corresponding Stage 2 (NRM).</a:t>
            </a:r>
          </a:p>
          <a:p>
            <a:pPr marL="133350" lvl="0" indent="-284163">
              <a:spcBef>
                <a:spcPct val="20000"/>
              </a:spcBef>
              <a:buClr>
                <a:srgbClr val="C00000"/>
              </a:buClr>
              <a:buFont typeface="Arial" panose="020B0604020202020204" pitchFamily="34" charset="0"/>
              <a:buChar char="•"/>
            </a:pPr>
            <a:r>
              <a:rPr lang="en-US" altLang="zh-CN" sz="900" dirty="0">
                <a:latin typeface="+mn-lt"/>
                <a:ea typeface="MS PGothic" panose="020B0600070205080204" pitchFamily="34" charset="-128"/>
              </a:rPr>
              <a:t>A discussion paper on the transfer of data over UP for Option 3 was also discussed and endorsed, leading to the development of a reply LS from SA5 to RAN2 and TSG RAN, which included some highlights of SA5’s understanding of the scenarios while also addressing RAN’s request for clarification. SA5 concludes that, assuming the UP tunnel is between UE and </a:t>
            </a:r>
            <a:r>
              <a:rPr lang="en-US" altLang="zh-CN" sz="900" dirty="0" err="1">
                <a:latin typeface="+mn-lt"/>
                <a:ea typeface="MS PGothic" panose="020B0600070205080204" pitchFamily="34" charset="-128"/>
              </a:rPr>
              <a:t>gNB</a:t>
            </a:r>
            <a:r>
              <a:rPr lang="en-US" altLang="zh-CN" sz="900" dirty="0">
                <a:latin typeface="+mn-lt"/>
                <a:ea typeface="MS PGothic" panose="020B0600070205080204" pitchFamily="34" charset="-128"/>
              </a:rPr>
              <a:t>, it is feasible to develop the OAM solution for UE-side data transfer and seeks confirmation of this assumption from TSG RAN and RAN2. The LS is approved in S5-250828.</a:t>
            </a:r>
          </a:p>
          <a:p>
            <a:pPr marL="133350" lvl="0" indent="-284163">
              <a:spcBef>
                <a:spcPct val="20000"/>
              </a:spcBef>
              <a:buClr>
                <a:srgbClr val="C00000"/>
              </a:buClr>
              <a:buFont typeface="Arial" panose="020B0604020202020204" pitchFamily="34" charset="0"/>
              <a:buChar char="•"/>
            </a:pPr>
            <a:r>
              <a:rPr lang="en-US" altLang="zh-CN" sz="900" dirty="0">
                <a:latin typeface="+mn-lt"/>
                <a:ea typeface="MS PGothic" panose="020B0600070205080204" pitchFamily="34" charset="-128"/>
              </a:rPr>
              <a:t>To achieve the September 2025 completion target, a work plan will be implemented to address specific work items in each meeting, stabilize Stage 1 and Stage 2 content by the end of August, and complete Stage 3 development by October. Additionally, the group will adopt a Draft CR approach for upcoming meetings, temporarily withholding Rel-19 CR submissions, with an assessment of maturity at the end of May 2025 to determine which content will be submitted as CRs.</a:t>
            </a:r>
          </a:p>
        </p:txBody>
      </p:sp>
      <p:sp>
        <p:nvSpPr>
          <p:cNvPr id="3" name="Rectangle 2">
            <a:extLst>
              <a:ext uri="{FF2B5EF4-FFF2-40B4-BE49-F238E27FC236}">
                <a16:creationId xmlns:a16="http://schemas.microsoft.com/office/drawing/2014/main" id="{0F2BEA4D-2829-4C33-A2A8-E8077B417A49}"/>
              </a:ext>
            </a:extLst>
          </p:cNvPr>
          <p:cNvSpPr/>
          <p:nvPr/>
        </p:nvSpPr>
        <p:spPr>
          <a:xfrm>
            <a:off x="384037" y="5860229"/>
            <a:ext cx="10265664" cy="507831"/>
          </a:xfrm>
          <a:prstGeom prst="rect">
            <a:avLst/>
          </a:prstGeom>
          <a:solidFill>
            <a:schemeClr val="bg1"/>
          </a:solidFill>
        </p:spPr>
        <p:txBody>
          <a:bodyPr wrap="square">
            <a:spAutoFit/>
          </a:bodyPr>
          <a:lstStyle/>
          <a:p>
            <a:pPr marL="341313" lvl="1" indent="-341313">
              <a:spcBef>
                <a:spcPts val="0"/>
              </a:spcBef>
              <a:spcAft>
                <a:spcPts val="0"/>
              </a:spcAft>
              <a:buBlip>
                <a:blip r:embed="rId2"/>
              </a:buBlip>
              <a:defRPr/>
            </a:pPr>
            <a:r>
              <a:rPr lang="en-US" altLang="zh-CN" sz="900" b="1" kern="0" dirty="0">
                <a:latin typeface="+mn-lt"/>
              </a:rPr>
              <a:t>Impacts and dependencies on other WGs:</a:t>
            </a:r>
            <a:endParaRPr lang="de-DE" altLang="zh-CN" sz="900" b="1" kern="0" dirty="0">
              <a:latin typeface="+mn-lt"/>
            </a:endParaRPr>
          </a:p>
          <a:p>
            <a:pPr lvl="1">
              <a:spcBef>
                <a:spcPts val="0"/>
              </a:spcBef>
              <a:spcAft>
                <a:spcPts val="0"/>
              </a:spcAft>
              <a:defRPr/>
            </a:pPr>
            <a:r>
              <a:rPr lang="en-US" altLang="zh-CN" sz="900" kern="0" dirty="0">
                <a:latin typeface="+mn-lt"/>
              </a:rPr>
              <a:t>Collaboration with SA1 on AI/ML related requirements, SA2 on 5GC AIML, SA3 on AIML security, SA6 on Application enablement layer AIML and RAN WGs for related requirements.</a:t>
            </a:r>
            <a:endParaRPr lang="de-DE" altLang="zh-CN" sz="900" kern="0" dirty="0">
              <a:latin typeface="+mn-lt"/>
            </a:endParaRPr>
          </a:p>
          <a:p>
            <a:pPr marL="341313" lvl="1" indent="-341313">
              <a:spcBef>
                <a:spcPts val="0"/>
              </a:spcBef>
              <a:spcAft>
                <a:spcPts val="0"/>
              </a:spcAft>
              <a:buBlip>
                <a:blip r:embed="rId2"/>
              </a:buBlip>
              <a:defRPr/>
            </a:pPr>
            <a:r>
              <a:rPr lang="de-DE" altLang="zh-CN" sz="900" b="1" kern="0" dirty="0">
                <a:latin typeface="+mn-lt"/>
              </a:rPr>
              <a:t>Next steps:</a:t>
            </a:r>
            <a:r>
              <a:rPr lang="en-US" altLang="zh-CN" sz="900" b="1" dirty="0">
                <a:latin typeface="+mn-lt"/>
              </a:rPr>
              <a:t> </a:t>
            </a:r>
            <a:r>
              <a:rPr lang="en-US" altLang="zh-CN" sz="900" dirty="0">
                <a:latin typeface="+mn-lt"/>
              </a:rPr>
              <a:t>To accelerate progress, the group provisionally agreed to hold a series of conference calls before SA5#160.</a:t>
            </a:r>
            <a:endParaRPr lang="en-US" altLang="zh-CN" sz="900" kern="0" dirty="0">
              <a:highlight>
                <a:srgbClr val="00FF00"/>
              </a:highlight>
              <a:latin typeface="+mn-lt"/>
            </a:endParaRPr>
          </a:p>
        </p:txBody>
      </p:sp>
    </p:spTree>
    <p:extLst>
      <p:ext uri="{BB962C8B-B14F-4D97-AF65-F5344CB8AC3E}">
        <p14:creationId xmlns:p14="http://schemas.microsoft.com/office/powerpoint/2010/main" val="417352062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323088" y="228600"/>
            <a:ext cx="9753599" cy="1143000"/>
          </a:xfrm>
        </p:spPr>
        <p:txBody>
          <a:bodyPr/>
          <a:lstStyle/>
          <a:p>
            <a:r>
              <a:rPr lang="en-GB" altLang="en-US" sz="2800" b="1" dirty="0">
                <a:solidFill>
                  <a:srgbClr val="00B050"/>
                </a:solidFill>
              </a:rPr>
              <a:t>2. </a:t>
            </a:r>
            <a:r>
              <a:rPr lang="en-US" altLang="zh-CN" sz="2800" b="1" dirty="0">
                <a:solidFill>
                  <a:srgbClr val="00B050"/>
                </a:solidFill>
              </a:rPr>
              <a:t>MDA</a:t>
            </a:r>
            <a:r>
              <a:rPr lang="zh-CN" altLang="en-US" sz="2800" b="1" dirty="0">
                <a:solidFill>
                  <a:srgbClr val="00B050"/>
                </a:solidFill>
              </a:rPr>
              <a:t>：</a:t>
            </a:r>
            <a:r>
              <a:rPr lang="en-US" altLang="en-US" sz="2800" b="1" dirty="0">
                <a:solidFill>
                  <a:srgbClr val="00B050"/>
                </a:solidFill>
              </a:rPr>
              <a:t>Management Data Analytics (MDA) – Phase 3</a:t>
            </a:r>
            <a:endParaRPr lang="en-GB" altLang="en-US" sz="28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7812" y="1837136"/>
            <a:ext cx="10953749" cy="4304463"/>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600" kern="0" dirty="0"/>
              <a:t>Progress since SA#106:</a:t>
            </a:r>
          </a:p>
          <a:p>
            <a:pPr lvl="1">
              <a:spcBef>
                <a:spcPts val="0"/>
              </a:spcBef>
              <a:spcAft>
                <a:spcPts val="0"/>
              </a:spcAft>
              <a:defRPr/>
            </a:pPr>
            <a:r>
              <a:rPr lang="en-US" altLang="de-DE" sz="1100" kern="0" dirty="0"/>
              <a:t>Data correlation analytics</a:t>
            </a:r>
          </a:p>
          <a:p>
            <a:pPr lvl="2">
              <a:spcBef>
                <a:spcPts val="0"/>
              </a:spcBef>
              <a:spcAft>
                <a:spcPts val="0"/>
              </a:spcAft>
              <a:defRPr/>
            </a:pPr>
            <a:r>
              <a:rPr lang="en-US" altLang="zh-CN" sz="1000" kern="0" dirty="0"/>
              <a:t>Adding n</a:t>
            </a:r>
            <a:r>
              <a:rPr lang="en-US" altLang="de-DE" sz="1000" kern="0" dirty="0"/>
              <a:t>ew capability to perform analysis and provide recommendations related to data correlation.</a:t>
            </a:r>
          </a:p>
          <a:p>
            <a:pPr lvl="2">
              <a:spcBef>
                <a:spcPts val="0"/>
              </a:spcBef>
              <a:spcAft>
                <a:spcPts val="0"/>
              </a:spcAft>
              <a:defRPr/>
            </a:pPr>
            <a:r>
              <a:rPr lang="en-US" altLang="de-DE" sz="1000" kern="0" dirty="0"/>
              <a:t>Enhancing the existing MDA capability for handover optimization analysis.</a:t>
            </a:r>
          </a:p>
          <a:p>
            <a:pPr lvl="1">
              <a:spcBef>
                <a:spcPts val="0"/>
              </a:spcBef>
              <a:spcAft>
                <a:spcPts val="0"/>
              </a:spcAft>
              <a:defRPr/>
            </a:pPr>
            <a:r>
              <a:rPr lang="en-US" altLang="de-DE" sz="1100" kern="0" dirty="0"/>
              <a:t>ATSSS performance analytics</a:t>
            </a:r>
          </a:p>
          <a:p>
            <a:pPr lvl="2">
              <a:spcBef>
                <a:spcPts val="0"/>
              </a:spcBef>
              <a:spcAft>
                <a:spcPts val="0"/>
              </a:spcAft>
              <a:defRPr/>
            </a:pPr>
            <a:r>
              <a:rPr lang="en-US" altLang="de-DE" sz="1000" kern="0" dirty="0"/>
              <a:t>Adding new capability to perform analysis and provide recommendations related to traffic steering.</a:t>
            </a:r>
          </a:p>
          <a:p>
            <a:pPr lvl="1">
              <a:spcBef>
                <a:spcPts val="0"/>
              </a:spcBef>
              <a:spcAft>
                <a:spcPts val="0"/>
              </a:spcAft>
              <a:defRPr/>
            </a:pPr>
            <a:r>
              <a:rPr lang="en-US" altLang="de-DE" sz="1100" kern="0" dirty="0"/>
              <a:t>UE throughput analytics</a:t>
            </a:r>
          </a:p>
          <a:p>
            <a:pPr lvl="2">
              <a:spcBef>
                <a:spcPts val="0"/>
              </a:spcBef>
              <a:spcAft>
                <a:spcPts val="0"/>
              </a:spcAft>
              <a:defRPr/>
            </a:pPr>
            <a:r>
              <a:rPr lang="en-US" altLang="de-DE" sz="1000" kern="0" dirty="0"/>
              <a:t>Adding new capability to perform analysis and provide recommendations related to traffic congestion.</a:t>
            </a:r>
          </a:p>
          <a:p>
            <a:pPr lvl="1">
              <a:spcBef>
                <a:spcPts val="0"/>
              </a:spcBef>
              <a:spcAft>
                <a:spcPts val="0"/>
              </a:spcAft>
              <a:defRPr/>
            </a:pPr>
            <a:r>
              <a:rPr lang="en-US" altLang="de-DE" sz="1100" kern="0" dirty="0"/>
              <a:t>Fault management related analytics</a:t>
            </a:r>
          </a:p>
          <a:p>
            <a:pPr lvl="2">
              <a:spcBef>
                <a:spcPts val="0"/>
              </a:spcBef>
              <a:spcAft>
                <a:spcPts val="0"/>
              </a:spcAft>
              <a:defRPr/>
            </a:pPr>
            <a:r>
              <a:rPr lang="en-US" altLang="de-DE" sz="1000" kern="0" dirty="0"/>
              <a:t>Adding new capability to perform analysis and provide report related to threshold crossing events.</a:t>
            </a:r>
          </a:p>
          <a:p>
            <a:pPr lvl="2">
              <a:spcBef>
                <a:spcPts val="0"/>
              </a:spcBef>
              <a:spcAft>
                <a:spcPts val="0"/>
              </a:spcAft>
              <a:defRPr/>
            </a:pPr>
            <a:r>
              <a:rPr lang="en-US" altLang="de-DE" sz="1000" kern="0" dirty="0"/>
              <a:t>Adding new capability to perform analysis and provide recommendations related to service failure recovery.</a:t>
            </a:r>
          </a:p>
          <a:p>
            <a:pPr lvl="2">
              <a:spcBef>
                <a:spcPts val="0"/>
              </a:spcBef>
              <a:spcAft>
                <a:spcPts val="0"/>
              </a:spcAft>
              <a:defRPr/>
            </a:pPr>
            <a:r>
              <a:rPr lang="en-US" altLang="de-DE" sz="1000" kern="0" dirty="0"/>
              <a:t>Enhancing the existing MDA capability for failure prediction.</a:t>
            </a:r>
          </a:p>
          <a:p>
            <a:pPr lvl="1">
              <a:spcBef>
                <a:spcPts val="0"/>
              </a:spcBef>
              <a:spcAft>
                <a:spcPts val="0"/>
              </a:spcAft>
              <a:defRPr/>
            </a:pPr>
            <a:r>
              <a:rPr lang="en-US" altLang="de-DE" sz="1100" kern="0" dirty="0"/>
              <a:t>Software upgrade validation</a:t>
            </a:r>
          </a:p>
          <a:p>
            <a:pPr lvl="2">
              <a:spcBef>
                <a:spcPts val="0"/>
              </a:spcBef>
              <a:spcAft>
                <a:spcPts val="0"/>
              </a:spcAft>
              <a:defRPr/>
            </a:pPr>
            <a:r>
              <a:rPr lang="en-US" altLang="de-DE" sz="1000" kern="0" dirty="0"/>
              <a:t>Adding new capability to perform analysis and provide recommendations related to validating a software upgrade.</a:t>
            </a:r>
          </a:p>
          <a:p>
            <a:pPr lvl="1">
              <a:spcBef>
                <a:spcPts val="0"/>
              </a:spcBef>
              <a:spcAft>
                <a:spcPts val="0"/>
              </a:spcAft>
              <a:defRPr/>
            </a:pPr>
            <a:r>
              <a:rPr lang="en-US" altLang="de-DE" sz="1100" kern="0" dirty="0"/>
              <a:t>Control plane congestion analytics</a:t>
            </a:r>
          </a:p>
          <a:p>
            <a:pPr lvl="2">
              <a:spcBef>
                <a:spcPts val="0"/>
              </a:spcBef>
              <a:spcAft>
                <a:spcPts val="0"/>
              </a:spcAft>
              <a:defRPr/>
            </a:pPr>
            <a:r>
              <a:rPr lang="en-US" altLang="de-DE" sz="1000" kern="0" dirty="0"/>
              <a:t>Enhancing the existing MDA capability for 5GC Control plane congestion analysis.</a:t>
            </a:r>
            <a:endParaRPr lang="en-US" altLang="zh-CN" sz="1000" kern="0" dirty="0"/>
          </a:p>
          <a:p>
            <a:pPr marL="341313" lvl="1" indent="-341313">
              <a:spcBef>
                <a:spcPts val="0"/>
              </a:spcBef>
              <a:spcAft>
                <a:spcPts val="0"/>
              </a:spcAft>
              <a:buBlip>
                <a:blip r:embed="rId2"/>
              </a:buBlip>
              <a:defRPr/>
            </a:pPr>
            <a:r>
              <a:rPr lang="en-US" sz="1600" kern="0" dirty="0"/>
              <a:t>Impacts and dependencies on other WGs:</a:t>
            </a:r>
            <a:endParaRPr lang="de-DE" sz="1600" kern="0" dirty="0"/>
          </a:p>
          <a:p>
            <a:pPr lvl="1">
              <a:spcBef>
                <a:spcPts val="0"/>
              </a:spcBef>
              <a:spcAft>
                <a:spcPts val="0"/>
              </a:spcAft>
              <a:defRPr/>
            </a:pPr>
            <a:r>
              <a:rPr lang="en-US" sz="1100" kern="0" dirty="0"/>
              <a:t>Coordination with SA1 on service requirements, SA2 on NWDAF, RAN3 on data collection.</a:t>
            </a:r>
            <a:endParaRPr lang="de-DE" sz="1100" kern="0" dirty="0"/>
          </a:p>
          <a:p>
            <a:pPr>
              <a:spcBef>
                <a:spcPts val="0"/>
              </a:spcBef>
              <a:spcAft>
                <a:spcPts val="0"/>
              </a:spcAft>
              <a:defRPr/>
            </a:pPr>
            <a:r>
              <a:rPr lang="de-DE" sz="1600" kern="0" dirty="0"/>
              <a:t>Next steps:</a:t>
            </a:r>
          </a:p>
          <a:p>
            <a:pPr lvl="1">
              <a:defRPr/>
            </a:pPr>
            <a:r>
              <a:rPr lang="en-US" altLang="zh-CN" sz="1100" dirty="0"/>
              <a:t>Add new capability to perform analysis and provide recommendations related to edge computing. Enhance the existing capability for energy saving </a:t>
            </a:r>
            <a:r>
              <a:rPr lang="en-US" altLang="zh-CN" sz="1100" dirty="0" err="1"/>
              <a:t>analysis.Provide</a:t>
            </a:r>
            <a:r>
              <a:rPr lang="en-US" altLang="zh-CN" sz="1100" dirty="0"/>
              <a:t> detailed solutions for new and enhanced capabilities... </a:t>
            </a:r>
            <a:endParaRPr lang="en-US" altLang="zh-CN" sz="11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431869754"/>
              </p:ext>
            </p:extLst>
          </p:nvPr>
        </p:nvGraphicFramePr>
        <p:xfrm>
          <a:off x="427812" y="1060944"/>
          <a:ext cx="11192989" cy="715880"/>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1020019</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Data Analytics (MDA)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FS_eMDAS_Ph3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SP-241157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1060014</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Data Analytics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eMDAS_Ph3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marL="0" algn="l" defTabSz="1219170" rtl="0" eaLnBrk="1" fontAlgn="t" latinLnBrk="0" hangingPunct="1"/>
                      <a:r>
                        <a:rPr lang="en-US" sz="1000" b="0" i="0" u="sng" strike="noStrike" kern="1200" dirty="0">
                          <a:solidFill>
                            <a:srgbClr val="0563C1"/>
                          </a:solidFill>
                          <a:effectLst/>
                          <a:latin typeface="+mn-lt"/>
                          <a:ea typeface="等线" panose="02010600030101010101" pitchFamily="2" charset="-122"/>
                          <a:cs typeface="+mn-cs"/>
                          <a:hlinkClick r:id="rId4">
                            <a:extLst>
                              <a:ext uri="{A12FA001-AC4F-418D-AE19-62706E023703}">
                                <ahyp:hlinkClr xmlns:ahyp="http://schemas.microsoft.com/office/drawing/2018/hyperlinkcolor" val="tx"/>
                              </a:ext>
                            </a:extLst>
                          </a:hlinkClick>
                        </a:rPr>
                        <a:t>SP-241947</a:t>
                      </a:r>
                      <a:endParaRPr lang="en-US" sz="1000" b="0" i="0" u="sng" strike="noStrike" kern="1200" dirty="0">
                        <a:solidFill>
                          <a:srgbClr val="0563C1"/>
                        </a:solidFill>
                        <a:effectLst/>
                        <a:latin typeface="+mn-lt"/>
                        <a:ea typeface="等线" panose="02010600030101010101" pitchFamily="2" charset="-122"/>
                        <a:cs typeface="+mn-cs"/>
                      </a:endParaRPr>
                    </a:p>
                  </a:txBody>
                  <a:tcPr marL="6901" marR="6901" marT="6901" marB="0"/>
                </a:tc>
                <a:tc>
                  <a:txBody>
                    <a:bodyPr/>
                    <a:lstStyle/>
                    <a:p>
                      <a:pPr algn="r" fontAlgn="t"/>
                      <a:r>
                        <a:rPr lang="en-US" sz="900" b="0" i="0" u="sng" strike="noStrike" dirty="0">
                          <a:solidFill>
                            <a:srgbClr val="FF0000"/>
                          </a:solidFill>
                          <a:effectLst/>
                          <a:latin typeface="+mn-lt"/>
                          <a:ea typeface="微软雅黑" panose="020B0503020204020204" pitchFamily="34" charset="-122"/>
                        </a:rPr>
                        <a:t>30%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24409823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79703724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3. </a:t>
            </a:r>
            <a:r>
              <a:rPr lang="en-US" altLang="zh-CN" sz="3200" b="1" dirty="0">
                <a:solidFill>
                  <a:srgbClr val="00B050"/>
                </a:solidFill>
              </a:rPr>
              <a:t>IDM: </a:t>
            </a:r>
            <a:r>
              <a:rPr lang="en-US" altLang="en-US" sz="3200" b="1" dirty="0">
                <a:solidFill>
                  <a:srgbClr val="00B050"/>
                </a:solidFill>
              </a:rPr>
              <a:t>intent driven management services for mobile network phase 3</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988337"/>
            <a:ext cx="11265420" cy="4184114"/>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100" dirty="0"/>
              <a:t>WT-1: The use case and solution for Enablers for Intent Fulfilment is agreed, which proposes the capability to allow </a:t>
            </a:r>
            <a:r>
              <a:rPr lang="en-US" altLang="zh-CN" sz="1100" dirty="0" err="1"/>
              <a:t>MnS</a:t>
            </a:r>
            <a:r>
              <a:rPr lang="en-US" altLang="zh-CN" sz="1100" dirty="0"/>
              <a:t> consumer to subscribe and obtain the information of enablers for intent fulfilment.</a:t>
            </a:r>
          </a:p>
          <a:p>
            <a:pPr lvl="1">
              <a:spcBef>
                <a:spcPts val="0"/>
              </a:spcBef>
              <a:spcAft>
                <a:spcPts val="0"/>
              </a:spcAft>
              <a:defRPr/>
            </a:pPr>
            <a:r>
              <a:rPr lang="en-US" altLang="zh-CN" sz="1100" dirty="0"/>
              <a:t>WT-2: Following enhancements are agreed to support new scenarios for intent driven management for mobile network, including:</a:t>
            </a:r>
          </a:p>
          <a:p>
            <a:pPr lvl="2">
              <a:spcBef>
                <a:spcPts val="0"/>
              </a:spcBef>
              <a:spcAft>
                <a:spcPts val="0"/>
              </a:spcAft>
              <a:defRPr/>
            </a:pPr>
            <a:r>
              <a:rPr lang="en-US" altLang="zh-CN" sz="1000" dirty="0"/>
              <a:t>Enhance the </a:t>
            </a:r>
            <a:r>
              <a:rPr lang="en-US" altLang="zh-CN" sz="1000" dirty="0" err="1"/>
              <a:t>RadioServiceExpectation</a:t>
            </a:r>
            <a:r>
              <a:rPr lang="en-US" altLang="zh-CN" sz="1000" dirty="0"/>
              <a:t> to support the scenario of delivering a radio service in a scheduled time scenario.</a:t>
            </a:r>
          </a:p>
          <a:p>
            <a:pPr lvl="2">
              <a:spcBef>
                <a:spcPts val="0"/>
              </a:spcBef>
              <a:spcAft>
                <a:spcPts val="0"/>
              </a:spcAft>
              <a:defRPr/>
            </a:pPr>
            <a:r>
              <a:rPr lang="en-US" altLang="zh-CN" sz="1000" dirty="0"/>
              <a:t>Enhance the </a:t>
            </a:r>
            <a:r>
              <a:rPr lang="en-US" altLang="zh-CN" sz="1000" dirty="0" err="1"/>
              <a:t>RadioNetworkExpectation</a:t>
            </a:r>
            <a:r>
              <a:rPr lang="en-US" altLang="zh-CN" sz="1000" dirty="0"/>
              <a:t> to support RAN energy saving scenario and Radio network traffic assurance for scheduled events scenario.</a:t>
            </a:r>
          </a:p>
          <a:p>
            <a:pPr lvl="1">
              <a:spcBef>
                <a:spcPts val="0"/>
              </a:spcBef>
              <a:spcAft>
                <a:spcPts val="0"/>
              </a:spcAft>
              <a:defRPr/>
            </a:pPr>
            <a:r>
              <a:rPr lang="en-US" altLang="zh-CN" sz="1100" dirty="0"/>
              <a:t>WT-3: Following new intent driven management functionalities are agreed, including:</a:t>
            </a:r>
          </a:p>
          <a:p>
            <a:pPr lvl="2">
              <a:spcBef>
                <a:spcPts val="0"/>
              </a:spcBef>
              <a:spcAft>
                <a:spcPts val="0"/>
              </a:spcAft>
              <a:defRPr/>
            </a:pPr>
            <a:r>
              <a:rPr lang="en-US" altLang="zh-CN" sz="1000" dirty="0"/>
              <a:t>Intent negotiation functionalities, including Intent feasibility check, Intent exploration, checking for fulfillable outcomes, checking for best possible outcome, recommending fulfillable intent targets and contexts, advises on preferred alternatives.</a:t>
            </a:r>
          </a:p>
          <a:p>
            <a:pPr lvl="2">
              <a:spcBef>
                <a:spcPts val="0"/>
              </a:spcBef>
              <a:spcAft>
                <a:spcPts val="0"/>
              </a:spcAft>
              <a:defRPr/>
            </a:pPr>
            <a:r>
              <a:rPr lang="en-US" altLang="zh-CN" sz="1000" dirty="0"/>
              <a:t>Use case and requirements for intent utility function.</a:t>
            </a:r>
          </a:p>
          <a:p>
            <a:pPr lvl="2">
              <a:spcBef>
                <a:spcPts val="0"/>
              </a:spcBef>
              <a:spcAft>
                <a:spcPts val="0"/>
              </a:spcAft>
              <a:defRPr/>
            </a:pPr>
            <a:r>
              <a:rPr lang="en-US" altLang="zh-CN" sz="1000" dirty="0"/>
              <a:t>Implicit intent report subscription with customized requirements.</a:t>
            </a:r>
          </a:p>
          <a:p>
            <a:pPr lvl="2">
              <a:spcBef>
                <a:spcPts val="0"/>
              </a:spcBef>
              <a:spcAft>
                <a:spcPts val="0"/>
              </a:spcAft>
              <a:defRPr/>
            </a:pPr>
            <a:r>
              <a:rPr lang="en-US" altLang="zh-CN" sz="1000" dirty="0"/>
              <a:t>Intent handling capability enhancement to provide a description of the supported scenario specific intents.</a:t>
            </a:r>
          </a:p>
          <a:p>
            <a:pPr lvl="2">
              <a:spcBef>
                <a:spcPts val="0"/>
              </a:spcBef>
              <a:spcAft>
                <a:spcPts val="0"/>
              </a:spcAft>
              <a:defRPr/>
            </a:pPr>
            <a:r>
              <a:rPr lang="en-US" altLang="zh-CN" sz="1000" dirty="0"/>
              <a:t>The capability to allow </a:t>
            </a:r>
            <a:r>
              <a:rPr lang="en-US" altLang="zh-CN" sz="1000" dirty="0" err="1"/>
              <a:t>MnS</a:t>
            </a:r>
            <a:r>
              <a:rPr lang="en-US" altLang="zh-CN" sz="1000" dirty="0"/>
              <a:t> consumer to express its preference on expectation and target</a:t>
            </a:r>
          </a:p>
          <a:p>
            <a:pPr lvl="1">
              <a:spcBef>
                <a:spcPts val="0"/>
              </a:spcBef>
              <a:spcAft>
                <a:spcPts val="0"/>
              </a:spcAft>
              <a:defRPr/>
            </a:pPr>
            <a:r>
              <a:rPr lang="en-US" altLang="zh-CN" sz="1100" dirty="0"/>
              <a:t>WT-5: Use case and solution for Intent driven management of network maintenance</a:t>
            </a:r>
          </a:p>
          <a:p>
            <a:pPr lvl="1">
              <a:spcBef>
                <a:spcPts val="0"/>
              </a:spcBef>
              <a:spcAft>
                <a:spcPts val="0"/>
              </a:spcAft>
              <a:defRPr/>
            </a:pPr>
            <a:r>
              <a:rPr lang="en-US" altLang="zh-CN" sz="1100" dirty="0"/>
              <a:t>WT-6: Guidelines for intent driven management, specially includes:</a:t>
            </a:r>
          </a:p>
          <a:p>
            <a:pPr lvl="2">
              <a:spcBef>
                <a:spcPts val="0"/>
              </a:spcBef>
              <a:spcAft>
                <a:spcPts val="0"/>
              </a:spcAft>
              <a:defRPr/>
            </a:pPr>
            <a:r>
              <a:rPr lang="en-US" altLang="zh-CN" sz="1000" dirty="0"/>
              <a:t>Guidelines for using intent generic information model to support new scenario which is not standardized</a:t>
            </a:r>
          </a:p>
          <a:p>
            <a:pPr lvl="2">
              <a:spcBef>
                <a:spcPts val="0"/>
              </a:spcBef>
              <a:spcAft>
                <a:spcPts val="0"/>
              </a:spcAft>
              <a:defRPr/>
            </a:pPr>
            <a:r>
              <a:rPr lang="en-US" altLang="zh-CN" sz="1000" dirty="0"/>
              <a:t>Update the description for Investigation phase to include functionalities of intent handling capability obtaining and intent pre-evaluation. </a:t>
            </a:r>
          </a:p>
          <a:p>
            <a:pPr marL="341313" lvl="1" indent="-341313">
              <a:spcBef>
                <a:spcPts val="0"/>
              </a:spcBef>
              <a:spcAft>
                <a:spcPts val="0"/>
              </a:spcAft>
              <a:buBlip>
                <a:blip r:embed="rId2"/>
              </a:buBlip>
              <a:defRPr/>
            </a:pPr>
            <a:r>
              <a:rPr lang="en-US" sz="1800" kern="0" dirty="0"/>
              <a:t>Impacts and dependencies on other WGs:</a:t>
            </a:r>
          </a:p>
          <a:p>
            <a:pPr lvl="1">
              <a:spcBef>
                <a:spcPts val="0"/>
              </a:spcBef>
              <a:spcAft>
                <a:spcPts val="0"/>
              </a:spcAft>
              <a:defRPr/>
            </a:pPr>
            <a:r>
              <a:rPr lang="en-US" sz="1100" kern="0" dirty="0"/>
              <a:t>Provide radio network management support to SA1 on UAV pre-flight preparation requirements </a:t>
            </a:r>
            <a:endParaRPr lang="de-DE" sz="1100" kern="0" dirty="0"/>
          </a:p>
          <a:p>
            <a:pPr>
              <a:spcBef>
                <a:spcPts val="0"/>
              </a:spcBef>
              <a:spcAft>
                <a:spcPts val="0"/>
              </a:spcAft>
              <a:defRPr/>
            </a:pPr>
            <a:r>
              <a:rPr lang="de-DE" sz="1800" kern="0" dirty="0"/>
              <a:t>Next steps:</a:t>
            </a:r>
          </a:p>
          <a:p>
            <a:pPr lvl="1">
              <a:defRPr/>
            </a:pPr>
            <a:r>
              <a:rPr lang="en-US" altLang="zh-CN" sz="1100" dirty="0"/>
              <a:t>WT-2: Enhance the </a:t>
            </a:r>
            <a:r>
              <a:rPr lang="en-US" altLang="zh-CN" sz="1100" dirty="0" err="1"/>
              <a:t>RadioNetworkExpectation</a:t>
            </a:r>
            <a:r>
              <a:rPr lang="en-US" altLang="zh-CN" sz="1100" dirty="0"/>
              <a:t> to support scenario of radio network support for UAV pre-flight preparation</a:t>
            </a:r>
          </a:p>
          <a:p>
            <a:pPr lvl="1">
              <a:defRPr/>
            </a:pPr>
            <a:r>
              <a:rPr lang="en-US" altLang="zh-CN" sz="1100" dirty="0"/>
              <a:t>WT-3: Consolidated solution for intent negotiation and corresponding procedures.</a:t>
            </a:r>
          </a:p>
          <a:p>
            <a:pPr lvl="1">
              <a:defRPr/>
            </a:pPr>
            <a:r>
              <a:rPr lang="en-US" altLang="zh-CN" sz="1100" dirty="0"/>
              <a:t>WT-4: Intent driven approach for delivering communication service.</a:t>
            </a:r>
            <a:r>
              <a:rPr lang="en-US" altLang="zh-CN" sz="1100" dirty="0">
                <a:highlight>
                  <a:srgbClr val="00FF00"/>
                </a:highlight>
              </a:rPr>
              <a:t> </a:t>
            </a:r>
            <a:endParaRPr lang="en-US" altLang="zh-CN" sz="11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357257504"/>
              </p:ext>
            </p:extLst>
          </p:nvPr>
        </p:nvGraphicFramePr>
        <p:xfrm>
          <a:off x="420612" y="1242260"/>
          <a:ext cx="11192989" cy="715880"/>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1020008</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intent driven management services for mobile network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FS_IDMS_MN_Ph3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1060013</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Intent driven management services for mobile network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IDMS_MN_Ph3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SP-241946</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65%</a:t>
                      </a:r>
                    </a:p>
                  </a:txBody>
                  <a:tcPr marL="6901" marR="6901" marT="6901" marB="0"/>
                </a:tc>
                <a:tc>
                  <a:txBody>
                    <a:bodyPr/>
                    <a:lstStyle/>
                    <a:p>
                      <a:pPr algn="l" fontAlgn="t"/>
                      <a:endParaRPr lang="en-US" sz="10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800700725"/>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56395151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733" b="1" dirty="0">
                <a:solidFill>
                  <a:srgbClr val="00B050"/>
                </a:solidFill>
              </a:rPr>
              <a:t>4. CCL: </a:t>
            </a:r>
            <a:r>
              <a:rPr lang="en-US" altLang="en-US" sz="3733" b="1" dirty="0">
                <a:solidFill>
                  <a:srgbClr val="00B050"/>
                </a:solidFill>
              </a:rPr>
              <a:t>closed control loop management</a:t>
            </a:r>
            <a:endParaRPr lang="en-GB" altLang="en-US" sz="3733"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98833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defRPr/>
            </a:pPr>
            <a:r>
              <a:rPr lang="en-US" altLang="de-DE" sz="1400" dirty="0"/>
              <a:t>Agreed TS structure.</a:t>
            </a:r>
          </a:p>
          <a:p>
            <a:pPr lvl="1">
              <a:defRPr/>
            </a:pPr>
            <a:r>
              <a:rPr lang="en-US" altLang="de-DE" sz="1400" dirty="0"/>
              <a:t>Agreed UC and Requirements for Dynamic composition of CCL, Historical CCL, CCL performance management.</a:t>
            </a:r>
          </a:p>
          <a:p>
            <a:pPr lvl="1">
              <a:defRPr/>
            </a:pPr>
            <a:r>
              <a:rPr lang="en-US" altLang="de-DE" sz="1400" dirty="0"/>
              <a:t>Discussed basic NRM with considering backward compatibility. WG could not reach consensus. Discussion will continue  </a:t>
            </a:r>
          </a:p>
          <a:p>
            <a:pPr lvl="1">
              <a:spcBef>
                <a:spcPts val="0"/>
              </a:spcBef>
              <a:spcAft>
                <a:spcPts val="0"/>
              </a:spcAft>
              <a:defRPr/>
            </a:pPr>
            <a:endParaRPr lang="en-US" altLang="de-DE" sz="1100" dirty="0"/>
          </a:p>
          <a:p>
            <a:pPr marL="341313" lvl="1" indent="-341313">
              <a:spcBef>
                <a:spcPts val="0"/>
              </a:spcBef>
              <a:spcAft>
                <a:spcPts val="0"/>
              </a:spcAft>
              <a:buBlip>
                <a:blip r:embed="rId2"/>
              </a:buBlip>
              <a:defRPr/>
            </a:pPr>
            <a:r>
              <a:rPr lang="en-US" sz="1800" kern="0" dirty="0"/>
              <a:t>Impacts and dependencies on other WGs:</a:t>
            </a:r>
          </a:p>
          <a:p>
            <a:pPr lvl="1">
              <a:spcBef>
                <a:spcPts val="0"/>
              </a:spcBef>
              <a:spcAft>
                <a:spcPts val="0"/>
              </a:spcAft>
              <a:defRPr/>
            </a:pPr>
            <a:r>
              <a:rPr lang="en-US" sz="1400" kern="0" dirty="0"/>
              <a:t>None</a:t>
            </a:r>
          </a:p>
          <a:p>
            <a:pPr lvl="1">
              <a:spcBef>
                <a:spcPts val="0"/>
              </a:spcBef>
              <a:spcAft>
                <a:spcPts val="0"/>
              </a:spcAft>
              <a:defRPr/>
            </a:pPr>
            <a:endParaRPr lang="de-DE" sz="1400" kern="0" dirty="0"/>
          </a:p>
          <a:p>
            <a:pPr>
              <a:spcBef>
                <a:spcPts val="0"/>
              </a:spcBef>
              <a:spcAft>
                <a:spcPts val="0"/>
              </a:spcAft>
              <a:defRPr/>
            </a:pPr>
            <a:r>
              <a:rPr lang="de-DE" sz="1800" kern="0" dirty="0"/>
              <a:t>Next steps:</a:t>
            </a:r>
          </a:p>
          <a:p>
            <a:pPr lvl="1">
              <a:defRPr/>
            </a:pPr>
            <a:r>
              <a:rPr lang="en-US" altLang="zh-CN" sz="1400" dirty="0"/>
              <a:t>Offline coordination to be done to agree on the basic solution for conflict management, coordination functionality.</a:t>
            </a:r>
          </a:p>
          <a:p>
            <a:pPr lvl="1">
              <a:defRPr/>
            </a:pPr>
            <a:r>
              <a:rPr lang="en-US" altLang="zh-CN" sz="1400" dirty="0"/>
              <a:t>Basic NRM need to keep backward compatibility with existing ACCL NRM</a:t>
            </a:r>
            <a:endParaRPr lang="en-US" altLang="zh-CN" sz="14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021134662"/>
              </p:ext>
            </p:extLst>
          </p:nvPr>
        </p:nvGraphicFramePr>
        <p:xfrm>
          <a:off x="443894" y="1103463"/>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1020009</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closed control loop management </a:t>
                      </a:r>
                    </a:p>
                  </a:txBody>
                  <a:tcPr marL="5799" marR="5799" marT="5799" marB="0"/>
                </a:tc>
                <a:tc>
                  <a:txBody>
                    <a:bodyPr/>
                    <a:lstStyle/>
                    <a:p>
                      <a:pPr algn="l" fontAlgn="t"/>
                      <a:r>
                        <a:rPr lang="en-US" sz="1000" b="0" i="0" u="none" strike="noStrike" dirty="0">
                          <a:solidFill>
                            <a:srgbClr val="000000"/>
                          </a:solidFill>
                          <a:effectLst/>
                          <a:latin typeface="+mn-lt"/>
                          <a:ea typeface="等线" panose="02010600030101010101" pitchFamily="2" charset="-122"/>
                        </a:rPr>
                        <a:t>FS_CCLM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1060010</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Closed Control Loop Management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CCLM</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dirty="0">
                          <a:solidFill>
                            <a:srgbClr val="0563C1"/>
                          </a:solidFill>
                          <a:effectLst/>
                          <a:latin typeface="+mn-lt"/>
                          <a:ea typeface="微软雅黑" panose="020B0503020204020204" pitchFamily="34" charset="-122"/>
                          <a:hlinkClick r:id="rId4"/>
                        </a:rPr>
                        <a:t>SP-241943</a:t>
                      </a:r>
                      <a:endParaRPr lang="en-US" sz="1000" b="0" i="0" u="sng" strike="noStrike" dirty="0">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10%</a:t>
                      </a:r>
                    </a:p>
                  </a:txBody>
                  <a:tcPr marL="6901" marR="6901" marT="6901" marB="0"/>
                </a:tc>
                <a:tc>
                  <a:txBody>
                    <a:bodyPr/>
                    <a:lstStyle/>
                    <a:p>
                      <a:pPr algn="l" fontAlgn="t"/>
                      <a:endParaRPr lang="en-US" sz="10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075191084"/>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14925614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652463" y="228600"/>
            <a:ext cx="9314497" cy="1143000"/>
          </a:xfrm>
        </p:spPr>
        <p:txBody>
          <a:bodyPr/>
          <a:lstStyle/>
          <a:p>
            <a:r>
              <a:rPr lang="en-GB" altLang="en-US" sz="3200" b="1" dirty="0">
                <a:solidFill>
                  <a:srgbClr val="00B050"/>
                </a:solidFill>
              </a:rPr>
              <a:t>5. NDT: </a:t>
            </a:r>
            <a:r>
              <a:rPr lang="en-US" altLang="en-US" sz="3200" b="1" dirty="0">
                <a:solidFill>
                  <a:srgbClr val="00B050"/>
                </a:solidFill>
              </a:rPr>
              <a:t>management aspects of Network Digital Twin</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852361"/>
            <a:ext cx="11502588" cy="4121719"/>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dirty="0"/>
              <a:t>WT-1: The terms and concepts of Network Digital Twin in the 3GPP management system are agreed, proposing to describe the capabilities of NDT, its relationship with existing network automation functions, deployment locations, and NDT life-cycle management.</a:t>
            </a:r>
          </a:p>
          <a:p>
            <a:pPr lvl="1">
              <a:spcBef>
                <a:spcPts val="0"/>
              </a:spcBef>
              <a:spcAft>
                <a:spcPts val="0"/>
              </a:spcAft>
              <a:defRPr/>
            </a:pPr>
            <a:r>
              <a:rPr lang="en-US" altLang="zh-CN" sz="1200" dirty="0"/>
              <a:t>WT2: The use cases, requirements for Network Digital Twin in 3GPP management system have been discussed during this meeting and agreed to merge the all UCs into 5 categories. the categories are: Network Automation, Verification, Data generation, Lifecycle Management, Advanced Issues, which will become </a:t>
            </a:r>
            <a:r>
              <a:rPr lang="en-US" altLang="zh-CN" sz="1200" dirty="0" err="1"/>
              <a:t>the“umbrella”for</a:t>
            </a:r>
            <a:r>
              <a:rPr lang="en-US" altLang="zh-CN" sz="1200" dirty="0"/>
              <a:t> the corresponding application specific use cases.</a:t>
            </a:r>
          </a:p>
          <a:p>
            <a:pPr lvl="1">
              <a:spcBef>
                <a:spcPts val="0"/>
              </a:spcBef>
              <a:spcAft>
                <a:spcPts val="0"/>
              </a:spcAft>
              <a:defRPr/>
            </a:pPr>
            <a:r>
              <a:rPr lang="en-US" altLang="zh-CN" sz="1200" dirty="0"/>
              <a:t>WT3: No solutions for NDT to support above use cases have been addressed during this meeting.</a:t>
            </a:r>
          </a:p>
          <a:p>
            <a:pPr marL="341313" lvl="1" indent="-341313">
              <a:spcBef>
                <a:spcPts val="0"/>
              </a:spcBef>
              <a:spcAft>
                <a:spcPts val="0"/>
              </a:spcAft>
              <a:buBlip>
                <a:blip r:embed="rId2"/>
              </a:buBlip>
              <a:defRPr/>
            </a:pPr>
            <a:r>
              <a:rPr lang="en-US" sz="1800" kern="0" dirty="0"/>
              <a:t>Impacts and dependencies on other WGs:</a:t>
            </a:r>
            <a:endParaRPr lang="en-US" sz="1200" kern="0" dirty="0"/>
          </a:p>
          <a:p>
            <a:pPr lvl="1">
              <a:spcBef>
                <a:spcPts val="0"/>
              </a:spcBef>
              <a:spcAft>
                <a:spcPts val="0"/>
              </a:spcAft>
              <a:defRPr/>
            </a:pPr>
            <a:r>
              <a:rPr lang="en-US" sz="1200" kern="0" dirty="0"/>
              <a:t>Coordination with SA1 on terminology.</a:t>
            </a:r>
            <a:endParaRPr lang="de-DE" sz="1200" kern="0" dirty="0"/>
          </a:p>
          <a:p>
            <a:pPr>
              <a:spcBef>
                <a:spcPts val="0"/>
              </a:spcBef>
              <a:spcAft>
                <a:spcPts val="0"/>
              </a:spcAft>
              <a:defRPr/>
            </a:pPr>
            <a:r>
              <a:rPr lang="de-DE" sz="1800" kern="0" dirty="0"/>
              <a:t>Next steps:</a:t>
            </a:r>
          </a:p>
          <a:p>
            <a:pPr lvl="1">
              <a:spcBef>
                <a:spcPts val="0"/>
              </a:spcBef>
              <a:spcAft>
                <a:spcPts val="0"/>
              </a:spcAft>
              <a:defRPr/>
            </a:pPr>
            <a:r>
              <a:rPr lang="en-US" altLang="zh-CN" sz="1200" dirty="0"/>
              <a:t>WT-2: Consolidated use cased and corresponding requirements.</a:t>
            </a:r>
          </a:p>
          <a:p>
            <a:pPr lvl="1">
              <a:spcBef>
                <a:spcPts val="0"/>
              </a:spcBef>
              <a:spcAft>
                <a:spcPts val="0"/>
              </a:spcAft>
              <a:defRPr/>
            </a:pPr>
            <a:r>
              <a:rPr lang="en-US" altLang="zh-CN" sz="1200" dirty="0"/>
              <a:t>WT-3: Forming a compromise method for the solutions for NDT to support above use cases, including the generic operations and generic information model for NDT and the application specific solution.</a:t>
            </a:r>
            <a:r>
              <a:rPr lang="en-US" altLang="zh-CN" sz="1200" dirty="0">
                <a:highlight>
                  <a:srgbClr val="00FF00"/>
                </a:highlight>
              </a:rPr>
              <a:t> </a:t>
            </a:r>
            <a:endParaRPr lang="en-US" altLang="zh-CN"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350032934"/>
              </p:ext>
            </p:extLst>
          </p:nvPr>
        </p:nvGraphicFramePr>
        <p:xfrm>
          <a:off x="420612" y="1057232"/>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1020018</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Network Digital Twin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FS_NDT</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1060005</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Network Digital Twins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NDT</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SP-241938</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10%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43526440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58410354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6. CMO: </a:t>
            </a:r>
            <a:r>
              <a:rPr lang="en-US" altLang="en-US" sz="3200" b="1" dirty="0"/>
              <a:t>Study on Cloud Aspects of Management and Orchestration</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100" dirty="0"/>
              <a:t>General</a:t>
            </a:r>
            <a:r>
              <a:rPr lang="zh-CN" altLang="en-US" sz="1100" dirty="0"/>
              <a:t>：</a:t>
            </a:r>
            <a:r>
              <a:rPr lang="en-US" altLang="zh-CN" sz="1100" dirty="0"/>
              <a:t>Add clarification to terminology NF deployment; have discussion on a new use case “add Observability for CNFs” and it is noted.</a:t>
            </a:r>
          </a:p>
          <a:p>
            <a:pPr lvl="1">
              <a:spcBef>
                <a:spcPts val="0"/>
              </a:spcBef>
              <a:spcAft>
                <a:spcPts val="0"/>
              </a:spcAft>
              <a:defRPr/>
            </a:pPr>
            <a:r>
              <a:rPr lang="en-US" altLang="zh-CN" sz="1100" dirty="0"/>
              <a:t>WT-1:Three contributions have been discussed and approved: one is about the “umbrella” for the related use cases in clause 5.1, other configuration documents refine the use cases and analyze detail updates on the 3GPP management and have achieved some progress.</a:t>
            </a:r>
          </a:p>
          <a:p>
            <a:pPr lvl="1">
              <a:spcBef>
                <a:spcPts val="0"/>
              </a:spcBef>
              <a:spcAft>
                <a:spcPts val="0"/>
              </a:spcAft>
              <a:defRPr/>
            </a:pPr>
            <a:r>
              <a:rPr lang="en-US" altLang="zh-CN" sz="1100" dirty="0"/>
              <a:t>WT-2:Four contributions have been discussed on solution for 3GPP management architecture, specification impacts and Annex D  Six contributions have been discussed on data streaming use cases and  declarative descriptor, and have achieved some progress.</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Focus on refining the WT-1 and WT-2 use cases and adding related evaluations. (given the limited TU, the WT-3 has a low priority).</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86577678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1020010</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Cloud Aspects of Management and Orchestration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FS_Cloud_OAM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SP-231781</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85%</a:t>
                      </a:r>
                    </a:p>
                  </a:txBody>
                  <a:tcPr marL="7620" marR="7620" marT="7620" marB="0" anchor="b"/>
                </a:tc>
                <a:tc>
                  <a:txBody>
                    <a:bodyPr/>
                    <a:lstStyle/>
                    <a:p>
                      <a:pPr algn="l" fontAlgn="t"/>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56021122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rtlCol="0">
            <a:normAutofit/>
          </a:bodyPr>
          <a:lstStyle/>
          <a:p>
            <a:pPr eaLnBrk="1" hangingPunct="1">
              <a:defRPr/>
            </a:pPr>
            <a:r>
              <a:rPr lang="en-US" dirty="0">
                <a:effectLst>
                  <a:outerShdw blurRad="38100" dist="38100" dir="2700000" algn="tl">
                    <a:srgbClr val="C0C0C0"/>
                  </a:outerShdw>
                </a:effectLst>
              </a:rPr>
              <a:t>Contents</a:t>
            </a:r>
          </a:p>
        </p:txBody>
      </p:sp>
      <p:sp>
        <p:nvSpPr>
          <p:cNvPr id="57347" name="Rectangle 3"/>
          <p:cNvSpPr>
            <a:spLocks noGrp="1"/>
          </p:cNvSpPr>
          <p:nvPr>
            <p:ph type="body" idx="1"/>
          </p:nvPr>
        </p:nvSpPr>
        <p:spPr>
          <a:xfrm>
            <a:off x="1981200" y="1409701"/>
            <a:ext cx="8229600" cy="4826976"/>
          </a:xfrm>
        </p:spPr>
        <p:txBody>
          <a:bodyPr/>
          <a:lstStyle/>
          <a:p>
            <a:pPr eaLnBrk="1" hangingPunct="1">
              <a:defRPr/>
            </a:pPr>
            <a:r>
              <a:rPr lang="en-GB" sz="2400" dirty="0"/>
              <a:t>General aspects of SA5</a:t>
            </a:r>
          </a:p>
          <a:p>
            <a:pPr eaLnBrk="1" hangingPunct="1">
              <a:defRPr/>
            </a:pPr>
            <a:r>
              <a:rPr lang="en-GB" sz="2400" dirty="0"/>
              <a:t>SA5 </a:t>
            </a:r>
            <a:r>
              <a:rPr lang="en-GB" altLang="zh-CN" sz="2400" dirty="0"/>
              <a:t>overall progress since SA#106</a:t>
            </a:r>
          </a:p>
          <a:p>
            <a:pPr eaLnBrk="1" hangingPunct="1">
              <a:defRPr/>
            </a:pPr>
            <a:r>
              <a:rPr lang="en-GB" altLang="zh-CN" sz="2400" dirty="0"/>
              <a:t>Management Feature relations with other WGs</a:t>
            </a:r>
          </a:p>
          <a:p>
            <a:pPr eaLnBrk="1" hangingPunct="1">
              <a:defRPr/>
            </a:pPr>
            <a:r>
              <a:rPr lang="en-GB" sz="2400" dirty="0"/>
              <a:t>Management and Orchestration  </a:t>
            </a:r>
          </a:p>
          <a:p>
            <a:pPr eaLnBrk="1" hangingPunct="1">
              <a:defRPr/>
            </a:pPr>
            <a:r>
              <a:rPr lang="en-GB" sz="2400" dirty="0"/>
              <a:t>Charging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7. MSEC: </a:t>
            </a:r>
            <a:r>
              <a:rPr lang="en-US" altLang="en-US" sz="3200" b="1" dirty="0"/>
              <a:t>Study on Enablers for Security Monitoring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kern="0" dirty="0"/>
              <a:t>None.</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The events/use cases which can lead to security risks/threats and the related data that needs to be exposed need to be primarily defined by SA3</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B2B2B2"/>
                </a:highlight>
              </a:rPr>
              <a:t>This study is completed in SA#106, no normative Rel-19 work is planned so far.</a:t>
            </a:r>
            <a:endParaRPr lang="en-US" sz="1200" kern="0" dirty="0">
              <a:highlight>
                <a:srgbClr val="B2B2B2"/>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117897172"/>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1020016</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Enablers for Security Monitoring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FS_SECM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SP-231736</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76415431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8. SBMA: </a:t>
            </a:r>
            <a:r>
              <a:rPr lang="en-US" altLang="en-US" sz="3200" b="1" dirty="0">
                <a:solidFill>
                  <a:srgbClr val="00B050"/>
                </a:solidFill>
              </a:rPr>
              <a:t>Service Based Management Architecture enhancement phase 3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09104"/>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buNone/>
            </a:pPr>
            <a:r>
              <a:rPr lang="en-US" altLang="zh-CN" sz="1000" dirty="0"/>
              <a:t>The following topics were approved: </a:t>
            </a:r>
            <a:endParaRPr lang="zh-CN" altLang="zh-CN" sz="1000" dirty="0"/>
          </a:p>
          <a:p>
            <a:pPr lvl="1"/>
            <a:r>
              <a:rPr lang="en-US" altLang="zh-CN" sz="1000" dirty="0"/>
              <a:t>WT-1: SBMA definitions enhancement</a:t>
            </a:r>
            <a:endParaRPr lang="zh-CN" altLang="zh-CN" sz="1000" dirty="0"/>
          </a:p>
          <a:p>
            <a:pPr lvl="1"/>
            <a:r>
              <a:rPr lang="en-US" altLang="zh-CN" sz="1000" dirty="0"/>
              <a:t>WT-3: Enhancing 3GPP TS 28.537 and 3GPP TS 28.622 to improve the overview information for each generic management capability</a:t>
            </a:r>
            <a:endParaRPr lang="zh-CN" altLang="zh-CN" sz="1000" dirty="0"/>
          </a:p>
          <a:p>
            <a:pPr lvl="1"/>
            <a:r>
              <a:rPr lang="en-US" altLang="zh-CN" sz="1000" dirty="0"/>
              <a:t>WT-5: Clarifying </a:t>
            </a:r>
            <a:r>
              <a:rPr lang="en-US" altLang="zh-CN" sz="1000" i="1" dirty="0" err="1"/>
              <a:t>SupportIOC</a:t>
            </a:r>
            <a:r>
              <a:rPr lang="en-US" altLang="zh-CN" sz="1000" dirty="0"/>
              <a:t> instances are not used when an </a:t>
            </a:r>
            <a:r>
              <a:rPr lang="en-US" altLang="zh-CN" sz="1000" dirty="0" err="1"/>
              <a:t>MnS</a:t>
            </a:r>
            <a:r>
              <a:rPr lang="en-US" altLang="zh-CN" sz="1000" dirty="0"/>
              <a:t> is designed based on a model driven approach using a NRM and CRUD operations</a:t>
            </a:r>
            <a:endParaRPr lang="zh-CN" altLang="zh-CN" sz="1000" dirty="0"/>
          </a:p>
          <a:p>
            <a:pPr lvl="1"/>
            <a:r>
              <a:rPr lang="en-US" altLang="zh-CN" sz="1000" dirty="0"/>
              <a:t>WT-6: Update the </a:t>
            </a:r>
            <a:r>
              <a:rPr lang="en-US" altLang="zh-CN" sz="1000" dirty="0" err="1"/>
              <a:t>ProvMnS</a:t>
            </a:r>
            <a:r>
              <a:rPr lang="en-US" altLang="zh-CN" sz="1000" dirty="0"/>
              <a:t> schema to decouple the </a:t>
            </a:r>
            <a:r>
              <a:rPr lang="en-US" altLang="zh-CN" sz="1000" dirty="0" err="1"/>
              <a:t>ProvMnS</a:t>
            </a:r>
            <a:r>
              <a:rPr lang="en-US" altLang="zh-CN" sz="1000" dirty="0"/>
              <a:t> schema and supported feature schema</a:t>
            </a:r>
            <a:endParaRPr lang="zh-CN" altLang="zh-CN" sz="1000" dirty="0"/>
          </a:p>
          <a:p>
            <a:pPr lvl="1"/>
            <a:r>
              <a:rPr lang="en-US" altLang="zh-CN" sz="1000" dirty="0"/>
              <a:t>WT-9: Addition of definition of the common notification header</a:t>
            </a:r>
            <a:endParaRPr lang="zh-CN" altLang="zh-CN" sz="1000" dirty="0"/>
          </a:p>
          <a:p>
            <a:pPr lvl="1"/>
            <a:r>
              <a:rPr lang="en-US" altLang="zh-CN" sz="1000" dirty="0"/>
              <a:t>WT-10: Addition of input parameters for filtering on alarm conditions</a:t>
            </a:r>
            <a:endParaRPr lang="zh-CN" altLang="zh-CN" sz="1000" dirty="0"/>
          </a:p>
          <a:p>
            <a:pPr marL="457200" lvl="1" indent="0">
              <a:buNone/>
            </a:pPr>
            <a:r>
              <a:rPr lang="en-US" altLang="zh-CN" sz="1000" dirty="0"/>
              <a:t>The following topics were discussed: </a:t>
            </a:r>
            <a:endParaRPr lang="zh-CN" altLang="zh-CN" sz="1000" dirty="0"/>
          </a:p>
          <a:p>
            <a:pPr lvl="1"/>
            <a:r>
              <a:rPr lang="en-US" altLang="zh-CN" sz="1000" dirty="0"/>
              <a:t>WT-2: Enhancing NRM TSs</a:t>
            </a:r>
            <a:endParaRPr lang="zh-CN" altLang="zh-CN" sz="1000" dirty="0"/>
          </a:p>
          <a:p>
            <a:pPr lvl="1"/>
            <a:r>
              <a:rPr lang="en-US" altLang="zh-CN" sz="1000" dirty="0"/>
              <a:t>WT-4: Enhancing </a:t>
            </a:r>
            <a:r>
              <a:rPr lang="en-US" altLang="zh-CN" sz="1000" dirty="0" err="1"/>
              <a:t>MnSInfo</a:t>
            </a:r>
            <a:r>
              <a:rPr lang="en-US" altLang="zh-CN" sz="1000" dirty="0"/>
              <a:t> IOC to provide capabilities allowing </a:t>
            </a:r>
            <a:r>
              <a:rPr lang="en-US" altLang="zh-CN" sz="1000" dirty="0" err="1"/>
              <a:t>MnS</a:t>
            </a:r>
            <a:r>
              <a:rPr lang="en-US" altLang="zh-CN" sz="1000" dirty="0"/>
              <a:t> consumers to retrieve the </a:t>
            </a:r>
            <a:r>
              <a:rPr lang="en-US" altLang="zh-CN" sz="1000" dirty="0" err="1"/>
              <a:t>MnS</a:t>
            </a:r>
            <a:r>
              <a:rPr lang="en-US" altLang="zh-CN" sz="1000" dirty="0"/>
              <a:t> information for </a:t>
            </a:r>
            <a:r>
              <a:rPr lang="en-US" altLang="zh-CN" sz="1000" dirty="0" err="1"/>
              <a:t>MnS</a:t>
            </a:r>
            <a:r>
              <a:rPr lang="en-US" altLang="zh-CN" sz="1000" dirty="0"/>
              <a:t> instances based on specified areas</a:t>
            </a:r>
            <a:endParaRPr lang="zh-CN" altLang="zh-CN" sz="1000" dirty="0"/>
          </a:p>
          <a:p>
            <a:pPr lvl="1"/>
            <a:r>
              <a:rPr lang="en-US" altLang="zh-CN" sz="1000" dirty="0"/>
              <a:t>WT-7: overview of management capabilities and corresponding Solution Sets.</a:t>
            </a:r>
            <a:endParaRPr lang="zh-CN" altLang="zh-CN" sz="1000" dirty="0"/>
          </a:p>
          <a:p>
            <a:pPr lvl="1"/>
            <a:r>
              <a:rPr lang="en-US" altLang="zh-CN" sz="1000" dirty="0"/>
              <a:t>WT-8: Addition of generic </a:t>
            </a:r>
            <a:r>
              <a:rPr lang="en-US" altLang="zh-CN" sz="1000" dirty="0" err="1"/>
              <a:t>MnS</a:t>
            </a:r>
            <a:r>
              <a:rPr lang="en-US" altLang="zh-CN" sz="1000" dirty="0"/>
              <a:t> version handling</a:t>
            </a:r>
            <a:endParaRPr lang="en-US" altLang="zh-CN" sz="6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WT-2: Enhancing NRM/PM TSsWT-4: Enhancing </a:t>
            </a:r>
            <a:r>
              <a:rPr lang="en-US" altLang="zh-CN" sz="1200" dirty="0" err="1"/>
              <a:t>MnSInfo</a:t>
            </a:r>
            <a:r>
              <a:rPr lang="en-US" altLang="zh-CN" sz="1200" dirty="0"/>
              <a:t> IOC to provide capabilities allowing </a:t>
            </a:r>
            <a:r>
              <a:rPr lang="en-US" altLang="zh-CN" sz="1200" dirty="0" err="1"/>
              <a:t>MnS</a:t>
            </a:r>
            <a:r>
              <a:rPr lang="en-US" altLang="zh-CN" sz="1200" dirty="0"/>
              <a:t> consumers to retrieve the </a:t>
            </a:r>
            <a:r>
              <a:rPr lang="en-US" altLang="zh-CN" sz="1200" dirty="0" err="1"/>
              <a:t>MnS</a:t>
            </a:r>
            <a:r>
              <a:rPr lang="en-US" altLang="zh-CN" sz="1200" dirty="0"/>
              <a:t> information for </a:t>
            </a:r>
            <a:r>
              <a:rPr lang="en-US" altLang="zh-CN" sz="1200" dirty="0" err="1"/>
              <a:t>MnS</a:t>
            </a:r>
            <a:r>
              <a:rPr lang="en-US" altLang="zh-CN" sz="1200" dirty="0"/>
              <a:t> instances based on specified areasWT-7: overview of management capabilities and corresponding Solution Sets.WT-8: Addition of generic </a:t>
            </a:r>
            <a:r>
              <a:rPr lang="en-US" altLang="zh-CN" sz="1200" dirty="0" err="1"/>
              <a:t>MnS</a:t>
            </a:r>
            <a:r>
              <a:rPr lang="en-US" altLang="zh-CN" sz="1200" dirty="0"/>
              <a:t> version handling.</a:t>
            </a:r>
            <a:endParaRPr lang="en-US" altLang="zh-CN" sz="1200" kern="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41058391"/>
              </p:ext>
            </p:extLst>
          </p:nvPr>
        </p:nvGraphicFramePr>
        <p:xfrm>
          <a:off x="420612" y="124226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1020011</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Service Based Management Architecture enhancement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FS_SBMA_Ph3</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1060006</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Service Based Management Architecture enhancement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SBMA_Ph3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SP-241939</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40%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207738176"/>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32395565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9. PTM: </a:t>
            </a:r>
            <a:r>
              <a:rPr lang="en-US" altLang="en-US" sz="3200" b="1" dirty="0">
                <a:solidFill>
                  <a:srgbClr val="00B050"/>
                </a:solidFill>
              </a:rPr>
              <a:t>Management of planned configurations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336832"/>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buNone/>
            </a:pPr>
            <a:r>
              <a:rPr lang="en-US" altLang="zh-CN" sz="1100" dirty="0"/>
              <a:t>Improvements were agreed for stage 2 of: </a:t>
            </a:r>
            <a:endParaRPr lang="zh-CN" altLang="zh-CN" sz="1100" dirty="0"/>
          </a:p>
          <a:p>
            <a:pPr lvl="1"/>
            <a:r>
              <a:rPr lang="en-US" altLang="zh-CN" sz="1100" dirty="0"/>
              <a:t>planned configurations.</a:t>
            </a:r>
            <a:endParaRPr lang="zh-CN" altLang="zh-CN" sz="1100" dirty="0"/>
          </a:p>
          <a:p>
            <a:pPr lvl="1"/>
            <a:r>
              <a:rPr lang="en-US" altLang="zh-CN" sz="1100" dirty="0"/>
              <a:t>planned configuration groups.</a:t>
            </a:r>
            <a:endParaRPr lang="zh-CN" altLang="zh-CN" sz="1100" dirty="0"/>
          </a:p>
          <a:p>
            <a:pPr lvl="1"/>
            <a:r>
              <a:rPr lang="en-US" altLang="zh-CN" sz="1100" dirty="0"/>
              <a:t>fallback configurations</a:t>
            </a:r>
            <a:endParaRPr lang="zh-CN" altLang="zh-CN" sz="1100" dirty="0"/>
          </a:p>
          <a:p>
            <a:pPr lvl="1"/>
            <a:r>
              <a:rPr lang="en-US" altLang="zh-CN" sz="1100" dirty="0"/>
              <a:t>trigger conditions</a:t>
            </a:r>
            <a:endParaRPr lang="zh-CN" altLang="zh-CN" sz="1100" dirty="0"/>
          </a:p>
          <a:p>
            <a:pPr lvl="1"/>
            <a:r>
              <a:rPr lang="en-US" altLang="zh-CN" sz="1100" dirty="0"/>
              <a:t>validating planned configurations.</a:t>
            </a:r>
            <a:endParaRPr lang="zh-CN" altLang="zh-CN" sz="1100" dirty="0"/>
          </a:p>
          <a:p>
            <a:pPr lvl="1"/>
            <a:r>
              <a:rPr lang="en-US" altLang="zh-CN" sz="1100" dirty="0"/>
              <a:t>activating planned configurations.</a:t>
            </a:r>
            <a:endParaRPr lang="en-US" altLang="zh-CN" sz="1100" kern="0" dirty="0"/>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235265201"/>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1020033</a:t>
                      </a:r>
                    </a:p>
                  </a:txBody>
                  <a:tcPr marL="7620" marR="7620" marT="7620" marB="0" anchor="b"/>
                </a:tc>
                <a:tc>
                  <a:txBody>
                    <a:bodyPr/>
                    <a:lstStyle/>
                    <a:p>
                      <a:pPr algn="l" fontAlgn="b"/>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Study on Management of planned configurations </a:t>
                      </a:r>
                    </a:p>
                  </a:txBody>
                  <a:tcPr marL="7620" marR="7620" marT="7620" marB="0" anchor="b"/>
                </a:tc>
                <a:tc>
                  <a:txBody>
                    <a:bodyPr/>
                    <a:lstStyle/>
                    <a:p>
                      <a:pPr algn="l" fontAlgn="b"/>
                      <a:r>
                        <a:rPr lang="en-US" sz="1100" b="0" i="0" u="none" strike="noStrike" kern="1200">
                          <a:solidFill>
                            <a:srgbClr val="000000"/>
                          </a:solidFill>
                          <a:effectLst/>
                          <a:latin typeface="+mn-lt"/>
                          <a:ea typeface="等线" panose="02010600030101010101" pitchFamily="2" charset="-122"/>
                          <a:cs typeface="Arial" panose="020B0604020202020204" pitchFamily="34" charset="0"/>
                        </a:rPr>
                        <a:t>FS_PlanM</a:t>
                      </a:r>
                    </a:p>
                  </a:txBody>
                  <a:tcPr marL="7620" marR="7620" marT="7620" marB="0" anchor="b"/>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09/09/2024</a:t>
                      </a:r>
                    </a:p>
                  </a:txBody>
                  <a:tcPr marL="7620" marR="7620" marT="7620" marB="0"/>
                </a:tc>
                <a:tc>
                  <a:txBody>
                    <a:bodyPr/>
                    <a:lstStyle/>
                    <a:p>
                      <a:pPr algn="l" fontAlgn="t"/>
                      <a:r>
                        <a:rPr lang="en-US" altLang="zh-CN" sz="1100" b="0" i="0" u="none" strike="noStrike" kern="1200">
                          <a:solidFill>
                            <a:srgbClr val="000000"/>
                          </a:solidFill>
                          <a:effectLst/>
                          <a:latin typeface="+mn-lt"/>
                          <a:ea typeface="等线" panose="02010600030101010101" pitchFamily="2" charset="-122"/>
                          <a:cs typeface="Arial" panose="020B0604020202020204" pitchFamily="34" charset="0"/>
                        </a:rPr>
                        <a:t>60%</a:t>
                      </a:r>
                    </a:p>
                  </a:txBody>
                  <a:tcPr marL="7620" marR="7620" marT="7620" marB="0"/>
                </a:tc>
                <a:tc>
                  <a:txBody>
                    <a:bodyPr/>
                    <a:lstStyle/>
                    <a:p>
                      <a:pPr algn="l" fontAlgn="t"/>
                      <a:r>
                        <a:rPr lang="en-US" sz="1100" b="0" i="0" u="sng" strike="noStrike" dirty="0">
                          <a:solidFill>
                            <a:srgbClr val="0563C1"/>
                          </a:solidFill>
                          <a:effectLst/>
                          <a:latin typeface="+mn-lt"/>
                          <a:ea typeface="等线" panose="02010600030101010101" pitchFamily="2" charset="-122"/>
                          <a:hlinkClick r:id="rId3"/>
                        </a:rPr>
                        <a:t>SP-231721</a:t>
                      </a:r>
                      <a:endParaRPr lang="en-US" sz="110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1050032</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Management of planned configurations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PlanM</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60%</a:t>
                      </a:r>
                    </a:p>
                  </a:txBody>
                  <a:tcPr marL="5799" marR="5799" marT="5799" marB="0"/>
                </a:tc>
                <a:tc>
                  <a:txBody>
                    <a:bodyPr/>
                    <a:lstStyle/>
                    <a:p>
                      <a:pPr marL="0" algn="l" defTabSz="1219170" rtl="0" eaLnBrk="1" fontAlgn="t" latinLnBrk="0" hangingPunct="1"/>
                      <a:r>
                        <a:rPr lang="en-US" sz="1100" b="0" i="0" u="sng" strike="noStrike" kern="1200" dirty="0">
                          <a:solidFill>
                            <a:srgbClr val="0563C1"/>
                          </a:solidFill>
                          <a:effectLst/>
                          <a:latin typeface="+mn-lt"/>
                          <a:ea typeface="等线" panose="02010600030101010101" pitchFamily="2" charset="-122"/>
                          <a:cs typeface="+mn-cs"/>
                          <a:hlinkClick r:id="rId4">
                            <a:extLst>
                              <a:ext uri="{A12FA001-AC4F-418D-AE19-62706E023703}">
                                <ahyp:hlinkClr xmlns:ahyp="http://schemas.microsoft.com/office/drawing/2018/hyperlinkcolor" val="tx"/>
                              </a:ext>
                            </a:extLst>
                          </a:hlinkClick>
                        </a:rPr>
                        <a:t>SP-241379</a:t>
                      </a:r>
                      <a:endParaRPr lang="en-US" sz="1100" b="0" i="0" u="sng" strike="noStrike" kern="1200" dirty="0">
                        <a:solidFill>
                          <a:srgbClr val="0563C1"/>
                        </a:solidFill>
                        <a:effectLst/>
                        <a:latin typeface="+mn-lt"/>
                        <a:ea typeface="等线" panose="02010600030101010101" pitchFamily="2" charset="-122"/>
                        <a:cs typeface="+mn-cs"/>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70295662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425070141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10. MADCOL: </a:t>
            </a:r>
            <a:r>
              <a:rPr lang="en-US" altLang="en-US" sz="3200" b="1" dirty="0">
                <a:solidFill>
                  <a:srgbClr val="00B050"/>
                </a:solidFill>
              </a:rPr>
              <a:t>Data management phase 2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dirty="0"/>
              <a:t>Agreed to convert from draft CR to CR in next meeting</a:t>
            </a:r>
          </a:p>
          <a:p>
            <a:pPr lvl="1">
              <a:spcBef>
                <a:spcPts val="0"/>
              </a:spcBef>
              <a:spcAft>
                <a:spcPts val="0"/>
              </a:spcAft>
              <a:defRPr/>
            </a:pPr>
            <a:r>
              <a:rPr lang="en-US" altLang="zh-CN" sz="1200" dirty="0"/>
              <a:t>Agreed to have online discussion and rapporteur call to update the draft CR</a:t>
            </a:r>
            <a:r>
              <a:rPr lang="en-US" altLang="zh-CN" sz="1200" kern="0" dirty="0"/>
              <a:t>. </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59584052"/>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1020025</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Data management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MADCOL_Ph2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88%</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SP-240877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88%</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94722687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11. SREP: D</a:t>
            </a:r>
            <a:r>
              <a:rPr lang="en-US" altLang="en-US" sz="3200" b="1" dirty="0" err="1">
                <a:solidFill>
                  <a:srgbClr val="00B050"/>
                </a:solidFill>
              </a:rPr>
              <a:t>ata</a:t>
            </a:r>
            <a:r>
              <a:rPr lang="en-US" altLang="en-US" sz="3200" b="1" dirty="0">
                <a:solidFill>
                  <a:srgbClr val="00B050"/>
                </a:solidFill>
              </a:rPr>
              <a:t> management regarding subscriptions and reporting</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1672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spcBef>
                <a:spcPts val="0"/>
              </a:spcBef>
              <a:spcAft>
                <a:spcPts val="0"/>
              </a:spcAft>
              <a:buNone/>
              <a:defRPr/>
            </a:pPr>
            <a:r>
              <a:rPr lang="en-US" altLang="zh-CN" sz="1200" dirty="0"/>
              <a:t>The following topics need more discussion:</a:t>
            </a:r>
          </a:p>
          <a:p>
            <a:pPr lvl="1">
              <a:spcBef>
                <a:spcPts val="0"/>
              </a:spcBef>
              <a:spcAft>
                <a:spcPts val="0"/>
              </a:spcAft>
              <a:defRPr/>
            </a:pPr>
            <a:r>
              <a:rPr lang="en-US" altLang="zh-CN" sz="1200" dirty="0" err="1"/>
              <a:t>QoE</a:t>
            </a:r>
            <a:r>
              <a:rPr lang="en-US" altLang="zh-CN" sz="1200" dirty="0"/>
              <a:t> Reference Uniqueness</a:t>
            </a:r>
          </a:p>
          <a:p>
            <a:pPr lvl="1">
              <a:spcBef>
                <a:spcPts val="0"/>
              </a:spcBef>
              <a:spcAft>
                <a:spcPts val="0"/>
              </a:spcAft>
              <a:defRPr/>
            </a:pPr>
            <a:r>
              <a:rPr lang="en-US" altLang="zh-CN" sz="1200" dirty="0"/>
              <a:t>Trace Reference Uniqueness </a:t>
            </a:r>
            <a:endParaRPr lang="en-US" altLang="zh-CN" sz="1200" kern="0" dirty="0"/>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as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687076366"/>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dirty="0">
                          <a:solidFill>
                            <a:srgbClr val="000000"/>
                          </a:solidFill>
                          <a:effectLst/>
                          <a:latin typeface="+mn-lt"/>
                          <a:ea typeface="等线" panose="02010600030101010101" pitchFamily="2" charset="-122"/>
                          <a:cs typeface="Arial" panose="020B0604020202020204" pitchFamily="34" charset="0"/>
                        </a:rPr>
                        <a:t>1020012</a:t>
                      </a:r>
                    </a:p>
                  </a:txBody>
                  <a:tcPr marL="7620" marR="7620" marT="7620" marB="0" anchor="b"/>
                </a:tc>
                <a:tc>
                  <a:txBody>
                    <a:bodyPr/>
                    <a:lstStyle/>
                    <a:p>
                      <a:pPr algn="l"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Study on data management regarding subscriptions and reporting </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FS_Data_SREP</a:t>
                      </a:r>
                    </a:p>
                  </a:txBody>
                  <a:tcPr marL="7620" marR="7620" marT="7620" marB="0" anchor="b"/>
                </a:tc>
                <a:tc>
                  <a:txBody>
                    <a:bodyPr/>
                    <a:lstStyle/>
                    <a:p>
                      <a:pPr algn="l" fontAlgn="t"/>
                      <a:r>
                        <a:rPr lang="en-US" altLang="zh-CN" sz="1100" b="0" i="0" u="none" strike="noStrike" dirty="0">
                          <a:solidFill>
                            <a:srgbClr val="000000"/>
                          </a:solidFill>
                          <a:effectLst/>
                          <a:latin typeface="+mn-lt"/>
                          <a:ea typeface="等线" panose="02010600030101010101" pitchFamily="2" charset="-122"/>
                        </a:rPr>
                        <a:t>09/09/2024</a:t>
                      </a:r>
                    </a:p>
                  </a:txBody>
                  <a:tcPr marL="7620" marR="7620" marT="7620" marB="0"/>
                </a:tc>
                <a:tc>
                  <a:txBody>
                    <a:bodyPr/>
                    <a:lstStyle/>
                    <a:p>
                      <a:pPr algn="l" fontAlgn="t"/>
                      <a:r>
                        <a:rPr lang="en-US" altLang="zh-CN" sz="1100" b="0" i="0" u="none" strike="noStrike">
                          <a:solidFill>
                            <a:srgbClr val="000000"/>
                          </a:solidFill>
                          <a:effectLst/>
                          <a:latin typeface="+mn-lt"/>
                          <a:ea typeface="等线" panose="02010600030101010101" pitchFamily="2" charset="-122"/>
                        </a:rPr>
                        <a:t>60%</a:t>
                      </a:r>
                    </a:p>
                  </a:txBody>
                  <a:tcPr marL="7620" marR="7620" marT="7620" marB="0"/>
                </a:tc>
                <a:tc>
                  <a:txBody>
                    <a:bodyPr/>
                    <a:lstStyle/>
                    <a:p>
                      <a:pPr algn="l" fontAlgn="t"/>
                      <a:r>
                        <a:rPr lang="en-US" sz="1100" b="0" i="0" u="sng" strike="noStrike">
                          <a:solidFill>
                            <a:srgbClr val="0563C1"/>
                          </a:solidFill>
                          <a:effectLst/>
                          <a:latin typeface="+mn-lt"/>
                          <a:ea typeface="等线" panose="02010600030101010101" pitchFamily="2" charset="-122"/>
                          <a:hlinkClick r:id="rId3"/>
                        </a:rPr>
                        <a:t>SP-231732</a:t>
                      </a:r>
                      <a:endParaRPr lang="en-US" sz="110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1050033</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Data management regarding subscriptions and reporting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Data_SREP</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4"/>
                        </a:rPr>
                        <a:t>SP-241380</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01541097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65256587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12. PM: </a:t>
            </a:r>
            <a:r>
              <a:rPr lang="en-US" altLang="en-US" sz="3200" b="1" dirty="0">
                <a:solidFill>
                  <a:srgbClr val="00B050"/>
                </a:solidFill>
              </a:rPr>
              <a:t>5G performance measurements and KPIs phase 4</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857600"/>
            <a:ext cx="10953749" cy="438705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kern="0" dirty="0"/>
              <a:t>10 contributions were submitted and treated at this meeting, 2 CRs for WT-1, 7 CR for WT-2, and 1 discussion paper purposed to update the measurement template. Some of them were agreed at this meeting. The progress for each WT is described as follows. </a:t>
            </a:r>
          </a:p>
          <a:p>
            <a:pPr lvl="1">
              <a:spcBef>
                <a:spcPts val="0"/>
              </a:spcBef>
              <a:spcAft>
                <a:spcPts val="0"/>
              </a:spcAft>
              <a:defRPr/>
            </a:pPr>
            <a:r>
              <a:rPr lang="en-US" altLang="zh-CN" sz="1200" kern="0" dirty="0"/>
              <a:t>WT-1 (Rel19 PM/KPI): </a:t>
            </a:r>
          </a:p>
          <a:p>
            <a:pPr lvl="2">
              <a:spcBef>
                <a:spcPts val="0"/>
              </a:spcBef>
              <a:spcAft>
                <a:spcPts val="0"/>
              </a:spcAft>
              <a:defRPr/>
            </a:pPr>
            <a:r>
              <a:rPr lang="en-US" altLang="zh-CN" sz="1000" kern="0" dirty="0"/>
              <a:t>Add MA PDU session establishment time of network slice KPI for ATSSS in TS 28.554</a:t>
            </a:r>
          </a:p>
          <a:p>
            <a:pPr lvl="2">
              <a:spcBef>
                <a:spcPts val="0"/>
              </a:spcBef>
              <a:spcAft>
                <a:spcPts val="0"/>
              </a:spcAft>
              <a:defRPr/>
            </a:pPr>
            <a:r>
              <a:rPr lang="en-US" altLang="zh-CN" sz="1000" kern="0" dirty="0"/>
              <a:t>Update the handover related measurements in TS 28.552 (agreed)</a:t>
            </a:r>
          </a:p>
          <a:p>
            <a:pPr lvl="1">
              <a:spcBef>
                <a:spcPts val="0"/>
              </a:spcBef>
              <a:spcAft>
                <a:spcPts val="0"/>
              </a:spcAft>
              <a:defRPr/>
            </a:pPr>
            <a:r>
              <a:rPr lang="en-US" altLang="zh-CN" sz="1200" kern="0" dirty="0"/>
              <a:t>WT-2 (Rel18 PM/KPI): </a:t>
            </a:r>
          </a:p>
          <a:p>
            <a:pPr lvl="2">
              <a:spcBef>
                <a:spcPts val="0"/>
              </a:spcBef>
              <a:spcAft>
                <a:spcPts val="0"/>
              </a:spcAft>
              <a:defRPr/>
            </a:pPr>
            <a:r>
              <a:rPr lang="en-US" altLang="zh-CN" sz="1000" kern="0" dirty="0"/>
              <a:t>enhance the RAN UE throughput definition in TS 28.552 and TS 28.554(not pursued)</a:t>
            </a:r>
          </a:p>
          <a:p>
            <a:pPr lvl="2">
              <a:spcBef>
                <a:spcPts val="0"/>
              </a:spcBef>
              <a:spcAft>
                <a:spcPts val="0"/>
              </a:spcAft>
              <a:defRPr/>
            </a:pPr>
            <a:r>
              <a:rPr lang="en-US" altLang="zh-CN" sz="1000" kern="0" dirty="0"/>
              <a:t>Update the reference for reliability related KPIs in TS 28.554 (agreed)</a:t>
            </a:r>
          </a:p>
          <a:p>
            <a:pPr lvl="2">
              <a:spcBef>
                <a:spcPts val="0"/>
              </a:spcBef>
              <a:spcAft>
                <a:spcPts val="0"/>
              </a:spcAft>
              <a:defRPr/>
            </a:pPr>
            <a:r>
              <a:rPr lang="en-US" altLang="zh-CN" sz="1000" kern="0" dirty="0"/>
              <a:t>Corrections of Monitoring of NWDAF data collection Reference in TS 28.552(agreed)</a:t>
            </a:r>
          </a:p>
          <a:p>
            <a:pPr lvl="2">
              <a:spcBef>
                <a:spcPts val="0"/>
              </a:spcBef>
              <a:spcAft>
                <a:spcPts val="0"/>
              </a:spcAft>
              <a:defRPr/>
            </a:pPr>
            <a:r>
              <a:rPr lang="en-US" altLang="zh-CN" sz="1000" kern="0" dirty="0"/>
              <a:t>Correction of Mean time and max time of PDU session establishment in TS 28.552 (agreed)</a:t>
            </a:r>
          </a:p>
          <a:p>
            <a:pPr lvl="2">
              <a:spcBef>
                <a:spcPts val="0"/>
              </a:spcBef>
              <a:spcAft>
                <a:spcPts val="0"/>
              </a:spcAft>
              <a:defRPr/>
            </a:pPr>
            <a:r>
              <a:rPr lang="en-US" altLang="zh-CN" sz="1000" kern="0" dirty="0"/>
              <a:t>Add cell Unavailable Time performance measurement in TS 28.552</a:t>
            </a:r>
          </a:p>
          <a:p>
            <a:pPr lvl="2">
              <a:spcBef>
                <a:spcPts val="0"/>
              </a:spcBef>
              <a:spcAft>
                <a:spcPts val="0"/>
              </a:spcAft>
              <a:defRPr/>
            </a:pPr>
            <a:r>
              <a:rPr lang="en-US" altLang="zh-CN" sz="1000" kern="0" dirty="0"/>
              <a:t>Enhanced the PRB usage with </a:t>
            </a:r>
            <a:r>
              <a:rPr lang="en-US" altLang="zh-CN" sz="1000" kern="0" dirty="0" err="1"/>
              <a:t>subcounter</a:t>
            </a:r>
            <a:r>
              <a:rPr lang="en-US" altLang="zh-CN" sz="1000" kern="0" dirty="0"/>
              <a:t> S-NSSAI in TS 28.552</a:t>
            </a:r>
          </a:p>
          <a:p>
            <a:pPr lvl="1">
              <a:spcBef>
                <a:spcPts val="0"/>
              </a:spcBef>
              <a:spcAft>
                <a:spcPts val="0"/>
              </a:spcAft>
              <a:defRPr/>
            </a:pPr>
            <a:r>
              <a:rPr lang="en-US" altLang="zh-CN" sz="1200" kern="0" dirty="0"/>
              <a:t>WT-3 No contribution for UE level measurements in this meeting. </a:t>
            </a:r>
          </a:p>
          <a:p>
            <a:pPr lvl="1">
              <a:spcBef>
                <a:spcPts val="0"/>
              </a:spcBef>
              <a:spcAft>
                <a:spcPts val="0"/>
              </a:spcAft>
              <a:defRPr/>
            </a:pPr>
            <a:r>
              <a:rPr lang="en-US" altLang="zh-CN" sz="1200" kern="0" dirty="0"/>
              <a:t>WT-4 No contribution for PM streaming framework enhancement was submitted in this meeting.</a:t>
            </a:r>
          </a:p>
          <a:p>
            <a:pPr lvl="1">
              <a:spcBef>
                <a:spcPts val="0"/>
              </a:spcBef>
              <a:spcAft>
                <a:spcPts val="0"/>
              </a:spcAft>
              <a:defRPr/>
            </a:pPr>
            <a:r>
              <a:rPr lang="en-US" altLang="zh-CN" sz="1200" kern="0" dirty="0"/>
              <a:t>.</a:t>
            </a:r>
            <a:endParaRPr lang="en-US" altLang="zh-CN" sz="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performance measurements to network features defined in SA2, RAN2 and RAN3.</a:t>
            </a:r>
            <a:endParaRPr lang="de-DE" sz="1200" kern="0" dirty="0"/>
          </a:p>
          <a:p>
            <a:pPr>
              <a:spcBef>
                <a:spcPts val="0"/>
              </a:spcBef>
              <a:spcAft>
                <a:spcPts val="0"/>
              </a:spcAft>
              <a:defRPr/>
            </a:pPr>
            <a:r>
              <a:rPr lang="de-DE" sz="1800" kern="0" dirty="0"/>
              <a:t>Next steps:</a:t>
            </a:r>
          </a:p>
          <a:p>
            <a:pPr lvl="1">
              <a:defRPr/>
            </a:pPr>
            <a:r>
              <a:rPr lang="en-US" altLang="zh-CN" sz="1200" dirty="0"/>
              <a:t>Continue the work per the plan, some WTs may need to be expedited.</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886582592"/>
              </p:ext>
            </p:extLst>
          </p:nvPr>
        </p:nvGraphicFramePr>
        <p:xfrm>
          <a:off x="467178" y="1295992"/>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1020026</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performance measurements and KPIs phase 4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PM_KPI_5G_Ph4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SP-241155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56810040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13. </a:t>
            </a:r>
            <a:r>
              <a:rPr lang="en-GB" altLang="en-US" sz="3200" b="1" dirty="0" err="1">
                <a:solidFill>
                  <a:srgbClr val="00B050"/>
                </a:solidFill>
              </a:rPr>
              <a:t>AdNRM</a:t>
            </a:r>
            <a:r>
              <a:rPr lang="en-GB" altLang="en-US" sz="3200" b="1" dirty="0">
                <a:solidFill>
                  <a:srgbClr val="00B050"/>
                </a:solidFill>
              </a:rPr>
              <a:t>: </a:t>
            </a:r>
            <a:r>
              <a:rPr lang="en-US" altLang="en-US" sz="3200" b="1" dirty="0">
                <a:solidFill>
                  <a:srgbClr val="00B050"/>
                </a:solidFill>
              </a:rPr>
              <a:t>5G Advanced NRM features phase 3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1600200"/>
            <a:ext cx="10953749" cy="50292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spcBef>
                <a:spcPts val="0"/>
              </a:spcBef>
              <a:spcAft>
                <a:spcPts val="0"/>
              </a:spcAft>
              <a:buNone/>
              <a:defRPr/>
            </a:pPr>
            <a:r>
              <a:rPr lang="en-US" altLang="zh-CN" sz="1200" kern="0" dirty="0"/>
              <a:t>The following topics are discussed and approved:</a:t>
            </a:r>
          </a:p>
          <a:p>
            <a:pPr lvl="1">
              <a:spcBef>
                <a:spcPts val="0"/>
              </a:spcBef>
              <a:spcAft>
                <a:spcPts val="0"/>
              </a:spcAft>
              <a:defRPr/>
            </a:pPr>
            <a:r>
              <a:rPr lang="en-US" altLang="zh-CN" sz="1200" dirty="0"/>
              <a:t>WT-1 (5GC NRM): </a:t>
            </a:r>
          </a:p>
          <a:p>
            <a:pPr lvl="2">
              <a:spcBef>
                <a:spcPts val="0"/>
              </a:spcBef>
              <a:spcAft>
                <a:spcPts val="0"/>
              </a:spcAft>
              <a:defRPr/>
            </a:pPr>
            <a:r>
              <a:rPr lang="en-US" altLang="zh-CN" sz="1000" dirty="0"/>
              <a:t>Further enhancements on </a:t>
            </a:r>
            <a:r>
              <a:rPr lang="en-US" altLang="zh-CN" sz="1000" dirty="0" err="1"/>
              <a:t>NFService</a:t>
            </a:r>
            <a:r>
              <a:rPr lang="en-US" altLang="zh-CN" sz="1000" dirty="0"/>
              <a:t> in </a:t>
            </a:r>
            <a:r>
              <a:rPr lang="en-US" altLang="zh-CN" sz="1000" dirty="0" err="1"/>
              <a:t>NRFFunction</a:t>
            </a:r>
            <a:r>
              <a:rPr lang="en-US" altLang="zh-CN" sz="1000" dirty="0"/>
              <a:t> IOC agreed.</a:t>
            </a:r>
          </a:p>
          <a:p>
            <a:pPr lvl="2">
              <a:spcBef>
                <a:spcPts val="0"/>
              </a:spcBef>
              <a:spcAft>
                <a:spcPts val="0"/>
              </a:spcAft>
              <a:defRPr/>
            </a:pPr>
            <a:r>
              <a:rPr lang="en-US" altLang="zh-CN" sz="1000" dirty="0"/>
              <a:t>NRM enhancements to </a:t>
            </a:r>
            <a:r>
              <a:rPr lang="en-US" altLang="zh-CN" sz="1000" dirty="0" err="1"/>
              <a:t>NFProfile</a:t>
            </a:r>
            <a:r>
              <a:rPr lang="en-US" altLang="zh-CN" sz="1000" dirty="0"/>
              <a:t> agreed.</a:t>
            </a:r>
          </a:p>
          <a:p>
            <a:pPr lvl="2">
              <a:spcBef>
                <a:spcPts val="0"/>
              </a:spcBef>
              <a:spcAft>
                <a:spcPts val="0"/>
              </a:spcAft>
              <a:defRPr/>
            </a:pPr>
            <a:r>
              <a:rPr lang="en-US" altLang="zh-CN" sz="1000" dirty="0"/>
              <a:t>Adding support 5G Prose multi-hop relay services agreed.</a:t>
            </a:r>
          </a:p>
          <a:p>
            <a:pPr lvl="1">
              <a:spcBef>
                <a:spcPts val="0"/>
              </a:spcBef>
              <a:spcAft>
                <a:spcPts val="0"/>
              </a:spcAft>
              <a:defRPr/>
            </a:pPr>
            <a:r>
              <a:rPr lang="en-US" altLang="zh-CN" sz="1200" dirty="0"/>
              <a:t>WT-2 (NR NRM): </a:t>
            </a:r>
          </a:p>
          <a:p>
            <a:pPr lvl="2">
              <a:spcBef>
                <a:spcPts val="0"/>
              </a:spcBef>
              <a:spcAft>
                <a:spcPts val="0"/>
              </a:spcAft>
              <a:defRPr/>
            </a:pPr>
            <a:r>
              <a:rPr lang="en-US" altLang="zh-CN" sz="1000" dirty="0"/>
              <a:t>Additional NRM extensions for VMR Ph2 discussed, two new attributes agreed.</a:t>
            </a:r>
          </a:p>
          <a:p>
            <a:pPr lvl="2">
              <a:spcBef>
                <a:spcPts val="0"/>
              </a:spcBef>
              <a:spcAft>
                <a:spcPts val="0"/>
              </a:spcAft>
              <a:defRPr/>
            </a:pPr>
            <a:r>
              <a:rPr lang="en-US" altLang="zh-CN" sz="1000" dirty="0"/>
              <a:t>Adding </a:t>
            </a:r>
            <a:r>
              <a:rPr lang="en-US" altLang="zh-CN" sz="1000" dirty="0" err="1"/>
              <a:t>usecase</a:t>
            </a:r>
            <a:r>
              <a:rPr lang="en-US" altLang="zh-CN" sz="1000" dirty="0"/>
              <a:t> and requirements for WAB-</a:t>
            </a:r>
            <a:r>
              <a:rPr lang="en-US" altLang="zh-CN" sz="1000" dirty="0" err="1"/>
              <a:t>gNB</a:t>
            </a:r>
            <a:r>
              <a:rPr lang="en-US" altLang="zh-CN" sz="1000" dirty="0"/>
              <a:t> management and corrections for MR-DC agreed.</a:t>
            </a:r>
          </a:p>
          <a:p>
            <a:pPr lvl="1">
              <a:spcBef>
                <a:spcPts val="0"/>
              </a:spcBef>
              <a:spcAft>
                <a:spcPts val="0"/>
              </a:spcAft>
              <a:defRPr/>
            </a:pPr>
            <a:r>
              <a:rPr lang="en-US" altLang="zh-CN" sz="1200" dirty="0"/>
              <a:t>WT-5 (Stage3 enhancement): </a:t>
            </a:r>
          </a:p>
          <a:p>
            <a:pPr lvl="2">
              <a:spcBef>
                <a:spcPts val="0"/>
              </a:spcBef>
              <a:spcAft>
                <a:spcPts val="0"/>
              </a:spcAft>
              <a:defRPr/>
            </a:pPr>
            <a:r>
              <a:rPr lang="en-US" altLang="zh-CN" sz="1000" dirty="0"/>
              <a:t>Enhance the </a:t>
            </a:r>
            <a:r>
              <a:rPr lang="en-US" altLang="zh-CN" sz="1000" dirty="0" err="1"/>
              <a:t>OpenAPI</a:t>
            </a:r>
            <a:r>
              <a:rPr lang="en-US" altLang="zh-CN" sz="1000" dirty="0"/>
              <a:t> related to </a:t>
            </a:r>
            <a:r>
              <a:rPr lang="en-US" altLang="zh-CN" sz="1000" dirty="0" err="1"/>
              <a:t>isUnique</a:t>
            </a:r>
            <a:r>
              <a:rPr lang="en-US" altLang="zh-CN" sz="1000" dirty="0"/>
              <a:t> and multiplicity for 5GcNrm.</a:t>
            </a:r>
          </a:p>
          <a:p>
            <a:pPr lvl="1">
              <a:spcBef>
                <a:spcPts val="0"/>
              </a:spcBef>
              <a:spcAft>
                <a:spcPts val="0"/>
              </a:spcAft>
              <a:defRPr/>
            </a:pPr>
            <a:r>
              <a:rPr lang="en-US" altLang="zh-CN" sz="1200" dirty="0"/>
              <a:t>WT-6 (Edge) </a:t>
            </a:r>
          </a:p>
          <a:p>
            <a:pPr lvl="2">
              <a:spcBef>
                <a:spcPts val="0"/>
              </a:spcBef>
              <a:spcAft>
                <a:spcPts val="0"/>
              </a:spcAft>
              <a:defRPr/>
            </a:pPr>
            <a:r>
              <a:rPr lang="en-US" altLang="zh-CN" sz="1000" dirty="0" err="1"/>
              <a:t>ManagedEdgeNFService</a:t>
            </a:r>
            <a:r>
              <a:rPr lang="en-US" altLang="zh-CN" sz="1000" dirty="0"/>
              <a:t> enhancement agreed.</a:t>
            </a:r>
          </a:p>
          <a:p>
            <a:pPr lvl="2">
              <a:spcBef>
                <a:spcPts val="0"/>
              </a:spcBef>
              <a:spcAft>
                <a:spcPts val="0"/>
              </a:spcAft>
              <a:defRPr/>
            </a:pPr>
            <a:r>
              <a:rPr lang="en-US" altLang="zh-CN" sz="1000" dirty="0"/>
              <a:t>Revising the WID related to </a:t>
            </a:r>
            <a:r>
              <a:rPr lang="en-US" altLang="zh-CN" sz="1000" dirty="0" err="1"/>
              <a:t>AIot</a:t>
            </a:r>
            <a:r>
              <a:rPr lang="en-US" altLang="zh-CN" sz="1000" dirty="0"/>
              <a:t> has been discussed and agreed.</a:t>
            </a: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network resource model for network features defined in SA2, CT4, RAN3 and RAN4.</a:t>
            </a:r>
            <a:endParaRPr lang="de-DE" sz="1200" kern="0" dirty="0"/>
          </a:p>
          <a:p>
            <a:pPr>
              <a:spcBef>
                <a:spcPts val="0"/>
              </a:spcBef>
              <a:spcAft>
                <a:spcPts val="0"/>
              </a:spcAft>
              <a:defRPr/>
            </a:pPr>
            <a:r>
              <a:rPr lang="de-DE" sz="1800" kern="0" dirty="0"/>
              <a:t>Next steps:</a:t>
            </a:r>
          </a:p>
          <a:p>
            <a:pPr lvl="1">
              <a:defRPr/>
            </a:pPr>
            <a:r>
              <a:rPr lang="en-US" altLang="zh-CN" sz="1200" dirty="0"/>
              <a:t>5GC/NR/Edge/Stage3 NRM enhancement.</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492629881"/>
              </p:ext>
            </p:extLst>
          </p:nvPr>
        </p:nvGraphicFramePr>
        <p:xfrm>
          <a:off x="422718" y="1103463"/>
          <a:ext cx="10907183" cy="553619"/>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309382">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44237">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1020027</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Advanced NRM features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AdNRM_Ph3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SP-240875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8E453E22-4423-49CC-AFA9-352E9BB7CB13}"/>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2030202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14. TMQ: </a:t>
            </a:r>
            <a:r>
              <a:rPr lang="en-US" altLang="en-US" sz="3200" b="1" dirty="0">
                <a:solidFill>
                  <a:srgbClr val="00B050"/>
                </a:solidFill>
              </a:rPr>
              <a:t>Subscriber and Equipment Trace and </a:t>
            </a:r>
            <a:r>
              <a:rPr lang="en-US" altLang="en-US" sz="3200" b="1" dirty="0" err="1">
                <a:solidFill>
                  <a:srgbClr val="00B050"/>
                </a:solidFill>
              </a:rPr>
              <a:t>QoE</a:t>
            </a:r>
            <a:r>
              <a:rPr lang="en-US" altLang="en-US" sz="3200" b="1" dirty="0">
                <a:solidFill>
                  <a:srgbClr val="00B050"/>
                </a:solidFill>
              </a:rPr>
              <a:t> collection management</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dirty="0"/>
              <a:t>Corrections on VS Trace Record </a:t>
            </a:r>
          </a:p>
          <a:p>
            <a:pPr lvl="1">
              <a:spcBef>
                <a:spcPts val="0"/>
              </a:spcBef>
              <a:spcAft>
                <a:spcPts val="0"/>
              </a:spcAft>
              <a:defRPr/>
            </a:pPr>
            <a:r>
              <a:rPr lang="en-US" altLang="zh-CN" sz="1200" dirty="0"/>
              <a:t>Add RRC report in missing IOCs </a:t>
            </a: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SA2, SA4, CT1, CT4, RAN2 and RAN3.</a:t>
            </a:r>
          </a:p>
          <a:p>
            <a:pPr lvl="1">
              <a:spcBef>
                <a:spcPts val="0"/>
              </a:spcBef>
              <a:spcAft>
                <a:spcPts val="0"/>
              </a:spcAft>
              <a:defRPr/>
            </a:pPr>
            <a:r>
              <a:rPr lang="en-US" sz="1200" kern="0" dirty="0"/>
              <a:t>RAN has proposals for work that might impact Trace, MDT and </a:t>
            </a:r>
            <a:r>
              <a:rPr lang="en-US" sz="1200" kern="0" dirty="0" err="1"/>
              <a:t>QoE</a:t>
            </a:r>
            <a:r>
              <a:rPr lang="en-US" sz="1200" kern="0" dirty="0"/>
              <a:t> in RP-232624.</a:t>
            </a:r>
          </a:p>
          <a:p>
            <a:pPr lvl="1">
              <a:spcBef>
                <a:spcPts val="0"/>
              </a:spcBef>
              <a:spcAft>
                <a:spcPts val="0"/>
              </a:spcAft>
              <a:defRPr/>
            </a:pPr>
            <a:r>
              <a:rPr lang="en-US" sz="1200" kern="0" dirty="0"/>
              <a:t>Studies in SA2 might impact Trace, MDT and </a:t>
            </a:r>
            <a:r>
              <a:rPr lang="en-US" sz="1200" kern="0" dirty="0" err="1"/>
              <a:t>QoE</a:t>
            </a:r>
            <a:r>
              <a:rPr lang="en-US" sz="1200" kern="0" dirty="0"/>
              <a:t> in Rel-19.</a:t>
            </a:r>
          </a:p>
          <a:p>
            <a:pPr lvl="1">
              <a:spcBef>
                <a:spcPts val="0"/>
              </a:spcBef>
              <a:spcAft>
                <a:spcPts val="0"/>
              </a:spcAft>
              <a:defRPr/>
            </a:pPr>
            <a:r>
              <a:rPr lang="en-US" sz="1200" kern="0" dirty="0"/>
              <a:t>If </a:t>
            </a:r>
            <a:r>
              <a:rPr lang="en-US" sz="1200" kern="0" dirty="0" err="1"/>
              <a:t>Signalling</a:t>
            </a:r>
            <a:r>
              <a:rPr lang="en-US" sz="1200" kern="0" dirty="0"/>
              <a:t> Based Activation is affected, CT4, RAN2 and RAN3 are affected.</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spcBef>
                <a:spcPts val="0"/>
              </a:spcBef>
              <a:spcAft>
                <a:spcPts val="0"/>
              </a:spcAft>
              <a:defRPr/>
            </a:pPr>
            <a:r>
              <a:rPr lang="en-US" altLang="zh-CN" sz="1200" dirty="0"/>
              <a:t>Corrections on Trace Record Format</a:t>
            </a:r>
            <a:endParaRPr lang="de-DE" sz="120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90076819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1020028</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Subscriber and Equipment Trace and QoE collection management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TraceQoE_OAM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SP-231748</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A72189F6-850D-4A06-A8EB-B65181AA7580}"/>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60598704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15. NTNM: </a:t>
            </a:r>
            <a:r>
              <a:rPr lang="en-US" altLang="en-US" sz="3200" b="1" dirty="0">
                <a:solidFill>
                  <a:srgbClr val="00B050"/>
                </a:solidFill>
              </a:rPr>
              <a:t>Management Aspects of NTN Phase 2</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374046" y="2082574"/>
            <a:ext cx="10953749" cy="425822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spcBef>
                <a:spcPts val="0"/>
              </a:spcBef>
              <a:spcAft>
                <a:spcPts val="0"/>
              </a:spcAft>
              <a:buNone/>
              <a:defRPr/>
            </a:pPr>
            <a:r>
              <a:rPr lang="en-US" altLang="zh-CN" sz="1200" dirty="0"/>
              <a:t>WT-1: </a:t>
            </a:r>
          </a:p>
          <a:p>
            <a:pPr lvl="1">
              <a:spcBef>
                <a:spcPts val="0"/>
              </a:spcBef>
              <a:spcAft>
                <a:spcPts val="0"/>
              </a:spcAft>
              <a:defRPr/>
            </a:pPr>
            <a:r>
              <a:rPr lang="en-US" altLang="zh-CN" sz="1200" dirty="0"/>
              <a:t>CRs on adding requirements for configuring AMF with TAIs supported by NTN </a:t>
            </a:r>
            <a:r>
              <a:rPr lang="en-US" altLang="zh-CN" sz="1200" dirty="0" err="1"/>
              <a:t>gNB</a:t>
            </a:r>
            <a:endParaRPr lang="en-US" altLang="zh-CN" sz="1200" dirty="0"/>
          </a:p>
          <a:p>
            <a:pPr lvl="1">
              <a:spcBef>
                <a:spcPts val="0"/>
              </a:spcBef>
              <a:spcAft>
                <a:spcPts val="0"/>
              </a:spcAft>
              <a:defRPr/>
            </a:pPr>
            <a:r>
              <a:rPr lang="en-US" altLang="zh-CN" sz="1200" dirty="0"/>
              <a:t>CRs on adding NTN time-based configuration support</a:t>
            </a:r>
          </a:p>
          <a:p>
            <a:pPr lvl="1">
              <a:spcBef>
                <a:spcPts val="0"/>
              </a:spcBef>
              <a:spcAft>
                <a:spcPts val="0"/>
              </a:spcAft>
              <a:defRPr/>
            </a:pPr>
            <a:r>
              <a:rPr lang="en-US" altLang="zh-CN" sz="1200" dirty="0"/>
              <a:t>CRs on enhancing NR NRM to support 5GS functions on board the NTN.</a:t>
            </a:r>
          </a:p>
          <a:p>
            <a:pPr marL="457200" lvl="1" indent="0">
              <a:spcBef>
                <a:spcPts val="0"/>
              </a:spcBef>
              <a:spcAft>
                <a:spcPts val="0"/>
              </a:spcAft>
              <a:buNone/>
              <a:defRPr/>
            </a:pPr>
            <a:r>
              <a:rPr lang="en-US" altLang="zh-CN" sz="1200" dirty="0"/>
              <a:t>WT-2: </a:t>
            </a:r>
          </a:p>
          <a:p>
            <a:pPr lvl="1">
              <a:spcBef>
                <a:spcPts val="0"/>
              </a:spcBef>
              <a:spcAft>
                <a:spcPts val="0"/>
              </a:spcAft>
              <a:defRPr/>
            </a:pPr>
            <a:r>
              <a:rPr lang="en-US" altLang="zh-CN" sz="1200" dirty="0"/>
              <a:t>CRs on adding requirements for NTN </a:t>
            </a:r>
            <a:r>
              <a:rPr lang="en-US" altLang="zh-CN" sz="1200" dirty="0" err="1"/>
              <a:t>neighbour</a:t>
            </a:r>
            <a:r>
              <a:rPr lang="en-US" altLang="zh-CN" sz="1200" dirty="0"/>
              <a:t> cell management.</a:t>
            </a:r>
          </a:p>
          <a:p>
            <a:pPr marL="457200" lvl="1" indent="0">
              <a:spcBef>
                <a:spcPts val="0"/>
              </a:spcBef>
              <a:spcAft>
                <a:spcPts val="0"/>
              </a:spcAft>
              <a:buNone/>
              <a:defRPr/>
            </a:pPr>
            <a:r>
              <a:rPr lang="en-US" altLang="zh-CN" sz="1200" dirty="0"/>
              <a:t>WT-4: </a:t>
            </a:r>
          </a:p>
          <a:p>
            <a:pPr lvl="1">
              <a:spcBef>
                <a:spcPts val="0"/>
              </a:spcBef>
              <a:spcAft>
                <a:spcPts val="0"/>
              </a:spcAft>
              <a:defRPr/>
            </a:pPr>
            <a:r>
              <a:rPr lang="en-US" altLang="zh-CN" sz="1200" dirty="0"/>
              <a:t>CRs on adding new requirements for NTN management </a:t>
            </a:r>
            <a:endParaRPr lang="en-US" altLang="zh-CN" sz="1200" kern="0" dirty="0"/>
          </a:p>
          <a:p>
            <a:pPr marL="914400" lvl="2" indent="0">
              <a:spcBef>
                <a:spcPts val="0"/>
              </a:spcBef>
              <a:spcAft>
                <a:spcPts val="0"/>
              </a:spcAft>
              <a:buNone/>
              <a:defRPr/>
            </a:pPr>
            <a:endParaRPr lang="en-US" altLang="zh-CN" sz="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Co-ordination with SA2, RAN2, RAN3 where appropriate.</a:t>
            </a:r>
            <a:endParaRPr lang="de-DE" sz="1200" kern="0" dirty="0"/>
          </a:p>
          <a:p>
            <a:pPr>
              <a:spcBef>
                <a:spcPts val="0"/>
              </a:spcBef>
              <a:spcAft>
                <a:spcPts val="0"/>
              </a:spcAft>
              <a:defRPr/>
            </a:pPr>
            <a:r>
              <a:rPr lang="de-DE" sz="1800" kern="0" dirty="0"/>
              <a:t>Next steps:</a:t>
            </a:r>
          </a:p>
          <a:p>
            <a:pPr lvl="1">
              <a:defRPr/>
            </a:pPr>
            <a:r>
              <a:rPr lang="en-US" altLang="zh-CN" sz="1200" dirty="0"/>
              <a:t>Plan to submit contributions for use case, requirements and procedures to support NTN for WT-1</a:t>
            </a:r>
            <a:r>
              <a:rPr lang="zh-CN" altLang="en-US" sz="1200" dirty="0"/>
              <a:t>，</a:t>
            </a:r>
            <a:r>
              <a:rPr lang="en-US" altLang="zh-CN" sz="1200" dirty="0"/>
              <a:t>WT-2</a:t>
            </a:r>
            <a:r>
              <a:rPr lang="zh-CN" altLang="en-US" sz="1200" dirty="0"/>
              <a:t>，</a:t>
            </a:r>
            <a:r>
              <a:rPr lang="en-US" altLang="zh-CN" sz="1200" dirty="0"/>
              <a:t>WT-3.</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633909643"/>
              </p:ext>
            </p:extLst>
          </p:nvPr>
        </p:nvGraphicFramePr>
        <p:xfrm>
          <a:off x="420612" y="1196532"/>
          <a:ext cx="10907183" cy="80733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1020013</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NTN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FS_NTN_OAM_Ph2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1060016</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NTN Phase 2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NTN_OAM_Ph2</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SP-241949</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25%</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370544006"/>
                  </a:ext>
                </a:extLst>
              </a:tr>
            </a:tbl>
          </a:graphicData>
        </a:graphic>
      </p:graphicFrame>
      <p:sp>
        <p:nvSpPr>
          <p:cNvPr id="7" name="矩形 5">
            <a:extLst>
              <a:ext uri="{FF2B5EF4-FFF2-40B4-BE49-F238E27FC236}">
                <a16:creationId xmlns:a16="http://schemas.microsoft.com/office/drawing/2014/main" id="{D22820F3-5017-45F0-BFB1-BF095FA441EC}"/>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99027954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16. IABM: </a:t>
            </a:r>
            <a:r>
              <a:rPr lang="en-US" altLang="en-US" sz="3200" b="1" dirty="0">
                <a:solidFill>
                  <a:srgbClr val="00B050"/>
                </a:solidFill>
              </a:rPr>
              <a:t>management of IAB nodes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2096426"/>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dirty="0"/>
              <a:t>There is one contribution for WT-1 submitted in this meeting, can't reach consent on one issue related to location information that is used to obtain IP configuration for OAM connectivity. Need further discuss in next meeting.</a:t>
            </a:r>
          </a:p>
          <a:p>
            <a:pPr marL="457200" lvl="1" indent="0">
              <a:spcBef>
                <a:spcPts val="0"/>
              </a:spcBef>
              <a:spcAft>
                <a:spcPts val="0"/>
              </a:spcAft>
              <a:buNone/>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Collaboration with SA2 on architecture enhancements, SA3 on security and RAN3 on NR Mobile IAB</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Plan to submit contributions for use case, requirements and procedures to support IAB-node OAM connectivity for WT-1.</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004857004"/>
              </p:ext>
            </p:extLst>
          </p:nvPr>
        </p:nvGraphicFramePr>
        <p:xfrm>
          <a:off x="420612" y="1196532"/>
          <a:ext cx="10907183" cy="899894"/>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1020014</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of IAB nodes </a:t>
                      </a:r>
                    </a:p>
                  </a:txBody>
                  <a:tcPr marL="5799" marR="5799" marT="5799" marB="0"/>
                </a:tc>
                <a:tc>
                  <a:txBody>
                    <a:bodyPr/>
                    <a:lstStyle/>
                    <a:p>
                      <a:pPr algn="l" fontAlgn="t"/>
                      <a:r>
                        <a:rPr lang="nn-NO" sz="1000" b="0" i="0" u="none" strike="noStrike">
                          <a:solidFill>
                            <a:srgbClr val="000000"/>
                          </a:solidFill>
                          <a:effectLst/>
                          <a:latin typeface="+mn-lt"/>
                          <a:ea typeface="等线" panose="02010600030101010101" pitchFamily="2" charset="-122"/>
                        </a:rPr>
                        <a:t>FS_NR_mobile_IAB_OAM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SP-231729</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1060015</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of IAB nodes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NR_MOBILE_IAB_OAM</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SP-241948</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479739024"/>
                  </a:ext>
                </a:extLst>
              </a:tr>
            </a:tbl>
          </a:graphicData>
        </a:graphic>
      </p:graphicFrame>
      <p:sp>
        <p:nvSpPr>
          <p:cNvPr id="7" name="矩形 5">
            <a:extLst>
              <a:ext uri="{FF2B5EF4-FFF2-40B4-BE49-F238E27FC236}">
                <a16:creationId xmlns:a16="http://schemas.microsoft.com/office/drawing/2014/main" id="{285CA2C5-F585-4F4C-9D38-F00AA2B2FE74}"/>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41111119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7A4F-24BC-422F-BCC2-ED4ABFC5EFE8}"/>
              </a:ext>
            </a:extLst>
          </p:cNvPr>
          <p:cNvSpPr>
            <a:spLocks noGrp="1"/>
          </p:cNvSpPr>
          <p:nvPr>
            <p:ph type="title"/>
          </p:nvPr>
        </p:nvSpPr>
        <p:spPr/>
        <p:txBody>
          <a:bodyPr/>
          <a:lstStyle/>
          <a:p>
            <a:pPr eaLnBrk="1" hangingPunct="1">
              <a:defRPr/>
            </a:pPr>
            <a:r>
              <a:rPr lang="en-GB" altLang="zh-CN" sz="4000" dirty="0"/>
              <a:t>SA5 general information since SA#106</a:t>
            </a:r>
          </a:p>
        </p:txBody>
      </p:sp>
      <p:sp>
        <p:nvSpPr>
          <p:cNvPr id="11" name="Content Placeholder 10">
            <a:extLst>
              <a:ext uri="{FF2B5EF4-FFF2-40B4-BE49-F238E27FC236}">
                <a16:creationId xmlns:a16="http://schemas.microsoft.com/office/drawing/2014/main" id="{C091C4AC-E042-4198-9E57-CAAFC03EE54F}"/>
              </a:ext>
            </a:extLst>
          </p:cNvPr>
          <p:cNvSpPr>
            <a:spLocks noGrp="1"/>
          </p:cNvSpPr>
          <p:nvPr>
            <p:ph idx="1"/>
          </p:nvPr>
        </p:nvSpPr>
        <p:spPr>
          <a:xfrm>
            <a:off x="1035935" y="1495546"/>
            <a:ext cx="8290945" cy="4310509"/>
          </a:xfrm>
          <a:ln w="3175">
            <a:noFill/>
          </a:ln>
        </p:spPr>
        <p:txBody>
          <a:bodyPr/>
          <a:lstStyle/>
          <a:p>
            <a:pPr lvl="1"/>
            <a:r>
              <a:rPr lang="en-US" altLang="en-US" sz="1600" dirty="0"/>
              <a:t>Statistics SA5#159, 17 – 21 February, 2025 Sophia Antipolis , France</a:t>
            </a:r>
          </a:p>
          <a:p>
            <a:pPr lvl="2"/>
            <a:r>
              <a:rPr lang="en-US" altLang="en-US" sz="1400" dirty="0">
                <a:solidFill>
                  <a:srgbClr val="FF0000"/>
                </a:solidFill>
              </a:rPr>
              <a:t>114</a:t>
            </a:r>
            <a:r>
              <a:rPr lang="en-US" altLang="en-US" sz="1400" dirty="0"/>
              <a:t> delegates ‘attended’ (checked-in)</a:t>
            </a:r>
            <a:br>
              <a:rPr lang="en-US" altLang="en-US" sz="1400" dirty="0"/>
            </a:br>
            <a:r>
              <a:rPr lang="en-US" altLang="en-US" sz="1400" dirty="0">
                <a:solidFill>
                  <a:srgbClr val="FF0000"/>
                </a:solidFill>
              </a:rPr>
              <a:t>31</a:t>
            </a:r>
            <a:r>
              <a:rPr lang="en-US" altLang="en-US" sz="1400" dirty="0"/>
              <a:t> registered for ‘On-Line’ participation</a:t>
            </a:r>
          </a:p>
          <a:p>
            <a:pPr lvl="2"/>
            <a:r>
              <a:rPr lang="en-US" altLang="en-US" sz="1400" dirty="0">
                <a:solidFill>
                  <a:srgbClr val="FF0000"/>
                </a:solidFill>
              </a:rPr>
              <a:t>1052</a:t>
            </a:r>
            <a:r>
              <a:rPr lang="en-US" altLang="en-US" sz="1400" dirty="0"/>
              <a:t> documents (including revisions) including:</a:t>
            </a:r>
          </a:p>
          <a:p>
            <a:pPr lvl="3"/>
            <a:r>
              <a:rPr lang="en-US" altLang="en-US" sz="1400" dirty="0">
                <a:solidFill>
                  <a:srgbClr val="FF0000"/>
                </a:solidFill>
              </a:rPr>
              <a:t>581</a:t>
            </a:r>
            <a:r>
              <a:rPr lang="en-US" altLang="en-US" sz="1400" dirty="0"/>
              <a:t> CRs submitted (including revisions)</a:t>
            </a:r>
            <a:r>
              <a:rPr lang="zh-CN" altLang="en-US" sz="1400" dirty="0"/>
              <a:t>，</a:t>
            </a:r>
            <a:r>
              <a:rPr lang="en-US" altLang="ko-KR" sz="1400" dirty="0"/>
              <a:t>Total CRs agreed: </a:t>
            </a:r>
            <a:r>
              <a:rPr lang="en-US" altLang="ko-KR" sz="1400" dirty="0">
                <a:solidFill>
                  <a:srgbClr val="FF0000"/>
                </a:solidFill>
              </a:rPr>
              <a:t>247</a:t>
            </a:r>
            <a:endParaRPr lang="en-US" altLang="en-US" sz="1400" dirty="0">
              <a:solidFill>
                <a:srgbClr val="FF0000"/>
              </a:solidFill>
            </a:endParaRPr>
          </a:p>
          <a:p>
            <a:pPr lvl="3"/>
            <a:r>
              <a:rPr lang="en-US" altLang="en-US" sz="1400" dirty="0">
                <a:solidFill>
                  <a:srgbClr val="FF0000"/>
                </a:solidFill>
              </a:rPr>
              <a:t>22</a:t>
            </a:r>
            <a:r>
              <a:rPr lang="en-US" altLang="en-US" sz="1400" dirty="0"/>
              <a:t> Incoming LSs, </a:t>
            </a:r>
            <a:r>
              <a:rPr lang="en-US" altLang="en-US" sz="1400" dirty="0">
                <a:solidFill>
                  <a:srgbClr val="FF0000"/>
                </a:solidFill>
              </a:rPr>
              <a:t>2</a:t>
            </a:r>
            <a:r>
              <a:rPr lang="en-US" altLang="en-US" sz="1400" dirty="0"/>
              <a:t> postponed</a:t>
            </a:r>
          </a:p>
          <a:p>
            <a:pPr lvl="3"/>
            <a:r>
              <a:rPr lang="en-US" altLang="en-US" sz="1400" dirty="0">
                <a:solidFill>
                  <a:srgbClr val="FF0000"/>
                </a:solidFill>
              </a:rPr>
              <a:t>15</a:t>
            </a:r>
            <a:r>
              <a:rPr lang="en-US" altLang="en-US" sz="1400" dirty="0"/>
              <a:t> Outgoing LSs Approved</a:t>
            </a:r>
          </a:p>
          <a:p>
            <a:pPr marL="1254141" lvl="2" indent="-341313">
              <a:spcBef>
                <a:spcPts val="0"/>
              </a:spcBef>
              <a:spcAft>
                <a:spcPts val="0"/>
              </a:spcAft>
              <a:buBlip>
                <a:blip r:embed="rId2"/>
              </a:buBlip>
              <a:defRPr/>
            </a:pPr>
            <a:r>
              <a:rPr lang="en-GB" altLang="zh-CN" sz="1200" dirty="0">
                <a:ea typeface="MS PGothic" panose="020B0600070205080204" pitchFamily="34" charset="-128"/>
              </a:rPr>
              <a:t>SA5 CH SWG statistics:</a:t>
            </a:r>
          </a:p>
          <a:p>
            <a:pPr lvl="3"/>
            <a:r>
              <a:rPr lang="en-GB" altLang="zh-CN" sz="1200" dirty="0"/>
              <a:t>participation to this meeting</a:t>
            </a:r>
          </a:p>
          <a:p>
            <a:pPr lvl="4"/>
            <a:r>
              <a:rPr lang="en-GB" altLang="zh-CN" sz="1200" dirty="0">
                <a:solidFill>
                  <a:srgbClr val="0000FF"/>
                </a:solidFill>
              </a:rPr>
              <a:t>14</a:t>
            </a:r>
            <a:r>
              <a:rPr lang="en-GB" altLang="zh-CN" sz="1200" dirty="0"/>
              <a:t> delegates participated to Charging session </a:t>
            </a:r>
          </a:p>
          <a:p>
            <a:pPr lvl="4"/>
            <a:r>
              <a:rPr lang="en-GB" altLang="zh-CN" sz="1200" dirty="0">
                <a:solidFill>
                  <a:srgbClr val="0000FF"/>
                </a:solidFill>
              </a:rPr>
              <a:t>4</a:t>
            </a:r>
            <a:r>
              <a:rPr lang="en-GB" altLang="zh-CN" sz="1200" dirty="0"/>
              <a:t> delegates from remote</a:t>
            </a:r>
          </a:p>
          <a:p>
            <a:pPr lvl="3"/>
            <a:r>
              <a:rPr lang="en-GB" altLang="zh-CN" sz="1200" dirty="0"/>
              <a:t>documents to this meeting</a:t>
            </a:r>
          </a:p>
          <a:p>
            <a:pPr lvl="4"/>
            <a:r>
              <a:rPr lang="en-GB" altLang="zh-CN" sz="1200" dirty="0">
                <a:solidFill>
                  <a:srgbClr val="0000FF"/>
                </a:solidFill>
              </a:rPr>
              <a:t>102</a:t>
            </a:r>
            <a:r>
              <a:rPr lang="en-GB" altLang="zh-CN" sz="1200" dirty="0"/>
              <a:t> submitted contributions </a:t>
            </a:r>
          </a:p>
          <a:p>
            <a:pPr lvl="4"/>
            <a:r>
              <a:rPr lang="en-GB" altLang="zh-CN" sz="1200" dirty="0">
                <a:solidFill>
                  <a:srgbClr val="0000FF"/>
                </a:solidFill>
              </a:rPr>
              <a:t>78</a:t>
            </a:r>
            <a:r>
              <a:rPr lang="en-GB" altLang="zh-CN" sz="1200" dirty="0"/>
              <a:t> agreed contributions including</a:t>
            </a:r>
          </a:p>
          <a:p>
            <a:pPr lvl="5"/>
            <a:r>
              <a:rPr lang="en-GB" altLang="zh-CN" sz="1233" dirty="0"/>
              <a:t>4 contributions from the CH plenary</a:t>
            </a:r>
          </a:p>
          <a:p>
            <a:pPr lvl="5"/>
            <a:r>
              <a:rPr lang="en-GB" altLang="zh-CN" sz="1233" dirty="0"/>
              <a:t>8 Rel-19 WIDs (1 revised, 7 new agreed) </a:t>
            </a:r>
          </a:p>
          <a:p>
            <a:pPr lvl="5"/>
            <a:r>
              <a:rPr lang="en-GB" altLang="zh-CN" sz="1233" dirty="0"/>
              <a:t>5 CRs for Rel-19 WIDs, 45 </a:t>
            </a:r>
            <a:r>
              <a:rPr lang="en-GB" altLang="zh-CN" sz="1233" dirty="0" err="1"/>
              <a:t>pCRs</a:t>
            </a:r>
            <a:r>
              <a:rPr lang="en-GB" altLang="zh-CN" sz="1233" dirty="0"/>
              <a:t> for Rel-19 SIDs, </a:t>
            </a:r>
            <a:br>
              <a:rPr lang="en-GB" altLang="zh-CN" sz="1233" dirty="0"/>
            </a:br>
            <a:r>
              <a:rPr lang="en-GB" altLang="zh-CN" sz="1233" dirty="0"/>
              <a:t>4 TRs for Rel-19 SIDs, 12 CRs for Maintenance</a:t>
            </a:r>
          </a:p>
        </p:txBody>
      </p:sp>
      <p:sp>
        <p:nvSpPr>
          <p:cNvPr id="4" name="Rectangle 3">
            <a:extLst>
              <a:ext uri="{FF2B5EF4-FFF2-40B4-BE49-F238E27FC236}">
                <a16:creationId xmlns:a16="http://schemas.microsoft.com/office/drawing/2014/main" id="{7A629EB8-AC3A-4E84-8233-E2DBCDEA526A}"/>
              </a:ext>
            </a:extLst>
          </p:cNvPr>
          <p:cNvSpPr/>
          <p:nvPr/>
        </p:nvSpPr>
        <p:spPr>
          <a:xfrm>
            <a:off x="1155781" y="1171545"/>
            <a:ext cx="3669594" cy="400110"/>
          </a:xfrm>
          <a:prstGeom prst="rect">
            <a:avLst/>
          </a:prstGeom>
        </p:spPr>
        <p:txBody>
          <a:bodyPr wrap="none">
            <a:spAutoFit/>
          </a:bodyPr>
          <a:lstStyle/>
          <a:p>
            <a:pPr marL="609585" lvl="0" indent="-609585">
              <a:spcBef>
                <a:spcPct val="20000"/>
              </a:spcBef>
              <a:buBlip>
                <a:blip r:embed="rId3"/>
              </a:buBlip>
            </a:pPr>
            <a:r>
              <a:rPr lang="en-US" altLang="zh-CN" sz="2000" b="1" kern="0" dirty="0">
                <a:solidFill>
                  <a:prstClr val="black"/>
                </a:solidFill>
                <a:latin typeface="Calibri"/>
                <a:cs typeface="+mn-cs"/>
              </a:rPr>
              <a:t>One</a:t>
            </a:r>
            <a:r>
              <a:rPr lang="en-US" altLang="en-US" sz="2000" b="1" kern="0" dirty="0">
                <a:solidFill>
                  <a:prstClr val="black"/>
                </a:solidFill>
                <a:latin typeface="Calibri"/>
                <a:cs typeface="+mn-cs"/>
              </a:rPr>
              <a:t> </a:t>
            </a:r>
            <a:r>
              <a:rPr lang="en-US" altLang="zh-CN" sz="2000" b="1" kern="0" dirty="0">
                <a:solidFill>
                  <a:prstClr val="black"/>
                </a:solidFill>
                <a:latin typeface="Calibri"/>
                <a:cs typeface="+mn-cs"/>
              </a:rPr>
              <a:t>f2f </a:t>
            </a:r>
            <a:r>
              <a:rPr lang="en-US" altLang="en-US" sz="2000" b="1" kern="0" dirty="0">
                <a:solidFill>
                  <a:prstClr val="black"/>
                </a:solidFill>
                <a:latin typeface="Calibri"/>
                <a:cs typeface="+mn-cs"/>
              </a:rPr>
              <a:t>meeting in 1Q2025</a:t>
            </a:r>
            <a:endParaRPr lang="en-US" altLang="en-US" sz="1800" b="1" kern="0" dirty="0">
              <a:solidFill>
                <a:prstClr val="black"/>
              </a:solidFill>
              <a:latin typeface="Calibri"/>
              <a:cs typeface="+mn-cs"/>
            </a:endParaRPr>
          </a:p>
        </p:txBody>
      </p:sp>
    </p:spTree>
    <p:extLst>
      <p:ext uri="{BB962C8B-B14F-4D97-AF65-F5344CB8AC3E}">
        <p14:creationId xmlns:p14="http://schemas.microsoft.com/office/powerpoint/2010/main" val="22926885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17. </a:t>
            </a:r>
            <a:r>
              <a:rPr lang="en-GB" altLang="en-US" sz="3200" b="1" dirty="0" err="1">
                <a:solidFill>
                  <a:srgbClr val="00B050"/>
                </a:solidFill>
              </a:rPr>
              <a:t>RedcapM</a:t>
            </a:r>
            <a:r>
              <a:rPr lang="en-GB" altLang="en-US" sz="3200" b="1" dirty="0">
                <a:solidFill>
                  <a:srgbClr val="00B050"/>
                </a:solidFill>
              </a:rPr>
              <a:t>: </a:t>
            </a:r>
            <a:r>
              <a:rPr lang="en-US" altLang="en-US" sz="3200" b="1" dirty="0">
                <a:solidFill>
                  <a:srgbClr val="00B050"/>
                </a:solidFill>
              </a:rPr>
              <a:t>management aspects of </a:t>
            </a:r>
            <a:r>
              <a:rPr lang="en-US" altLang="en-US" sz="3200" b="1" dirty="0" err="1">
                <a:solidFill>
                  <a:srgbClr val="00B050"/>
                </a:solidFill>
              </a:rPr>
              <a:t>RedCap</a:t>
            </a:r>
            <a:r>
              <a:rPr lang="en-US" altLang="en-US" sz="3200" b="1" dirty="0">
                <a:solidFill>
                  <a:srgbClr val="00B050"/>
                </a:solidFill>
              </a:rPr>
              <a:t> feature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spcBef>
                <a:spcPts val="0"/>
              </a:spcBef>
              <a:spcAft>
                <a:spcPts val="0"/>
              </a:spcAft>
              <a:buNone/>
              <a:defRPr/>
            </a:pPr>
            <a:r>
              <a:rPr lang="en-US" altLang="de-DE" sz="1200" dirty="0"/>
              <a:t>WT-1: </a:t>
            </a:r>
          </a:p>
          <a:p>
            <a:pPr lvl="1">
              <a:spcBef>
                <a:spcPts val="0"/>
              </a:spcBef>
              <a:spcAft>
                <a:spcPts val="0"/>
              </a:spcAft>
              <a:defRPr/>
            </a:pPr>
            <a:r>
              <a:rPr lang="en-US" altLang="de-DE" sz="1200" dirty="0"/>
              <a:t>CRs on adding requirements for management of </a:t>
            </a:r>
            <a:r>
              <a:rPr lang="en-US" altLang="de-DE" sz="1200" dirty="0" err="1"/>
              <a:t>RedCap</a:t>
            </a:r>
            <a:r>
              <a:rPr lang="en-US" altLang="de-DE" sz="1200" dirty="0"/>
              <a:t> feature are discussed and approved.</a:t>
            </a:r>
          </a:p>
          <a:p>
            <a:pPr lvl="1">
              <a:spcBef>
                <a:spcPts val="0"/>
              </a:spcBef>
              <a:spcAft>
                <a:spcPts val="0"/>
              </a:spcAft>
              <a:defRPr/>
            </a:pPr>
            <a:r>
              <a:rPr lang="en-US" altLang="de-DE" sz="1200" dirty="0"/>
              <a:t>CRs on enhancing NR NRM to support management of </a:t>
            </a:r>
            <a:r>
              <a:rPr lang="en-US" altLang="de-DE" sz="1200" dirty="0" err="1"/>
              <a:t>RedCap</a:t>
            </a:r>
            <a:r>
              <a:rPr lang="en-US" altLang="de-DE" sz="1200" dirty="0"/>
              <a:t> feature are discussed and approved.</a:t>
            </a:r>
          </a:p>
          <a:p>
            <a:pPr marL="457200" lvl="1" indent="0">
              <a:spcBef>
                <a:spcPts val="0"/>
              </a:spcBef>
              <a:spcAft>
                <a:spcPts val="0"/>
              </a:spcAft>
              <a:buNone/>
              <a:defRPr/>
            </a:pPr>
            <a:r>
              <a:rPr lang="en-US" altLang="de-DE" sz="1200" dirty="0"/>
              <a:t>WT-2: </a:t>
            </a:r>
          </a:p>
          <a:p>
            <a:pPr lvl="1">
              <a:spcBef>
                <a:spcPts val="0"/>
              </a:spcBef>
              <a:spcAft>
                <a:spcPts val="0"/>
              </a:spcAft>
              <a:defRPr/>
            </a:pPr>
            <a:r>
              <a:rPr lang="en-US" altLang="de-DE" sz="1200" dirty="0"/>
              <a:t>CRs on enhancing measurements for </a:t>
            </a:r>
            <a:r>
              <a:rPr lang="en-US" altLang="de-DE" sz="1200" dirty="0" err="1"/>
              <a:t>RedCap</a:t>
            </a:r>
            <a:r>
              <a:rPr lang="en-US" altLang="de-DE" sz="1200" dirty="0"/>
              <a:t> feature are discussed.</a:t>
            </a:r>
          </a:p>
          <a:p>
            <a:pPr marL="457200" lvl="1" indent="0">
              <a:spcBef>
                <a:spcPts val="0"/>
              </a:spcBef>
              <a:spcAft>
                <a:spcPts val="0"/>
              </a:spcAft>
              <a:buNone/>
              <a:defRPr/>
            </a:pPr>
            <a:endParaRPr lang="en-US" altLang="de-DE"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RAN1 on </a:t>
            </a:r>
            <a:r>
              <a:rPr lang="en-US" sz="1200" kern="0" dirty="0" err="1"/>
              <a:t>RedCap</a:t>
            </a:r>
            <a:r>
              <a:rPr lang="en-US" sz="1200" kern="0" dirty="0"/>
              <a:t> related requirements and Physical layer methods</a:t>
            </a:r>
          </a:p>
          <a:p>
            <a:pPr lvl="1">
              <a:spcBef>
                <a:spcPts val="0"/>
              </a:spcBef>
              <a:spcAft>
                <a:spcPts val="0"/>
              </a:spcAft>
              <a:defRPr/>
            </a:pPr>
            <a:r>
              <a:rPr lang="en-US" sz="1200" kern="0" dirty="0"/>
              <a:t>SA2 on 5GC </a:t>
            </a:r>
            <a:r>
              <a:rPr lang="en-US" sz="1200" kern="0" dirty="0" err="1"/>
              <a:t>RedCap</a:t>
            </a:r>
            <a:r>
              <a:rPr lang="en-US" sz="1200" kern="0" dirty="0"/>
              <a:t> related NF services and configurations.</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The remaining requirements, NRM considerations, and PM aspects associated with the </a:t>
            </a:r>
            <a:r>
              <a:rPr lang="en-US" altLang="zh-CN" sz="1200" dirty="0" err="1"/>
              <a:t>RedCap</a:t>
            </a:r>
            <a:r>
              <a:rPr lang="en-US" altLang="zh-CN" sz="1200" dirty="0"/>
              <a:t> feature are scheduled for discussion at the upcoming meeting.</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926844976"/>
              </p:ext>
            </p:extLst>
          </p:nvPr>
        </p:nvGraphicFramePr>
        <p:xfrm>
          <a:off x="420612" y="1273464"/>
          <a:ext cx="10907183" cy="80733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1020017</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a:t>
                      </a:r>
                      <a:r>
                        <a:rPr lang="en-US" sz="1000" b="0" i="1" u="none" strike="noStrike" dirty="0" err="1">
                          <a:solidFill>
                            <a:srgbClr val="000000"/>
                          </a:solidFill>
                          <a:effectLst/>
                          <a:latin typeface="+mn-lt"/>
                          <a:ea typeface="等线" panose="02010600030101010101" pitchFamily="2" charset="-122"/>
                        </a:rPr>
                        <a:t>RedCap</a:t>
                      </a:r>
                      <a:r>
                        <a:rPr lang="en-US" sz="1000" b="0" i="1" u="none" strike="noStrike" dirty="0">
                          <a:solidFill>
                            <a:srgbClr val="000000"/>
                          </a:solidFill>
                          <a:effectLst/>
                          <a:latin typeface="+mn-lt"/>
                          <a:ea typeface="等线" panose="02010600030101010101" pitchFamily="2" charset="-122"/>
                        </a:rPr>
                        <a:t> feature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FS_NR_RedCap_OAM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SP-231734</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1060008</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a:t>
                      </a:r>
                      <a:r>
                        <a:rPr lang="en-US" sz="1000" b="0" i="0" u="none" strike="noStrike" kern="1200" dirty="0" err="1">
                          <a:solidFill>
                            <a:srgbClr val="000000"/>
                          </a:solidFill>
                          <a:effectLst/>
                          <a:latin typeface="+mn-lt"/>
                          <a:ea typeface="等线" panose="02010600030101010101" pitchFamily="2" charset="-122"/>
                          <a:cs typeface="+mn-cs"/>
                        </a:rPr>
                        <a:t>RedCap</a:t>
                      </a:r>
                      <a:r>
                        <a:rPr lang="en-US" sz="1000" b="0" i="0" u="none" strike="noStrike" kern="1200" dirty="0">
                          <a:solidFill>
                            <a:srgbClr val="000000"/>
                          </a:solidFill>
                          <a:effectLst/>
                          <a:latin typeface="+mn-lt"/>
                          <a:ea typeface="等线" panose="02010600030101010101" pitchFamily="2" charset="-122"/>
                          <a:cs typeface="+mn-cs"/>
                        </a:rPr>
                        <a:t> features </a:t>
                      </a:r>
                    </a:p>
                  </a:txBody>
                  <a:tcPr marL="6901" marR="6901" marT="6901" marB="0"/>
                </a:tc>
                <a:tc>
                  <a:txBody>
                    <a:bodyPr/>
                    <a:lstStyle/>
                    <a:p>
                      <a:pPr marL="0" algn="l" defTabSz="1219170" rtl="0" eaLnBrk="1" fontAlgn="t" latinLnBrk="0" hangingPunct="1"/>
                      <a:r>
                        <a:rPr lang="en-US" sz="1000" b="0" i="0" u="none" strike="noStrike" kern="1200" dirty="0" err="1">
                          <a:solidFill>
                            <a:srgbClr val="000000"/>
                          </a:solidFill>
                          <a:effectLst/>
                          <a:latin typeface="+mn-lt"/>
                          <a:ea typeface="等线" panose="02010600030101010101" pitchFamily="2" charset="-122"/>
                          <a:cs typeface="+mn-cs"/>
                        </a:rPr>
                        <a:t>NR_RedCap_OAM</a:t>
                      </a:r>
                      <a:endParaRPr lang="en-US" sz="1000" b="0" i="0" u="none" strike="noStrike" kern="1200" dirty="0">
                        <a:solidFill>
                          <a:srgbClr val="000000"/>
                        </a:solidFill>
                        <a:effectLst/>
                        <a:latin typeface="+mn-lt"/>
                        <a:ea typeface="等线" panose="02010600030101010101" pitchFamily="2" charset="-122"/>
                        <a:cs typeface="+mn-cs"/>
                      </a:endParaRP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SP-241941</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50%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494354997"/>
                  </a:ext>
                </a:extLst>
              </a:tr>
            </a:tbl>
          </a:graphicData>
        </a:graphic>
      </p:graphicFrame>
      <p:sp>
        <p:nvSpPr>
          <p:cNvPr id="7" name="矩形 5">
            <a:extLst>
              <a:ext uri="{FF2B5EF4-FFF2-40B4-BE49-F238E27FC236}">
                <a16:creationId xmlns:a16="http://schemas.microsoft.com/office/drawing/2014/main" id="{05006B35-B96D-4603-8492-C8BFFDD1B7D9}"/>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1170691092"/>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18. NWDAFM: </a:t>
            </a:r>
            <a:r>
              <a:rPr lang="en-US" altLang="en-US" sz="3200" b="1" dirty="0">
                <a:solidFill>
                  <a:srgbClr val="00B050"/>
                </a:solidFill>
              </a:rPr>
              <a:t>Enhancement of Management Aspects related to NWDAF Phase 2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2422693"/>
            <a:ext cx="10953749" cy="3636731"/>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marL="457200" lvl="1" indent="0">
              <a:spcBef>
                <a:spcPts val="0"/>
              </a:spcBef>
              <a:spcAft>
                <a:spcPts val="0"/>
              </a:spcAft>
              <a:buNone/>
              <a:defRPr/>
            </a:pPr>
            <a:r>
              <a:rPr lang="en-US" altLang="zh-CN" sz="1400" dirty="0"/>
              <a:t>WT1 is completed: </a:t>
            </a:r>
          </a:p>
          <a:p>
            <a:pPr lvl="1">
              <a:spcBef>
                <a:spcPts val="0"/>
              </a:spcBef>
              <a:spcAft>
                <a:spcPts val="0"/>
              </a:spcAft>
              <a:defRPr/>
            </a:pPr>
            <a:r>
              <a:rPr lang="en-US" altLang="zh-CN" sz="1200" dirty="0"/>
              <a:t>S5-250964 was S5-250165 is a Rel-19 CR for 28.552. It adds a new measurement related to number of failed NWDAF roaming analytics service subscriptions considering 2 phases where the failure may happen and improve the description of the existed measurements on the failed analytics services to provide distinction.</a:t>
            </a:r>
          </a:p>
          <a:p>
            <a:pPr lvl="1">
              <a:spcBef>
                <a:spcPts val="0"/>
              </a:spcBef>
              <a:spcAft>
                <a:spcPts val="0"/>
              </a:spcAft>
              <a:defRPr/>
            </a:pPr>
            <a:r>
              <a:rPr lang="en-US" altLang="zh-CN" sz="1200" dirty="0"/>
              <a:t>S5-250167 is a Rel-19 CR for 28.552. It adds new measurements related to failed rate of NWDAF roaming analytics service subscriptions. They are more handy and provide complimentary for the existed measurements.</a:t>
            </a:r>
          </a:p>
          <a:p>
            <a:pPr marL="341313" lvl="1" indent="-341313">
              <a:spcBef>
                <a:spcPts val="0"/>
              </a:spcBef>
              <a:spcAft>
                <a:spcPts val="0"/>
              </a:spcAft>
              <a:buBlip>
                <a:blip r:embed="rId2"/>
              </a:buBlip>
              <a:defRPr/>
            </a:pPr>
            <a:r>
              <a:rPr lang="en-US" sz="2000" kern="0" dirty="0"/>
              <a:t>Impacts and dependencies on other WGs:</a:t>
            </a:r>
            <a:endParaRPr lang="de-DE" sz="2000" kern="0" dirty="0"/>
          </a:p>
          <a:p>
            <a:pPr lvl="1">
              <a:spcBef>
                <a:spcPts val="0"/>
              </a:spcBef>
              <a:spcAft>
                <a:spcPts val="0"/>
              </a:spcAft>
              <a:defRPr/>
            </a:pPr>
            <a:r>
              <a:rPr lang="en-US" sz="1400" kern="0" dirty="0"/>
              <a:t>Collaboration with SA2 on NWDAF.</a:t>
            </a:r>
            <a:endParaRPr lang="de-DE" sz="1400" kern="0" dirty="0"/>
          </a:p>
          <a:p>
            <a:pPr>
              <a:spcBef>
                <a:spcPts val="0"/>
              </a:spcBef>
              <a:spcAft>
                <a:spcPts val="0"/>
              </a:spcAft>
              <a:defRPr/>
            </a:pPr>
            <a:r>
              <a:rPr lang="de-DE" sz="2000" kern="0" dirty="0"/>
              <a:t>Next steps:</a:t>
            </a:r>
          </a:p>
          <a:p>
            <a:pPr lvl="1">
              <a:defRPr/>
            </a:pPr>
            <a:r>
              <a:rPr lang="en-US" altLang="zh-CN" sz="1400" dirty="0"/>
              <a:t>Keep working on WT2</a:t>
            </a:r>
          </a:p>
          <a:p>
            <a:pPr lvl="2">
              <a:defRPr/>
            </a:pPr>
            <a:r>
              <a:rPr lang="en-US" altLang="zh-CN" sz="1200" dirty="0"/>
              <a:t>providing UC description</a:t>
            </a:r>
          </a:p>
          <a:p>
            <a:pPr lvl="2">
              <a:defRPr/>
            </a:pPr>
            <a:r>
              <a:rPr lang="en-US" altLang="zh-CN" sz="1200" dirty="0"/>
              <a:t>providing new measurements based on TR</a:t>
            </a:r>
            <a:endParaRPr lang="en-US"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435361199"/>
              </p:ext>
            </p:extLst>
          </p:nvPr>
        </p:nvGraphicFramePr>
        <p:xfrm>
          <a:off x="420612" y="1431600"/>
          <a:ext cx="10907183" cy="9310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marL="0" algn="l" defTabSz="1219170" rtl="0" eaLnBrk="1" fontAlgn="t" latinLnBrk="0" hangingPunct="1"/>
                      <a:r>
                        <a:rPr lang="en-US" altLang="zh-CN" sz="1050" b="0" i="0" u="none" strike="noStrike" kern="1200">
                          <a:solidFill>
                            <a:srgbClr val="000000"/>
                          </a:solidFill>
                          <a:effectLst/>
                          <a:latin typeface="+mn-lt"/>
                          <a:ea typeface="等线" panose="02010600030101010101" pitchFamily="2" charset="-122"/>
                          <a:cs typeface="+mn-cs"/>
                        </a:rPr>
                        <a:t>1020020</a:t>
                      </a:r>
                    </a:p>
                  </a:txBody>
                  <a:tcPr marL="7620" marR="7620" marT="7620" marB="0" anchor="b"/>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Study on Enhancement of Management Aspects related to NWDAF Phase 2 </a:t>
                      </a:r>
                    </a:p>
                  </a:txBody>
                  <a:tcPr marL="7620" marR="7620" marT="7620" marB="0" anchor="b"/>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FS_NWDAF_OAM_Ph2</a:t>
                      </a:r>
                    </a:p>
                  </a:txBody>
                  <a:tcPr marL="7620" marR="7620" marT="7620" marB="0" anchor="b"/>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09/09/2024</a:t>
                      </a:r>
                    </a:p>
                  </a:txBody>
                  <a:tcPr marL="7620" marR="7620" marT="7620"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75%</a:t>
                      </a:r>
                    </a:p>
                  </a:txBody>
                  <a:tcPr marL="7620" marR="7620" marT="7620" marB="0"/>
                </a:tc>
                <a:tc>
                  <a:txBody>
                    <a:bodyPr/>
                    <a:lstStyle/>
                    <a:p>
                      <a:pPr algn="l" fontAlgn="t"/>
                      <a:r>
                        <a:rPr lang="en-US" sz="1050" b="0" i="0" u="sng" strike="noStrike">
                          <a:solidFill>
                            <a:srgbClr val="0563C1"/>
                          </a:solidFill>
                          <a:effectLst/>
                          <a:latin typeface="+mn-lt"/>
                          <a:ea typeface="等线" panose="02010600030101010101" pitchFamily="2" charset="-122"/>
                          <a:hlinkClick r:id="rId3"/>
                        </a:rPr>
                        <a:t>SP-231724</a:t>
                      </a:r>
                      <a:endParaRPr lang="en-US" sz="105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05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1050031</a:t>
                      </a:r>
                    </a:p>
                  </a:txBody>
                  <a:tcPr marL="5799" marR="5799" marT="5799"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Enhancement of Management Aspects Related of NWDAF Phase 2 </a:t>
                      </a:r>
                    </a:p>
                  </a:txBody>
                  <a:tcPr marL="5799" marR="5799" marT="5799" marB="0"/>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NWDAF_OAM_Ph2</a:t>
                      </a:r>
                    </a:p>
                  </a:txBody>
                  <a:tcPr marL="5799" marR="5799" marT="5799" marB="0"/>
                </a:tc>
                <a:tc>
                  <a:txBody>
                    <a:bodyPr/>
                    <a:lstStyle/>
                    <a:p>
                      <a:pPr marL="0" algn="l" defTabSz="1219170" rtl="0" eaLnBrk="1" fontAlgn="t" latinLnBrk="0" hangingPunct="1"/>
                      <a:r>
                        <a:rPr lang="en-US" altLang="zh-CN" sz="1050" b="0" i="0" u="none" strike="noStrike" kern="1200">
                          <a:solidFill>
                            <a:srgbClr val="000000"/>
                          </a:solidFill>
                          <a:effectLst/>
                          <a:latin typeface="+mn-lt"/>
                          <a:ea typeface="等线" panose="02010600030101010101" pitchFamily="2" charset="-122"/>
                          <a:cs typeface="+mn-cs"/>
                        </a:rPr>
                        <a:t>06/06/2025</a:t>
                      </a:r>
                    </a:p>
                  </a:txBody>
                  <a:tcPr marL="5799" marR="5799" marT="5799"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60%</a:t>
                      </a:r>
                    </a:p>
                  </a:txBody>
                  <a:tcPr marL="5799" marR="5799" marT="5799" marB="0"/>
                </a:tc>
                <a:tc>
                  <a:txBody>
                    <a:bodyPr/>
                    <a:lstStyle/>
                    <a:p>
                      <a:pPr algn="l" fontAlgn="t"/>
                      <a:r>
                        <a:rPr lang="en-US" sz="1050" b="0" i="0" u="sng" strike="noStrike" dirty="0">
                          <a:solidFill>
                            <a:srgbClr val="0563C1"/>
                          </a:solidFill>
                          <a:effectLst/>
                          <a:latin typeface="+mn-lt"/>
                          <a:ea typeface="等线" panose="02010600030101010101" pitchFamily="2" charset="-122"/>
                          <a:hlinkClick r:id="rId4"/>
                        </a:rPr>
                        <a:t>SP-241378</a:t>
                      </a:r>
                      <a:endParaRPr lang="en-US" sz="105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900" b="0" i="0" u="none" strike="noStrike" dirty="0">
                          <a:solidFill>
                            <a:srgbClr val="FF0000"/>
                          </a:solidFill>
                          <a:effectLst/>
                          <a:latin typeface="+mn-lt"/>
                          <a:ea typeface="等线" panose="02010600030101010101" pitchFamily="2" charset="-122"/>
                          <a:cs typeface="Arial" panose="020B0604020202020204" pitchFamily="34" charset="0"/>
                        </a:rPr>
                        <a:t>65%</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9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745383161"/>
                  </a:ext>
                </a:extLst>
              </a:tr>
            </a:tbl>
          </a:graphicData>
        </a:graphic>
      </p:graphicFrame>
      <p:sp>
        <p:nvSpPr>
          <p:cNvPr id="7" name="矩形 5">
            <a:extLst>
              <a:ext uri="{FF2B5EF4-FFF2-40B4-BE49-F238E27FC236}">
                <a16:creationId xmlns:a16="http://schemas.microsoft.com/office/drawing/2014/main" id="{431584C2-EA96-443C-B441-F0600CFFBB61}"/>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942159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19. NSM: </a:t>
            </a:r>
            <a:r>
              <a:rPr lang="en-US" altLang="en-US" sz="3200" b="1" dirty="0">
                <a:solidFill>
                  <a:srgbClr val="00B050"/>
                </a:solidFill>
              </a:rPr>
              <a:t>Management of Network Sharing Phase3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193247"/>
            <a:ext cx="10953749" cy="408225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buNone/>
            </a:pPr>
            <a:r>
              <a:rPr lang="en-US" altLang="zh-CN" sz="1200" dirty="0"/>
              <a:t>For WT-1 </a:t>
            </a:r>
            <a:endParaRPr lang="zh-CN" altLang="zh-CN" sz="800" dirty="0"/>
          </a:p>
          <a:p>
            <a:pPr lvl="1">
              <a:spcBef>
                <a:spcPts val="0"/>
              </a:spcBef>
              <a:spcAft>
                <a:spcPts val="0"/>
              </a:spcAft>
              <a:defRPr/>
            </a:pPr>
            <a:r>
              <a:rPr lang="en-US" altLang="zh-CN" sz="1200" kern="0" dirty="0"/>
              <a:t>Enhancements for deployment example of Service-based Management Architecture for MOCN are discussed but more time is needed</a:t>
            </a:r>
            <a:endParaRPr lang="zh-CN" altLang="zh-CN" sz="1200" kern="0" dirty="0"/>
          </a:p>
          <a:p>
            <a:pPr lvl="1">
              <a:spcBef>
                <a:spcPts val="0"/>
              </a:spcBef>
              <a:spcAft>
                <a:spcPts val="0"/>
              </a:spcAft>
              <a:defRPr/>
            </a:pPr>
            <a:r>
              <a:rPr lang="en-US" altLang="zh-CN" sz="1200" kern="0" dirty="0"/>
              <a:t>Add access requirements for management of shared NG-RAN is agreed</a:t>
            </a:r>
            <a:endParaRPr lang="zh-CN" altLang="zh-CN" sz="1200" kern="0" dirty="0"/>
          </a:p>
          <a:p>
            <a:pPr marL="457200" lvl="1" indent="0">
              <a:buNone/>
            </a:pPr>
            <a:r>
              <a:rPr lang="en-US" altLang="zh-CN" sz="1200" dirty="0"/>
              <a:t>For WT-2 </a:t>
            </a:r>
            <a:endParaRPr lang="zh-CN" altLang="zh-CN" sz="800" dirty="0"/>
          </a:p>
          <a:p>
            <a:pPr lvl="1">
              <a:spcBef>
                <a:spcPts val="0"/>
              </a:spcBef>
              <a:spcAft>
                <a:spcPts val="0"/>
              </a:spcAft>
              <a:defRPr/>
            </a:pPr>
            <a:r>
              <a:rPr lang="en-US" altLang="zh-CN" sz="1200" kern="0" dirty="0"/>
              <a:t>Concepts and background for Indirect Network Sharing is agreed.</a:t>
            </a:r>
            <a:endParaRPr lang="zh-CN" altLang="zh-CN" sz="1200" kern="0" dirty="0"/>
          </a:p>
          <a:p>
            <a:pPr lvl="1">
              <a:spcBef>
                <a:spcPts val="0"/>
              </a:spcBef>
              <a:spcAft>
                <a:spcPts val="0"/>
              </a:spcAft>
              <a:defRPr/>
            </a:pPr>
            <a:r>
              <a:rPr lang="en-US" altLang="zh-CN" sz="1200" kern="0" dirty="0"/>
              <a:t>Requirements for management of Indirect Network Sharing is agreed.</a:t>
            </a:r>
            <a:endParaRPr lang="zh-CN" altLang="zh-CN" sz="1200" kern="0" dirty="0"/>
          </a:p>
          <a:p>
            <a:pPr lvl="1">
              <a:spcBef>
                <a:spcPts val="0"/>
              </a:spcBef>
              <a:spcAft>
                <a:spcPts val="0"/>
              </a:spcAft>
              <a:defRPr/>
            </a:pPr>
            <a:r>
              <a:rPr lang="en-US" altLang="zh-CN" sz="1200" kern="0" dirty="0"/>
              <a:t>Add requirements for RAN and CN management of Indirect Network Sharing is agreed.</a:t>
            </a:r>
          </a:p>
          <a:p>
            <a:pPr marL="457200" lvl="1" indent="0">
              <a:spcBef>
                <a:spcPts val="0"/>
              </a:spcBef>
              <a:spcAft>
                <a:spcPts val="0"/>
              </a:spcAft>
              <a:buNone/>
              <a:defRPr/>
            </a:pPr>
            <a:r>
              <a:rPr lang="en-US" altLang="zh-CN" sz="1200" kern="0" dirty="0"/>
              <a:t> </a:t>
            </a: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SA1 and SA2</a:t>
            </a:r>
            <a:endParaRPr lang="de-DE" sz="1200" kern="0" dirty="0"/>
          </a:p>
          <a:p>
            <a:pPr>
              <a:spcBef>
                <a:spcPts val="0"/>
              </a:spcBef>
              <a:spcAft>
                <a:spcPts val="0"/>
              </a:spcAft>
              <a:defRPr/>
            </a:pPr>
            <a:r>
              <a:rPr lang="de-DE" sz="1800" kern="0" dirty="0"/>
              <a:t>Next steps:</a:t>
            </a:r>
          </a:p>
          <a:p>
            <a:pPr marL="457200" lvl="1" indent="0">
              <a:buNone/>
              <a:defRPr/>
            </a:pPr>
            <a:r>
              <a:rPr lang="en-US" altLang="zh-CN" sz="1200" dirty="0"/>
              <a:t>For WT-1 </a:t>
            </a:r>
          </a:p>
          <a:p>
            <a:pPr lvl="1">
              <a:defRPr/>
            </a:pPr>
            <a:r>
              <a:rPr lang="en-US" altLang="zh-CN" sz="1200" dirty="0"/>
              <a:t>Enhancements for deployment example of Service-based Management Architecture for MOCN are planned to re-submit.</a:t>
            </a:r>
          </a:p>
          <a:p>
            <a:pPr marL="457200" lvl="1" indent="0">
              <a:buNone/>
              <a:defRPr/>
            </a:pPr>
            <a:r>
              <a:rPr lang="en-US" altLang="zh-CN" sz="1200" dirty="0"/>
              <a:t>For WT-2 </a:t>
            </a:r>
          </a:p>
          <a:p>
            <a:pPr lvl="1">
              <a:defRPr/>
            </a:pPr>
            <a:r>
              <a:rPr lang="en-US" altLang="zh-CN" sz="1200" dirty="0"/>
              <a:t>Enhancements supporting configuration for Indirect Network Sharing are planned to submit.</a:t>
            </a:r>
          </a:p>
          <a:p>
            <a:pPr lvl="1">
              <a:defRPr/>
            </a:pPr>
            <a:r>
              <a:rPr lang="en-US" altLang="zh-CN" sz="1200" dirty="0"/>
              <a:t>PLMN-granularity performance measurements of CN functions are planned to submit.</a:t>
            </a:r>
            <a:r>
              <a:rPr lang="en-US" altLang="zh-CN" sz="1200" dirty="0">
                <a:highlight>
                  <a:srgbClr val="00FF00"/>
                </a:highlight>
              </a:rPr>
              <a:t>.</a:t>
            </a:r>
            <a:endParaRPr lang="en-US" altLang="zh-CN" sz="1200" kern="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974854425"/>
              </p:ext>
            </p:extLst>
          </p:nvPr>
        </p:nvGraphicFramePr>
        <p:xfrm>
          <a:off x="420612" y="1244738"/>
          <a:ext cx="10907183" cy="948509"/>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277209">
                  <a:extLst>
                    <a:ext uri="{9D8B030D-6E8A-4147-A177-3AD203B41FA5}">
                      <a16:colId xmlns:a16="http://schemas.microsoft.com/office/drawing/2014/main" val="20001"/>
                    </a:ext>
                  </a:extLst>
                </a:gridCol>
                <a:gridCol w="148049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600" dirty="0"/>
                        <a:t>UID</a:t>
                      </a:r>
                    </a:p>
                  </a:txBody>
                  <a:tcPr marL="48004" marR="48004" marT="0" marB="0" anchor="ctr"/>
                </a:tc>
                <a:tc>
                  <a:txBody>
                    <a:bodyPr/>
                    <a:lstStyle/>
                    <a:p>
                      <a:pPr algn="ctr">
                        <a:lnSpc>
                          <a:spcPct val="107000"/>
                        </a:lnSpc>
                        <a:spcAft>
                          <a:spcPts val="800"/>
                        </a:spcAft>
                      </a:pPr>
                      <a:r>
                        <a:rPr lang="en-GB" sz="1600" dirty="0"/>
                        <a:t>Name</a:t>
                      </a:r>
                    </a:p>
                  </a:txBody>
                  <a:tcPr marL="48004" marR="48004" marT="0" marB="0" anchor="ctr"/>
                </a:tc>
                <a:tc>
                  <a:txBody>
                    <a:bodyPr/>
                    <a:lstStyle/>
                    <a:p>
                      <a:pPr algn="ctr">
                        <a:lnSpc>
                          <a:spcPct val="107000"/>
                        </a:lnSpc>
                        <a:spcAft>
                          <a:spcPts val="800"/>
                        </a:spcAft>
                      </a:pPr>
                      <a:r>
                        <a:rPr lang="en-GB" sz="1600" dirty="0"/>
                        <a:t>Acronym</a:t>
                      </a:r>
                    </a:p>
                  </a:txBody>
                  <a:tcPr marL="48004" marR="48004" marT="0" marB="0" anchor="ctr"/>
                </a:tc>
                <a:tc>
                  <a:txBody>
                    <a:bodyPr/>
                    <a:lstStyle/>
                    <a:p>
                      <a:pPr algn="ctr">
                        <a:lnSpc>
                          <a:spcPct val="107000"/>
                        </a:lnSpc>
                        <a:spcAft>
                          <a:spcPts val="800"/>
                        </a:spcAft>
                      </a:pPr>
                      <a:r>
                        <a:rPr lang="en-GB" sz="1600" dirty="0"/>
                        <a:t>Target </a:t>
                      </a:r>
                      <a:r>
                        <a:rPr lang="en-GB" sz="1050" dirty="0"/>
                        <a:t>(dd/mm/</a:t>
                      </a:r>
                      <a:r>
                        <a:rPr lang="en-GB" sz="1050" dirty="0" err="1"/>
                        <a:t>yyyy</a:t>
                      </a:r>
                      <a:r>
                        <a:rPr lang="en-GB" sz="1050" dirty="0"/>
                        <a:t>)</a:t>
                      </a:r>
                      <a:endParaRPr lang="en-GB" sz="1600" dirty="0"/>
                    </a:p>
                  </a:txBody>
                  <a:tcPr marL="48004" marR="48004" marT="0" marB="0" anchor="ctr"/>
                </a:tc>
                <a:tc>
                  <a:txBody>
                    <a:bodyPr/>
                    <a:lstStyle/>
                    <a:p>
                      <a:pPr algn="ctr">
                        <a:lnSpc>
                          <a:spcPct val="107000"/>
                        </a:lnSpc>
                        <a:spcAft>
                          <a:spcPts val="800"/>
                        </a:spcAft>
                      </a:pPr>
                      <a:r>
                        <a:rPr lang="en-GB" sz="1600" dirty="0"/>
                        <a:t>Old %</a:t>
                      </a:r>
                    </a:p>
                  </a:txBody>
                  <a:tcPr marL="48004" marR="48004" marT="0" marB="0" anchor="ctr"/>
                </a:tc>
                <a:tc>
                  <a:txBody>
                    <a:bodyPr/>
                    <a:lstStyle/>
                    <a:p>
                      <a:pPr algn="ctr">
                        <a:lnSpc>
                          <a:spcPct val="107000"/>
                        </a:lnSpc>
                        <a:spcAft>
                          <a:spcPts val="800"/>
                        </a:spcAft>
                      </a:pPr>
                      <a:r>
                        <a:rPr lang="en-GB" sz="1600" b="1" kern="1200" dirty="0">
                          <a:solidFill>
                            <a:schemeClr val="lt1"/>
                          </a:solidFill>
                          <a:latin typeface="+mn-lt"/>
                          <a:ea typeface="+mn-ea"/>
                          <a:cs typeface="+mn-cs"/>
                        </a:rPr>
                        <a:t>WID</a:t>
                      </a:r>
                      <a:endParaRPr lang="en-GB" sz="1600" dirty="0">
                        <a:solidFill>
                          <a:srgbClr val="FF0000"/>
                        </a:solidFill>
                      </a:endParaRPr>
                    </a:p>
                  </a:txBody>
                  <a:tcPr marL="48004" marR="48004" marT="0" marB="0" anchor="ctr"/>
                </a:tc>
                <a:tc>
                  <a:txBody>
                    <a:bodyPr/>
                    <a:lstStyle/>
                    <a:p>
                      <a:pPr algn="ctr">
                        <a:lnSpc>
                          <a:spcPct val="107000"/>
                        </a:lnSpc>
                        <a:spcAft>
                          <a:spcPts val="800"/>
                        </a:spcAft>
                      </a:pPr>
                      <a:r>
                        <a:rPr lang="en-GB" sz="1600" dirty="0">
                          <a:solidFill>
                            <a:srgbClr val="FF0000"/>
                          </a:solidFill>
                        </a:rPr>
                        <a:t>New %</a:t>
                      </a:r>
                      <a:endParaRPr lang="en-GB" sz="16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6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50" b="0" i="0" u="none" strike="noStrike" dirty="0">
                          <a:solidFill>
                            <a:srgbClr val="000000"/>
                          </a:solidFill>
                          <a:effectLst/>
                          <a:latin typeface="+mn-lt"/>
                          <a:ea typeface="等线" panose="02010600030101010101" pitchFamily="2" charset="-122"/>
                        </a:rPr>
                        <a:t>1020015</a:t>
                      </a:r>
                    </a:p>
                  </a:txBody>
                  <a:tcPr marL="5799" marR="5799" marT="5799" marB="0"/>
                </a:tc>
                <a:tc>
                  <a:txBody>
                    <a:bodyPr/>
                    <a:lstStyle/>
                    <a:p>
                      <a:pPr algn="l" fontAlgn="t"/>
                      <a:r>
                        <a:rPr lang="en-US" sz="1050" b="0" i="0" u="none" strike="noStrike" dirty="0">
                          <a:solidFill>
                            <a:srgbClr val="000000"/>
                          </a:solidFill>
                          <a:effectLst/>
                          <a:latin typeface="+mn-lt"/>
                          <a:ea typeface="等线" panose="02010600030101010101" pitchFamily="2" charset="-122"/>
                        </a:rPr>
                        <a:t>Study on Management of Network Sharing Phase3 </a:t>
                      </a:r>
                    </a:p>
                  </a:txBody>
                  <a:tcPr marL="5799" marR="5799" marT="5799" marB="0"/>
                </a:tc>
                <a:tc>
                  <a:txBody>
                    <a:bodyPr/>
                    <a:lstStyle/>
                    <a:p>
                      <a:pPr algn="l" fontAlgn="t"/>
                      <a:r>
                        <a:rPr lang="en-US" sz="1050" b="0" i="0" u="none" strike="noStrike">
                          <a:solidFill>
                            <a:srgbClr val="000000"/>
                          </a:solidFill>
                          <a:effectLst/>
                          <a:latin typeface="+mn-lt"/>
                          <a:ea typeface="等线" panose="02010600030101010101" pitchFamily="2" charset="-122"/>
                        </a:rPr>
                        <a:t>FS_NetShare_OAM_Ph3</a:t>
                      </a:r>
                    </a:p>
                  </a:txBody>
                  <a:tcPr marL="5799" marR="5799" marT="5799" marB="0"/>
                </a:tc>
                <a:tc>
                  <a:txBody>
                    <a:bodyPr/>
                    <a:lstStyle/>
                    <a:p>
                      <a:pPr algn="l" fontAlgn="t"/>
                      <a:r>
                        <a:rPr lang="en-US" altLang="zh-CN" sz="105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50" b="0" i="0" u="none" strike="noStrike" dirty="0">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50" b="0" i="0" u="sng" strike="noStrike">
                          <a:solidFill>
                            <a:srgbClr val="0563C1"/>
                          </a:solidFill>
                          <a:effectLst/>
                          <a:latin typeface="+mn-lt"/>
                          <a:ea typeface="等线" panose="02010600030101010101" pitchFamily="2" charset="-122"/>
                          <a:hlinkClick r:id="rId3"/>
                        </a:rPr>
                        <a:t>SP-240966</a:t>
                      </a:r>
                      <a:endParaRPr lang="en-US" sz="105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5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1060017</a:t>
                      </a:r>
                    </a:p>
                  </a:txBody>
                  <a:tcPr marL="6901" marR="6901" marT="6901"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Management of Network Sharing Phase 3 ??</a:t>
                      </a:r>
                    </a:p>
                  </a:txBody>
                  <a:tcPr marL="6901" marR="6901" marT="6901"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NetShare_OAM_Ph3</a:t>
                      </a:r>
                    </a:p>
                  </a:txBody>
                  <a:tcPr marL="6901" marR="6901" marT="6901"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SP-241950</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50%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31230933"/>
                  </a:ext>
                </a:extLst>
              </a:tr>
            </a:tbl>
          </a:graphicData>
        </a:graphic>
      </p:graphicFrame>
      <p:sp>
        <p:nvSpPr>
          <p:cNvPr id="7" name="矩形 5">
            <a:extLst>
              <a:ext uri="{FF2B5EF4-FFF2-40B4-BE49-F238E27FC236}">
                <a16:creationId xmlns:a16="http://schemas.microsoft.com/office/drawing/2014/main" id="{0F264B1F-B74A-4476-A8CA-AA0C8FD18148}"/>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65384105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20. EE: </a:t>
            </a:r>
            <a:r>
              <a:rPr lang="en-US" altLang="en-US" sz="3200" b="1" dirty="0">
                <a:solidFill>
                  <a:srgbClr val="00B050"/>
                </a:solidFill>
              </a:rPr>
              <a:t>energy efficiency and energy saving aspects of 5G networks and services</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0" y="2183074"/>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r>
              <a:rPr lang="en-US" altLang="zh-CN" sz="1200" dirty="0"/>
              <a:t>The following update are agreed</a:t>
            </a:r>
          </a:p>
          <a:p>
            <a:pPr lvl="2"/>
            <a:r>
              <a:rPr lang="en-US" altLang="zh-CN" sz="1200" dirty="0"/>
              <a:t>Provide management support to RAN3 on Enhancements to energy cost mapping rule for split </a:t>
            </a:r>
            <a:r>
              <a:rPr lang="en-US" altLang="zh-CN" sz="1200" dirty="0" err="1"/>
              <a:t>gNB</a:t>
            </a:r>
            <a:endParaRPr lang="en-US" altLang="zh-CN" sz="1200" dirty="0"/>
          </a:p>
          <a:p>
            <a:pPr lvl="2"/>
            <a:r>
              <a:rPr lang="en-US" altLang="zh-CN" sz="1200" dirty="0"/>
              <a:t>Add Carbon emission and Renewable energy related definitions and abbreviations</a:t>
            </a:r>
          </a:p>
          <a:p>
            <a:pPr lvl="2"/>
            <a:r>
              <a:rPr lang="en-US" altLang="zh-CN" sz="1200" dirty="0"/>
              <a:t>Update EE KPIs overview</a:t>
            </a:r>
          </a:p>
          <a:p>
            <a:pPr lvl="1"/>
            <a:r>
              <a:rPr lang="en-US" altLang="zh-CN" sz="1200" dirty="0"/>
              <a:t>An LS out to ETSI EE/ITU-T SG5/NGMN GFN (Green Future Networks)/ETSI NFV for coordination on Multi-Domain EE.</a:t>
            </a:r>
          </a:p>
          <a:p>
            <a:pPr lvl="1"/>
            <a:r>
              <a:rPr lang="en-US" altLang="zh-CN" sz="1200" dirty="0"/>
              <a:t>The following topics need more discussion</a:t>
            </a:r>
          </a:p>
          <a:p>
            <a:pPr lvl="2"/>
            <a:r>
              <a:rPr lang="en-US" altLang="zh-CN" sz="1200" dirty="0"/>
              <a:t>Introducing </a:t>
            </a:r>
            <a:r>
              <a:rPr lang="en-US" altLang="zh-CN" sz="1200" dirty="0" err="1"/>
              <a:t>EIFFunction</a:t>
            </a:r>
            <a:r>
              <a:rPr lang="en-US" altLang="zh-CN" sz="1200" dirty="0"/>
              <a:t> IOC in 5GC NRM</a:t>
            </a:r>
          </a:p>
          <a:p>
            <a:pPr lvl="2"/>
            <a:r>
              <a:rPr lang="en-US" altLang="zh-CN" sz="1200" dirty="0"/>
              <a:t>Modelling energy supply, carbon emission and renewable energy information elements</a:t>
            </a:r>
          </a:p>
          <a:p>
            <a:pPr lvl="2"/>
            <a:r>
              <a:rPr lang="en-US" altLang="zh-CN" sz="1200" dirty="0"/>
              <a:t>Add </a:t>
            </a:r>
            <a:r>
              <a:rPr lang="en-US" altLang="zh-CN" sz="1200" dirty="0" err="1"/>
              <a:t>GenericCollection</a:t>
            </a:r>
            <a:r>
              <a:rPr lang="en-US" altLang="zh-CN" sz="1200" dirty="0"/>
              <a:t> to support grouping of objects - Stage 2</a:t>
            </a:r>
          </a:p>
          <a:p>
            <a:pPr lvl="2"/>
            <a:r>
              <a:rPr lang="en-US" altLang="zh-CN" sz="1200" dirty="0"/>
              <a:t>multi-dimensional energy efficiency use case and requirements</a:t>
            </a:r>
          </a:p>
          <a:p>
            <a:pPr lvl="2"/>
            <a:r>
              <a:rPr lang="en-US" altLang="zh-CN" sz="1200" dirty="0"/>
              <a:t>Procedure for renewable energy based LBO</a:t>
            </a: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The following WGs address aspects related to this study:</a:t>
            </a:r>
          </a:p>
          <a:p>
            <a:pPr lvl="2">
              <a:spcBef>
                <a:spcPts val="0"/>
              </a:spcBef>
              <a:spcAft>
                <a:spcPts val="0"/>
              </a:spcAft>
              <a:defRPr/>
            </a:pPr>
            <a:r>
              <a:rPr lang="en-US" sz="1200" kern="0" dirty="0"/>
              <a:t>SA1 and SA2, for aspects described in WT-2 and WT-5</a:t>
            </a:r>
          </a:p>
          <a:p>
            <a:pPr lvl="2">
              <a:spcBef>
                <a:spcPts val="0"/>
              </a:spcBef>
              <a:spcAft>
                <a:spcPts val="0"/>
              </a:spcAft>
              <a:defRPr/>
            </a:pPr>
            <a:r>
              <a:rPr lang="en-US" sz="1200" kern="0" dirty="0"/>
              <a:t>RAN1, RAN2 and RAN3, for aspects described in WT-3 and WT-5.</a:t>
            </a:r>
            <a:endParaRPr lang="de-DE" sz="1200" kern="0" dirty="0"/>
          </a:p>
          <a:p>
            <a:pPr>
              <a:spcBef>
                <a:spcPts val="0"/>
              </a:spcBef>
              <a:spcAft>
                <a:spcPts val="0"/>
              </a:spcAft>
              <a:defRPr/>
            </a:pPr>
            <a:r>
              <a:rPr lang="de-DE" sz="1800" kern="0" dirty="0"/>
              <a:t>Next steps:</a:t>
            </a:r>
          </a:p>
          <a:p>
            <a:pPr lvl="1">
              <a:defRPr/>
            </a:pPr>
            <a:r>
              <a:rPr lang="en-US" altLang="zh-CN" sz="1200" dirty="0"/>
              <a:t>Need contributions for WT-2 (highest priority), as several other WTs have dependency on WT-2.</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889855718"/>
              </p:ext>
            </p:extLst>
          </p:nvPr>
        </p:nvGraphicFramePr>
        <p:xfrm>
          <a:off x="443892" y="1208367"/>
          <a:ext cx="10907183" cy="91374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324452">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1020021</a:t>
                      </a:r>
                    </a:p>
                  </a:txBody>
                  <a:tcPr marL="5799" marR="5799" marT="5799"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Study on energy efficiency and energy saving aspects of 5G networks and services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FS_Energy_OAM_Ph3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61392">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1060007</a:t>
                      </a:r>
                    </a:p>
                  </a:txBody>
                  <a:tcPr marL="6901" marR="6901" marT="6901" marB="0"/>
                </a:tc>
                <a:tc>
                  <a:txBody>
                    <a:bodyPr/>
                    <a:lstStyle/>
                    <a:p>
                      <a:pPr algn="l" fontAlgn="t"/>
                      <a:r>
                        <a:rPr lang="en-US" sz="1000" b="0" i="0" u="none" strike="noStrike" kern="1200" dirty="0">
                          <a:solidFill>
                            <a:srgbClr val="000000"/>
                          </a:solidFill>
                          <a:effectLst/>
                          <a:latin typeface="+mn-lt"/>
                          <a:ea typeface="等线" panose="02010600030101010101" pitchFamily="2" charset="-122"/>
                          <a:cs typeface="+mn-cs"/>
                        </a:rPr>
                        <a:t>   Energy efficiency and energy saving aspects of 5G networks and services </a:t>
                      </a:r>
                    </a:p>
                  </a:txBody>
                  <a:tcPr marL="6901" marR="6901" marT="6901" marB="0"/>
                </a:tc>
                <a:tc>
                  <a:txBody>
                    <a:bodyPr/>
                    <a:lstStyle/>
                    <a:p>
                      <a:pPr algn="l" fontAlgn="t"/>
                      <a:r>
                        <a:rPr lang="en-US" sz="1000" b="0" i="0" u="none" strike="noStrike" kern="1200" dirty="0">
                          <a:solidFill>
                            <a:srgbClr val="000000"/>
                          </a:solidFill>
                          <a:effectLst/>
                          <a:latin typeface="+mn-lt"/>
                          <a:ea typeface="等线" panose="02010600030101010101" pitchFamily="2" charset="-122"/>
                          <a:cs typeface="+mn-cs"/>
                        </a:rPr>
                        <a:t>Energy_OAM_Ph3</a:t>
                      </a:r>
                    </a:p>
                  </a:txBody>
                  <a:tcPr marL="6901" marR="6901" marT="6901" marB="0"/>
                </a:tc>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SP-241940</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20%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202147823"/>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571506150"/>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21. </a:t>
            </a:r>
            <a:r>
              <a:rPr lang="en-GB" altLang="en-US" sz="3200" b="1" dirty="0" err="1">
                <a:solidFill>
                  <a:srgbClr val="00B050"/>
                </a:solidFill>
              </a:rPr>
              <a:t>Mexpo</a:t>
            </a:r>
            <a:r>
              <a:rPr lang="en-GB" altLang="en-US" sz="3200" b="1" dirty="0">
                <a:solidFill>
                  <a:srgbClr val="00B050"/>
                </a:solidFill>
              </a:rPr>
              <a:t>: </a:t>
            </a:r>
            <a:r>
              <a:rPr lang="en-US" altLang="en-US" sz="3200" b="1" dirty="0">
                <a:solidFill>
                  <a:srgbClr val="00B050"/>
                </a:solidFill>
              </a:rPr>
              <a:t>Enhanced OAM for management exposure to external consumers</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17614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kern="0" dirty="0"/>
              <a:t>Revised SID proposes to down scope to objectives, i.e., to remove WT-2 and WT-3, as there has not been any content related to these WTs in the TR 28.879.</a:t>
            </a:r>
          </a:p>
          <a:p>
            <a:pPr lvl="1">
              <a:spcBef>
                <a:spcPts val="0"/>
              </a:spcBef>
              <a:spcAft>
                <a:spcPts val="0"/>
              </a:spcAft>
              <a:defRPr/>
            </a:pPr>
            <a:r>
              <a:rPr lang="en-US" altLang="zh-CN" sz="1200" kern="0" dirty="0"/>
              <a:t>TR 28.879 was enhanced to describe the scope and address comments from </a:t>
            </a:r>
            <a:r>
              <a:rPr lang="en-US" altLang="zh-CN" sz="1200" kern="0" dirty="0" err="1"/>
              <a:t>editHelp</a:t>
            </a:r>
            <a:r>
              <a:rPr lang="en-US" altLang="zh-CN" sz="1200" kern="0" dirty="0"/>
              <a:t>.</a:t>
            </a:r>
          </a:p>
          <a:p>
            <a:pPr lvl="1">
              <a:spcBef>
                <a:spcPts val="0"/>
              </a:spcBef>
              <a:spcAft>
                <a:spcPts val="0"/>
              </a:spcAft>
              <a:defRPr/>
            </a:pPr>
            <a:r>
              <a:rPr lang="en-US" altLang="zh-CN" sz="1200" kern="0" dirty="0"/>
              <a:t>The group agreed on the following aspects :</a:t>
            </a:r>
          </a:p>
          <a:p>
            <a:pPr lvl="2">
              <a:defRPr/>
            </a:pPr>
            <a:r>
              <a:rPr lang="en-US" altLang="zh-CN" sz="1100" dirty="0"/>
              <a:t>An LS to SA3 requesting for the access token scope to accommodate more service-related information (e.g., resources and operations) other than the service name.</a:t>
            </a:r>
          </a:p>
          <a:p>
            <a:pPr lvl="2">
              <a:defRPr/>
            </a:pPr>
            <a:r>
              <a:rPr lang="en-US" altLang="zh-CN" sz="1100" dirty="0"/>
              <a:t>General concepts and background information related to the exposure of management services.</a:t>
            </a:r>
          </a:p>
          <a:p>
            <a:pPr lvl="2">
              <a:defRPr/>
            </a:pPr>
            <a:r>
              <a:rPr lang="en-US" altLang="zh-CN" sz="1100" dirty="0"/>
              <a:t>Definition of the API provider domain for management services (i.e., MSED) and its functionalities.</a:t>
            </a:r>
          </a:p>
          <a:p>
            <a:pPr lvl="2">
              <a:defRPr/>
            </a:pPr>
            <a:r>
              <a:rPr lang="en-US" altLang="zh-CN" sz="1100" dirty="0"/>
              <a:t>The use case descriptions for two out of the four use cases</a:t>
            </a:r>
          </a:p>
          <a:p>
            <a:pPr lvl="2">
              <a:defRPr/>
            </a:pPr>
            <a:r>
              <a:rPr lang="en-US" altLang="zh-CN" sz="1100" dirty="0"/>
              <a:t>For the next meeting, these will be our targets: </a:t>
            </a:r>
          </a:p>
          <a:p>
            <a:pPr lvl="2">
              <a:defRPr/>
            </a:pPr>
            <a:r>
              <a:rPr lang="en-US" altLang="zh-CN" sz="1100" dirty="0"/>
              <a:t>Description and requirements for all use cases</a:t>
            </a:r>
          </a:p>
          <a:p>
            <a:pPr lvl="2">
              <a:defRPr/>
            </a:pPr>
            <a:r>
              <a:rPr lang="en-US" altLang="zh-CN" sz="1100" dirty="0"/>
              <a:t>Solutions for some of the use cases</a:t>
            </a:r>
          </a:p>
          <a:p>
            <a:pPr lvl="2">
              <a:defRPr/>
            </a:pPr>
            <a:r>
              <a:rPr lang="en-US" altLang="zh-CN" sz="1100" dirty="0"/>
              <a:t>Annexes showing the possible MSED deployment options.</a:t>
            </a: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Solutions proposed for identified use cases build upon R18 CAPIF features. Rel-18 CRs approved by SA6 (CAPIF stage-2), CT3 (CAPIF stage-3) and SA3 (CAPIF related security aspects) may impact these solutions; coordination will be required in such cases.</a:t>
            </a:r>
            <a:endParaRPr lang="de-DE" sz="1200" kern="0" dirty="0"/>
          </a:p>
          <a:p>
            <a:pPr>
              <a:spcBef>
                <a:spcPts val="0"/>
              </a:spcBef>
              <a:spcAft>
                <a:spcPts val="0"/>
              </a:spcAft>
              <a:defRPr/>
            </a:pPr>
            <a:r>
              <a:rPr lang="de-DE" sz="1800" kern="0" dirty="0"/>
              <a:t>Next steps:</a:t>
            </a:r>
          </a:p>
          <a:p>
            <a:pPr lvl="1">
              <a:defRPr/>
            </a:pP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397904941"/>
              </p:ext>
            </p:extLst>
          </p:nvPr>
        </p:nvGraphicFramePr>
        <p:xfrm>
          <a:off x="420612" y="1276253"/>
          <a:ext cx="10907183" cy="899894"/>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1020022</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Enhanced OAM for management exposure to external consumers </a:t>
                      </a:r>
                    </a:p>
                  </a:txBody>
                  <a:tcPr marL="5799" marR="5799" marT="5799" marB="0"/>
                </a:tc>
                <a:tc>
                  <a:txBody>
                    <a:bodyPr/>
                    <a:lstStyle/>
                    <a:p>
                      <a:pPr algn="l" fontAlgn="t"/>
                      <a:r>
                        <a:rPr lang="en-US" sz="1000" b="0" i="0" u="none" strike="noStrike" dirty="0" err="1">
                          <a:solidFill>
                            <a:srgbClr val="000000"/>
                          </a:solidFill>
                          <a:effectLst/>
                          <a:latin typeface="+mn-lt"/>
                          <a:ea typeface="等线" panose="02010600030101010101" pitchFamily="2" charset="-122"/>
                        </a:rPr>
                        <a:t>FS_MExpo</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SP-240967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1060009</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Enhanced OAM for management service exposure to external consumers through CAPIF </a:t>
                      </a:r>
                    </a:p>
                  </a:txBody>
                  <a:tcPr marL="6901" marR="6901" marT="6901" marB="0"/>
                </a:tc>
                <a:tc>
                  <a:txBody>
                    <a:bodyPr/>
                    <a:lstStyle/>
                    <a:p>
                      <a:pPr marL="0" algn="l" defTabSz="1219170" rtl="0" eaLnBrk="1" fontAlgn="t" latinLnBrk="0" hangingPunct="1"/>
                      <a:r>
                        <a:rPr lang="en-US" sz="1000" b="0" i="0" u="none" strike="noStrike" kern="1200" dirty="0" err="1">
                          <a:solidFill>
                            <a:srgbClr val="000000"/>
                          </a:solidFill>
                          <a:effectLst/>
                          <a:latin typeface="+mn-lt"/>
                          <a:ea typeface="等线" panose="02010600030101010101" pitchFamily="2" charset="-122"/>
                          <a:cs typeface="+mn-cs"/>
                        </a:rPr>
                        <a:t>MExpo</a:t>
                      </a:r>
                      <a:endParaRPr lang="en-US" sz="1000" b="0" i="0" u="none" strike="noStrike" kern="1200" dirty="0">
                        <a:solidFill>
                          <a:srgbClr val="000000"/>
                        </a:solidFill>
                        <a:effectLst/>
                        <a:latin typeface="+mn-lt"/>
                        <a:ea typeface="等线" panose="02010600030101010101" pitchFamily="2" charset="-122"/>
                        <a:cs typeface="+mn-cs"/>
                      </a:endParaRP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SP-241942</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15%</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219239690"/>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6310931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22. </a:t>
            </a:r>
            <a:r>
              <a:rPr lang="en-GB" altLang="en-US" sz="3200" b="1" dirty="0" err="1">
                <a:solidFill>
                  <a:srgbClr val="00B050"/>
                </a:solidFill>
              </a:rPr>
              <a:t>MonstraM</a:t>
            </a:r>
            <a:r>
              <a:rPr lang="en-GB" altLang="en-US" sz="3200" b="1" dirty="0">
                <a:solidFill>
                  <a:srgbClr val="00B050"/>
                </a:solidFill>
              </a:rPr>
              <a:t>: </a:t>
            </a:r>
            <a:r>
              <a:rPr lang="en-US" altLang="en-US" sz="3200" b="1" dirty="0">
                <a:solidFill>
                  <a:srgbClr val="00B050"/>
                </a:solidFill>
              </a:rPr>
              <a:t>Management for </a:t>
            </a:r>
            <a:r>
              <a:rPr lang="en-US" altLang="en-US" sz="3200" b="1" dirty="0" err="1">
                <a:solidFill>
                  <a:srgbClr val="00B050"/>
                </a:solidFill>
              </a:rPr>
              <a:t>MonStra</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100" kern="0" dirty="0"/>
              <a:t>No progress. </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SA3 to specify the security aspects.</a:t>
            </a:r>
            <a:endParaRPr lang="de-DE" sz="12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defRPr/>
            </a:pP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757547183"/>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微软雅黑" panose="020B0503020204020204" pitchFamily="34" charset="-122"/>
                        </a:rPr>
                        <a:t>1060012</a:t>
                      </a:r>
                      <a:endParaRPr lang="en-US" altLang="zh-CN"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Management for </a:t>
                      </a:r>
                      <a:r>
                        <a:rPr lang="en-US" sz="1000" b="0" i="1" u="none" strike="noStrike" dirty="0" err="1">
                          <a:solidFill>
                            <a:srgbClr val="000000"/>
                          </a:solidFill>
                          <a:effectLst/>
                          <a:latin typeface="+mn-lt"/>
                          <a:ea typeface="等线" panose="02010600030101010101" pitchFamily="2" charset="-122"/>
                        </a:rPr>
                        <a:t>MonStra</a:t>
                      </a:r>
                      <a:endParaRPr lang="en-US" sz="1000" b="0" i="1"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err="1">
                          <a:solidFill>
                            <a:srgbClr val="000000"/>
                          </a:solidFill>
                          <a:effectLst/>
                          <a:latin typeface="+mn-lt"/>
                          <a:ea typeface="等线" panose="02010600030101010101" pitchFamily="2" charset="-122"/>
                        </a:rPr>
                        <a:t>Monstra</a:t>
                      </a:r>
                      <a:r>
                        <a:rPr lang="en-US" altLang="zh-CN" sz="1000" b="0" i="0" u="none" strike="noStrike" dirty="0">
                          <a:solidFill>
                            <a:srgbClr val="000000"/>
                          </a:solidFill>
                          <a:effectLst/>
                          <a:latin typeface="+mn-lt"/>
                          <a:ea typeface="等线" panose="02010600030101010101" pitchFamily="2" charset="-122"/>
                        </a:rPr>
                        <a:t>-OAM</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rPr>
                        <a:t>S5-245981</a:t>
                      </a: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84138426"/>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Charging SWG</a:t>
            </a:r>
            <a:endParaRPr lang="zh-CN" altLang="en-US" dirty="0"/>
          </a:p>
        </p:txBody>
      </p:sp>
    </p:spTree>
    <p:extLst>
      <p:ext uri="{BB962C8B-B14F-4D97-AF65-F5344CB8AC3E}">
        <p14:creationId xmlns:p14="http://schemas.microsoft.com/office/powerpoint/2010/main" val="1246243590"/>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052F562-181D-4F1B-B9C3-9807387BD9D9}"/>
              </a:ext>
            </a:extLst>
          </p:cNvPr>
          <p:cNvSpPr txBox="1">
            <a:spLocks/>
          </p:cNvSpPr>
          <p:nvPr/>
        </p:nvSpPr>
        <p:spPr bwMode="auto">
          <a:xfrm>
            <a:off x="1090856" y="1687964"/>
            <a:ext cx="10397101" cy="444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341313" indent="-341313">
              <a:spcBef>
                <a:spcPts val="0"/>
              </a:spcBef>
              <a:spcAft>
                <a:spcPts val="0"/>
              </a:spcAft>
              <a:buBlip>
                <a:blip r:embed="rId5"/>
              </a:buBlip>
              <a:defRPr/>
            </a:pPr>
            <a:r>
              <a:rPr lang="en-GB" sz="2400" kern="0" dirty="0">
                <a:ea typeface="MS PGothic" panose="020B0600070205080204" pitchFamily="34" charset="-128"/>
              </a:rPr>
              <a:t>SA5 SWG participations</a:t>
            </a:r>
          </a:p>
          <a:p>
            <a:pPr lvl="1"/>
            <a:r>
              <a:rPr lang="en-GB" sz="1800" dirty="0"/>
              <a:t>Quite stable number of participating and active delegates presenting mobile/satellite operators and mobile communication vendors interests</a:t>
            </a:r>
          </a:p>
          <a:p>
            <a:pPr lvl="1"/>
            <a:endParaRPr lang="en-GB" sz="1800" dirty="0"/>
          </a:p>
          <a:p>
            <a:pPr marL="341313" indent="-341313">
              <a:spcBef>
                <a:spcPts val="0"/>
              </a:spcBef>
              <a:spcAft>
                <a:spcPts val="0"/>
              </a:spcAft>
              <a:buBlip>
                <a:blip r:embed="rId5"/>
              </a:buBlip>
              <a:defRPr/>
            </a:pPr>
            <a:r>
              <a:rPr lang="en-US" sz="2400" dirty="0"/>
              <a:t>Charging Work progress on Rel-19 </a:t>
            </a:r>
          </a:p>
          <a:p>
            <a:pPr marL="952485" lvl="1" indent="-342900">
              <a:buFont typeface="Wingdings" panose="05000000000000000000" pitchFamily="2" charset="2"/>
              <a:buChar char="Ø"/>
            </a:pPr>
            <a:r>
              <a:rPr lang="en-GB" sz="1800" dirty="0"/>
              <a:t>Rel-19 Study Phase has been completed and corresponding WIDs are for approval</a:t>
            </a:r>
          </a:p>
          <a:p>
            <a:pPr marL="952485" lvl="1" indent="-342900">
              <a:buFont typeface="Wingdings" panose="05000000000000000000" pitchFamily="2" charset="2"/>
              <a:buChar char="Ø"/>
            </a:pPr>
            <a:r>
              <a:rPr lang="en-GB" sz="1800" dirty="0"/>
              <a:t>Ongoing Rel-19 WIDs completion is in good progress with 7 new WID proposals</a:t>
            </a:r>
          </a:p>
          <a:p>
            <a:pPr marL="952485" lvl="1" indent="-342900">
              <a:buFont typeface="Wingdings" panose="05000000000000000000" pitchFamily="2" charset="2"/>
              <a:buChar char="Ø"/>
            </a:pPr>
            <a:r>
              <a:rPr lang="en-GB" sz="1800" dirty="0"/>
              <a:t>Joined Session with OAM for new Rel-19 WID on Charging enhancement for MOCN network sharing</a:t>
            </a:r>
          </a:p>
          <a:p>
            <a:pPr marL="952485" lvl="1" indent="-342900">
              <a:buFont typeface="Wingdings" panose="05000000000000000000" pitchFamily="2" charset="2"/>
              <a:buChar char="Ø"/>
            </a:pPr>
            <a:endParaRPr lang="en-GB" sz="1600" kern="0" dirty="0"/>
          </a:p>
          <a:p>
            <a:pPr marL="341313" indent="-341313">
              <a:spcBef>
                <a:spcPts val="0"/>
              </a:spcBef>
              <a:spcAft>
                <a:spcPts val="0"/>
              </a:spcAft>
              <a:buBlip>
                <a:blip r:embed="rId5"/>
              </a:buBlip>
              <a:defRPr/>
            </a:pPr>
            <a:r>
              <a:rPr lang="en-US" sz="2400" kern="0" dirty="0">
                <a:ea typeface="MS PGothic" panose="020B0600070205080204" pitchFamily="34" charset="-128"/>
              </a:rPr>
              <a:t>Charging Work for Rel-20 started</a:t>
            </a:r>
          </a:p>
          <a:p>
            <a:pPr marL="952485" lvl="1" indent="-342900">
              <a:buFont typeface="Wingdings" panose="05000000000000000000" pitchFamily="2" charset="2"/>
              <a:buChar char="Ø"/>
            </a:pPr>
            <a:r>
              <a:rPr lang="en-GB" sz="1800" dirty="0"/>
              <a:t>4 CH prime topics and 7 CH network support topics identified</a:t>
            </a:r>
          </a:p>
          <a:p>
            <a:pPr marL="952485" lvl="1" indent="-342900">
              <a:buFont typeface="Wingdings" panose="05000000000000000000" pitchFamily="2" charset="2"/>
              <a:buChar char="Ø"/>
            </a:pPr>
            <a:r>
              <a:rPr lang="en-GB" sz="1800" dirty="0"/>
              <a:t>2  CH topics selected to start Moderated Email Discussions </a:t>
            </a:r>
            <a:endParaRPr lang="en-GB" sz="2000" dirty="0"/>
          </a:p>
          <a:p>
            <a:pPr marL="341313" indent="-341313">
              <a:spcBef>
                <a:spcPts val="0"/>
              </a:spcBef>
              <a:spcAft>
                <a:spcPts val="0"/>
              </a:spcAft>
              <a:buBlip>
                <a:blip r:embed="rId5"/>
              </a:buBlip>
              <a:defRPr/>
            </a:pPr>
            <a:endParaRPr lang="en-US" sz="2400" kern="0" dirty="0">
              <a:ea typeface="MS PGothic" panose="020B0600070205080204" pitchFamily="34" charset="-128"/>
            </a:endParaRPr>
          </a:p>
          <a:p>
            <a:pPr marL="341313" indent="-341313">
              <a:spcBef>
                <a:spcPts val="0"/>
              </a:spcBef>
              <a:spcAft>
                <a:spcPts val="0"/>
              </a:spcAft>
              <a:buBlip>
                <a:blip r:embed="rId5"/>
              </a:buBlip>
              <a:defRPr/>
            </a:pPr>
            <a:endParaRPr lang="en-US" sz="2400" dirty="0"/>
          </a:p>
          <a:p>
            <a:pPr marL="609600" lvl="1" indent="0">
              <a:buNone/>
            </a:pPr>
            <a:endParaRPr lang="en-GB" sz="1600" kern="0" dirty="0"/>
          </a:p>
          <a:p>
            <a:pPr lvl="1"/>
            <a:endParaRPr lang="en-GB" sz="2000" kern="0" dirty="0"/>
          </a:p>
        </p:txBody>
      </p:sp>
      <p:sp>
        <p:nvSpPr>
          <p:cNvPr id="4" name="Title 1">
            <a:extLst>
              <a:ext uri="{FF2B5EF4-FFF2-40B4-BE49-F238E27FC236}">
                <a16:creationId xmlns:a16="http://schemas.microsoft.com/office/drawing/2014/main" id="{B801084C-6801-4373-BC9D-08DCA6653BAB}"/>
              </a:ext>
            </a:extLst>
          </p:cNvPr>
          <p:cNvSpPr txBox="1">
            <a:spLocks/>
          </p:cNvSpPr>
          <p:nvPr/>
        </p:nvSpPr>
        <p:spPr bwMode="auto">
          <a:xfrm>
            <a:off x="2024794" y="316622"/>
            <a:ext cx="6951645" cy="11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4400" kern="0" dirty="0"/>
              <a:t>General information</a:t>
            </a:r>
            <a:endParaRPr lang="en-US" kern="0" dirty="0"/>
          </a:p>
        </p:txBody>
      </p:sp>
    </p:spTree>
    <p:extLst>
      <p:ext uri="{BB962C8B-B14F-4D97-AF65-F5344CB8AC3E}">
        <p14:creationId xmlns:p14="http://schemas.microsoft.com/office/powerpoint/2010/main" val="236352941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C1BF-313B-4838-85C8-7573D7717EE7}"/>
              </a:ext>
            </a:extLst>
          </p:cNvPr>
          <p:cNvSpPr>
            <a:spLocks noGrp="1"/>
          </p:cNvSpPr>
          <p:nvPr>
            <p:ph type="title"/>
          </p:nvPr>
        </p:nvSpPr>
        <p:spPr>
          <a:xfrm>
            <a:off x="1206001" y="2454388"/>
            <a:ext cx="9102725" cy="1143000"/>
          </a:xfrm>
        </p:spPr>
        <p:txBody>
          <a:bodyPr/>
          <a:lstStyle/>
          <a:p>
            <a:r>
              <a:rPr lang="sv-SE" dirty="0"/>
              <a:t>Charging (CH) WIs/SIs</a:t>
            </a:r>
            <a:endParaRPr lang="en-GB" dirty="0"/>
          </a:p>
        </p:txBody>
      </p:sp>
    </p:spTree>
    <p:extLst>
      <p:ext uri="{BB962C8B-B14F-4D97-AF65-F5344CB8AC3E}">
        <p14:creationId xmlns:p14="http://schemas.microsoft.com/office/powerpoint/2010/main" val="403506241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54058-D101-E3E4-ECEC-0CFA03A3399B}"/>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AFBED44-BD2F-D298-D8FA-F28BA6861CF4}"/>
              </a:ext>
            </a:extLst>
          </p:cNvPr>
          <p:cNvGraphicFramePr>
            <a:graphicFrameLocks noGrp="1"/>
          </p:cNvGraphicFramePr>
          <p:nvPr>
            <p:extLst>
              <p:ext uri="{D42A27DB-BD31-4B8C-83A1-F6EECF244321}">
                <p14:modId xmlns:p14="http://schemas.microsoft.com/office/powerpoint/2010/main" val="2827867012"/>
              </p:ext>
            </p:extLst>
          </p:nvPr>
        </p:nvGraphicFramePr>
        <p:xfrm>
          <a:off x="595842" y="1308101"/>
          <a:ext cx="11000316" cy="793337"/>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1040012</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WID on CHF Segmentation</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kern="1200" dirty="0" err="1">
                          <a:solidFill>
                            <a:schemeClr val="dk1"/>
                          </a:solidFill>
                          <a:latin typeface="+mn-lt"/>
                          <a:ea typeface="+mn-ea"/>
                          <a:cs typeface="+mn-cs"/>
                        </a:rPr>
                        <a:t>CHFSeg</a:t>
                      </a:r>
                      <a:endParaRPr lang="en-GB" sz="900" b="1" kern="1200" dirty="0">
                        <a:solidFill>
                          <a:schemeClr val="dk1"/>
                        </a:solidFill>
                        <a:latin typeface="+mn-lt"/>
                        <a:ea typeface="+mn-ea"/>
                        <a:cs typeface="+mn-cs"/>
                      </a:endParaRP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p>
                      <a:pPr algn="ctr"/>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-&gt;</a:t>
                      </a:r>
                    </a:p>
                    <a:p>
                      <a:pPr algn="ctr"/>
                      <a:r>
                        <a:rPr lang="en-US" sz="1050" b="0" i="0" u="none" strike="noStrike" kern="1200" dirty="0">
                          <a:solidFill>
                            <a:srgbClr val="FF0000"/>
                          </a:solidFill>
                          <a:effectLst/>
                          <a:latin typeface="+mn-lt"/>
                          <a:ea typeface="等线" panose="02010600030101010101" pitchFamily="2" charset="-122"/>
                          <a:cs typeface="Arial" panose="020B0604020202020204" pitchFamily="34" charset="0"/>
                        </a:rPr>
                        <a:t>12/09/2025</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55 %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PMingLiU"/>
                          <a:cs typeface="+mn-cs"/>
                        </a:rPr>
                        <a:t>SP-241001</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60 %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mn-lt"/>
                          <a:ea typeface="等线" panose="02010600030101010101" pitchFamily="2" charset="-122"/>
                          <a:cs typeface="+mn-cs"/>
                        </a:rPr>
                        <a:t>WID revised to adapt the schedule for completion because of dependency to SA2</a:t>
                      </a:r>
                    </a:p>
                  </a:txBody>
                  <a:tcPr marL="4294" marR="4294" marT="4294" marB="0"/>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C5AB3454-0761-4780-ABCD-B716486E17E5}"/>
              </a:ext>
            </a:extLst>
          </p:cNvPr>
          <p:cNvSpPr>
            <a:spLocks noGrp="1"/>
          </p:cNvSpPr>
          <p:nvPr>
            <p:ph type="title"/>
          </p:nvPr>
        </p:nvSpPr>
        <p:spPr>
          <a:xfrm>
            <a:off x="476811" y="165101"/>
            <a:ext cx="9339381" cy="1143000"/>
          </a:xfrm>
        </p:spPr>
        <p:txBody>
          <a:bodyPr/>
          <a:lstStyle/>
          <a:p>
            <a:r>
              <a:rPr lang="en-GB" altLang="en-US" sz="3200" b="1" dirty="0"/>
              <a:t>1. CHSEG</a:t>
            </a:r>
            <a:r>
              <a:rPr lang="en-US" altLang="en-US" sz="3200" b="1" dirty="0"/>
              <a:t>:</a:t>
            </a:r>
            <a:r>
              <a:rPr lang="zh-CN" altLang="en-US" sz="3200" b="1" dirty="0"/>
              <a:t> </a:t>
            </a:r>
            <a:r>
              <a:rPr lang="en-GB" altLang="en-US" sz="3200" b="1" dirty="0"/>
              <a:t>WID on CHF Segmentation</a:t>
            </a:r>
          </a:p>
        </p:txBody>
      </p:sp>
      <p:sp>
        <p:nvSpPr>
          <p:cNvPr id="2" name="矩形 5">
            <a:extLst>
              <a:ext uri="{FF2B5EF4-FFF2-40B4-BE49-F238E27FC236}">
                <a16:creationId xmlns:a16="http://schemas.microsoft.com/office/drawing/2014/main" id="{8F3B62A4-8F24-4A8C-399F-8F7AEEDA26EA}"/>
              </a:ext>
            </a:extLst>
          </p:cNvPr>
          <p:cNvSpPr/>
          <p:nvPr/>
        </p:nvSpPr>
        <p:spPr>
          <a:xfrm>
            <a:off x="8684704" y="0"/>
            <a:ext cx="1475084" cy="292388"/>
          </a:xfrm>
          <a:prstGeom prst="rect">
            <a:avLst/>
          </a:prstGeom>
        </p:spPr>
        <p:txBody>
          <a:bodyPr wrap="none">
            <a:spAutoFit/>
          </a:bodyPr>
          <a:lstStyle/>
          <a:p>
            <a:r>
              <a:rPr lang="en-US" altLang="zh-CN" dirty="0">
                <a:solidFill>
                  <a:schemeClr val="bg1"/>
                </a:solidFill>
                <a:highlight>
                  <a:srgbClr val="800080"/>
                </a:highlight>
              </a:rPr>
              <a:t>CH Prime feature</a:t>
            </a:r>
            <a:endParaRPr lang="zh-CN" altLang="en-US" dirty="0">
              <a:solidFill>
                <a:schemeClr val="bg1"/>
              </a:solidFill>
              <a:highlight>
                <a:srgbClr val="800080"/>
              </a:highlight>
            </a:endParaRPr>
          </a:p>
        </p:txBody>
      </p:sp>
      <p:sp>
        <p:nvSpPr>
          <p:cNvPr id="6" name="Content Placeholder 7">
            <a:extLst>
              <a:ext uri="{FF2B5EF4-FFF2-40B4-BE49-F238E27FC236}">
                <a16:creationId xmlns:a16="http://schemas.microsoft.com/office/drawing/2014/main" id="{B4634BF8-8FE3-4394-B7BF-EDB5C280EB4E}"/>
              </a:ext>
            </a:extLst>
          </p:cNvPr>
          <p:cNvSpPr txBox="1">
            <a:spLocks/>
          </p:cNvSpPr>
          <p:nvPr/>
        </p:nvSpPr>
        <p:spPr>
          <a:xfrm>
            <a:off x="595842" y="2317898"/>
            <a:ext cx="10925672" cy="402911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a:spcBef>
                <a:spcPts val="0"/>
              </a:spcBef>
              <a:spcAft>
                <a:spcPts val="0"/>
              </a:spcAft>
              <a:defRPr/>
            </a:pPr>
            <a:endParaRPr lang="de-DE" altLang="de-DE" sz="2000" kern="0" dirty="0"/>
          </a:p>
          <a:p>
            <a:pPr lvl="1">
              <a:spcBef>
                <a:spcPts val="0"/>
              </a:spcBef>
              <a:spcAft>
                <a:spcPts val="600"/>
              </a:spcAft>
              <a:defRPr/>
            </a:pPr>
            <a:r>
              <a:rPr lang="en-GB" sz="1400" kern="0" dirty="0"/>
              <a:t>no CR contributed for this meeting:</a:t>
            </a:r>
          </a:p>
          <a:p>
            <a:pPr lvl="2">
              <a:spcBef>
                <a:spcPts val="0"/>
              </a:spcBef>
              <a:spcAft>
                <a:spcPts val="600"/>
              </a:spcAft>
              <a:defRPr/>
            </a:pPr>
            <a:r>
              <a:rPr lang="en-GB" sz="1000" kern="0" dirty="0"/>
              <a:t>Discussion paper on Introduction of features for domains for the way forward</a:t>
            </a:r>
          </a:p>
          <a:p>
            <a:pPr lvl="2">
              <a:spcBef>
                <a:spcPts val="0"/>
              </a:spcBef>
              <a:spcAft>
                <a:spcPts val="600"/>
              </a:spcAft>
              <a:defRPr/>
            </a:pPr>
            <a:r>
              <a:rPr lang="en-GB" sz="1000" kern="0" dirty="0"/>
              <a:t>Exchange for a LS which addresses the need to have the CHF Set and CHG Group ID in the UDM</a:t>
            </a:r>
          </a:p>
          <a:p>
            <a:pPr lvl="2">
              <a:spcBef>
                <a:spcPts val="0"/>
              </a:spcBef>
              <a:spcAft>
                <a:spcPts val="600"/>
              </a:spcAft>
              <a:defRPr/>
            </a:pPr>
            <a:endParaRPr lang="de-DE" altLang="de-DE" sz="20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Further discussions on use of CHF Group Id for CHF selection and procedures/message flow, </a:t>
            </a:r>
            <a:r>
              <a:rPr lang="en-GB" sz="1400" dirty="0"/>
              <a:t>PCF interaction when N107 is used and use of Charging Characteristics for other NF consumer</a:t>
            </a:r>
            <a:endParaRPr lang="en-US" sz="1400" dirty="0"/>
          </a:p>
        </p:txBody>
      </p:sp>
    </p:spTree>
    <p:extLst>
      <p:ext uri="{BB962C8B-B14F-4D97-AF65-F5344CB8AC3E}">
        <p14:creationId xmlns:p14="http://schemas.microsoft.com/office/powerpoint/2010/main" val="231819402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9A069C5-AB22-49B9-ACD0-4C5CE91A67A5}"/>
              </a:ext>
            </a:extLst>
          </p:cNvPr>
          <p:cNvSpPr>
            <a:spLocks noGrp="1"/>
          </p:cNvSpPr>
          <p:nvPr>
            <p:ph type="title"/>
          </p:nvPr>
        </p:nvSpPr>
        <p:spPr>
          <a:xfrm>
            <a:off x="652463" y="228600"/>
            <a:ext cx="9102725" cy="1143000"/>
          </a:xfrm>
        </p:spPr>
        <p:txBody>
          <a:bodyPr/>
          <a:lstStyle/>
          <a:p>
            <a:r>
              <a:rPr lang="en-US" altLang="zh-CN" sz="4000" dirty="0"/>
              <a:t>SA5 meeting statistics (2024/2025) </a:t>
            </a:r>
            <a:endParaRPr lang="zh-CN" altLang="en-US" sz="4000" dirty="0"/>
          </a:p>
        </p:txBody>
      </p:sp>
      <p:graphicFrame>
        <p:nvGraphicFramePr>
          <p:cNvPr id="7" name="Chart 6">
            <a:extLst>
              <a:ext uri="{FF2B5EF4-FFF2-40B4-BE49-F238E27FC236}">
                <a16:creationId xmlns:a16="http://schemas.microsoft.com/office/drawing/2014/main" id="{7DCF55B7-4A1A-4B47-9C01-84295E12D49A}"/>
              </a:ext>
            </a:extLst>
          </p:cNvPr>
          <p:cNvGraphicFramePr>
            <a:graphicFrameLocks/>
          </p:cNvGraphicFramePr>
          <p:nvPr>
            <p:extLst>
              <p:ext uri="{D42A27DB-BD31-4B8C-83A1-F6EECF244321}">
                <p14:modId xmlns:p14="http://schemas.microsoft.com/office/powerpoint/2010/main" val="2573303323"/>
              </p:ext>
            </p:extLst>
          </p:nvPr>
        </p:nvGraphicFramePr>
        <p:xfrm>
          <a:off x="1383826" y="1183440"/>
          <a:ext cx="4111638" cy="20700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5F87BBE2-C5CE-4217-8DFE-A63F1B22C168}"/>
              </a:ext>
            </a:extLst>
          </p:cNvPr>
          <p:cNvGraphicFramePr>
            <a:graphicFrameLocks/>
          </p:cNvGraphicFramePr>
          <p:nvPr>
            <p:extLst>
              <p:ext uri="{D42A27DB-BD31-4B8C-83A1-F6EECF244321}">
                <p14:modId xmlns:p14="http://schemas.microsoft.com/office/powerpoint/2010/main" val="3831639817"/>
              </p:ext>
            </p:extLst>
          </p:nvPr>
        </p:nvGraphicFramePr>
        <p:xfrm>
          <a:off x="6169901" y="1183440"/>
          <a:ext cx="4059936" cy="2070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C4BA92B8-22A4-4877-90F8-5CEDBE542F7A}"/>
              </a:ext>
            </a:extLst>
          </p:cNvPr>
          <p:cNvGraphicFramePr>
            <a:graphicFrameLocks/>
          </p:cNvGraphicFramePr>
          <p:nvPr>
            <p:extLst>
              <p:ext uri="{D42A27DB-BD31-4B8C-83A1-F6EECF244321}">
                <p14:modId xmlns:p14="http://schemas.microsoft.com/office/powerpoint/2010/main" val="1721815989"/>
              </p:ext>
            </p:extLst>
          </p:nvPr>
        </p:nvGraphicFramePr>
        <p:xfrm>
          <a:off x="1383826" y="3492723"/>
          <a:ext cx="4111638" cy="24632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图表 1">
            <a:extLst>
              <a:ext uri="{FF2B5EF4-FFF2-40B4-BE49-F238E27FC236}">
                <a16:creationId xmlns:a16="http://schemas.microsoft.com/office/drawing/2014/main" id="{49F6ABC6-6593-419D-BF4B-3DC1DEAB135D}"/>
              </a:ext>
            </a:extLst>
          </p:cNvPr>
          <p:cNvGraphicFramePr>
            <a:graphicFrameLocks/>
          </p:cNvGraphicFramePr>
          <p:nvPr>
            <p:extLst>
              <p:ext uri="{D42A27DB-BD31-4B8C-83A1-F6EECF244321}">
                <p14:modId xmlns:p14="http://schemas.microsoft.com/office/powerpoint/2010/main" val="2843972928"/>
              </p:ext>
            </p:extLst>
          </p:nvPr>
        </p:nvGraphicFramePr>
        <p:xfrm>
          <a:off x="6169901" y="3492723"/>
          <a:ext cx="4065317" cy="2463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9730698"/>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1448404065"/>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1040013</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Ranging and Sidelink Positioning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Ranging_SL_CH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txBody>
                  <a:tcPr marL="68580" marR="68580"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SP-241002</a:t>
                      </a:r>
                    </a:p>
                  </a:txBody>
                  <a:tcPr marL="48003" marR="48003"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10332BBB-26EB-4C1A-A225-6831C9CFC862}"/>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2. RAGCH: WID on Charging Aspects of Ranging and </a:t>
            </a:r>
            <a:r>
              <a:rPr lang="en-GB" altLang="en-US" sz="3200" b="1" dirty="0" err="1">
                <a:solidFill>
                  <a:srgbClr val="00B050"/>
                </a:solidFill>
              </a:rPr>
              <a:t>Sidelink</a:t>
            </a:r>
            <a:r>
              <a:rPr lang="en-GB" altLang="en-US" sz="3200" b="1" dirty="0">
                <a:solidFill>
                  <a:srgbClr val="00B050"/>
                </a:solidFill>
              </a:rPr>
              <a:t> Positioning</a:t>
            </a:r>
            <a:endParaRPr lang="en-GB" altLang="en-US" sz="2400" b="1" i="1" dirty="0">
              <a:solidFill>
                <a:srgbClr val="00B050"/>
              </a:solidFill>
            </a:endParaRPr>
          </a:p>
        </p:txBody>
      </p:sp>
      <p:sp>
        <p:nvSpPr>
          <p:cNvPr id="2" name="矩形 5">
            <a:extLst>
              <a:ext uri="{FF2B5EF4-FFF2-40B4-BE49-F238E27FC236}">
                <a16:creationId xmlns:a16="http://schemas.microsoft.com/office/drawing/2014/main" id="{EB781E95-F5BE-C0C9-4059-43AAF4EF9C92}"/>
              </a:ext>
            </a:extLst>
          </p:cNvPr>
          <p:cNvSpPr/>
          <p:nvPr/>
        </p:nvSpPr>
        <p:spPr>
          <a:xfrm>
            <a:off x="8684704" y="0"/>
            <a:ext cx="2552302" cy="292388"/>
          </a:xfrm>
          <a:prstGeom prst="rect">
            <a:avLst/>
          </a:prstGeom>
        </p:spPr>
        <p:txBody>
          <a:bodyPr wrap="none">
            <a:spAutoFit/>
          </a:bodyPr>
          <a:lstStyle/>
          <a:p>
            <a:r>
              <a:rPr lang="en-US" altLang="zh-CN" dirty="0">
                <a:solidFill>
                  <a:schemeClr val="bg1"/>
                </a:solidFill>
                <a:highlight>
                  <a:srgbClr val="008080"/>
                </a:highlight>
              </a:rPr>
              <a:t>CH Support to Network features</a:t>
            </a:r>
            <a:endParaRPr lang="zh-CN" altLang="en-US" dirty="0">
              <a:solidFill>
                <a:schemeClr val="bg1"/>
              </a:solidFill>
              <a:highlight>
                <a:srgbClr val="008080"/>
              </a:highlight>
            </a:endParaRPr>
          </a:p>
        </p:txBody>
      </p:sp>
      <p:sp>
        <p:nvSpPr>
          <p:cNvPr id="4" name="Content Placeholder 7">
            <a:extLst>
              <a:ext uri="{FF2B5EF4-FFF2-40B4-BE49-F238E27FC236}">
                <a16:creationId xmlns:a16="http://schemas.microsoft.com/office/drawing/2014/main" id="{14A70137-22EF-F96B-0049-A1B9577AC55E}"/>
              </a:ext>
            </a:extLst>
          </p:cNvPr>
          <p:cNvSpPr txBox="1">
            <a:spLocks/>
          </p:cNvSpPr>
          <p:nvPr/>
        </p:nvSpPr>
        <p:spPr>
          <a:xfrm>
            <a:off x="595842" y="2752204"/>
            <a:ext cx="10877472" cy="3494217"/>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lvl="1">
              <a:spcBef>
                <a:spcPts val="0"/>
              </a:spcBef>
              <a:spcAft>
                <a:spcPts val="600"/>
              </a:spcAft>
              <a:defRPr/>
            </a:pPr>
            <a:endParaRPr lang="en-GB" altLang="de-DE" sz="1400" kern="0" dirty="0"/>
          </a:p>
          <a:p>
            <a:pPr lvl="1">
              <a:spcBef>
                <a:spcPts val="0"/>
              </a:spcBef>
              <a:spcAft>
                <a:spcPts val="600"/>
              </a:spcAft>
              <a:defRPr/>
            </a:pPr>
            <a:r>
              <a:rPr lang="en-GB" sz="1400" kern="0" dirty="0"/>
              <a:t>Completed</a:t>
            </a:r>
          </a:p>
          <a:p>
            <a:pPr lvl="1">
              <a:spcBef>
                <a:spcPts val="0"/>
              </a:spcBef>
              <a:spcAft>
                <a:spcPts val="600"/>
              </a:spcAft>
              <a:defRPr/>
            </a:pPr>
            <a:endParaRPr lang="en-GB" altLang="de-DE" sz="12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endParaRPr lang="en-US" sz="14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endParaRPr lang="en-GB" altLang="zh-CN" sz="1400" dirty="0"/>
          </a:p>
          <a:p>
            <a:pPr lvl="1">
              <a:defRPr/>
            </a:pPr>
            <a:r>
              <a:rPr lang="en-GB" altLang="zh-CN" sz="1400" dirty="0"/>
              <a:t>None</a:t>
            </a:r>
          </a:p>
        </p:txBody>
      </p:sp>
    </p:spTree>
    <p:extLst>
      <p:ext uri="{BB962C8B-B14F-4D97-AF65-F5344CB8AC3E}">
        <p14:creationId xmlns:p14="http://schemas.microsoft.com/office/powerpoint/2010/main" val="156043212"/>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984613778"/>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for energy efficiency of 5G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EnergySys_CH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06/06/2025</a:t>
                      </a:r>
                    </a:p>
                  </a:txBody>
                  <a:tcPr marL="68580" marR="68580" marT="0" marB="0" anchor="ctr"/>
                </a:tc>
                <a:tc>
                  <a:txBody>
                    <a:bodyPr/>
                    <a:lstStyle/>
                    <a:p>
                      <a:pPr marL="0" algn="ctr" defTabSz="1219170" rtl="0" eaLnBrk="1" fontAlgn="t" latinLnBrk="0" hangingPunct="1"/>
                      <a:r>
                        <a:rPr lang="en-GB" sz="1200" kern="1200" dirty="0">
                          <a:solidFill>
                            <a:schemeClr val="dk1"/>
                          </a:solidFill>
                          <a:latin typeface="+mn-lt"/>
                          <a:ea typeface="+mn-ea"/>
                          <a:cs typeface="+mn-cs"/>
                        </a:rPr>
                        <a:t>45 %</a:t>
                      </a:r>
                    </a:p>
                  </a:txBody>
                  <a:tcPr marL="48003" marR="48003" marT="0" marB="0" anchor="ctr"/>
                </a:tc>
                <a:tc>
                  <a:txBody>
                    <a:bodyPr/>
                    <a:lstStyle/>
                    <a:p>
                      <a:pPr algn="ctr" fontAlgn="t"/>
                      <a:r>
                        <a:rPr lang="en-GB" sz="1200" kern="1200" dirty="0">
                          <a:solidFill>
                            <a:schemeClr val="dk1"/>
                          </a:solidFill>
                          <a:latin typeface="+mn-lt"/>
                          <a:ea typeface="+mn-ea"/>
                          <a:cs typeface="+mn-cs"/>
                        </a:rPr>
                        <a:t>SP-241003</a:t>
                      </a:r>
                    </a:p>
                  </a:txBody>
                  <a:tcPr marL="48003" marR="48003" marT="0" marB="0" anchor="ctr"/>
                </a:tc>
                <a:tc>
                  <a:txBody>
                    <a:bodyPr/>
                    <a:lstStyle/>
                    <a:p>
                      <a:pPr marL="0" algn="ctr" defTabSz="1219170" rtl="0" eaLnBrk="1" fontAlgn="t" latinLnBrk="0" hangingPunct="1"/>
                      <a:r>
                        <a:rPr lang="en-GB" sz="1200" kern="1200" dirty="0">
                          <a:solidFill>
                            <a:srgbClr val="00B050"/>
                          </a:solidFill>
                          <a:latin typeface="+mn-lt"/>
                          <a:ea typeface="+mn-ea"/>
                          <a:cs typeface="+mn-cs"/>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br>
                        <a:rPr lang="en-US" sz="1200" b="1" kern="1200" dirty="0">
                          <a:solidFill>
                            <a:srgbClr val="00B050"/>
                          </a:solidFill>
                          <a:latin typeface="+mn-lt"/>
                          <a:ea typeface="+mn-ea"/>
                          <a:cs typeface="+mn-cs"/>
                        </a:rPr>
                      </a:br>
                      <a:r>
                        <a:rPr lang="en-US" sz="1200" kern="1200" dirty="0">
                          <a:solidFill>
                            <a:schemeClr val="dk1"/>
                          </a:solidFill>
                          <a:latin typeface="+mn-lt"/>
                          <a:ea typeface="+mn-ea"/>
                          <a:cs typeface="+mn-cs"/>
                        </a:rPr>
                        <a:t>Revised WID on renaming</a:t>
                      </a: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591486"/>
            <a:ext cx="10925672" cy="3755526"/>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lvl="1">
              <a:spcBef>
                <a:spcPts val="0"/>
              </a:spcBef>
              <a:spcAft>
                <a:spcPts val="600"/>
              </a:spcAft>
              <a:defRPr/>
            </a:pPr>
            <a:endParaRPr lang="de-DE" sz="2000" kern="0" dirty="0">
              <a:solidFill>
                <a:prstClr val="black"/>
              </a:solidFill>
              <a:latin typeface="Calibri"/>
            </a:endParaRPr>
          </a:p>
          <a:p>
            <a:pPr lvl="1">
              <a:spcBef>
                <a:spcPts val="0"/>
              </a:spcBef>
              <a:spcAft>
                <a:spcPts val="600"/>
              </a:spcAft>
              <a:defRPr/>
            </a:pPr>
            <a:r>
              <a:rPr lang="en-GB" sz="1400" kern="0" dirty="0"/>
              <a:t>2 CR agreed covering:</a:t>
            </a:r>
          </a:p>
          <a:p>
            <a:pPr lvl="2">
              <a:spcBef>
                <a:spcPts val="0"/>
              </a:spcBef>
              <a:spcAft>
                <a:spcPts val="600"/>
              </a:spcAft>
              <a:defRPr/>
            </a:pPr>
            <a:r>
              <a:rPr lang="en-GB" sz="1400" kern="0" dirty="0"/>
              <a:t>Addition of network slice energy information (TS 32.291, TS 32.298)</a:t>
            </a:r>
          </a:p>
          <a:p>
            <a:pPr marL="914400" lvl="2" indent="0">
              <a:spcBef>
                <a:spcPts val="0"/>
              </a:spcBef>
              <a:spcAft>
                <a:spcPts val="600"/>
              </a:spcAft>
              <a:buNone/>
              <a:defRPr/>
            </a:pPr>
            <a:endParaRPr lang="en-GB" sz="1200" kern="0" dirty="0"/>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lvl="1">
              <a:defRPr/>
            </a:pPr>
            <a:r>
              <a:rPr lang="en-GB" altLang="zh-CN" sz="1400" dirty="0"/>
              <a:t>None</a:t>
            </a:r>
            <a:endParaRPr lang="en-US" sz="1400" kern="0" dirty="0"/>
          </a:p>
        </p:txBody>
      </p:sp>
      <p:sp>
        <p:nvSpPr>
          <p:cNvPr id="7" name="Title 1">
            <a:extLst>
              <a:ext uri="{FF2B5EF4-FFF2-40B4-BE49-F238E27FC236}">
                <a16:creationId xmlns:a16="http://schemas.microsoft.com/office/drawing/2014/main" id="{48F00735-BF83-4652-8C01-F6285F0FCE6D}"/>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3. EESCH: WID on charging aspects for energy efficiency of network slice</a:t>
            </a:r>
            <a:endParaRPr lang="en-GB" altLang="en-US" sz="3200" b="1" dirty="0">
              <a:solidFill>
                <a:srgbClr val="00B050"/>
              </a:solidFill>
              <a:highlight>
                <a:srgbClr val="FFFF00"/>
              </a:highlight>
            </a:endParaRPr>
          </a:p>
        </p:txBody>
      </p:sp>
      <p:sp>
        <p:nvSpPr>
          <p:cNvPr id="2" name="矩形 5">
            <a:extLst>
              <a:ext uri="{FF2B5EF4-FFF2-40B4-BE49-F238E27FC236}">
                <a16:creationId xmlns:a16="http://schemas.microsoft.com/office/drawing/2014/main" id="{44029C1D-0AE0-8CE9-9D31-1B1785DB59DB}"/>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8576201"/>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250234770"/>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1040019</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enhancement for indirect network sharing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NetShare_CH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12/12/2024</a:t>
                      </a:r>
                    </a:p>
                  </a:txBody>
                  <a:tcPr marL="68580" marR="68580"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SP-241004</a:t>
                      </a:r>
                    </a:p>
                  </a:txBody>
                  <a:tcPr marL="48003" marR="48003"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lvl="1">
              <a:spcBef>
                <a:spcPts val="0"/>
              </a:spcBef>
              <a:spcAft>
                <a:spcPts val="600"/>
              </a:spcAft>
              <a:defRPr/>
            </a:pPr>
            <a:r>
              <a:rPr lang="en-GB" sz="1400" kern="0" dirty="0"/>
              <a:t>completed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7" name="Title 1">
            <a:extLst>
              <a:ext uri="{FF2B5EF4-FFF2-40B4-BE49-F238E27FC236}">
                <a16:creationId xmlns:a16="http://schemas.microsoft.com/office/drawing/2014/main" id="{CE9E38CC-8546-46CC-9DE5-2F92B01EB102}"/>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4. NSCH: WID on charging enhancement for indirect network sharing</a:t>
            </a:r>
            <a:endParaRPr lang="en-GB" altLang="en-US" sz="3200" b="1" dirty="0">
              <a:solidFill>
                <a:srgbClr val="00B050"/>
              </a:solidFill>
              <a:highlight>
                <a:srgbClr val="FFFF00"/>
              </a:highlight>
            </a:endParaRPr>
          </a:p>
        </p:txBody>
      </p:sp>
      <p:sp>
        <p:nvSpPr>
          <p:cNvPr id="2" name="矩形 5">
            <a:extLst>
              <a:ext uri="{FF2B5EF4-FFF2-40B4-BE49-F238E27FC236}">
                <a16:creationId xmlns:a16="http://schemas.microsoft.com/office/drawing/2014/main" id="{6E04170F-879B-A517-24EA-12D8B1BB8150}"/>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95963696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0BBDA460-B6CA-63BA-5979-4388AAC0C921}"/>
              </a:ext>
            </a:extLst>
          </p:cNvPr>
          <p:cNvSpPr>
            <a:spLocks noGrp="1"/>
          </p:cNvSpPr>
          <p:nvPr>
            <p:ph type="title"/>
          </p:nvPr>
        </p:nvSpPr>
        <p:spPr>
          <a:xfrm>
            <a:off x="359664" y="221071"/>
            <a:ext cx="9681178" cy="1143000"/>
          </a:xfrm>
        </p:spPr>
        <p:txBody>
          <a:bodyPr/>
          <a:lstStyle/>
          <a:p>
            <a:r>
              <a:rPr lang="en-GB" altLang="en-US" sz="3200" b="1" dirty="0"/>
              <a:t>5. P</a:t>
            </a:r>
            <a:r>
              <a:rPr lang="en-US" altLang="zh-CN" sz="3200" b="1" dirty="0"/>
              <a:t>RO</a:t>
            </a:r>
            <a:r>
              <a:rPr lang="en-GB" altLang="en-US" sz="3200" b="1" dirty="0"/>
              <a:t>CH: WID on Charging Aspects for 5G ProSe Ph3</a:t>
            </a:r>
          </a:p>
        </p:txBody>
      </p:sp>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217351088"/>
              </p:ext>
            </p:extLst>
          </p:nvPr>
        </p:nvGraphicFramePr>
        <p:xfrm>
          <a:off x="670486" y="1381670"/>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1050030</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New WID on Charging Aspects for 5G </a:t>
                      </a:r>
                      <a:r>
                        <a:rPr lang="en-GB" sz="1000" b="1" i="0" u="none" strike="noStrike" kern="1200" dirty="0" err="1">
                          <a:solidFill>
                            <a:srgbClr val="0000FF"/>
                          </a:solidFill>
                          <a:effectLst/>
                          <a:latin typeface="Arial" panose="020B0604020202020204" pitchFamily="34" charset="0"/>
                          <a:ea typeface="+mn-ea"/>
                          <a:cs typeface="+mn-cs"/>
                        </a:rPr>
                        <a:t>ProSe</a:t>
                      </a:r>
                      <a:r>
                        <a:rPr lang="en-GB" sz="1000" b="1" i="0" u="none" strike="noStrike" kern="1200" dirty="0">
                          <a:solidFill>
                            <a:srgbClr val="0000FF"/>
                          </a:solidFill>
                          <a:effectLst/>
                          <a:latin typeface="Arial" panose="020B0604020202020204" pitchFamily="34" charset="0"/>
                          <a:ea typeface="+mn-ea"/>
                          <a:cs typeface="+mn-cs"/>
                        </a:rPr>
                        <a:t> Ph3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5G_ProSe_Ph3_CH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noProof="0" dirty="0">
                          <a:solidFill>
                            <a:srgbClr val="000000"/>
                          </a:solidFill>
                          <a:effectLst/>
                          <a:latin typeface="+mn-lt"/>
                          <a:ea typeface="Microsoft YaHei UI" panose="020B0503020204020204" pitchFamily="34" charset="-122"/>
                          <a:cs typeface="+mn-cs"/>
                        </a:rPr>
                        <a:t>12/09/2025</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Microsoft YaHei UI" panose="020B0503020204020204" pitchFamily="34" charset="-122"/>
                          <a:cs typeface="+mn-cs"/>
                        </a:rPr>
                        <a:t>SP-241377</a:t>
                      </a:r>
                    </a:p>
                  </a:txBody>
                  <a:tcPr marL="67178" marR="67178"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25 %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endParaRPr lang="en-US" sz="1050" kern="1200" dirty="0">
                        <a:solidFill>
                          <a:srgbClr val="000000"/>
                        </a:solidFill>
                        <a:effectLst/>
                        <a:latin typeface="+mn-lt"/>
                        <a:ea typeface="Microsoft YaHei UI" panose="020B0503020204020204" pitchFamily="34"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633164" y="2256312"/>
            <a:ext cx="10925672" cy="3948195"/>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lvl="1">
              <a:spcBef>
                <a:spcPts val="0"/>
              </a:spcBef>
              <a:spcAft>
                <a:spcPts val="600"/>
              </a:spcAft>
              <a:defRPr/>
            </a:pPr>
            <a:r>
              <a:rPr lang="en-GB" sz="1400" kern="0" dirty="0"/>
              <a:t>3 CRs agreed covering stage 2 aspects in TS 32.277:</a:t>
            </a:r>
          </a:p>
          <a:p>
            <a:pPr lvl="2">
              <a:spcBef>
                <a:spcPts val="0"/>
              </a:spcBef>
              <a:spcAft>
                <a:spcPts val="600"/>
              </a:spcAft>
              <a:defRPr/>
            </a:pPr>
            <a:r>
              <a:rPr lang="en-GB" sz="1400" kern="0" dirty="0"/>
              <a:t>Add charging-related information in support of ProSe Multi-Hop UE-to-Network communication</a:t>
            </a:r>
          </a:p>
          <a:p>
            <a:pPr lvl="2">
              <a:spcBef>
                <a:spcPts val="0"/>
              </a:spcBef>
              <a:spcAft>
                <a:spcPts val="600"/>
              </a:spcAft>
              <a:defRPr/>
            </a:pPr>
            <a:r>
              <a:rPr lang="en-GB" sz="1400" kern="0" dirty="0"/>
              <a:t>Update Message flows for ProSe Direct Discovery over PC5 reference point</a:t>
            </a:r>
          </a:p>
          <a:p>
            <a:pPr lvl="2">
              <a:spcBef>
                <a:spcPts val="0"/>
              </a:spcBef>
              <a:spcAft>
                <a:spcPts val="600"/>
              </a:spcAft>
              <a:defRPr/>
            </a:pPr>
            <a:r>
              <a:rPr lang="en-GB" sz="1400" kern="0" dirty="0"/>
              <a:t>Update Message flows for ProSe UE-to-Network Direct Communication</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lvl="1">
              <a:defRPr/>
            </a:pPr>
            <a:r>
              <a:rPr lang="en-GB" altLang="zh-CN" sz="1400" dirty="0"/>
              <a:t>Complete message flow description and start the parameter description</a:t>
            </a:r>
            <a:endParaRPr lang="en-US" sz="1400" kern="0" dirty="0"/>
          </a:p>
        </p:txBody>
      </p:sp>
      <p:sp>
        <p:nvSpPr>
          <p:cNvPr id="2" name="矩形 5">
            <a:extLst>
              <a:ext uri="{FF2B5EF4-FFF2-40B4-BE49-F238E27FC236}">
                <a16:creationId xmlns:a16="http://schemas.microsoft.com/office/drawing/2014/main" id="{FDC9444E-1C72-6475-D434-DE5842C3F52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56980934"/>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49921A0-9799-C64B-0CFE-EB571B584B89}"/>
              </a:ext>
            </a:extLst>
          </p:cNvPr>
          <p:cNvGraphicFramePr>
            <a:graphicFrameLocks noGrp="1"/>
          </p:cNvGraphicFramePr>
          <p:nvPr>
            <p:extLst>
              <p:ext uri="{D42A27DB-BD31-4B8C-83A1-F6EECF244321}">
                <p14:modId xmlns:p14="http://schemas.microsoft.com/office/powerpoint/2010/main" val="3970655375"/>
              </p:ext>
            </p:extLst>
          </p:nvPr>
        </p:nvGraphicFramePr>
        <p:xfrm>
          <a:off x="679387" y="1250412"/>
          <a:ext cx="11000316" cy="49605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1040014</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Study on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FS_5GSAT_Ph3_CH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75 %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SP-240980</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64833612-95FD-4DDA-AE4E-A3F813C9C6DF}"/>
              </a:ext>
            </a:extLst>
          </p:cNvPr>
          <p:cNvSpPr>
            <a:spLocks noGrp="1"/>
          </p:cNvSpPr>
          <p:nvPr>
            <p:ph type="title"/>
          </p:nvPr>
        </p:nvSpPr>
        <p:spPr>
          <a:xfrm>
            <a:off x="667512" y="119287"/>
            <a:ext cx="9102725" cy="1143000"/>
          </a:xfrm>
        </p:spPr>
        <p:txBody>
          <a:bodyPr/>
          <a:lstStyle/>
          <a:p>
            <a:r>
              <a:rPr lang="en-GB" altLang="en-US" sz="3200" b="1" dirty="0">
                <a:solidFill>
                  <a:srgbClr val="00B050"/>
                </a:solidFill>
              </a:rPr>
              <a:t>6. SATCH: Study on charging aspects of satellite access Phase 3</a:t>
            </a:r>
            <a:endParaRPr lang="en-GB" altLang="en-US" sz="2400" b="1" i="1" dirty="0">
              <a:solidFill>
                <a:srgbClr val="00B050"/>
              </a:solidFill>
            </a:endParaRPr>
          </a:p>
        </p:txBody>
      </p:sp>
      <p:sp>
        <p:nvSpPr>
          <p:cNvPr id="3" name="矩形 5">
            <a:extLst>
              <a:ext uri="{FF2B5EF4-FFF2-40B4-BE49-F238E27FC236}">
                <a16:creationId xmlns:a16="http://schemas.microsoft.com/office/drawing/2014/main" id="{E6E44B3E-2F6A-049D-C6A2-FC9C14704F00}"/>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Content Placeholder 7">
            <a:extLst>
              <a:ext uri="{FF2B5EF4-FFF2-40B4-BE49-F238E27FC236}">
                <a16:creationId xmlns:a16="http://schemas.microsoft.com/office/drawing/2014/main" id="{A8EDF1D9-F9D9-52AA-2A7B-84D3BCCA68C6}"/>
              </a:ext>
            </a:extLst>
          </p:cNvPr>
          <p:cNvSpPr txBox="1">
            <a:spLocks/>
          </p:cNvSpPr>
          <p:nvPr/>
        </p:nvSpPr>
        <p:spPr>
          <a:xfrm>
            <a:off x="719800" y="1970843"/>
            <a:ext cx="11000315" cy="471899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a:spcBef>
                <a:spcPts val="0"/>
              </a:spcBef>
              <a:spcAft>
                <a:spcPts val="0"/>
              </a:spcAft>
              <a:defRPr/>
            </a:pPr>
            <a:endParaRPr lang="de-DE" altLang="de-DE" sz="2000" kern="0" dirty="0"/>
          </a:p>
          <a:p>
            <a:pPr lvl="1">
              <a:spcBef>
                <a:spcPts val="0"/>
              </a:spcBef>
              <a:spcAft>
                <a:spcPts val="600"/>
              </a:spcAft>
              <a:defRPr/>
            </a:pPr>
            <a:r>
              <a:rPr lang="en-GB" sz="1400" kern="0" dirty="0"/>
              <a:t>16 pCRs for TR 28.846 were approved covering</a:t>
            </a:r>
          </a:p>
          <a:p>
            <a:pPr lvl="2">
              <a:spcBef>
                <a:spcPts val="0"/>
              </a:spcBef>
              <a:spcAft>
                <a:spcPts val="600"/>
              </a:spcAft>
              <a:defRPr/>
            </a:pPr>
            <a:r>
              <a:rPr lang="en-GB" sz="1200" kern="0" dirty="0"/>
              <a:t>Update of architecture and Business </a:t>
            </a:r>
            <a:r>
              <a:rPr lang="en-GB" sz="1200" kern="0" dirty="0" err="1"/>
              <a:t>scenarioss</a:t>
            </a:r>
            <a:endParaRPr lang="en-GB" sz="1200" kern="0" dirty="0"/>
          </a:p>
          <a:p>
            <a:pPr lvl="2">
              <a:spcBef>
                <a:spcPts val="0"/>
              </a:spcBef>
              <a:spcAft>
                <a:spcPts val="600"/>
              </a:spcAft>
              <a:defRPr/>
            </a:pPr>
            <a:r>
              <a:rPr lang="en-GB" sz="1200" kern="0" dirty="0"/>
              <a:t>Add store and forward satellite operation charging solutions for User Plane </a:t>
            </a:r>
            <a:r>
              <a:rPr lang="en-GB" sz="1200" kern="0" dirty="0" err="1"/>
              <a:t>CIoT</a:t>
            </a:r>
            <a:endParaRPr lang="en-GB" sz="1200" kern="0" dirty="0"/>
          </a:p>
          <a:p>
            <a:pPr lvl="2">
              <a:spcBef>
                <a:spcPts val="0"/>
              </a:spcBef>
              <a:spcAft>
                <a:spcPts val="600"/>
              </a:spcAft>
              <a:defRPr/>
            </a:pPr>
            <a:r>
              <a:rPr lang="en-GB" sz="1200" kern="0" dirty="0"/>
              <a:t>Update evaluation and conclusion for store &amp; forward satellite operation charging</a:t>
            </a:r>
          </a:p>
          <a:p>
            <a:pPr lvl="2">
              <a:spcBef>
                <a:spcPts val="0"/>
              </a:spcBef>
              <a:spcAft>
                <a:spcPts val="600"/>
              </a:spcAft>
              <a:defRPr/>
            </a:pPr>
            <a:r>
              <a:rPr lang="en-GB" sz="1200" kern="0" dirty="0"/>
              <a:t>Solution update for topic 3</a:t>
            </a:r>
          </a:p>
          <a:p>
            <a:pPr lvl="2">
              <a:spcBef>
                <a:spcPts val="0"/>
              </a:spcBef>
              <a:spcAft>
                <a:spcPts val="600"/>
              </a:spcAft>
              <a:defRPr/>
            </a:pPr>
            <a:r>
              <a:rPr lang="en-GB" sz="1200" kern="0" dirty="0"/>
              <a:t>Add References, Evaluation and Conclusion for satellite resource usage charging</a:t>
            </a:r>
          </a:p>
          <a:p>
            <a:pPr lvl="2">
              <a:spcBef>
                <a:spcPts val="0"/>
              </a:spcBef>
              <a:spcAft>
                <a:spcPts val="600"/>
              </a:spcAft>
              <a:defRPr/>
            </a:pPr>
            <a:r>
              <a:rPr lang="en-GB" sz="1200" kern="0" dirty="0"/>
              <a:t>Add charging solutions, evaluation and conclusion for UE-SAT-UE communication</a:t>
            </a:r>
          </a:p>
          <a:p>
            <a:pPr lvl="2">
              <a:spcBef>
                <a:spcPts val="0"/>
              </a:spcBef>
              <a:spcAft>
                <a:spcPts val="600"/>
              </a:spcAft>
              <a:defRPr/>
            </a:pPr>
            <a:r>
              <a:rPr lang="en-GB" sz="1200" kern="0" dirty="0"/>
              <a:t>Add conclusions and recommendations</a:t>
            </a:r>
          </a:p>
          <a:p>
            <a:pPr lvl="1">
              <a:spcBef>
                <a:spcPts val="0"/>
              </a:spcBef>
              <a:spcAft>
                <a:spcPts val="600"/>
              </a:spcAft>
              <a:defRPr/>
            </a:pPr>
            <a:r>
              <a:rPr lang="en-GB" altLang="de-DE" sz="1400" kern="0" dirty="0"/>
              <a:t>Presentation of TR 28.846 for Approval</a:t>
            </a:r>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GB" altLang="zh-CN" sz="1400" dirty="0"/>
              <a:t>Start normative work</a:t>
            </a:r>
            <a:endParaRPr lang="en-US" sz="1400" kern="0" dirty="0"/>
          </a:p>
        </p:txBody>
      </p:sp>
    </p:spTree>
    <p:extLst>
      <p:ext uri="{BB962C8B-B14F-4D97-AF65-F5344CB8AC3E}">
        <p14:creationId xmlns:p14="http://schemas.microsoft.com/office/powerpoint/2010/main" val="3156586829"/>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6C3E5-AD46-3B08-3321-EC284F1B2A5A}"/>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58152B3-3102-F6BC-551D-E6060AAFB65D}"/>
              </a:ext>
            </a:extLst>
          </p:cNvPr>
          <p:cNvGraphicFramePr>
            <a:graphicFrameLocks noGrp="1"/>
          </p:cNvGraphicFramePr>
          <p:nvPr>
            <p:extLst>
              <p:ext uri="{D42A27DB-BD31-4B8C-83A1-F6EECF244321}">
                <p14:modId xmlns:p14="http://schemas.microsoft.com/office/powerpoint/2010/main" val="1940687734"/>
              </p:ext>
            </p:extLst>
          </p:nvPr>
        </p:nvGraphicFramePr>
        <p:xfrm>
          <a:off x="667512" y="1262287"/>
          <a:ext cx="11000316" cy="562670"/>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253687">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1040015</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CAPIF</a:t>
                      </a:r>
                    </a:p>
                  </a:txBody>
                  <a:tcPr marL="9525" marR="9525" marT="9525" marB="9525"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FS_CAPIF_Ph2_CH</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Calibri"/>
                          <a:ea typeface="PMingLiU"/>
                          <a:cs typeface="+mn-cs"/>
                        </a:rPr>
                        <a:t>03/03/2025</a:t>
                      </a:r>
                      <a:endParaRPr lang="en-US" altLang="zh-CN" sz="1050" kern="1200" noProof="0" dirty="0">
                        <a:solidFill>
                          <a:srgbClr val="000000"/>
                        </a:solidFill>
                        <a:effectLst/>
                        <a:latin typeface="Calibri"/>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SP-240981</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9D9C06C6-0FE2-44F5-B35E-653C45D2D965}"/>
              </a:ext>
            </a:extLst>
          </p:cNvPr>
          <p:cNvSpPr>
            <a:spLocks noGrp="1"/>
          </p:cNvSpPr>
          <p:nvPr>
            <p:ph type="title"/>
          </p:nvPr>
        </p:nvSpPr>
        <p:spPr>
          <a:xfrm>
            <a:off x="667512" y="119287"/>
            <a:ext cx="9102725" cy="1143000"/>
          </a:xfrm>
        </p:spPr>
        <p:txBody>
          <a:bodyPr/>
          <a:lstStyle/>
          <a:p>
            <a:r>
              <a:rPr lang="en-GB" altLang="en-US" sz="3200" b="1" dirty="0">
                <a:solidFill>
                  <a:srgbClr val="00B050"/>
                </a:solidFill>
              </a:rPr>
              <a:t>7. CAPCH: SID on Charging Aspects of CAPIF</a:t>
            </a:r>
            <a:endParaRPr lang="en-GB" altLang="en-US" sz="2400" b="1" i="1" dirty="0">
              <a:solidFill>
                <a:srgbClr val="00B050"/>
              </a:solidFill>
            </a:endParaRPr>
          </a:p>
        </p:txBody>
      </p:sp>
      <p:sp>
        <p:nvSpPr>
          <p:cNvPr id="3" name="矩形 5">
            <a:extLst>
              <a:ext uri="{FF2B5EF4-FFF2-40B4-BE49-F238E27FC236}">
                <a16:creationId xmlns:a16="http://schemas.microsoft.com/office/drawing/2014/main" id="{0FFEF4A1-321F-6CB7-9DD7-CA5481D2D4D5}"/>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Content Placeholder 7">
            <a:extLst>
              <a:ext uri="{FF2B5EF4-FFF2-40B4-BE49-F238E27FC236}">
                <a16:creationId xmlns:a16="http://schemas.microsoft.com/office/drawing/2014/main" id="{14043563-5B37-C441-1C61-0DF0962A2D84}"/>
              </a:ext>
            </a:extLst>
          </p:cNvPr>
          <p:cNvSpPr txBox="1">
            <a:spLocks/>
          </p:cNvSpPr>
          <p:nvPr/>
        </p:nvSpPr>
        <p:spPr>
          <a:xfrm>
            <a:off x="667512" y="2063263"/>
            <a:ext cx="11000316" cy="3997296"/>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marL="0" indent="0">
              <a:spcBef>
                <a:spcPts val="0"/>
              </a:spcBef>
              <a:spcAft>
                <a:spcPts val="0"/>
              </a:spcAft>
              <a:buNone/>
              <a:defRPr/>
            </a:pPr>
            <a:endParaRPr lang="de-DE" altLang="de-DE" sz="2000" kern="0" dirty="0"/>
          </a:p>
          <a:p>
            <a:pPr lvl="1">
              <a:spcBef>
                <a:spcPts val="0"/>
              </a:spcBef>
              <a:spcAft>
                <a:spcPts val="600"/>
              </a:spcAft>
              <a:defRPr/>
            </a:pPr>
            <a:r>
              <a:rPr lang="en-GB" sz="1400" kern="0" dirty="0"/>
              <a:t>12 pCRs for TR 28.849 were approved covering</a:t>
            </a:r>
          </a:p>
          <a:p>
            <a:pPr lvl="2">
              <a:spcBef>
                <a:spcPts val="0"/>
              </a:spcBef>
              <a:spcAft>
                <a:spcPts val="600"/>
              </a:spcAft>
              <a:defRPr/>
            </a:pPr>
            <a:r>
              <a:rPr lang="en-GB" sz="1200" kern="0" dirty="0"/>
              <a:t>Editorial corrections</a:t>
            </a:r>
          </a:p>
          <a:p>
            <a:pPr lvl="2">
              <a:spcBef>
                <a:spcPts val="0"/>
              </a:spcBef>
              <a:spcAft>
                <a:spcPts val="600"/>
              </a:spcAft>
              <a:defRPr/>
            </a:pPr>
            <a:r>
              <a:rPr lang="en-GB" sz="1200" kern="0" dirty="0"/>
              <a:t>New Solutions: Service API Management, API Invoker Management</a:t>
            </a:r>
          </a:p>
          <a:p>
            <a:pPr lvl="2">
              <a:spcBef>
                <a:spcPts val="0"/>
              </a:spcBef>
              <a:spcAft>
                <a:spcPts val="600"/>
              </a:spcAft>
              <a:defRPr/>
            </a:pPr>
            <a:r>
              <a:rPr lang="en-GB" sz="1200" kern="0" dirty="0"/>
              <a:t>Evaluations/Conclusions:  API Service Management, Multiple API Providers, Service API Management, and API Invoker Management</a:t>
            </a:r>
          </a:p>
          <a:p>
            <a:pPr lvl="1">
              <a:spcBef>
                <a:spcPts val="0"/>
              </a:spcBef>
              <a:spcAft>
                <a:spcPts val="600"/>
              </a:spcAft>
              <a:defRPr/>
            </a:pPr>
            <a:r>
              <a:rPr lang="en-GB" altLang="de-DE" sz="1400" kern="0" dirty="0"/>
              <a:t>Presentation of TR 28.849 for Approval </a:t>
            </a:r>
          </a:p>
          <a:p>
            <a:pPr lvl="1">
              <a:spcBef>
                <a:spcPts val="0"/>
              </a:spcBef>
              <a:spcAft>
                <a:spcPts val="600"/>
              </a:spcAft>
              <a:defRPr/>
            </a:pPr>
            <a:endParaRPr lang="de-DE" altLang="de-DE" sz="2000" kern="0" dirty="0"/>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Start normative work</a:t>
            </a:r>
            <a:endParaRPr lang="en-US" sz="1400" kern="0" dirty="0"/>
          </a:p>
        </p:txBody>
      </p:sp>
    </p:spTree>
    <p:extLst>
      <p:ext uri="{BB962C8B-B14F-4D97-AF65-F5344CB8AC3E}">
        <p14:creationId xmlns:p14="http://schemas.microsoft.com/office/powerpoint/2010/main" val="3803732290"/>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96C7-F6B4-F3C1-0A99-7FB4B76B43E4}"/>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4A96432-C8BD-5376-5218-F3DE23A53E8D}"/>
              </a:ext>
            </a:extLst>
          </p:cNvPr>
          <p:cNvGraphicFramePr>
            <a:graphicFrameLocks noGrp="1"/>
          </p:cNvGraphicFramePr>
          <p:nvPr>
            <p:extLst>
              <p:ext uri="{D42A27DB-BD31-4B8C-83A1-F6EECF244321}">
                <p14:modId xmlns:p14="http://schemas.microsoft.com/office/powerpoint/2010/main" val="1425783678"/>
              </p:ext>
            </p:extLst>
          </p:nvPr>
        </p:nvGraphicFramePr>
        <p:xfrm>
          <a:off x="667512" y="1115564"/>
          <a:ext cx="11000316" cy="632833"/>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1040016</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FS_NG_RTC_Ph2_CH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SP-240982</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6E33990C-315F-4D02-B1AA-A1907A984777}"/>
              </a:ext>
            </a:extLst>
          </p:cNvPr>
          <p:cNvSpPr>
            <a:spLocks noGrp="1"/>
          </p:cNvSpPr>
          <p:nvPr>
            <p:ph type="title"/>
          </p:nvPr>
        </p:nvSpPr>
        <p:spPr>
          <a:xfrm>
            <a:off x="441790" y="119287"/>
            <a:ext cx="9328448" cy="1143000"/>
          </a:xfrm>
        </p:spPr>
        <p:txBody>
          <a:bodyPr/>
          <a:lstStyle/>
          <a:p>
            <a:r>
              <a:rPr lang="en-GB" altLang="en-US" sz="3200" b="1" dirty="0">
                <a:solidFill>
                  <a:srgbClr val="00B050"/>
                </a:solidFill>
              </a:rPr>
              <a:t>8. </a:t>
            </a:r>
            <a:r>
              <a:rPr lang="en-US" sz="3200" b="1" dirty="0">
                <a:solidFill>
                  <a:srgbClr val="00B050"/>
                </a:solidFill>
              </a:rPr>
              <a:t>RTCCH: </a:t>
            </a:r>
            <a:r>
              <a:rPr lang="en-GB" altLang="en-US" sz="3200" b="1" dirty="0">
                <a:solidFill>
                  <a:srgbClr val="00B050"/>
                </a:solidFill>
              </a:rPr>
              <a:t>SID on Charging aspects of next generation real time communication services phase 2</a:t>
            </a:r>
            <a:endParaRPr lang="en-GB" altLang="en-US" sz="2400" b="1" i="1" dirty="0">
              <a:solidFill>
                <a:srgbClr val="00B050"/>
              </a:solidFill>
            </a:endParaRPr>
          </a:p>
        </p:txBody>
      </p:sp>
      <p:sp>
        <p:nvSpPr>
          <p:cNvPr id="3" name="矩形 5">
            <a:extLst>
              <a:ext uri="{FF2B5EF4-FFF2-40B4-BE49-F238E27FC236}">
                <a16:creationId xmlns:a16="http://schemas.microsoft.com/office/drawing/2014/main" id="{674BBC60-09FB-D702-EE2C-D7691C5DDFB2}"/>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Content Placeholder 7">
            <a:extLst>
              <a:ext uri="{FF2B5EF4-FFF2-40B4-BE49-F238E27FC236}">
                <a16:creationId xmlns:a16="http://schemas.microsoft.com/office/drawing/2014/main" id="{44879D79-6843-4F4C-3A09-225685637E52}"/>
              </a:ext>
            </a:extLst>
          </p:cNvPr>
          <p:cNvSpPr txBox="1">
            <a:spLocks/>
          </p:cNvSpPr>
          <p:nvPr/>
        </p:nvSpPr>
        <p:spPr>
          <a:xfrm>
            <a:off x="667512" y="2085463"/>
            <a:ext cx="11000316" cy="393483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marL="0" indent="0">
              <a:spcBef>
                <a:spcPts val="0"/>
              </a:spcBef>
              <a:spcAft>
                <a:spcPts val="0"/>
              </a:spcAft>
              <a:buNone/>
              <a:defRPr/>
            </a:pPr>
            <a:endParaRPr lang="de-DE" altLang="de-DE" sz="2000" kern="0" dirty="0"/>
          </a:p>
          <a:p>
            <a:pPr lvl="1">
              <a:spcBef>
                <a:spcPts val="0"/>
              </a:spcBef>
              <a:spcAft>
                <a:spcPts val="600"/>
              </a:spcAft>
              <a:defRPr/>
            </a:pPr>
            <a:r>
              <a:rPr lang="en-GB" sz="1400" kern="0" dirty="0"/>
              <a:t>11 pCRs for TR 28.851 were approved covering</a:t>
            </a:r>
          </a:p>
          <a:p>
            <a:pPr lvl="2">
              <a:spcBef>
                <a:spcPts val="0"/>
              </a:spcBef>
              <a:spcAft>
                <a:spcPts val="600"/>
              </a:spcAft>
              <a:defRPr/>
            </a:pPr>
            <a:r>
              <a:rPr lang="en-GB" sz="1200" kern="0" dirty="0"/>
              <a:t>New charging solutions for DC application usage by volume and download by volume</a:t>
            </a:r>
          </a:p>
          <a:p>
            <a:pPr lvl="2">
              <a:spcBef>
                <a:spcPts val="0"/>
              </a:spcBef>
              <a:spcAft>
                <a:spcPts val="600"/>
              </a:spcAft>
              <a:defRPr/>
            </a:pPr>
            <a:r>
              <a:rPr lang="en-GB" sz="1200" kern="0" dirty="0"/>
              <a:t>Update evaluation for Topic 2 and add conclusion for Topic 1, Topic 2, Topic 3, Topic 4</a:t>
            </a:r>
          </a:p>
          <a:p>
            <a:pPr lvl="2">
              <a:spcBef>
                <a:spcPts val="0"/>
              </a:spcBef>
              <a:spcAft>
                <a:spcPts val="600"/>
              </a:spcAft>
              <a:defRPr/>
            </a:pPr>
            <a:r>
              <a:rPr lang="en-GB" sz="1200" kern="0" dirty="0"/>
              <a:t>New KI on Support of Avatar communication</a:t>
            </a:r>
          </a:p>
          <a:p>
            <a:pPr lvl="2">
              <a:spcBef>
                <a:spcPts val="0"/>
              </a:spcBef>
              <a:spcAft>
                <a:spcPts val="600"/>
              </a:spcAft>
              <a:defRPr/>
            </a:pPr>
            <a:r>
              <a:rPr lang="en-GB" sz="1200" kern="0" dirty="0"/>
              <a:t>Adding solution on Support of Avatar communication</a:t>
            </a:r>
          </a:p>
          <a:p>
            <a:pPr lvl="2">
              <a:spcBef>
                <a:spcPts val="0"/>
              </a:spcBef>
              <a:spcAft>
                <a:spcPts val="600"/>
              </a:spcAft>
              <a:defRPr/>
            </a:pPr>
            <a:r>
              <a:rPr lang="en-GB" sz="1200" kern="0" dirty="0"/>
              <a:t>Conclusions and recommendations</a:t>
            </a:r>
          </a:p>
          <a:p>
            <a:pPr lvl="1">
              <a:spcBef>
                <a:spcPts val="0"/>
              </a:spcBef>
              <a:spcAft>
                <a:spcPts val="600"/>
              </a:spcAft>
              <a:defRPr/>
            </a:pPr>
            <a:r>
              <a:rPr lang="en-GB" altLang="de-DE" sz="1400" kern="0" dirty="0"/>
              <a:t>Presentation of TR 28.851 for Approval </a:t>
            </a:r>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GB" altLang="zh-CN" sz="1400" dirty="0"/>
              <a:t>Start normative work including preliminary work on Avatar communication based on revised WID for NG_RTC_Ph2_CH</a:t>
            </a:r>
          </a:p>
          <a:p>
            <a:pPr lvl="1">
              <a:defRPr/>
            </a:pPr>
            <a:endParaRPr lang="en-US" sz="1400" kern="0" dirty="0"/>
          </a:p>
        </p:txBody>
      </p:sp>
    </p:spTree>
    <p:extLst>
      <p:ext uri="{BB962C8B-B14F-4D97-AF65-F5344CB8AC3E}">
        <p14:creationId xmlns:p14="http://schemas.microsoft.com/office/powerpoint/2010/main" val="1655636473"/>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96C7-F6B4-F3C1-0A99-7FB4B76B43E4}"/>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4A96432-C8BD-5376-5218-F3DE23A53E8D}"/>
              </a:ext>
            </a:extLst>
          </p:cNvPr>
          <p:cNvGraphicFramePr>
            <a:graphicFrameLocks noGrp="1"/>
          </p:cNvGraphicFramePr>
          <p:nvPr>
            <p:extLst>
              <p:ext uri="{D42A27DB-BD31-4B8C-83A1-F6EECF244321}">
                <p14:modId xmlns:p14="http://schemas.microsoft.com/office/powerpoint/2010/main" val="1651319166"/>
              </p:ext>
            </p:extLst>
          </p:nvPr>
        </p:nvGraphicFramePr>
        <p:xfrm>
          <a:off x="667512" y="1178950"/>
          <a:ext cx="11000316" cy="480433"/>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03851">
                  <a:extLst>
                    <a:ext uri="{9D8B030D-6E8A-4147-A177-3AD203B41FA5}">
                      <a16:colId xmlns:a16="http://schemas.microsoft.com/office/drawing/2014/main" val="20001"/>
                    </a:ext>
                  </a:extLst>
                </a:gridCol>
                <a:gridCol w="1310652">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15126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1040017</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Uncrewed Aerial Vehicle</a:t>
                      </a:r>
                    </a:p>
                  </a:txBody>
                  <a:tcPr marL="9525" marR="9525" marT="9525" marB="9525"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FS_UAS_PH2_CH</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SP-240983</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D925D3FA-E1C2-4529-9671-2B34822DE645}"/>
              </a:ext>
            </a:extLst>
          </p:cNvPr>
          <p:cNvSpPr>
            <a:spLocks noGrp="1"/>
          </p:cNvSpPr>
          <p:nvPr>
            <p:ph type="title"/>
          </p:nvPr>
        </p:nvSpPr>
        <p:spPr>
          <a:xfrm>
            <a:off x="667512" y="119287"/>
            <a:ext cx="9102725" cy="1143000"/>
          </a:xfrm>
        </p:spPr>
        <p:txBody>
          <a:bodyPr/>
          <a:lstStyle/>
          <a:p>
            <a:r>
              <a:rPr lang="en-GB" altLang="en-US" sz="3200" b="1" dirty="0">
                <a:solidFill>
                  <a:srgbClr val="00B050"/>
                </a:solidFill>
              </a:rPr>
              <a:t>9. UASCH: SID on Charging aspects of Uncrewed Aerial Vehicle</a:t>
            </a:r>
          </a:p>
        </p:txBody>
      </p:sp>
      <p:sp>
        <p:nvSpPr>
          <p:cNvPr id="3" name="矩形 5">
            <a:extLst>
              <a:ext uri="{FF2B5EF4-FFF2-40B4-BE49-F238E27FC236}">
                <a16:creationId xmlns:a16="http://schemas.microsoft.com/office/drawing/2014/main" id="{62A1E038-ECDC-F22F-20D5-C3F6826EA4A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Content Placeholder 7">
            <a:extLst>
              <a:ext uri="{FF2B5EF4-FFF2-40B4-BE49-F238E27FC236}">
                <a16:creationId xmlns:a16="http://schemas.microsoft.com/office/drawing/2014/main" id="{C838846B-3FB7-6B48-9074-FC0ACE463B98}"/>
              </a:ext>
            </a:extLst>
          </p:cNvPr>
          <p:cNvSpPr txBox="1">
            <a:spLocks/>
          </p:cNvSpPr>
          <p:nvPr/>
        </p:nvSpPr>
        <p:spPr>
          <a:xfrm>
            <a:off x="633164" y="2002315"/>
            <a:ext cx="10925672" cy="378434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marL="0" indent="0">
              <a:spcBef>
                <a:spcPts val="0"/>
              </a:spcBef>
              <a:spcAft>
                <a:spcPts val="0"/>
              </a:spcAft>
              <a:buNone/>
              <a:defRPr/>
            </a:pPr>
            <a:endParaRPr lang="de-DE" altLang="de-DE" sz="2000" kern="0" dirty="0"/>
          </a:p>
          <a:p>
            <a:pPr lvl="1">
              <a:spcBef>
                <a:spcPts val="0"/>
              </a:spcBef>
              <a:spcAft>
                <a:spcPts val="600"/>
              </a:spcAft>
              <a:defRPr/>
            </a:pPr>
            <a:r>
              <a:rPr lang="en-GB" sz="1400" kern="0" dirty="0"/>
              <a:t>6 pCRs for TR 28.853 were approved covering</a:t>
            </a:r>
          </a:p>
          <a:p>
            <a:pPr lvl="2">
              <a:spcBef>
                <a:spcPts val="0"/>
              </a:spcBef>
              <a:spcAft>
                <a:spcPts val="600"/>
              </a:spcAft>
              <a:defRPr/>
            </a:pPr>
            <a:r>
              <a:rPr lang="en-GB" sz="1200" kern="0" dirty="0"/>
              <a:t>Add new solution for UAV information.</a:t>
            </a:r>
          </a:p>
          <a:p>
            <a:pPr lvl="2">
              <a:spcBef>
                <a:spcPts val="0"/>
              </a:spcBef>
              <a:spcAft>
                <a:spcPts val="600"/>
              </a:spcAft>
              <a:defRPr/>
            </a:pPr>
            <a:r>
              <a:rPr lang="en-GB" sz="1200" kern="0" dirty="0"/>
              <a:t>Add evaluation and conclusion for UAS charging topic 1, topic 2 and topic 3.</a:t>
            </a:r>
          </a:p>
          <a:p>
            <a:pPr lvl="2">
              <a:spcBef>
                <a:spcPts val="0"/>
              </a:spcBef>
              <a:spcAft>
                <a:spcPts val="600"/>
              </a:spcAft>
              <a:defRPr/>
            </a:pPr>
            <a:r>
              <a:rPr lang="en-GB" sz="1200" kern="0" dirty="0"/>
              <a:t>Update Conclusions and Recommendations.</a:t>
            </a:r>
          </a:p>
          <a:p>
            <a:pPr marL="685800" lvl="1" indent="-285750">
              <a:spcBef>
                <a:spcPts val="0"/>
              </a:spcBef>
              <a:spcAft>
                <a:spcPts val="0"/>
              </a:spcAft>
              <a:defRPr/>
            </a:pPr>
            <a:r>
              <a:rPr lang="en-GB" altLang="de-DE" sz="1400" kern="0" dirty="0"/>
              <a:t>Presentation of TR 28.853 for Approval </a:t>
            </a:r>
            <a:endParaRPr lang="en-GB" sz="1400" kern="0" dirty="0"/>
          </a:p>
          <a:p>
            <a:pPr marL="400050" lvl="1" indent="0">
              <a:spcBef>
                <a:spcPts val="0"/>
              </a:spcBef>
              <a:spcAft>
                <a:spcPts val="0"/>
              </a:spcAft>
              <a:buNone/>
              <a:defRPr/>
            </a:pPr>
            <a:endParaRPr lang="de-DE" altLang="de-DE" sz="14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Start normative work</a:t>
            </a:r>
            <a:endParaRPr lang="en-US" sz="1400" kern="0" dirty="0"/>
          </a:p>
        </p:txBody>
      </p:sp>
    </p:spTree>
    <p:extLst>
      <p:ext uri="{BB962C8B-B14F-4D97-AF65-F5344CB8AC3E}">
        <p14:creationId xmlns:p14="http://schemas.microsoft.com/office/powerpoint/2010/main" val="2221134116"/>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FCF7C-C055-32C2-6183-18CF41F3538C}"/>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D3DBFE71-1036-EFEE-18C4-B7F364D466D5}"/>
              </a:ext>
            </a:extLst>
          </p:cNvPr>
          <p:cNvSpPr>
            <a:spLocks noGrp="1"/>
          </p:cNvSpPr>
          <p:nvPr>
            <p:ph type="title"/>
          </p:nvPr>
        </p:nvSpPr>
        <p:spPr>
          <a:xfrm>
            <a:off x="595842" y="221071"/>
            <a:ext cx="9445000" cy="1143000"/>
          </a:xfrm>
        </p:spPr>
        <p:txBody>
          <a:bodyPr/>
          <a:lstStyle/>
          <a:p>
            <a:r>
              <a:rPr lang="en-GB" altLang="en-US" sz="3200" b="1" dirty="0"/>
              <a:t>10.SATCH: WID on Charging aspects of satellite access Phase 3</a:t>
            </a:r>
            <a:br>
              <a:rPr lang="en-GB" altLang="en-US" sz="3200" b="1" dirty="0"/>
            </a:b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7C7685C8-AC61-1AC0-5103-EF59BE61AA74}"/>
              </a:ext>
            </a:extLst>
          </p:cNvPr>
          <p:cNvGraphicFramePr>
            <a:graphicFrameLocks noGrp="1"/>
          </p:cNvGraphicFramePr>
          <p:nvPr>
            <p:extLst>
              <p:ext uri="{D42A27DB-BD31-4B8C-83A1-F6EECF244321}">
                <p14:modId xmlns:p14="http://schemas.microsoft.com/office/powerpoint/2010/main" val="2013871547"/>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107xxxx</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5GSAT_Ph3_CH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SP-25xxxx</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8FED3D22-FB4C-78E2-1C08-75DB696B2376}"/>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a:spcBef>
                <a:spcPts val="0"/>
              </a:spcBef>
              <a:spcAft>
                <a:spcPts val="0"/>
              </a:spcAft>
              <a:defRPr/>
            </a:pPr>
            <a:endParaRPr lang="de-DE" altLang="de-DE" sz="2000" kern="0" dirty="0"/>
          </a:p>
          <a:p>
            <a:pPr lvl="1">
              <a:spcBef>
                <a:spcPts val="0"/>
              </a:spcBef>
              <a:spcAft>
                <a:spcPts val="600"/>
              </a:spcAft>
              <a:defRPr/>
            </a:pPr>
            <a:r>
              <a:rPr lang="en-US" sz="1400" kern="0" dirty="0"/>
              <a:t>New WID proposal</a:t>
            </a:r>
          </a:p>
          <a:p>
            <a:pPr marL="0" indent="0">
              <a:spcBef>
                <a:spcPts val="0"/>
              </a:spcBef>
              <a:spcAft>
                <a:spcPts val="0"/>
              </a:spcAft>
              <a:buNone/>
              <a:defRPr/>
            </a:pPr>
            <a:endParaRPr lang="de-DE" altLang="de-DE" sz="2000" kern="0" dirty="0"/>
          </a:p>
          <a:p>
            <a:pPr>
              <a:spcBef>
                <a:spcPts val="0"/>
              </a:spcBef>
              <a:spcAft>
                <a:spcPts val="0"/>
              </a:spcAft>
              <a:defRPr/>
            </a:pPr>
            <a:r>
              <a:rPr lang="en-US" sz="2000" kern="0" dirty="0"/>
              <a:t>RAN impacts and dependencies:</a:t>
            </a:r>
          </a:p>
          <a:p>
            <a:pPr marL="0" indent="0">
              <a:spcBef>
                <a:spcPts val="0"/>
              </a:spcBef>
              <a:spcAft>
                <a:spcPts val="0"/>
              </a:spcAft>
              <a:buNone/>
              <a:defRPr/>
            </a:pP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Start the WID</a:t>
            </a:r>
            <a:endParaRPr lang="en-US" sz="1400" kern="0" dirty="0"/>
          </a:p>
        </p:txBody>
      </p:sp>
      <p:sp>
        <p:nvSpPr>
          <p:cNvPr id="2" name="矩形 5">
            <a:extLst>
              <a:ext uri="{FF2B5EF4-FFF2-40B4-BE49-F238E27FC236}">
                <a16:creationId xmlns:a16="http://schemas.microsoft.com/office/drawing/2014/main" id="{136DD793-24E7-EA86-E2EA-3749B098942B}"/>
              </a:ext>
            </a:extLst>
          </p:cNvPr>
          <p:cNvSpPr/>
          <p:nvPr/>
        </p:nvSpPr>
        <p:spPr>
          <a:xfrm>
            <a:off x="9639698" y="-2725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714603608"/>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8D538-BB8F-7F92-4FA5-E1305A2EDA10}"/>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DD12FD45-808A-4C12-BA29-10BE649E14E7}"/>
              </a:ext>
            </a:extLst>
          </p:cNvPr>
          <p:cNvSpPr>
            <a:spLocks noGrp="1"/>
          </p:cNvSpPr>
          <p:nvPr>
            <p:ph type="title"/>
          </p:nvPr>
        </p:nvSpPr>
        <p:spPr>
          <a:xfrm>
            <a:off x="595842" y="221071"/>
            <a:ext cx="9445000" cy="1143000"/>
          </a:xfrm>
        </p:spPr>
        <p:txBody>
          <a:bodyPr/>
          <a:lstStyle/>
          <a:p>
            <a:r>
              <a:rPr lang="en-GB" altLang="en-US" sz="3200" b="1" dirty="0"/>
              <a:t>11.CAPCH: WID on Charging aspects of CAPIF</a:t>
            </a:r>
            <a:br>
              <a:rPr lang="en-GB" altLang="en-US" sz="3200" b="1" dirty="0"/>
            </a:b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BC456273-2A4F-1169-ADBF-3AD597171CE2}"/>
              </a:ext>
            </a:extLst>
          </p:cNvPr>
          <p:cNvGraphicFramePr>
            <a:graphicFrameLocks noGrp="1"/>
          </p:cNvGraphicFramePr>
          <p:nvPr>
            <p:extLst>
              <p:ext uri="{D42A27DB-BD31-4B8C-83A1-F6EECF244321}">
                <p14:modId xmlns:p14="http://schemas.microsoft.com/office/powerpoint/2010/main" val="2685428427"/>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107xxxx</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WID on Charging aspects of CAPIF</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CAPIF_Ph2_CH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SP-25xxxx</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A567674C-B2F5-DB29-0494-DD5E2D69AFCD}"/>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a:spcBef>
                <a:spcPts val="0"/>
              </a:spcBef>
              <a:spcAft>
                <a:spcPts val="0"/>
              </a:spcAft>
              <a:defRPr/>
            </a:pPr>
            <a:endParaRPr lang="de-DE" altLang="de-DE" sz="2000" kern="0" dirty="0"/>
          </a:p>
          <a:p>
            <a:pPr lvl="1">
              <a:spcBef>
                <a:spcPts val="0"/>
              </a:spcBef>
              <a:spcAft>
                <a:spcPts val="600"/>
              </a:spcAft>
              <a:defRPr/>
            </a:pPr>
            <a:r>
              <a:rPr lang="en-US" sz="1400" kern="0" dirty="0"/>
              <a:t>New WID proposal</a:t>
            </a:r>
          </a:p>
          <a:p>
            <a:pPr marL="0" indent="0">
              <a:spcBef>
                <a:spcPts val="0"/>
              </a:spcBef>
              <a:spcAft>
                <a:spcPts val="0"/>
              </a:spcAft>
              <a:buNone/>
              <a:defRPr/>
            </a:pPr>
            <a:endParaRPr lang="de-DE" altLang="de-DE" sz="2000" kern="0" dirty="0"/>
          </a:p>
          <a:p>
            <a:pPr>
              <a:spcBef>
                <a:spcPts val="0"/>
              </a:spcBef>
              <a:spcAft>
                <a:spcPts val="0"/>
              </a:spcAft>
              <a:defRPr/>
            </a:pPr>
            <a:r>
              <a:rPr lang="en-US" sz="2000" kern="0" dirty="0"/>
              <a:t>RAN impacts and dependencies:</a:t>
            </a:r>
          </a:p>
          <a:p>
            <a:pPr marL="0" indent="0">
              <a:spcBef>
                <a:spcPts val="0"/>
              </a:spcBef>
              <a:spcAft>
                <a:spcPts val="0"/>
              </a:spcAft>
              <a:buNone/>
              <a:defRPr/>
            </a:pP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Start the WID</a:t>
            </a:r>
            <a:endParaRPr lang="en-US" sz="1400" kern="0" dirty="0"/>
          </a:p>
        </p:txBody>
      </p:sp>
      <p:sp>
        <p:nvSpPr>
          <p:cNvPr id="2" name="矩形 5">
            <a:extLst>
              <a:ext uri="{FF2B5EF4-FFF2-40B4-BE49-F238E27FC236}">
                <a16:creationId xmlns:a16="http://schemas.microsoft.com/office/drawing/2014/main" id="{1F6D363E-426D-EDE0-C5F2-5ABB9C0C268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2840649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CE8A-2CE7-46BE-94B3-386F7674B360}"/>
              </a:ext>
            </a:extLst>
          </p:cNvPr>
          <p:cNvSpPr>
            <a:spLocks noGrp="1"/>
          </p:cNvSpPr>
          <p:nvPr>
            <p:ph type="title"/>
          </p:nvPr>
        </p:nvSpPr>
        <p:spPr>
          <a:xfrm>
            <a:off x="367201" y="228600"/>
            <a:ext cx="9387988" cy="1143000"/>
          </a:xfrm>
        </p:spPr>
        <p:txBody>
          <a:bodyPr/>
          <a:lstStyle/>
          <a:p>
            <a:r>
              <a:rPr lang="en-US" altLang="zh-CN" sz="4000" dirty="0"/>
              <a:t>SA5 meeting statistics (Rel-19 OAM topics) </a:t>
            </a:r>
            <a:endParaRPr lang="zh-CN" altLang="en-US" sz="4000" dirty="0"/>
          </a:p>
        </p:txBody>
      </p:sp>
      <p:sp>
        <p:nvSpPr>
          <p:cNvPr id="4" name="Rectangle 3">
            <a:extLst>
              <a:ext uri="{FF2B5EF4-FFF2-40B4-BE49-F238E27FC236}">
                <a16:creationId xmlns:a16="http://schemas.microsoft.com/office/drawing/2014/main" id="{F41C6069-4879-4782-91DF-E2EFA11013FA}"/>
              </a:ext>
            </a:extLst>
          </p:cNvPr>
          <p:cNvSpPr/>
          <p:nvPr/>
        </p:nvSpPr>
        <p:spPr>
          <a:xfrm>
            <a:off x="2901696" y="5198140"/>
            <a:ext cx="7680960" cy="292388"/>
          </a:xfrm>
          <a:prstGeom prst="rect">
            <a:avLst/>
          </a:prstGeom>
        </p:spPr>
        <p:txBody>
          <a:bodyPr wrap="square">
            <a:spAutoFit/>
          </a:bodyPr>
          <a:lstStyle/>
          <a:p>
            <a:r>
              <a:rPr lang="en-US" altLang="zh-CN" b="1" dirty="0"/>
              <a:t>Observation: AIML/CMO/NDT/EE/IDM/CCL/MDA are top 7 contribution topics in Rel-19 </a:t>
            </a:r>
            <a:endParaRPr lang="en-US" altLang="zh-CN" dirty="0"/>
          </a:p>
        </p:txBody>
      </p:sp>
      <p:graphicFrame>
        <p:nvGraphicFramePr>
          <p:cNvPr id="6" name="Chart 5">
            <a:extLst>
              <a:ext uri="{FF2B5EF4-FFF2-40B4-BE49-F238E27FC236}">
                <a16:creationId xmlns:a16="http://schemas.microsoft.com/office/drawing/2014/main" id="{BE053918-2301-4A29-9BBA-370633D56CD6}"/>
              </a:ext>
            </a:extLst>
          </p:cNvPr>
          <p:cNvGraphicFramePr>
            <a:graphicFrameLocks/>
          </p:cNvGraphicFramePr>
          <p:nvPr>
            <p:extLst>
              <p:ext uri="{D42A27DB-BD31-4B8C-83A1-F6EECF244321}">
                <p14:modId xmlns:p14="http://schemas.microsoft.com/office/powerpoint/2010/main" val="3759141332"/>
              </p:ext>
            </p:extLst>
          </p:nvPr>
        </p:nvGraphicFramePr>
        <p:xfrm>
          <a:off x="2901696" y="1508491"/>
          <a:ext cx="7781992" cy="30973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2039E7C0-A258-47D7-8386-9909E0F8D236}"/>
              </a:ext>
            </a:extLst>
          </p:cNvPr>
          <p:cNvGraphicFramePr>
            <a:graphicFrameLocks noGrp="1"/>
          </p:cNvGraphicFramePr>
          <p:nvPr>
            <p:extLst>
              <p:ext uri="{D42A27DB-BD31-4B8C-83A1-F6EECF244321}">
                <p14:modId xmlns:p14="http://schemas.microsoft.com/office/powerpoint/2010/main" val="1646811087"/>
              </p:ext>
            </p:extLst>
          </p:nvPr>
        </p:nvGraphicFramePr>
        <p:xfrm>
          <a:off x="768096" y="1154748"/>
          <a:ext cx="1591056" cy="4335780"/>
        </p:xfrm>
        <a:graphic>
          <a:graphicData uri="http://schemas.openxmlformats.org/drawingml/2006/table">
            <a:tbl>
              <a:tblPr>
                <a:tableStyleId>{5C22544A-7EE6-4342-B048-85BDC9FD1C3A}</a:tableStyleId>
              </a:tblPr>
              <a:tblGrid>
                <a:gridCol w="795528">
                  <a:extLst>
                    <a:ext uri="{9D8B030D-6E8A-4147-A177-3AD203B41FA5}">
                      <a16:colId xmlns:a16="http://schemas.microsoft.com/office/drawing/2014/main" val="2417134531"/>
                    </a:ext>
                  </a:extLst>
                </a:gridCol>
                <a:gridCol w="795528">
                  <a:extLst>
                    <a:ext uri="{9D8B030D-6E8A-4147-A177-3AD203B41FA5}">
                      <a16:colId xmlns:a16="http://schemas.microsoft.com/office/drawing/2014/main" val="727370457"/>
                    </a:ext>
                  </a:extLst>
                </a:gridCol>
              </a:tblGrid>
              <a:tr h="182880">
                <a:tc>
                  <a:txBody>
                    <a:bodyPr/>
                    <a:lstStyle/>
                    <a:p>
                      <a:pPr algn="l" fontAlgn="ctr"/>
                      <a:r>
                        <a:rPr lang="zh-CN" altLang="en-US" sz="1000" b="1" u="none" strike="noStrike" dirty="0">
                          <a:effectLst/>
                          <a:latin typeface="+mn-lt"/>
                        </a:rPr>
                        <a:t>　</a:t>
                      </a:r>
                      <a:r>
                        <a:rPr lang="en-US" altLang="zh-CN" sz="1000" b="1" u="none" strike="noStrike" dirty="0">
                          <a:effectLst/>
                          <a:latin typeface="+mn-lt"/>
                        </a:rPr>
                        <a:t>Topics</a:t>
                      </a:r>
                      <a:endParaRPr lang="zh-CN" altLang="en-US" sz="1000" b="1" i="0" u="none" strike="noStrike" dirty="0">
                        <a:effectLst/>
                        <a:latin typeface="+mn-lt"/>
                        <a:ea typeface="宋体" panose="02010600030101010101" pitchFamily="2" charset="-122"/>
                      </a:endParaRPr>
                    </a:p>
                  </a:txBody>
                  <a:tcPr marL="7620" marR="7620" marT="7620" marB="0" anchor="ctr">
                    <a:solidFill>
                      <a:srgbClr val="92D050"/>
                    </a:solidFill>
                  </a:tcPr>
                </a:tc>
                <a:tc>
                  <a:txBody>
                    <a:bodyPr/>
                    <a:lstStyle/>
                    <a:p>
                      <a:pPr algn="l" fontAlgn="ctr"/>
                      <a:r>
                        <a:rPr lang="en-US" altLang="zh-CN" sz="1000" b="1" u="none" strike="noStrike" dirty="0">
                          <a:effectLst/>
                          <a:latin typeface="+mn-lt"/>
                        </a:rPr>
                        <a:t>Submitted </a:t>
                      </a:r>
                      <a:r>
                        <a:rPr lang="en-US" altLang="zh-CN" sz="1000" b="1" u="none" strike="noStrike" dirty="0" err="1">
                          <a:effectLst/>
                          <a:latin typeface="+mn-lt"/>
                        </a:rPr>
                        <a:t>tdocs</a:t>
                      </a:r>
                      <a:endParaRPr lang="en-US" altLang="zh-CN" sz="1000" b="1" i="0" u="none" strike="noStrike" dirty="0">
                        <a:effectLst/>
                        <a:latin typeface="+mn-lt"/>
                        <a:ea typeface="宋体" panose="02010600030101010101" pitchFamily="2" charset="-122"/>
                      </a:endParaRPr>
                    </a:p>
                  </a:txBody>
                  <a:tcPr marL="7620" marR="7620" marT="7620" marB="0" anchor="ctr">
                    <a:solidFill>
                      <a:srgbClr val="92D050"/>
                    </a:solidFill>
                  </a:tcPr>
                </a:tc>
                <a:extLst>
                  <a:ext uri="{0D108BD9-81ED-4DB2-BD59-A6C34878D82A}">
                    <a16:rowId xmlns:a16="http://schemas.microsoft.com/office/drawing/2014/main" val="4155866176"/>
                  </a:ext>
                </a:extLst>
              </a:tr>
              <a:tr h="182880">
                <a:tc>
                  <a:txBody>
                    <a:bodyPr/>
                    <a:lstStyle/>
                    <a:p>
                      <a:pPr algn="l" fontAlgn="ctr"/>
                      <a:r>
                        <a:rPr lang="en-US" sz="1000" u="none" strike="noStrike">
                          <a:effectLst/>
                          <a:latin typeface="+mn-lt"/>
                        </a:rPr>
                        <a:t>AIML</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267</a:t>
                      </a:r>
                    </a:p>
                  </a:txBody>
                  <a:tcPr marL="7620" marR="7620" marT="7620" marB="0" anchor="ctr"/>
                </a:tc>
                <a:extLst>
                  <a:ext uri="{0D108BD9-81ED-4DB2-BD59-A6C34878D82A}">
                    <a16:rowId xmlns:a16="http://schemas.microsoft.com/office/drawing/2014/main" val="877753079"/>
                  </a:ext>
                </a:extLst>
              </a:tr>
              <a:tr h="182880">
                <a:tc>
                  <a:txBody>
                    <a:bodyPr/>
                    <a:lstStyle/>
                    <a:p>
                      <a:pPr algn="l" fontAlgn="ctr"/>
                      <a:r>
                        <a:rPr lang="en-US" sz="1000" u="none" strike="noStrike">
                          <a:effectLst/>
                          <a:latin typeface="+mn-lt"/>
                        </a:rPr>
                        <a:t>MADCOL</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34</a:t>
                      </a:r>
                    </a:p>
                  </a:txBody>
                  <a:tcPr marL="7620" marR="7620" marT="7620" marB="0" anchor="ctr"/>
                </a:tc>
                <a:extLst>
                  <a:ext uri="{0D108BD9-81ED-4DB2-BD59-A6C34878D82A}">
                    <a16:rowId xmlns:a16="http://schemas.microsoft.com/office/drawing/2014/main" val="1922096186"/>
                  </a:ext>
                </a:extLst>
              </a:tr>
              <a:tr h="182880">
                <a:tc>
                  <a:txBody>
                    <a:bodyPr/>
                    <a:lstStyle/>
                    <a:p>
                      <a:pPr algn="l" fontAlgn="ctr"/>
                      <a:r>
                        <a:rPr lang="en-US" sz="1000" u="none" strike="noStrike">
                          <a:effectLst/>
                          <a:latin typeface="+mn-lt"/>
                        </a:rPr>
                        <a:t>SEPM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18</a:t>
                      </a:r>
                    </a:p>
                  </a:txBody>
                  <a:tcPr marL="7620" marR="7620" marT="7620" marB="0" anchor="ctr"/>
                </a:tc>
                <a:extLst>
                  <a:ext uri="{0D108BD9-81ED-4DB2-BD59-A6C34878D82A}">
                    <a16:rowId xmlns:a16="http://schemas.microsoft.com/office/drawing/2014/main" val="936105166"/>
                  </a:ext>
                </a:extLst>
              </a:tr>
              <a:tr h="182880">
                <a:tc>
                  <a:txBody>
                    <a:bodyPr/>
                    <a:lstStyle/>
                    <a:p>
                      <a:pPr algn="l" fontAlgn="ctr"/>
                      <a:r>
                        <a:rPr lang="en-US" sz="1000" u="none" strike="noStrike">
                          <a:effectLst/>
                          <a:latin typeface="+mn-lt"/>
                        </a:rPr>
                        <a:t>PM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88</a:t>
                      </a:r>
                    </a:p>
                  </a:txBody>
                  <a:tcPr marL="7620" marR="7620" marT="7620" marB="0" anchor="ctr"/>
                </a:tc>
                <a:extLst>
                  <a:ext uri="{0D108BD9-81ED-4DB2-BD59-A6C34878D82A}">
                    <a16:rowId xmlns:a16="http://schemas.microsoft.com/office/drawing/2014/main" val="896430391"/>
                  </a:ext>
                </a:extLst>
              </a:tr>
              <a:tr h="182880">
                <a:tc>
                  <a:txBody>
                    <a:bodyPr/>
                    <a:lstStyle/>
                    <a:p>
                      <a:pPr algn="l" fontAlgn="ctr"/>
                      <a:r>
                        <a:rPr lang="en-US" sz="1000" u="none" strike="noStrike">
                          <a:effectLst/>
                          <a:latin typeface="+mn-lt"/>
                        </a:rPr>
                        <a:t>AdNRM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66</a:t>
                      </a:r>
                    </a:p>
                  </a:txBody>
                  <a:tcPr marL="7620" marR="7620" marT="7620" marB="0" anchor="ctr"/>
                </a:tc>
                <a:extLst>
                  <a:ext uri="{0D108BD9-81ED-4DB2-BD59-A6C34878D82A}">
                    <a16:rowId xmlns:a16="http://schemas.microsoft.com/office/drawing/2014/main" val="4062951977"/>
                  </a:ext>
                </a:extLst>
              </a:tr>
              <a:tr h="182880">
                <a:tc>
                  <a:txBody>
                    <a:bodyPr/>
                    <a:lstStyle/>
                    <a:p>
                      <a:pPr algn="l" fontAlgn="ctr"/>
                      <a:r>
                        <a:rPr lang="en-US" sz="1000" u="none" strike="noStrike">
                          <a:effectLst/>
                          <a:latin typeface="+mn-lt"/>
                        </a:rPr>
                        <a:t>TMQ</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33</a:t>
                      </a:r>
                    </a:p>
                  </a:txBody>
                  <a:tcPr marL="7620" marR="7620" marT="7620" marB="0" anchor="ctr"/>
                </a:tc>
                <a:extLst>
                  <a:ext uri="{0D108BD9-81ED-4DB2-BD59-A6C34878D82A}">
                    <a16:rowId xmlns:a16="http://schemas.microsoft.com/office/drawing/2014/main" val="2850585708"/>
                  </a:ext>
                </a:extLst>
              </a:tr>
              <a:tr h="182880">
                <a:tc>
                  <a:txBody>
                    <a:bodyPr/>
                    <a:lstStyle/>
                    <a:p>
                      <a:pPr algn="l" fontAlgn="ctr"/>
                      <a:r>
                        <a:rPr lang="en-US" sz="1000" u="none" strike="noStrike">
                          <a:effectLst/>
                          <a:latin typeface="+mn-lt"/>
                        </a:rPr>
                        <a:t>NTNM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69</a:t>
                      </a:r>
                    </a:p>
                  </a:txBody>
                  <a:tcPr marL="7620" marR="7620" marT="7620" marB="0" anchor="ctr"/>
                </a:tc>
                <a:extLst>
                  <a:ext uri="{0D108BD9-81ED-4DB2-BD59-A6C34878D82A}">
                    <a16:rowId xmlns:a16="http://schemas.microsoft.com/office/drawing/2014/main" val="1306396686"/>
                  </a:ext>
                </a:extLst>
              </a:tr>
              <a:tr h="182880">
                <a:tc>
                  <a:txBody>
                    <a:bodyPr/>
                    <a:lstStyle/>
                    <a:p>
                      <a:pPr algn="l" fontAlgn="ctr"/>
                      <a:r>
                        <a:rPr lang="en-US" sz="1000" u="none" strike="noStrike">
                          <a:effectLst/>
                          <a:latin typeface="+mn-lt"/>
                        </a:rPr>
                        <a:t>IABM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19</a:t>
                      </a:r>
                    </a:p>
                  </a:txBody>
                  <a:tcPr marL="7620" marR="7620" marT="7620" marB="0" anchor="ctr"/>
                </a:tc>
                <a:extLst>
                  <a:ext uri="{0D108BD9-81ED-4DB2-BD59-A6C34878D82A}">
                    <a16:rowId xmlns:a16="http://schemas.microsoft.com/office/drawing/2014/main" val="1818620794"/>
                  </a:ext>
                </a:extLst>
              </a:tr>
              <a:tr h="182880">
                <a:tc>
                  <a:txBody>
                    <a:bodyPr/>
                    <a:lstStyle/>
                    <a:p>
                      <a:pPr algn="l" fontAlgn="ctr"/>
                      <a:r>
                        <a:rPr lang="en-US" sz="1000" u="none" strike="noStrike">
                          <a:effectLst/>
                          <a:latin typeface="+mn-lt"/>
                        </a:rPr>
                        <a:t>RedcapM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52</a:t>
                      </a:r>
                    </a:p>
                  </a:txBody>
                  <a:tcPr marL="7620" marR="7620" marT="7620" marB="0" anchor="ctr"/>
                </a:tc>
                <a:extLst>
                  <a:ext uri="{0D108BD9-81ED-4DB2-BD59-A6C34878D82A}">
                    <a16:rowId xmlns:a16="http://schemas.microsoft.com/office/drawing/2014/main" val="2462789498"/>
                  </a:ext>
                </a:extLst>
              </a:tr>
              <a:tr h="182880">
                <a:tc>
                  <a:txBody>
                    <a:bodyPr/>
                    <a:lstStyle/>
                    <a:p>
                      <a:pPr algn="l" fontAlgn="ctr"/>
                      <a:r>
                        <a:rPr lang="en-US" sz="1000" u="none" strike="noStrike">
                          <a:effectLst/>
                          <a:latin typeface="+mn-lt"/>
                        </a:rPr>
                        <a:t>NWDAFM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32</a:t>
                      </a:r>
                    </a:p>
                  </a:txBody>
                  <a:tcPr marL="7620" marR="7620" marT="7620" marB="0" anchor="ctr"/>
                </a:tc>
                <a:extLst>
                  <a:ext uri="{0D108BD9-81ED-4DB2-BD59-A6C34878D82A}">
                    <a16:rowId xmlns:a16="http://schemas.microsoft.com/office/drawing/2014/main" val="2040879173"/>
                  </a:ext>
                </a:extLst>
              </a:tr>
              <a:tr h="182880">
                <a:tc>
                  <a:txBody>
                    <a:bodyPr/>
                    <a:lstStyle/>
                    <a:p>
                      <a:pPr algn="l" fontAlgn="ctr"/>
                      <a:r>
                        <a:rPr lang="en-US" sz="1000" u="none" strike="noStrike">
                          <a:effectLst/>
                          <a:latin typeface="+mn-lt"/>
                        </a:rPr>
                        <a:t>NSM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35</a:t>
                      </a:r>
                    </a:p>
                  </a:txBody>
                  <a:tcPr marL="7620" marR="7620" marT="7620" marB="0" anchor="ctr"/>
                </a:tc>
                <a:extLst>
                  <a:ext uri="{0D108BD9-81ED-4DB2-BD59-A6C34878D82A}">
                    <a16:rowId xmlns:a16="http://schemas.microsoft.com/office/drawing/2014/main" val="928268735"/>
                  </a:ext>
                </a:extLst>
              </a:tr>
              <a:tr h="182880">
                <a:tc>
                  <a:txBody>
                    <a:bodyPr/>
                    <a:lstStyle/>
                    <a:p>
                      <a:pPr algn="l" fontAlgn="ctr"/>
                      <a:r>
                        <a:rPr lang="en-US" sz="1000" u="none" strike="noStrike">
                          <a:effectLst/>
                          <a:latin typeface="+mn-lt"/>
                        </a:rPr>
                        <a:t>MDA</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102</a:t>
                      </a:r>
                    </a:p>
                  </a:txBody>
                  <a:tcPr marL="7620" marR="7620" marT="7620" marB="0" anchor="ctr"/>
                </a:tc>
                <a:extLst>
                  <a:ext uri="{0D108BD9-81ED-4DB2-BD59-A6C34878D82A}">
                    <a16:rowId xmlns:a16="http://schemas.microsoft.com/office/drawing/2014/main" val="1508289285"/>
                  </a:ext>
                </a:extLst>
              </a:tr>
              <a:tr h="182880">
                <a:tc>
                  <a:txBody>
                    <a:bodyPr/>
                    <a:lstStyle/>
                    <a:p>
                      <a:pPr algn="l" fontAlgn="ctr"/>
                      <a:r>
                        <a:rPr lang="en-US" sz="1000" u="none" strike="noStrike">
                          <a:effectLst/>
                          <a:latin typeface="+mn-lt"/>
                        </a:rPr>
                        <a:t>EE</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128</a:t>
                      </a:r>
                    </a:p>
                  </a:txBody>
                  <a:tcPr marL="7620" marR="7620" marT="7620" marB="0" anchor="ctr"/>
                </a:tc>
                <a:extLst>
                  <a:ext uri="{0D108BD9-81ED-4DB2-BD59-A6C34878D82A}">
                    <a16:rowId xmlns:a16="http://schemas.microsoft.com/office/drawing/2014/main" val="3328675138"/>
                  </a:ext>
                </a:extLst>
              </a:tr>
              <a:tr h="182880">
                <a:tc>
                  <a:txBody>
                    <a:bodyPr/>
                    <a:lstStyle/>
                    <a:p>
                      <a:pPr algn="l" fontAlgn="ctr"/>
                      <a:r>
                        <a:rPr lang="en-US" sz="1000" u="none" strike="noStrike">
                          <a:effectLst/>
                          <a:latin typeface="+mn-lt"/>
                        </a:rPr>
                        <a:t>Mexpo</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81</a:t>
                      </a:r>
                    </a:p>
                  </a:txBody>
                  <a:tcPr marL="7620" marR="7620" marT="7620" marB="0" anchor="ctr"/>
                </a:tc>
                <a:extLst>
                  <a:ext uri="{0D108BD9-81ED-4DB2-BD59-A6C34878D82A}">
                    <a16:rowId xmlns:a16="http://schemas.microsoft.com/office/drawing/2014/main" val="2461477489"/>
                  </a:ext>
                </a:extLst>
              </a:tr>
              <a:tr h="182880">
                <a:tc>
                  <a:txBody>
                    <a:bodyPr/>
                    <a:lstStyle/>
                    <a:p>
                      <a:pPr algn="l" fontAlgn="ctr"/>
                      <a:r>
                        <a:rPr lang="en-US" sz="1000" u="none" strike="noStrike">
                          <a:effectLst/>
                          <a:latin typeface="+mn-lt"/>
                        </a:rPr>
                        <a:t>MonstraM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15</a:t>
                      </a:r>
                    </a:p>
                  </a:txBody>
                  <a:tcPr marL="7620" marR="7620" marT="7620" marB="0" anchor="ctr"/>
                </a:tc>
                <a:extLst>
                  <a:ext uri="{0D108BD9-81ED-4DB2-BD59-A6C34878D82A}">
                    <a16:rowId xmlns:a16="http://schemas.microsoft.com/office/drawing/2014/main" val="79337849"/>
                  </a:ext>
                </a:extLst>
              </a:tr>
              <a:tr h="182880">
                <a:tc>
                  <a:txBody>
                    <a:bodyPr/>
                    <a:lstStyle/>
                    <a:p>
                      <a:pPr algn="l" fontAlgn="ctr"/>
                      <a:r>
                        <a:rPr lang="en-US" sz="1000" u="none" strike="noStrike">
                          <a:effectLst/>
                          <a:latin typeface="+mn-lt"/>
                        </a:rPr>
                        <a:t>IDM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127</a:t>
                      </a:r>
                    </a:p>
                  </a:txBody>
                  <a:tcPr marL="7620" marR="7620" marT="7620" marB="0" anchor="ctr"/>
                </a:tc>
                <a:extLst>
                  <a:ext uri="{0D108BD9-81ED-4DB2-BD59-A6C34878D82A}">
                    <a16:rowId xmlns:a16="http://schemas.microsoft.com/office/drawing/2014/main" val="2326562777"/>
                  </a:ext>
                </a:extLst>
              </a:tr>
              <a:tr h="182880">
                <a:tc>
                  <a:txBody>
                    <a:bodyPr/>
                    <a:lstStyle/>
                    <a:p>
                      <a:pPr algn="l" fontAlgn="ctr"/>
                      <a:r>
                        <a:rPr lang="en-US" sz="1000" u="none" strike="noStrike">
                          <a:effectLst/>
                          <a:latin typeface="+mn-lt"/>
                        </a:rPr>
                        <a:t>CCL</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119</a:t>
                      </a:r>
                    </a:p>
                  </a:txBody>
                  <a:tcPr marL="7620" marR="7620" marT="7620" marB="0" anchor="ctr"/>
                </a:tc>
                <a:extLst>
                  <a:ext uri="{0D108BD9-81ED-4DB2-BD59-A6C34878D82A}">
                    <a16:rowId xmlns:a16="http://schemas.microsoft.com/office/drawing/2014/main" val="3541908560"/>
                  </a:ext>
                </a:extLst>
              </a:tr>
              <a:tr h="182880">
                <a:tc>
                  <a:txBody>
                    <a:bodyPr/>
                    <a:lstStyle/>
                    <a:p>
                      <a:pPr algn="l" fontAlgn="ctr"/>
                      <a:r>
                        <a:rPr lang="en-US" sz="1000" u="none" strike="noStrike">
                          <a:effectLst/>
                          <a:latin typeface="+mn-lt"/>
                        </a:rPr>
                        <a:t>NDT</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139</a:t>
                      </a:r>
                    </a:p>
                  </a:txBody>
                  <a:tcPr marL="7620" marR="7620" marT="7620" marB="0" anchor="ctr"/>
                </a:tc>
                <a:extLst>
                  <a:ext uri="{0D108BD9-81ED-4DB2-BD59-A6C34878D82A}">
                    <a16:rowId xmlns:a16="http://schemas.microsoft.com/office/drawing/2014/main" val="2597921298"/>
                  </a:ext>
                </a:extLst>
              </a:tr>
              <a:tr h="182880">
                <a:tc>
                  <a:txBody>
                    <a:bodyPr/>
                    <a:lstStyle/>
                    <a:p>
                      <a:pPr algn="l" fontAlgn="ctr"/>
                      <a:r>
                        <a:rPr lang="en-US" sz="1000" u="none" strike="noStrike">
                          <a:effectLst/>
                          <a:latin typeface="+mn-lt"/>
                        </a:rPr>
                        <a:t>CMO</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160</a:t>
                      </a:r>
                    </a:p>
                  </a:txBody>
                  <a:tcPr marL="7620" marR="7620" marT="7620" marB="0" anchor="ctr"/>
                </a:tc>
                <a:extLst>
                  <a:ext uri="{0D108BD9-81ED-4DB2-BD59-A6C34878D82A}">
                    <a16:rowId xmlns:a16="http://schemas.microsoft.com/office/drawing/2014/main" val="3641503796"/>
                  </a:ext>
                </a:extLst>
              </a:tr>
              <a:tr h="182880">
                <a:tc>
                  <a:txBody>
                    <a:bodyPr/>
                    <a:lstStyle/>
                    <a:p>
                      <a:pPr algn="l" fontAlgn="ctr"/>
                      <a:r>
                        <a:rPr lang="en-US" sz="1000" u="none" strike="noStrike">
                          <a:effectLst/>
                          <a:latin typeface="+mn-lt"/>
                        </a:rPr>
                        <a:t>MSEC</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7</a:t>
                      </a:r>
                    </a:p>
                  </a:txBody>
                  <a:tcPr marL="7620" marR="7620" marT="7620" marB="0" anchor="ctr"/>
                </a:tc>
                <a:extLst>
                  <a:ext uri="{0D108BD9-81ED-4DB2-BD59-A6C34878D82A}">
                    <a16:rowId xmlns:a16="http://schemas.microsoft.com/office/drawing/2014/main" val="894300442"/>
                  </a:ext>
                </a:extLst>
              </a:tr>
              <a:tr h="182880">
                <a:tc>
                  <a:txBody>
                    <a:bodyPr/>
                    <a:lstStyle/>
                    <a:p>
                      <a:pPr algn="l" fontAlgn="ctr"/>
                      <a:r>
                        <a:rPr lang="en-US" sz="1000" u="none" strike="noStrike">
                          <a:effectLst/>
                          <a:latin typeface="+mn-lt"/>
                        </a:rPr>
                        <a:t>SBMA</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84</a:t>
                      </a:r>
                    </a:p>
                  </a:txBody>
                  <a:tcPr marL="7620" marR="7620" marT="7620" marB="0" anchor="ctr"/>
                </a:tc>
                <a:extLst>
                  <a:ext uri="{0D108BD9-81ED-4DB2-BD59-A6C34878D82A}">
                    <a16:rowId xmlns:a16="http://schemas.microsoft.com/office/drawing/2014/main" val="1238918614"/>
                  </a:ext>
                </a:extLst>
              </a:tr>
              <a:tr h="182880">
                <a:tc>
                  <a:txBody>
                    <a:bodyPr/>
                    <a:lstStyle/>
                    <a:p>
                      <a:pPr algn="l" fontAlgn="ctr"/>
                      <a:r>
                        <a:rPr lang="en-US" sz="1000" u="none" strike="noStrike">
                          <a:effectLst/>
                          <a:latin typeface="+mn-lt"/>
                        </a:rPr>
                        <a:t>PTM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effectLst/>
                          <a:latin typeface="+mn-lt"/>
                          <a:ea typeface="宋体" panose="02010600030101010101" pitchFamily="2" charset="-122"/>
                        </a:rPr>
                        <a:t>54</a:t>
                      </a:r>
                    </a:p>
                  </a:txBody>
                  <a:tcPr marL="7620" marR="7620" marT="7620" marB="0" anchor="ctr"/>
                </a:tc>
                <a:extLst>
                  <a:ext uri="{0D108BD9-81ED-4DB2-BD59-A6C34878D82A}">
                    <a16:rowId xmlns:a16="http://schemas.microsoft.com/office/drawing/2014/main" val="2690776497"/>
                  </a:ext>
                </a:extLst>
              </a:tr>
            </a:tbl>
          </a:graphicData>
        </a:graphic>
      </p:graphicFrame>
    </p:spTree>
    <p:extLst>
      <p:ext uri="{BB962C8B-B14F-4D97-AF65-F5344CB8AC3E}">
        <p14:creationId xmlns:p14="http://schemas.microsoft.com/office/powerpoint/2010/main" val="626296016"/>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C2649-83B2-DE04-DB4F-03B5C85AA0C5}"/>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1CE83362-3667-AF4E-DAF9-3A90C5217A86}"/>
              </a:ext>
            </a:extLst>
          </p:cNvPr>
          <p:cNvSpPr>
            <a:spLocks noGrp="1"/>
          </p:cNvSpPr>
          <p:nvPr>
            <p:ph type="title"/>
          </p:nvPr>
        </p:nvSpPr>
        <p:spPr>
          <a:xfrm>
            <a:off x="595842" y="221071"/>
            <a:ext cx="9445000" cy="1143000"/>
          </a:xfrm>
        </p:spPr>
        <p:txBody>
          <a:bodyPr/>
          <a:lstStyle/>
          <a:p>
            <a:r>
              <a:rPr lang="en-GB" altLang="en-US" sz="3200" b="1" dirty="0"/>
              <a:t>12. RTCCH: WID on Charging aspects of next generation real time communication services phase 2</a:t>
            </a:r>
            <a:br>
              <a:rPr lang="en-GB" altLang="en-US" sz="3200" b="1" dirty="0"/>
            </a:b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78CC4104-E3D4-F4F4-9745-0B8035E60CDC}"/>
              </a:ext>
            </a:extLst>
          </p:cNvPr>
          <p:cNvGraphicFramePr>
            <a:graphicFrameLocks noGrp="1"/>
          </p:cNvGraphicFramePr>
          <p:nvPr>
            <p:extLst>
              <p:ext uri="{D42A27DB-BD31-4B8C-83A1-F6EECF244321}">
                <p14:modId xmlns:p14="http://schemas.microsoft.com/office/powerpoint/2010/main" val="1818479700"/>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107xxxx</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NG_RTC_Ph2_CH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SP-25xxxx</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44381D86-81EC-1685-7AA4-244F609F2D22}"/>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a:spcBef>
                <a:spcPts val="0"/>
              </a:spcBef>
              <a:spcAft>
                <a:spcPts val="0"/>
              </a:spcAft>
              <a:defRPr/>
            </a:pPr>
            <a:endParaRPr lang="de-DE" altLang="de-DE" sz="2000" kern="0" dirty="0"/>
          </a:p>
          <a:p>
            <a:pPr lvl="1">
              <a:spcBef>
                <a:spcPts val="0"/>
              </a:spcBef>
              <a:spcAft>
                <a:spcPts val="600"/>
              </a:spcAft>
              <a:defRPr/>
            </a:pPr>
            <a:r>
              <a:rPr lang="en-US" sz="1400" kern="0" dirty="0"/>
              <a:t>New WID proposal</a:t>
            </a:r>
          </a:p>
          <a:p>
            <a:pPr marL="0" indent="0">
              <a:spcBef>
                <a:spcPts val="0"/>
              </a:spcBef>
              <a:spcAft>
                <a:spcPts val="0"/>
              </a:spcAft>
              <a:buNone/>
              <a:defRPr/>
            </a:pPr>
            <a:endParaRPr lang="de-DE" altLang="de-DE" sz="2000" kern="0" dirty="0"/>
          </a:p>
          <a:p>
            <a:pPr>
              <a:spcBef>
                <a:spcPts val="0"/>
              </a:spcBef>
              <a:spcAft>
                <a:spcPts val="0"/>
              </a:spcAft>
              <a:defRPr/>
            </a:pPr>
            <a:r>
              <a:rPr lang="en-US" sz="2000" kern="0" dirty="0"/>
              <a:t>RAN impacts and dependencies:</a:t>
            </a:r>
          </a:p>
          <a:p>
            <a:pPr marL="0" indent="0">
              <a:spcBef>
                <a:spcPts val="0"/>
              </a:spcBef>
              <a:spcAft>
                <a:spcPts val="0"/>
              </a:spcAft>
              <a:buNone/>
              <a:defRPr/>
            </a:pP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Start the WID, probably with preliminary work on Avatar communication after e-mail approval of the remaining </a:t>
            </a:r>
            <a:r>
              <a:rPr lang="en-GB" altLang="zh-CN" sz="1400" dirty="0" err="1"/>
              <a:t>pCRs</a:t>
            </a:r>
            <a:r>
              <a:rPr lang="en-GB" altLang="zh-CN" sz="1400" dirty="0"/>
              <a:t> from the study based on revised WID proposal </a:t>
            </a:r>
            <a:endParaRPr lang="en-US" sz="1400" kern="0" dirty="0"/>
          </a:p>
        </p:txBody>
      </p:sp>
      <p:sp>
        <p:nvSpPr>
          <p:cNvPr id="2" name="矩形 5">
            <a:extLst>
              <a:ext uri="{FF2B5EF4-FFF2-40B4-BE49-F238E27FC236}">
                <a16:creationId xmlns:a16="http://schemas.microsoft.com/office/drawing/2014/main" id="{F17C702F-EB10-C1C7-2657-58E7C0050B65}"/>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09919821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8E25E-F40C-FE0E-EB40-EEFE175434E7}"/>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8CF0C4F7-554A-9603-3C5F-B2F803FADCF8}"/>
              </a:ext>
            </a:extLst>
          </p:cNvPr>
          <p:cNvSpPr>
            <a:spLocks noGrp="1"/>
          </p:cNvSpPr>
          <p:nvPr>
            <p:ph type="title"/>
          </p:nvPr>
        </p:nvSpPr>
        <p:spPr>
          <a:xfrm>
            <a:off x="595842" y="221071"/>
            <a:ext cx="9445000" cy="1143000"/>
          </a:xfrm>
        </p:spPr>
        <p:txBody>
          <a:bodyPr/>
          <a:lstStyle/>
          <a:p>
            <a:r>
              <a:rPr lang="en-GB" altLang="en-US" sz="3200" b="1" dirty="0"/>
              <a:t>13.UASCH: WID on Charging for Uncrewed Aerial Systems Phase 2</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19946137-BF8C-12A5-255B-4DD47D1F0E5F}"/>
              </a:ext>
            </a:extLst>
          </p:cNvPr>
          <p:cNvGraphicFramePr>
            <a:graphicFrameLocks noGrp="1"/>
          </p:cNvGraphicFramePr>
          <p:nvPr>
            <p:extLst>
              <p:ext uri="{D42A27DB-BD31-4B8C-83A1-F6EECF244321}">
                <p14:modId xmlns:p14="http://schemas.microsoft.com/office/powerpoint/2010/main" val="52866715"/>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107xxxx</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for Uncrewed Aerial Systems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UAS_Ph2_CH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SP-25xxxx</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27D443A7-4ECB-56D0-2F15-89127B16A66B}"/>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a:spcBef>
                <a:spcPts val="0"/>
              </a:spcBef>
              <a:spcAft>
                <a:spcPts val="0"/>
              </a:spcAft>
              <a:defRPr/>
            </a:pPr>
            <a:endParaRPr lang="de-DE" altLang="de-DE" sz="2000" kern="0" dirty="0"/>
          </a:p>
          <a:p>
            <a:pPr lvl="1">
              <a:spcBef>
                <a:spcPts val="0"/>
              </a:spcBef>
              <a:spcAft>
                <a:spcPts val="600"/>
              </a:spcAft>
              <a:defRPr/>
            </a:pPr>
            <a:r>
              <a:rPr lang="en-US" sz="1400" kern="0" dirty="0"/>
              <a:t>New WID proposal</a:t>
            </a:r>
          </a:p>
          <a:p>
            <a:pPr marL="0" indent="0">
              <a:spcBef>
                <a:spcPts val="0"/>
              </a:spcBef>
              <a:spcAft>
                <a:spcPts val="0"/>
              </a:spcAft>
              <a:buNone/>
              <a:defRPr/>
            </a:pPr>
            <a:endParaRPr lang="de-DE" altLang="de-DE" sz="2000" kern="0" dirty="0"/>
          </a:p>
          <a:p>
            <a:pPr>
              <a:spcBef>
                <a:spcPts val="0"/>
              </a:spcBef>
              <a:spcAft>
                <a:spcPts val="0"/>
              </a:spcAft>
              <a:defRPr/>
            </a:pPr>
            <a:r>
              <a:rPr lang="en-US" sz="2000" kern="0" dirty="0"/>
              <a:t>RAN impacts and dependencies:</a:t>
            </a:r>
          </a:p>
          <a:p>
            <a:pPr marL="0" indent="0">
              <a:spcBef>
                <a:spcPts val="0"/>
              </a:spcBef>
              <a:spcAft>
                <a:spcPts val="0"/>
              </a:spcAft>
              <a:buNone/>
              <a:defRPr/>
            </a:pP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Start the WID</a:t>
            </a:r>
            <a:endParaRPr lang="en-US" sz="1400" kern="0" dirty="0"/>
          </a:p>
        </p:txBody>
      </p:sp>
      <p:sp>
        <p:nvSpPr>
          <p:cNvPr id="2" name="矩形 5">
            <a:extLst>
              <a:ext uri="{FF2B5EF4-FFF2-40B4-BE49-F238E27FC236}">
                <a16:creationId xmlns:a16="http://schemas.microsoft.com/office/drawing/2014/main" id="{46EE369F-F286-308D-2B4A-CB00176048DE}"/>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80459987"/>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67C98-8C9E-A5F5-B857-6753806639F0}"/>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88910A43-C428-1431-8F3E-FDE86F76F445}"/>
              </a:ext>
            </a:extLst>
          </p:cNvPr>
          <p:cNvSpPr>
            <a:spLocks noGrp="1"/>
          </p:cNvSpPr>
          <p:nvPr>
            <p:ph type="title"/>
          </p:nvPr>
        </p:nvSpPr>
        <p:spPr>
          <a:xfrm>
            <a:off x="595842" y="221071"/>
            <a:ext cx="9445000" cy="1143000"/>
          </a:xfrm>
        </p:spPr>
        <p:txBody>
          <a:bodyPr/>
          <a:lstStyle/>
          <a:p>
            <a:r>
              <a:rPr lang="en-GB" altLang="en-US" sz="3200" b="1" dirty="0"/>
              <a:t>14. LCSCH: WID on Charging Aspects of 5GC </a:t>
            </a:r>
            <a:r>
              <a:rPr lang="en-GB" altLang="en-US" sz="3200" b="1" dirty="0" err="1"/>
              <a:t>LoCation</a:t>
            </a:r>
            <a:r>
              <a:rPr lang="en-GB" altLang="en-US" sz="3200" b="1" dirty="0"/>
              <a:t> Services</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239D2E1E-826B-5981-DFAA-667EAFE29A5A}"/>
              </a:ext>
            </a:extLst>
          </p:cNvPr>
          <p:cNvGraphicFramePr>
            <a:graphicFrameLocks noGrp="1"/>
          </p:cNvGraphicFramePr>
          <p:nvPr>
            <p:extLst>
              <p:ext uri="{D42A27DB-BD31-4B8C-83A1-F6EECF244321}">
                <p14:modId xmlns:p14="http://schemas.microsoft.com/office/powerpoint/2010/main" val="3298682825"/>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107xxxx</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5GC </a:t>
                      </a:r>
                      <a:r>
                        <a:rPr lang="en-GB" sz="1000" b="1" i="0" u="none" strike="noStrike" kern="1200" dirty="0" err="1">
                          <a:solidFill>
                            <a:srgbClr val="0000FF"/>
                          </a:solidFill>
                          <a:effectLst/>
                          <a:latin typeface="Arial" panose="020B0604020202020204" pitchFamily="34" charset="0"/>
                          <a:ea typeface="+mn-ea"/>
                          <a:cs typeface="+mn-cs"/>
                        </a:rPr>
                        <a:t>LoCation</a:t>
                      </a:r>
                      <a:r>
                        <a:rPr lang="en-GB" sz="1000" b="1" i="0" u="none" strike="noStrike" kern="1200" dirty="0">
                          <a:solidFill>
                            <a:srgbClr val="0000FF"/>
                          </a:solidFill>
                          <a:effectLst/>
                          <a:latin typeface="Arial" panose="020B0604020202020204" pitchFamily="34" charset="0"/>
                          <a:ea typeface="+mn-ea"/>
                          <a:cs typeface="+mn-cs"/>
                        </a:rPr>
                        <a:t> Services</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5G_eLCS_CH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SP-25xxxx</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87EE4E5D-33CA-AE42-84EA-23164A818066}"/>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a:spcBef>
                <a:spcPts val="0"/>
              </a:spcBef>
              <a:spcAft>
                <a:spcPts val="0"/>
              </a:spcAft>
              <a:defRPr/>
            </a:pPr>
            <a:endParaRPr lang="de-DE" altLang="de-DE" sz="2000" kern="0" dirty="0"/>
          </a:p>
          <a:p>
            <a:pPr lvl="1">
              <a:spcBef>
                <a:spcPts val="0"/>
              </a:spcBef>
              <a:spcAft>
                <a:spcPts val="600"/>
              </a:spcAft>
              <a:defRPr/>
            </a:pPr>
            <a:r>
              <a:rPr lang="en-US" sz="1400" kern="0" dirty="0"/>
              <a:t>New WID proposal</a:t>
            </a:r>
          </a:p>
          <a:p>
            <a:pPr marL="0" indent="0">
              <a:spcBef>
                <a:spcPts val="0"/>
              </a:spcBef>
              <a:spcAft>
                <a:spcPts val="0"/>
              </a:spcAft>
              <a:buNone/>
              <a:defRPr/>
            </a:pPr>
            <a:endParaRPr lang="de-DE" altLang="de-DE" sz="2000" kern="0" dirty="0"/>
          </a:p>
          <a:p>
            <a:pPr>
              <a:spcBef>
                <a:spcPts val="0"/>
              </a:spcBef>
              <a:spcAft>
                <a:spcPts val="0"/>
              </a:spcAft>
              <a:defRPr/>
            </a:pPr>
            <a:r>
              <a:rPr lang="en-US" sz="2000" kern="0" dirty="0"/>
              <a:t>RAN impacts and dependencies:</a:t>
            </a:r>
          </a:p>
          <a:p>
            <a:pPr marL="0" indent="0">
              <a:spcBef>
                <a:spcPts val="0"/>
              </a:spcBef>
              <a:spcAft>
                <a:spcPts val="0"/>
              </a:spcAft>
              <a:buNone/>
              <a:defRPr/>
            </a:pP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Start the WID</a:t>
            </a:r>
            <a:endParaRPr lang="en-US" sz="1400" kern="0" dirty="0"/>
          </a:p>
        </p:txBody>
      </p:sp>
      <p:sp>
        <p:nvSpPr>
          <p:cNvPr id="2" name="矩形 5">
            <a:extLst>
              <a:ext uri="{FF2B5EF4-FFF2-40B4-BE49-F238E27FC236}">
                <a16:creationId xmlns:a16="http://schemas.microsoft.com/office/drawing/2014/main" id="{1EC71DE5-0ECE-33C0-EAA0-4C916F09D488}"/>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685079624"/>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14AD4-CD84-A209-61C0-850445866974}"/>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9C3A0AAF-EC9E-510A-9445-94ADF1F9B371}"/>
              </a:ext>
            </a:extLst>
          </p:cNvPr>
          <p:cNvSpPr>
            <a:spLocks noGrp="1"/>
          </p:cNvSpPr>
          <p:nvPr>
            <p:ph type="title"/>
          </p:nvPr>
        </p:nvSpPr>
        <p:spPr>
          <a:xfrm>
            <a:off x="595842" y="221071"/>
            <a:ext cx="9445000" cy="1143000"/>
          </a:xfrm>
        </p:spPr>
        <p:txBody>
          <a:bodyPr/>
          <a:lstStyle/>
          <a:p>
            <a:r>
              <a:rPr lang="en-GB" altLang="en-US" sz="3200" b="1" dirty="0"/>
              <a:t>15.AIOCH: WID on Charging for Ambient power-enabled Internet of Things</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907C1ABF-23B0-4D8A-13B3-7C7277B96F3B}"/>
              </a:ext>
            </a:extLst>
          </p:cNvPr>
          <p:cNvGraphicFramePr>
            <a:graphicFrameLocks noGrp="1"/>
          </p:cNvGraphicFramePr>
          <p:nvPr>
            <p:extLst>
              <p:ext uri="{D42A27DB-BD31-4B8C-83A1-F6EECF244321}">
                <p14:modId xmlns:p14="http://schemas.microsoft.com/office/powerpoint/2010/main" val="3014129008"/>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107xxxx</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for Ambient power-enabled Internet of Things</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AmbientIoT_CH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10700xx</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4656E2D1-B3AB-2474-2C1A-3C55AC1C8ADE}"/>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a:spcBef>
                <a:spcPts val="0"/>
              </a:spcBef>
              <a:spcAft>
                <a:spcPts val="0"/>
              </a:spcAft>
              <a:defRPr/>
            </a:pPr>
            <a:endParaRPr lang="de-DE" altLang="de-DE" sz="2000" kern="0" dirty="0"/>
          </a:p>
          <a:p>
            <a:pPr lvl="1">
              <a:spcBef>
                <a:spcPts val="0"/>
              </a:spcBef>
              <a:spcAft>
                <a:spcPts val="600"/>
              </a:spcAft>
              <a:defRPr/>
            </a:pPr>
            <a:r>
              <a:rPr lang="en-US" sz="1400" kern="0" dirty="0"/>
              <a:t>New WID proposal</a:t>
            </a:r>
          </a:p>
          <a:p>
            <a:pPr marL="0" indent="0">
              <a:spcBef>
                <a:spcPts val="0"/>
              </a:spcBef>
              <a:spcAft>
                <a:spcPts val="0"/>
              </a:spcAft>
              <a:buNone/>
              <a:defRPr/>
            </a:pPr>
            <a:endParaRPr lang="de-DE" altLang="de-DE" sz="2000" kern="0" dirty="0"/>
          </a:p>
          <a:p>
            <a:pPr>
              <a:spcBef>
                <a:spcPts val="0"/>
              </a:spcBef>
              <a:spcAft>
                <a:spcPts val="0"/>
              </a:spcAft>
              <a:defRPr/>
            </a:pPr>
            <a:r>
              <a:rPr lang="en-US" sz="2000" kern="0" dirty="0"/>
              <a:t>RAN impacts and dependencies:</a:t>
            </a:r>
          </a:p>
          <a:p>
            <a:pPr marL="0" indent="0">
              <a:spcBef>
                <a:spcPts val="0"/>
              </a:spcBef>
              <a:spcAft>
                <a:spcPts val="0"/>
              </a:spcAft>
              <a:buNone/>
              <a:defRPr/>
            </a:pP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Start the WID</a:t>
            </a:r>
            <a:endParaRPr lang="en-US" sz="1400" kern="0" dirty="0"/>
          </a:p>
        </p:txBody>
      </p:sp>
      <p:sp>
        <p:nvSpPr>
          <p:cNvPr id="2" name="矩形 5">
            <a:extLst>
              <a:ext uri="{FF2B5EF4-FFF2-40B4-BE49-F238E27FC236}">
                <a16:creationId xmlns:a16="http://schemas.microsoft.com/office/drawing/2014/main" id="{478E9747-E735-C9BC-3EF3-5836DF387C16}"/>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750737541"/>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55D45-CFCD-6215-CA97-593B32245E33}"/>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A01DDFC6-A432-0605-E094-AA7B2A21C9E9}"/>
              </a:ext>
            </a:extLst>
          </p:cNvPr>
          <p:cNvSpPr>
            <a:spLocks noGrp="1"/>
          </p:cNvSpPr>
          <p:nvPr>
            <p:ph type="title"/>
          </p:nvPr>
        </p:nvSpPr>
        <p:spPr>
          <a:xfrm>
            <a:off x="595842" y="221071"/>
            <a:ext cx="9445000" cy="1143000"/>
          </a:xfrm>
        </p:spPr>
        <p:txBody>
          <a:bodyPr/>
          <a:lstStyle/>
          <a:p>
            <a:r>
              <a:rPr lang="en-GB" altLang="en-US" sz="3200" b="1" dirty="0"/>
              <a:t>16. CHNSH: WID on Charging enhancement for MOCN network sharing</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C52B67E2-8063-2E36-CFE7-7ABDF14DBD03}"/>
              </a:ext>
            </a:extLst>
          </p:cNvPr>
          <p:cNvGraphicFramePr>
            <a:graphicFrameLocks noGrp="1"/>
          </p:cNvGraphicFramePr>
          <p:nvPr>
            <p:extLst>
              <p:ext uri="{D42A27DB-BD31-4B8C-83A1-F6EECF244321}">
                <p14:modId xmlns:p14="http://schemas.microsoft.com/office/powerpoint/2010/main" val="849089098"/>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107xxxx</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enhancement for MOCN network sharing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CHNetShare</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SP-25xxxx</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65EBD4CE-8561-8325-992C-135641A868B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a:spcBef>
                <a:spcPts val="0"/>
              </a:spcBef>
              <a:spcAft>
                <a:spcPts val="0"/>
              </a:spcAft>
              <a:defRPr/>
            </a:pPr>
            <a:endParaRPr lang="de-DE" altLang="de-DE" sz="2000" kern="0" dirty="0"/>
          </a:p>
          <a:p>
            <a:pPr lvl="1">
              <a:spcBef>
                <a:spcPts val="0"/>
              </a:spcBef>
              <a:spcAft>
                <a:spcPts val="600"/>
              </a:spcAft>
              <a:defRPr/>
            </a:pPr>
            <a:r>
              <a:rPr lang="en-US" sz="1400" kern="0" dirty="0"/>
              <a:t>New WID proposal</a:t>
            </a:r>
          </a:p>
          <a:p>
            <a:pPr marL="0" indent="0">
              <a:spcBef>
                <a:spcPts val="0"/>
              </a:spcBef>
              <a:spcAft>
                <a:spcPts val="0"/>
              </a:spcAft>
              <a:buNone/>
              <a:defRPr/>
            </a:pPr>
            <a:endParaRPr lang="de-DE" altLang="de-DE" sz="2000" kern="0" dirty="0"/>
          </a:p>
          <a:p>
            <a:pPr>
              <a:spcBef>
                <a:spcPts val="0"/>
              </a:spcBef>
              <a:spcAft>
                <a:spcPts val="0"/>
              </a:spcAft>
              <a:defRPr/>
            </a:pPr>
            <a:r>
              <a:rPr lang="en-US" sz="2000" kern="0" dirty="0"/>
              <a:t>RAN impacts and dependencies:</a:t>
            </a:r>
          </a:p>
          <a:p>
            <a:pPr marL="0" indent="0">
              <a:spcBef>
                <a:spcPts val="0"/>
              </a:spcBef>
              <a:spcAft>
                <a:spcPts val="0"/>
              </a:spcAft>
              <a:buNone/>
              <a:defRPr/>
            </a:pPr>
            <a:endParaRPr lang="de-DE" sz="2000" kern="0" dirty="0"/>
          </a:p>
          <a:p>
            <a:pPr lvl="1">
              <a:spcBef>
                <a:spcPts val="0"/>
              </a:spcBef>
              <a:spcAft>
                <a:spcPts val="600"/>
              </a:spcAft>
              <a:defRPr/>
            </a:pPr>
            <a:r>
              <a:rPr lang="en-US" sz="1400" kern="0" dirty="0"/>
              <a:t>Not known</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Start the WID</a:t>
            </a:r>
            <a:endParaRPr lang="en-US" sz="1400" kern="0" dirty="0"/>
          </a:p>
        </p:txBody>
      </p:sp>
      <p:sp>
        <p:nvSpPr>
          <p:cNvPr id="2" name="矩形 5">
            <a:extLst>
              <a:ext uri="{FF2B5EF4-FFF2-40B4-BE49-F238E27FC236}">
                <a16:creationId xmlns:a16="http://schemas.microsoft.com/office/drawing/2014/main" id="{3203BD4B-5960-F75B-057D-B8F81E0BFBBD}"/>
              </a:ext>
            </a:extLst>
          </p:cNvPr>
          <p:cNvSpPr/>
          <p:nvPr/>
        </p:nvSpPr>
        <p:spPr>
          <a:xfrm>
            <a:off x="9907863" y="35626"/>
            <a:ext cx="1475084" cy="292388"/>
          </a:xfrm>
          <a:prstGeom prst="rect">
            <a:avLst/>
          </a:prstGeom>
        </p:spPr>
        <p:txBody>
          <a:bodyPr wrap="none">
            <a:spAutoFit/>
          </a:bodyPr>
          <a:lstStyle/>
          <a:p>
            <a:r>
              <a:rPr lang="en-US" altLang="zh-CN" dirty="0">
                <a:solidFill>
                  <a:schemeClr val="bg1"/>
                </a:solidFill>
                <a:highlight>
                  <a:srgbClr val="800080"/>
                </a:highlight>
              </a:rPr>
              <a:t>CH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93494591"/>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709" y="5228041"/>
            <a:ext cx="4008341" cy="519616"/>
          </a:xfrm>
        </p:spPr>
        <p:txBody>
          <a:bodyPr/>
          <a:lstStyle/>
          <a:p>
            <a:r>
              <a:rPr lang="sv-SE" sz="6000" dirty="0" err="1"/>
              <a:t>Thank</a:t>
            </a:r>
            <a:r>
              <a:rPr lang="sv-SE" sz="6000" dirty="0"/>
              <a:t> </a:t>
            </a:r>
            <a:r>
              <a:rPr lang="sv-SE" sz="6000" dirty="0" err="1"/>
              <a:t>you</a:t>
            </a:r>
            <a:r>
              <a:rPr lang="sv-SE" sz="6000" dirty="0"/>
              <a:t>!</a:t>
            </a:r>
          </a:p>
        </p:txBody>
      </p:sp>
      <p:pic>
        <p:nvPicPr>
          <p:cNvPr id="3" name="Picture 2">
            <a:extLst>
              <a:ext uri="{FF2B5EF4-FFF2-40B4-BE49-F238E27FC236}">
                <a16:creationId xmlns:a16="http://schemas.microsoft.com/office/drawing/2014/main" id="{B5B95A94-207D-4EEC-AA3D-2BA3C8861441}"/>
              </a:ext>
            </a:extLst>
          </p:cNvPr>
          <p:cNvPicPr>
            <a:picLocks noChangeAspect="1"/>
          </p:cNvPicPr>
          <p:nvPr/>
        </p:nvPicPr>
        <p:blipFill>
          <a:blip r:embed="rId2"/>
          <a:stretch>
            <a:fillRect/>
          </a:stretch>
        </p:blipFill>
        <p:spPr>
          <a:xfrm>
            <a:off x="1364400" y="619200"/>
            <a:ext cx="8265572" cy="4445041"/>
          </a:xfrm>
          <a:prstGeom prst="rect">
            <a:avLst/>
          </a:prstGeom>
        </p:spPr>
      </p:pic>
    </p:spTree>
    <p:extLst>
      <p:ext uri="{BB962C8B-B14F-4D97-AF65-F5344CB8AC3E}">
        <p14:creationId xmlns:p14="http://schemas.microsoft.com/office/powerpoint/2010/main" val="28019429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General information </a:t>
            </a:r>
            <a:br>
              <a:rPr lang="en-US" altLang="zh-CN" sz="4400" b="1" dirty="0"/>
            </a:br>
            <a:r>
              <a:rPr lang="en-US" altLang="zh-CN" sz="2800" dirty="0"/>
              <a:t>(time plan/meeting plan/forge)</a:t>
            </a:r>
            <a:endParaRPr lang="zh-CN" altLang="en-US" dirty="0"/>
          </a:p>
        </p:txBody>
      </p:sp>
    </p:spTree>
    <p:extLst>
      <p:ext uri="{BB962C8B-B14F-4D97-AF65-F5344CB8AC3E}">
        <p14:creationId xmlns:p14="http://schemas.microsoft.com/office/powerpoint/2010/main" val="3453018605"/>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1">
            <a:extLst>
              <a:ext uri="{FF2B5EF4-FFF2-40B4-BE49-F238E27FC236}">
                <a16:creationId xmlns:a16="http://schemas.microsoft.com/office/drawing/2014/main" id="{C3CB2E5C-A6EB-4DD5-BBD6-41944BCC5348}"/>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(Based on SA timeline)</a:t>
            </a:r>
            <a:endParaRPr lang="en-US" sz="2400" dirty="0"/>
          </a:p>
        </p:txBody>
      </p:sp>
      <p:cxnSp>
        <p:nvCxnSpPr>
          <p:cNvPr id="173" name="Straight Connector 172">
            <a:extLst>
              <a:ext uri="{FF2B5EF4-FFF2-40B4-BE49-F238E27FC236}">
                <a16:creationId xmlns:a16="http://schemas.microsoft.com/office/drawing/2014/main" id="{B7847260-479D-44F3-9C71-10A6782DE253}"/>
              </a:ext>
            </a:extLst>
          </p:cNvPr>
          <p:cNvCxnSpPr>
            <a:cxnSpLocks/>
          </p:cNvCxnSpPr>
          <p:nvPr/>
        </p:nvCxnSpPr>
        <p:spPr bwMode="auto">
          <a:xfrm>
            <a:off x="8390551" y="1483950"/>
            <a:ext cx="1617892"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4" name="Straight Connector 173">
            <a:extLst>
              <a:ext uri="{FF2B5EF4-FFF2-40B4-BE49-F238E27FC236}">
                <a16:creationId xmlns:a16="http://schemas.microsoft.com/office/drawing/2014/main" id="{3417F859-135D-4EBD-9F83-138C0285FF39}"/>
              </a:ext>
            </a:extLst>
          </p:cNvPr>
          <p:cNvCxnSpPr>
            <a:cxnSpLocks/>
          </p:cNvCxnSpPr>
          <p:nvPr/>
        </p:nvCxnSpPr>
        <p:spPr bwMode="auto">
          <a:xfrm>
            <a:off x="5522007"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5" name="Straight Connector 174">
            <a:extLst>
              <a:ext uri="{FF2B5EF4-FFF2-40B4-BE49-F238E27FC236}">
                <a16:creationId xmlns:a16="http://schemas.microsoft.com/office/drawing/2014/main" id="{097419CE-C136-4C44-AD82-60DF8F214777}"/>
              </a:ext>
            </a:extLst>
          </p:cNvPr>
          <p:cNvCxnSpPr>
            <a:cxnSpLocks/>
          </p:cNvCxnSpPr>
          <p:nvPr/>
        </p:nvCxnSpPr>
        <p:spPr bwMode="auto">
          <a:xfrm>
            <a:off x="2606078"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6" name="Straight Connector 175">
            <a:extLst>
              <a:ext uri="{FF2B5EF4-FFF2-40B4-BE49-F238E27FC236}">
                <a16:creationId xmlns:a16="http://schemas.microsoft.com/office/drawing/2014/main" id="{4349B71F-0F7B-4E3D-83B1-5B11D4D6FCCC}"/>
              </a:ext>
            </a:extLst>
          </p:cNvPr>
          <p:cNvCxnSpPr>
            <a:cxnSpLocks/>
          </p:cNvCxnSpPr>
          <p:nvPr/>
        </p:nvCxnSpPr>
        <p:spPr bwMode="auto">
          <a:xfrm>
            <a:off x="578635" y="1483950"/>
            <a:ext cx="178712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7" name="Straight Connector 114">
            <a:extLst>
              <a:ext uri="{FF2B5EF4-FFF2-40B4-BE49-F238E27FC236}">
                <a16:creationId xmlns:a16="http://schemas.microsoft.com/office/drawing/2014/main" id="{09740EC1-D058-4E2D-B4E2-55D3C3B9D780}"/>
              </a:ext>
            </a:extLst>
          </p:cNvPr>
          <p:cNvCxnSpPr>
            <a:cxnSpLocks noChangeShapeType="1"/>
          </p:cNvCxnSpPr>
          <p:nvPr/>
        </p:nvCxnSpPr>
        <p:spPr bwMode="auto">
          <a:xfrm>
            <a:off x="5597024" y="2139833"/>
            <a:ext cx="0" cy="361570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178" name="Straight Connector 114">
            <a:extLst>
              <a:ext uri="{FF2B5EF4-FFF2-40B4-BE49-F238E27FC236}">
                <a16:creationId xmlns:a16="http://schemas.microsoft.com/office/drawing/2014/main" id="{C1E97207-964E-4B15-8997-EB615C45B957}"/>
              </a:ext>
            </a:extLst>
          </p:cNvPr>
          <p:cNvCxnSpPr>
            <a:cxnSpLocks noChangeShapeType="1"/>
          </p:cNvCxnSpPr>
          <p:nvPr/>
        </p:nvCxnSpPr>
        <p:spPr bwMode="auto">
          <a:xfrm flipH="1">
            <a:off x="8302548" y="2302900"/>
            <a:ext cx="27078" cy="3474811"/>
          </a:xfrm>
          <a:prstGeom prst="line">
            <a:avLst/>
          </a:prstGeom>
          <a:noFill/>
          <a:ln w="28575" algn="ctr">
            <a:solidFill>
              <a:schemeClr val="accent4">
                <a:lumMod val="40000"/>
                <a:lumOff val="60000"/>
              </a:schemeClr>
            </a:solidFill>
            <a:round/>
            <a:headEnd/>
            <a:tailEnd/>
          </a:ln>
        </p:spPr>
      </p:cxnSp>
      <p:cxnSp>
        <p:nvCxnSpPr>
          <p:cNvPr id="179" name="Straight Connector 114">
            <a:extLst>
              <a:ext uri="{FF2B5EF4-FFF2-40B4-BE49-F238E27FC236}">
                <a16:creationId xmlns:a16="http://schemas.microsoft.com/office/drawing/2014/main" id="{772683CF-0042-45C1-8EB3-C2C57D181197}"/>
              </a:ext>
            </a:extLst>
          </p:cNvPr>
          <p:cNvCxnSpPr>
            <a:cxnSpLocks noChangeShapeType="1"/>
          </p:cNvCxnSpPr>
          <p:nvPr/>
        </p:nvCxnSpPr>
        <p:spPr bwMode="auto">
          <a:xfrm flipH="1">
            <a:off x="5425543" y="2258870"/>
            <a:ext cx="5077" cy="3476573"/>
          </a:xfrm>
          <a:prstGeom prst="line">
            <a:avLst/>
          </a:prstGeom>
          <a:noFill/>
          <a:ln w="28575" algn="ctr">
            <a:solidFill>
              <a:schemeClr val="accent4">
                <a:lumMod val="40000"/>
                <a:lumOff val="60000"/>
              </a:schemeClr>
            </a:solidFill>
            <a:round/>
            <a:headEnd/>
            <a:tailEnd/>
          </a:ln>
        </p:spPr>
      </p:cxnSp>
      <p:cxnSp>
        <p:nvCxnSpPr>
          <p:cNvPr id="180" name="Straight Connector 114">
            <a:extLst>
              <a:ext uri="{FF2B5EF4-FFF2-40B4-BE49-F238E27FC236}">
                <a16:creationId xmlns:a16="http://schemas.microsoft.com/office/drawing/2014/main" id="{6AC4FC3D-8305-4037-8814-0CA333F2B241}"/>
              </a:ext>
            </a:extLst>
          </p:cNvPr>
          <p:cNvCxnSpPr>
            <a:cxnSpLocks noChangeShapeType="1"/>
          </p:cNvCxnSpPr>
          <p:nvPr/>
        </p:nvCxnSpPr>
        <p:spPr bwMode="auto">
          <a:xfrm flipH="1">
            <a:off x="2512997" y="2260632"/>
            <a:ext cx="8462" cy="3474811"/>
          </a:xfrm>
          <a:prstGeom prst="line">
            <a:avLst/>
          </a:prstGeom>
          <a:noFill/>
          <a:ln w="28575" algn="ctr">
            <a:solidFill>
              <a:schemeClr val="accent4">
                <a:lumMod val="40000"/>
                <a:lumOff val="60000"/>
              </a:schemeClr>
            </a:solidFill>
            <a:round/>
            <a:headEnd/>
            <a:tailEnd/>
          </a:ln>
        </p:spPr>
      </p:cxnSp>
      <p:sp>
        <p:nvSpPr>
          <p:cNvPr id="181" name="Title 1">
            <a:extLst>
              <a:ext uri="{FF2B5EF4-FFF2-40B4-BE49-F238E27FC236}">
                <a16:creationId xmlns:a16="http://schemas.microsoft.com/office/drawing/2014/main" id="{6869BD3F-7E7E-49AE-B24E-0E2E8B7339BC}"/>
              </a:ext>
            </a:extLst>
          </p:cNvPr>
          <p:cNvSpPr txBox="1">
            <a:spLocks/>
          </p:cNvSpPr>
          <p:nvPr/>
        </p:nvSpPr>
        <p:spPr bwMode="auto">
          <a:xfrm>
            <a:off x="749562" y="744871"/>
            <a:ext cx="7613756" cy="431211"/>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19 timeline</a:t>
            </a:r>
            <a:endParaRPr lang="en-US" sz="2000" kern="0" dirty="0">
              <a:latin typeface="Montserrat" panose="00000500000000000000" pitchFamily="50" charset="0"/>
              <a:ea typeface="ＭＳ Ｐゴシック" charset="0"/>
              <a:cs typeface="ＭＳ Ｐゴシック" charset="0"/>
            </a:endParaRPr>
          </a:p>
        </p:txBody>
      </p:sp>
      <p:sp>
        <p:nvSpPr>
          <p:cNvPr id="182" name="TextBox 86">
            <a:extLst>
              <a:ext uri="{FF2B5EF4-FFF2-40B4-BE49-F238E27FC236}">
                <a16:creationId xmlns:a16="http://schemas.microsoft.com/office/drawing/2014/main" id="{2639D6EA-2478-4771-83BF-8AF2EC479F2D}"/>
              </a:ext>
            </a:extLst>
          </p:cNvPr>
          <p:cNvSpPr txBox="1">
            <a:spLocks noChangeArrowheads="1"/>
          </p:cNvSpPr>
          <p:nvPr/>
        </p:nvSpPr>
        <p:spPr bwMode="auto">
          <a:xfrm>
            <a:off x="1715898"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#101</a:t>
            </a:r>
          </a:p>
        </p:txBody>
      </p:sp>
      <p:cxnSp>
        <p:nvCxnSpPr>
          <p:cNvPr id="183" name="Straight Connector 115">
            <a:extLst>
              <a:ext uri="{FF2B5EF4-FFF2-40B4-BE49-F238E27FC236}">
                <a16:creationId xmlns:a16="http://schemas.microsoft.com/office/drawing/2014/main" id="{702C21BC-EB6D-451A-9BE9-6BB81C7220FC}"/>
              </a:ext>
            </a:extLst>
          </p:cNvPr>
          <p:cNvCxnSpPr>
            <a:cxnSpLocks noChangeShapeType="1"/>
          </p:cNvCxnSpPr>
          <p:nvPr/>
        </p:nvCxnSpPr>
        <p:spPr bwMode="auto">
          <a:xfrm>
            <a:off x="4169896" y="2302900"/>
            <a:ext cx="10154" cy="3474811"/>
          </a:xfrm>
          <a:prstGeom prst="line">
            <a:avLst/>
          </a:prstGeom>
          <a:noFill/>
          <a:ln w="9525" algn="ctr">
            <a:solidFill>
              <a:schemeClr val="accent4">
                <a:lumMod val="40000"/>
                <a:lumOff val="60000"/>
              </a:schemeClr>
            </a:solidFill>
            <a:prstDash val="dash"/>
            <a:round/>
            <a:headEnd/>
            <a:tailEnd/>
          </a:ln>
        </p:spPr>
      </p:cxnSp>
      <p:cxnSp>
        <p:nvCxnSpPr>
          <p:cNvPr id="184" name="Straight Connector 114">
            <a:extLst>
              <a:ext uri="{FF2B5EF4-FFF2-40B4-BE49-F238E27FC236}">
                <a16:creationId xmlns:a16="http://schemas.microsoft.com/office/drawing/2014/main" id="{17460C06-B9C9-4101-9836-4E8B139564EF}"/>
              </a:ext>
            </a:extLst>
          </p:cNvPr>
          <p:cNvCxnSpPr>
            <a:cxnSpLocks noChangeShapeType="1"/>
          </p:cNvCxnSpPr>
          <p:nvPr/>
        </p:nvCxnSpPr>
        <p:spPr bwMode="auto">
          <a:xfrm>
            <a:off x="656483" y="2329317"/>
            <a:ext cx="0" cy="3448394"/>
          </a:xfrm>
          <a:prstGeom prst="line">
            <a:avLst/>
          </a:prstGeom>
          <a:noFill/>
          <a:ln w="9525" algn="ctr">
            <a:solidFill>
              <a:schemeClr val="accent4">
                <a:lumMod val="40000"/>
                <a:lumOff val="60000"/>
              </a:schemeClr>
            </a:solidFill>
            <a:prstDash val="dash"/>
            <a:round/>
            <a:headEnd/>
            <a:tailEnd/>
          </a:ln>
        </p:spPr>
      </p:cxnSp>
      <p:cxnSp>
        <p:nvCxnSpPr>
          <p:cNvPr id="185" name="Straight Connector 114">
            <a:extLst>
              <a:ext uri="{FF2B5EF4-FFF2-40B4-BE49-F238E27FC236}">
                <a16:creationId xmlns:a16="http://schemas.microsoft.com/office/drawing/2014/main" id="{459AB35A-0D96-48A8-8339-B584F1B1D7E9}"/>
              </a:ext>
            </a:extLst>
          </p:cNvPr>
          <p:cNvCxnSpPr>
            <a:cxnSpLocks noChangeShapeType="1"/>
          </p:cNvCxnSpPr>
          <p:nvPr/>
        </p:nvCxnSpPr>
        <p:spPr bwMode="auto">
          <a:xfrm>
            <a:off x="2464798" y="2311325"/>
            <a:ext cx="0" cy="3474811"/>
          </a:xfrm>
          <a:prstGeom prst="line">
            <a:avLst/>
          </a:prstGeom>
          <a:noFill/>
          <a:ln w="9525" algn="ctr">
            <a:solidFill>
              <a:schemeClr val="accent4">
                <a:lumMod val="40000"/>
                <a:lumOff val="60000"/>
              </a:schemeClr>
            </a:solidFill>
            <a:prstDash val="dash"/>
            <a:round/>
            <a:headEnd/>
            <a:tailEnd/>
          </a:ln>
        </p:spPr>
      </p:cxnSp>
      <p:cxnSp>
        <p:nvCxnSpPr>
          <p:cNvPr id="186" name="Straight Connector 114">
            <a:extLst>
              <a:ext uri="{FF2B5EF4-FFF2-40B4-BE49-F238E27FC236}">
                <a16:creationId xmlns:a16="http://schemas.microsoft.com/office/drawing/2014/main" id="{58F734C2-1411-4902-9EE5-EC3B99AFAF71}"/>
              </a:ext>
            </a:extLst>
          </p:cNvPr>
          <p:cNvCxnSpPr>
            <a:cxnSpLocks noChangeShapeType="1"/>
          </p:cNvCxnSpPr>
          <p:nvPr/>
        </p:nvCxnSpPr>
        <p:spPr bwMode="auto">
          <a:xfrm flipH="1">
            <a:off x="8911796" y="2302900"/>
            <a:ext cx="33847" cy="3432543"/>
          </a:xfrm>
          <a:prstGeom prst="line">
            <a:avLst/>
          </a:prstGeom>
          <a:noFill/>
          <a:ln w="9525" algn="ctr">
            <a:solidFill>
              <a:schemeClr val="accent4">
                <a:lumMod val="40000"/>
                <a:lumOff val="60000"/>
              </a:schemeClr>
            </a:solidFill>
            <a:prstDash val="dash"/>
            <a:round/>
            <a:headEnd/>
            <a:tailEnd/>
          </a:ln>
        </p:spPr>
      </p:cxnSp>
      <p:cxnSp>
        <p:nvCxnSpPr>
          <p:cNvPr id="187" name="Straight Connector 114">
            <a:extLst>
              <a:ext uri="{FF2B5EF4-FFF2-40B4-BE49-F238E27FC236}">
                <a16:creationId xmlns:a16="http://schemas.microsoft.com/office/drawing/2014/main" id="{5A09DAC6-FB6A-4BE5-A836-89EAA6A0AD54}"/>
              </a:ext>
            </a:extLst>
          </p:cNvPr>
          <p:cNvCxnSpPr>
            <a:cxnSpLocks noChangeShapeType="1"/>
          </p:cNvCxnSpPr>
          <p:nvPr/>
        </p:nvCxnSpPr>
        <p:spPr bwMode="auto">
          <a:xfrm>
            <a:off x="7620528" y="2302900"/>
            <a:ext cx="1693" cy="3474811"/>
          </a:xfrm>
          <a:prstGeom prst="line">
            <a:avLst/>
          </a:prstGeom>
          <a:noFill/>
          <a:ln w="9525" algn="ctr">
            <a:solidFill>
              <a:schemeClr val="accent4">
                <a:lumMod val="40000"/>
                <a:lumOff val="60000"/>
              </a:schemeClr>
            </a:solidFill>
            <a:prstDash val="dash"/>
            <a:round/>
            <a:headEnd/>
            <a:tailEnd/>
          </a:ln>
        </p:spPr>
      </p:cxnSp>
      <p:cxnSp>
        <p:nvCxnSpPr>
          <p:cNvPr id="188" name="Straight Connector 114">
            <a:extLst>
              <a:ext uri="{FF2B5EF4-FFF2-40B4-BE49-F238E27FC236}">
                <a16:creationId xmlns:a16="http://schemas.microsoft.com/office/drawing/2014/main" id="{13EEC270-7C6A-4840-A33B-ECF38D9C7E92}"/>
              </a:ext>
            </a:extLst>
          </p:cNvPr>
          <p:cNvCxnSpPr>
            <a:cxnSpLocks noChangeShapeType="1"/>
          </p:cNvCxnSpPr>
          <p:nvPr/>
        </p:nvCxnSpPr>
        <p:spPr bwMode="auto">
          <a:xfrm>
            <a:off x="6136332" y="2258870"/>
            <a:ext cx="0" cy="3518842"/>
          </a:xfrm>
          <a:prstGeom prst="line">
            <a:avLst/>
          </a:prstGeom>
          <a:noFill/>
          <a:ln w="9525" algn="ctr">
            <a:solidFill>
              <a:schemeClr val="accent4">
                <a:lumMod val="40000"/>
                <a:lumOff val="60000"/>
              </a:schemeClr>
            </a:solidFill>
            <a:prstDash val="dash"/>
            <a:round/>
            <a:headEnd/>
            <a:tailEnd/>
          </a:ln>
        </p:spPr>
      </p:cxnSp>
      <p:cxnSp>
        <p:nvCxnSpPr>
          <p:cNvPr id="189" name="Straight Connector 114">
            <a:extLst>
              <a:ext uri="{FF2B5EF4-FFF2-40B4-BE49-F238E27FC236}">
                <a16:creationId xmlns:a16="http://schemas.microsoft.com/office/drawing/2014/main" id="{C7AFAED4-1D0F-4F7C-B4EA-025E2D40BAEE}"/>
              </a:ext>
            </a:extLst>
          </p:cNvPr>
          <p:cNvCxnSpPr>
            <a:cxnSpLocks noChangeShapeType="1"/>
          </p:cNvCxnSpPr>
          <p:nvPr/>
        </p:nvCxnSpPr>
        <p:spPr bwMode="auto">
          <a:xfrm>
            <a:off x="6879276" y="2302900"/>
            <a:ext cx="0" cy="3474811"/>
          </a:xfrm>
          <a:prstGeom prst="line">
            <a:avLst/>
          </a:prstGeom>
          <a:noFill/>
          <a:ln w="9525" algn="ctr">
            <a:solidFill>
              <a:schemeClr val="accent4">
                <a:lumMod val="40000"/>
                <a:lumOff val="60000"/>
              </a:schemeClr>
            </a:solidFill>
            <a:prstDash val="dash"/>
            <a:round/>
            <a:headEnd/>
            <a:tailEnd/>
          </a:ln>
        </p:spPr>
      </p:cxnSp>
      <p:cxnSp>
        <p:nvCxnSpPr>
          <p:cNvPr id="190" name="Straight Connector 114">
            <a:extLst>
              <a:ext uri="{FF2B5EF4-FFF2-40B4-BE49-F238E27FC236}">
                <a16:creationId xmlns:a16="http://schemas.microsoft.com/office/drawing/2014/main" id="{66D3A619-0FEA-473A-AE4C-8DA0487192DD}"/>
              </a:ext>
            </a:extLst>
          </p:cNvPr>
          <p:cNvCxnSpPr>
            <a:cxnSpLocks noChangeShapeType="1"/>
          </p:cNvCxnSpPr>
          <p:nvPr/>
        </p:nvCxnSpPr>
        <p:spPr bwMode="auto">
          <a:xfrm flipH="1">
            <a:off x="4792602" y="2302900"/>
            <a:ext cx="3385" cy="3474811"/>
          </a:xfrm>
          <a:prstGeom prst="line">
            <a:avLst/>
          </a:prstGeom>
          <a:noFill/>
          <a:ln w="9525" algn="ctr">
            <a:solidFill>
              <a:schemeClr val="accent4">
                <a:lumMod val="40000"/>
                <a:lumOff val="60000"/>
              </a:schemeClr>
            </a:solidFill>
            <a:prstDash val="dash"/>
            <a:round/>
            <a:headEnd/>
            <a:tailEnd/>
          </a:ln>
        </p:spPr>
      </p:cxnSp>
      <p:cxnSp>
        <p:nvCxnSpPr>
          <p:cNvPr id="191" name="Straight Connector 114">
            <a:extLst>
              <a:ext uri="{FF2B5EF4-FFF2-40B4-BE49-F238E27FC236}">
                <a16:creationId xmlns:a16="http://schemas.microsoft.com/office/drawing/2014/main" id="{D632C04C-7150-4C18-94F3-F4FB7CBE294F}"/>
              </a:ext>
            </a:extLst>
          </p:cNvPr>
          <p:cNvCxnSpPr>
            <a:cxnSpLocks noChangeShapeType="1"/>
          </p:cNvCxnSpPr>
          <p:nvPr/>
        </p:nvCxnSpPr>
        <p:spPr bwMode="auto">
          <a:xfrm flipH="1">
            <a:off x="4894224" y="2302900"/>
            <a:ext cx="16924" cy="3474811"/>
          </a:xfrm>
          <a:prstGeom prst="line">
            <a:avLst/>
          </a:prstGeom>
          <a:noFill/>
          <a:ln w="9525" algn="ctr">
            <a:solidFill>
              <a:schemeClr val="accent4">
                <a:lumMod val="40000"/>
                <a:lumOff val="60000"/>
              </a:schemeClr>
            </a:solidFill>
            <a:prstDash val="dash"/>
            <a:round/>
            <a:headEnd/>
            <a:tailEnd/>
          </a:ln>
        </p:spPr>
      </p:cxnSp>
      <p:cxnSp>
        <p:nvCxnSpPr>
          <p:cNvPr id="192" name="Straight Connector 114">
            <a:extLst>
              <a:ext uri="{FF2B5EF4-FFF2-40B4-BE49-F238E27FC236}">
                <a16:creationId xmlns:a16="http://schemas.microsoft.com/office/drawing/2014/main" id="{61426A61-E703-4D7C-9EB2-5C630A7052AC}"/>
              </a:ext>
            </a:extLst>
          </p:cNvPr>
          <p:cNvCxnSpPr>
            <a:cxnSpLocks noChangeShapeType="1"/>
          </p:cNvCxnSpPr>
          <p:nvPr/>
        </p:nvCxnSpPr>
        <p:spPr bwMode="auto">
          <a:xfrm>
            <a:off x="9514275" y="2306422"/>
            <a:ext cx="10154" cy="3471289"/>
          </a:xfrm>
          <a:prstGeom prst="line">
            <a:avLst/>
          </a:prstGeom>
          <a:noFill/>
          <a:ln w="9525" algn="ctr">
            <a:solidFill>
              <a:schemeClr val="accent4">
                <a:lumMod val="40000"/>
                <a:lumOff val="60000"/>
              </a:schemeClr>
            </a:solidFill>
            <a:prstDash val="dash"/>
            <a:round/>
            <a:headEnd/>
            <a:tailEnd/>
          </a:ln>
        </p:spPr>
      </p:cxnSp>
      <p:sp>
        <p:nvSpPr>
          <p:cNvPr id="193" name="TextBox 86">
            <a:extLst>
              <a:ext uri="{FF2B5EF4-FFF2-40B4-BE49-F238E27FC236}">
                <a16:creationId xmlns:a16="http://schemas.microsoft.com/office/drawing/2014/main" id="{8673DB55-278F-4D43-8BF5-B87305E86BE7}"/>
              </a:ext>
            </a:extLst>
          </p:cNvPr>
          <p:cNvSpPr txBox="1">
            <a:spLocks noChangeArrowheads="1"/>
          </p:cNvSpPr>
          <p:nvPr/>
        </p:nvSpPr>
        <p:spPr bwMode="auto">
          <a:xfrm>
            <a:off x="234714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#102</a:t>
            </a:r>
            <a:endParaRPr lang="en-GB" altLang="en-US" sz="400">
              <a:latin typeface="Montserrat" panose="00000500000000000000" pitchFamily="50" charset="0"/>
            </a:endParaRPr>
          </a:p>
        </p:txBody>
      </p:sp>
      <p:sp>
        <p:nvSpPr>
          <p:cNvPr id="194" name="TextBox 86">
            <a:extLst>
              <a:ext uri="{FF2B5EF4-FFF2-40B4-BE49-F238E27FC236}">
                <a16:creationId xmlns:a16="http://schemas.microsoft.com/office/drawing/2014/main" id="{4466600A-72CB-410E-A2B1-6F69BF5D0AE1}"/>
              </a:ext>
            </a:extLst>
          </p:cNvPr>
          <p:cNvSpPr txBox="1">
            <a:spLocks noChangeArrowheads="1"/>
          </p:cNvSpPr>
          <p:nvPr/>
        </p:nvSpPr>
        <p:spPr bwMode="auto">
          <a:xfrm>
            <a:off x="3073168" y="1695292"/>
            <a:ext cx="414627"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#103</a:t>
            </a:r>
            <a:endParaRPr lang="en-GB" altLang="en-US" sz="400">
              <a:latin typeface="Montserrat" panose="00000500000000000000" pitchFamily="50" charset="0"/>
            </a:endParaRPr>
          </a:p>
        </p:txBody>
      </p:sp>
      <p:sp>
        <p:nvSpPr>
          <p:cNvPr id="195" name="TextBox 86">
            <a:extLst>
              <a:ext uri="{FF2B5EF4-FFF2-40B4-BE49-F238E27FC236}">
                <a16:creationId xmlns:a16="http://schemas.microsoft.com/office/drawing/2014/main" id="{AD09CCC9-D75A-437C-9FF7-F06F9E967865}"/>
              </a:ext>
            </a:extLst>
          </p:cNvPr>
          <p:cNvSpPr txBox="1">
            <a:spLocks noChangeArrowheads="1"/>
          </p:cNvSpPr>
          <p:nvPr/>
        </p:nvSpPr>
        <p:spPr bwMode="auto">
          <a:xfrm>
            <a:off x="3807650"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#104</a:t>
            </a:r>
            <a:endParaRPr lang="en-GB" altLang="en-US" sz="400">
              <a:latin typeface="Montserrat" panose="00000500000000000000" pitchFamily="50" charset="0"/>
            </a:endParaRPr>
          </a:p>
        </p:txBody>
      </p:sp>
      <p:sp>
        <p:nvSpPr>
          <p:cNvPr id="196" name="TextBox 86">
            <a:extLst>
              <a:ext uri="{FF2B5EF4-FFF2-40B4-BE49-F238E27FC236}">
                <a16:creationId xmlns:a16="http://schemas.microsoft.com/office/drawing/2014/main" id="{501E3756-2B37-42FE-A7D9-4AC4C2A0810E}"/>
              </a:ext>
            </a:extLst>
          </p:cNvPr>
          <p:cNvSpPr txBox="1">
            <a:spLocks noChangeArrowheads="1"/>
          </p:cNvSpPr>
          <p:nvPr/>
        </p:nvSpPr>
        <p:spPr bwMode="auto">
          <a:xfrm>
            <a:off x="463859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50" charset="0"/>
              </a:rPr>
              <a:t>#105</a:t>
            </a:r>
            <a:endParaRPr lang="en-GB" altLang="en-US" sz="400" dirty="0">
              <a:latin typeface="Montserrat" panose="00000500000000000000" pitchFamily="50" charset="0"/>
            </a:endParaRPr>
          </a:p>
        </p:txBody>
      </p:sp>
      <p:sp>
        <p:nvSpPr>
          <p:cNvPr id="197" name="TextBox 86">
            <a:extLst>
              <a:ext uri="{FF2B5EF4-FFF2-40B4-BE49-F238E27FC236}">
                <a16:creationId xmlns:a16="http://schemas.microsoft.com/office/drawing/2014/main" id="{D33BF9CA-BC28-4054-923E-911728C89E8C}"/>
              </a:ext>
            </a:extLst>
          </p:cNvPr>
          <p:cNvSpPr txBox="1">
            <a:spLocks noChangeArrowheads="1"/>
          </p:cNvSpPr>
          <p:nvPr/>
        </p:nvSpPr>
        <p:spPr bwMode="auto">
          <a:xfrm>
            <a:off x="5200459" y="1695292"/>
            <a:ext cx="418012"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#106</a:t>
            </a:r>
            <a:endParaRPr lang="en-GB" altLang="en-US" sz="400">
              <a:latin typeface="Montserrat" panose="00000500000000000000" pitchFamily="50" charset="0"/>
            </a:endParaRPr>
          </a:p>
        </p:txBody>
      </p:sp>
      <p:sp>
        <p:nvSpPr>
          <p:cNvPr id="198" name="TextBox 86">
            <a:extLst>
              <a:ext uri="{FF2B5EF4-FFF2-40B4-BE49-F238E27FC236}">
                <a16:creationId xmlns:a16="http://schemas.microsoft.com/office/drawing/2014/main" id="{677DE1B0-206D-4C13-953E-24652AC0B9FF}"/>
              </a:ext>
            </a:extLst>
          </p:cNvPr>
          <p:cNvSpPr txBox="1">
            <a:spLocks noChangeArrowheads="1"/>
          </p:cNvSpPr>
          <p:nvPr/>
        </p:nvSpPr>
        <p:spPr bwMode="auto">
          <a:xfrm>
            <a:off x="5933250"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#107</a:t>
            </a:r>
            <a:endParaRPr lang="en-GB" altLang="en-US" sz="400">
              <a:latin typeface="Montserrat" panose="00000500000000000000" pitchFamily="50" charset="0"/>
            </a:endParaRPr>
          </a:p>
        </p:txBody>
      </p:sp>
      <p:sp>
        <p:nvSpPr>
          <p:cNvPr id="199" name="TextBox 86">
            <a:extLst>
              <a:ext uri="{FF2B5EF4-FFF2-40B4-BE49-F238E27FC236}">
                <a16:creationId xmlns:a16="http://schemas.microsoft.com/office/drawing/2014/main" id="{A826C8AD-F424-4CF4-9942-82EEE961573E}"/>
              </a:ext>
            </a:extLst>
          </p:cNvPr>
          <p:cNvSpPr txBox="1">
            <a:spLocks noChangeArrowheads="1"/>
          </p:cNvSpPr>
          <p:nvPr/>
        </p:nvSpPr>
        <p:spPr bwMode="auto">
          <a:xfrm>
            <a:off x="6667732"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#108</a:t>
            </a:r>
            <a:endParaRPr lang="en-GB" altLang="en-US" sz="400">
              <a:latin typeface="Montserrat" panose="00000500000000000000" pitchFamily="50" charset="0"/>
            </a:endParaRPr>
          </a:p>
        </p:txBody>
      </p:sp>
      <p:sp>
        <p:nvSpPr>
          <p:cNvPr id="200" name="TextBox 86">
            <a:extLst>
              <a:ext uri="{FF2B5EF4-FFF2-40B4-BE49-F238E27FC236}">
                <a16:creationId xmlns:a16="http://schemas.microsoft.com/office/drawing/2014/main" id="{0FD30D0A-6241-4CF7-BCFF-EB17C70423BF}"/>
              </a:ext>
            </a:extLst>
          </p:cNvPr>
          <p:cNvSpPr txBox="1">
            <a:spLocks noChangeArrowheads="1"/>
          </p:cNvSpPr>
          <p:nvPr/>
        </p:nvSpPr>
        <p:spPr bwMode="auto">
          <a:xfrm>
            <a:off x="7446216" y="1695292"/>
            <a:ext cx="419704"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#109</a:t>
            </a:r>
            <a:endParaRPr lang="en-GB" altLang="en-US" sz="400">
              <a:latin typeface="Montserrat" panose="00000500000000000000" pitchFamily="50" charset="0"/>
            </a:endParaRPr>
          </a:p>
        </p:txBody>
      </p:sp>
      <p:sp>
        <p:nvSpPr>
          <p:cNvPr id="201" name="TextBox 86">
            <a:extLst>
              <a:ext uri="{FF2B5EF4-FFF2-40B4-BE49-F238E27FC236}">
                <a16:creationId xmlns:a16="http://schemas.microsoft.com/office/drawing/2014/main" id="{41F2B168-6A3C-4475-B25A-C30DFF8622ED}"/>
              </a:ext>
            </a:extLst>
          </p:cNvPr>
          <p:cNvSpPr txBox="1">
            <a:spLocks noChangeArrowheads="1"/>
          </p:cNvSpPr>
          <p:nvPr/>
        </p:nvSpPr>
        <p:spPr bwMode="auto">
          <a:xfrm>
            <a:off x="8150236"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#110</a:t>
            </a:r>
            <a:endParaRPr lang="en-GB" altLang="en-US" sz="400">
              <a:latin typeface="Montserrat" panose="00000500000000000000" pitchFamily="50" charset="0"/>
            </a:endParaRPr>
          </a:p>
        </p:txBody>
      </p:sp>
      <p:sp>
        <p:nvSpPr>
          <p:cNvPr id="202" name="TextBox 86">
            <a:extLst>
              <a:ext uri="{FF2B5EF4-FFF2-40B4-BE49-F238E27FC236}">
                <a16:creationId xmlns:a16="http://schemas.microsoft.com/office/drawing/2014/main" id="{3D719733-BD84-4BF7-BDAD-C93A8738025D}"/>
              </a:ext>
            </a:extLst>
          </p:cNvPr>
          <p:cNvSpPr txBox="1">
            <a:spLocks noChangeArrowheads="1"/>
          </p:cNvSpPr>
          <p:nvPr/>
        </p:nvSpPr>
        <p:spPr bwMode="auto">
          <a:xfrm>
            <a:off x="8749330" y="1695292"/>
            <a:ext cx="36554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#111</a:t>
            </a:r>
            <a:endParaRPr lang="en-GB" altLang="en-US" sz="400">
              <a:latin typeface="Montserrat" panose="00000500000000000000" pitchFamily="50" charset="0"/>
            </a:endParaRPr>
          </a:p>
        </p:txBody>
      </p:sp>
      <p:sp>
        <p:nvSpPr>
          <p:cNvPr id="203" name="TextBox 86">
            <a:extLst>
              <a:ext uri="{FF2B5EF4-FFF2-40B4-BE49-F238E27FC236}">
                <a16:creationId xmlns:a16="http://schemas.microsoft.com/office/drawing/2014/main" id="{ABB9B5B7-B19A-4623-819F-AC77F6D52162}"/>
              </a:ext>
            </a:extLst>
          </p:cNvPr>
          <p:cNvSpPr txBox="1">
            <a:spLocks noChangeArrowheads="1"/>
          </p:cNvSpPr>
          <p:nvPr/>
        </p:nvSpPr>
        <p:spPr bwMode="auto">
          <a:xfrm>
            <a:off x="9350116" y="1695292"/>
            <a:ext cx="387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50" charset="0"/>
              </a:rPr>
              <a:t>#112</a:t>
            </a:r>
            <a:endParaRPr lang="en-GB" altLang="en-US" sz="400" dirty="0">
              <a:latin typeface="Montserrat" panose="00000500000000000000" pitchFamily="50" charset="0"/>
            </a:endParaRPr>
          </a:p>
        </p:txBody>
      </p:sp>
      <p:sp>
        <p:nvSpPr>
          <p:cNvPr id="204" name="TextBox 86">
            <a:extLst>
              <a:ext uri="{FF2B5EF4-FFF2-40B4-BE49-F238E27FC236}">
                <a16:creationId xmlns:a16="http://schemas.microsoft.com/office/drawing/2014/main" id="{AA462542-B3E2-4456-A3CC-044C691676F5}"/>
              </a:ext>
            </a:extLst>
          </p:cNvPr>
          <p:cNvSpPr txBox="1">
            <a:spLocks noChangeArrowheads="1"/>
          </p:cNvSpPr>
          <p:nvPr/>
        </p:nvSpPr>
        <p:spPr bwMode="auto">
          <a:xfrm>
            <a:off x="499094" y="1695292"/>
            <a:ext cx="37908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#99</a:t>
            </a:r>
            <a:endParaRPr lang="en-GB" altLang="en-US" sz="400">
              <a:latin typeface="Montserrat" panose="00000500000000000000" pitchFamily="50" charset="0"/>
            </a:endParaRPr>
          </a:p>
        </p:txBody>
      </p:sp>
      <p:sp>
        <p:nvSpPr>
          <p:cNvPr id="205" name="Chevron 60">
            <a:extLst>
              <a:ext uri="{FF2B5EF4-FFF2-40B4-BE49-F238E27FC236}">
                <a16:creationId xmlns:a16="http://schemas.microsoft.com/office/drawing/2014/main" id="{6F037B34-0F7D-44D4-BCCD-6323F447C709}"/>
              </a:ext>
            </a:extLst>
          </p:cNvPr>
          <p:cNvSpPr>
            <a:spLocks noChangeArrowheads="1"/>
          </p:cNvSpPr>
          <p:nvPr/>
        </p:nvSpPr>
        <p:spPr bwMode="auto">
          <a:xfrm>
            <a:off x="2365763" y="2686838"/>
            <a:ext cx="881717" cy="31172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dirty="0">
                <a:latin typeface="Montserrat" panose="00000500000000000000" pitchFamily="50" charset="0"/>
                <a:cs typeface="Arial" panose="020B0604020202020204" pitchFamily="34" charset="0"/>
              </a:rPr>
              <a:t>RAN4 </a:t>
            </a:r>
          </a:p>
          <a:p>
            <a:pPr algn="ctr"/>
            <a:r>
              <a:rPr lang="fr-FR" altLang="en-US" sz="600" dirty="0">
                <a:latin typeface="Montserrat" panose="00000500000000000000" pitchFamily="50" charset="0"/>
                <a:cs typeface="Arial" panose="020B0604020202020204" pitchFamily="34" charset="0"/>
              </a:rPr>
              <a:t>content </a:t>
            </a:r>
            <a:r>
              <a:rPr lang="fr-FR" altLang="en-US" sz="600" dirty="0" err="1">
                <a:latin typeface="Montserrat" panose="00000500000000000000" pitchFamily="50" charset="0"/>
                <a:cs typeface="Arial" panose="020B0604020202020204" pitchFamily="34" charset="0"/>
              </a:rPr>
              <a:t>def</a:t>
            </a:r>
            <a:r>
              <a:rPr lang="fr-FR" altLang="en-US" sz="600" dirty="0">
                <a:latin typeface="Montserrat" panose="00000500000000000000" pitchFamily="50" charset="0"/>
                <a:cs typeface="Arial" panose="020B0604020202020204" pitchFamily="34" charset="0"/>
              </a:rPr>
              <a:t>.</a:t>
            </a:r>
          </a:p>
        </p:txBody>
      </p:sp>
      <p:sp>
        <p:nvSpPr>
          <p:cNvPr id="206" name="Chevron 60">
            <a:extLst>
              <a:ext uri="{FF2B5EF4-FFF2-40B4-BE49-F238E27FC236}">
                <a16:creationId xmlns:a16="http://schemas.microsoft.com/office/drawing/2014/main" id="{84C6475E-74B1-400C-8778-D08D51F1164B}"/>
              </a:ext>
            </a:extLst>
          </p:cNvPr>
          <p:cNvSpPr>
            <a:spLocks noChangeArrowheads="1"/>
          </p:cNvSpPr>
          <p:nvPr/>
        </p:nvSpPr>
        <p:spPr bwMode="auto">
          <a:xfrm>
            <a:off x="1502661" y="2686838"/>
            <a:ext cx="1028952" cy="31172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700" b="1" dirty="0">
                <a:latin typeface="Montserrat" panose="00000500000000000000" pitchFamily="50" charset="0"/>
                <a:cs typeface="Arial" panose="020B0604020202020204" pitchFamily="34" charset="0"/>
              </a:rPr>
              <a:t> </a:t>
            </a:r>
            <a:r>
              <a:rPr lang="fr-FR" altLang="en-US" sz="700" dirty="0">
                <a:latin typeface="Montserrat" panose="00000500000000000000" pitchFamily="50" charset="0"/>
                <a:cs typeface="Arial" panose="020B0604020202020204" pitchFamily="34" charset="0"/>
              </a:rPr>
              <a:t>RAN Content </a:t>
            </a:r>
            <a:r>
              <a:rPr lang="fr-FR" altLang="en-US" sz="700" dirty="0" err="1">
                <a:latin typeface="Montserrat" panose="00000500000000000000" pitchFamily="50" charset="0"/>
                <a:cs typeface="Arial" panose="020B0604020202020204" pitchFamily="34" charset="0"/>
              </a:rPr>
              <a:t>def</a:t>
            </a:r>
            <a:r>
              <a:rPr lang="fr-FR" altLang="en-US" sz="700" dirty="0">
                <a:latin typeface="Montserrat" panose="00000500000000000000" pitchFamily="50" charset="0"/>
                <a:cs typeface="Arial" panose="020B0604020202020204" pitchFamily="34" charset="0"/>
              </a:rPr>
              <a:t>.</a:t>
            </a:r>
          </a:p>
        </p:txBody>
      </p:sp>
      <p:sp>
        <p:nvSpPr>
          <p:cNvPr id="207" name="TextBox 206">
            <a:extLst>
              <a:ext uri="{FF2B5EF4-FFF2-40B4-BE49-F238E27FC236}">
                <a16:creationId xmlns:a16="http://schemas.microsoft.com/office/drawing/2014/main" id="{C57F2B89-0485-4424-BE51-89CFCFBA73F5}"/>
              </a:ext>
            </a:extLst>
          </p:cNvPr>
          <p:cNvSpPr txBox="1"/>
          <p:nvPr/>
        </p:nvSpPr>
        <p:spPr>
          <a:xfrm>
            <a:off x="3714570" y="1348339"/>
            <a:ext cx="53140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208" name="TextBox 207">
            <a:extLst>
              <a:ext uri="{FF2B5EF4-FFF2-40B4-BE49-F238E27FC236}">
                <a16:creationId xmlns:a16="http://schemas.microsoft.com/office/drawing/2014/main" id="{C3A05353-241D-4372-9BCB-E5DED0984122}"/>
              </a:ext>
            </a:extLst>
          </p:cNvPr>
          <p:cNvSpPr txBox="1"/>
          <p:nvPr/>
        </p:nvSpPr>
        <p:spPr>
          <a:xfrm>
            <a:off x="6596653" y="1348339"/>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209" name="TextBox 2">
            <a:extLst>
              <a:ext uri="{FF2B5EF4-FFF2-40B4-BE49-F238E27FC236}">
                <a16:creationId xmlns:a16="http://schemas.microsoft.com/office/drawing/2014/main" id="{42181E07-C5B1-4E67-8713-5FD4510018C6}"/>
              </a:ext>
            </a:extLst>
          </p:cNvPr>
          <p:cNvSpPr txBox="1">
            <a:spLocks noChangeArrowheads="1"/>
          </p:cNvSpPr>
          <p:nvPr/>
        </p:nvSpPr>
        <p:spPr bwMode="auto">
          <a:xfrm>
            <a:off x="171759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210" name="TextBox 59">
            <a:extLst>
              <a:ext uri="{FF2B5EF4-FFF2-40B4-BE49-F238E27FC236}">
                <a16:creationId xmlns:a16="http://schemas.microsoft.com/office/drawing/2014/main" id="{8B4292B9-C89F-46BF-9C10-52A5B3C4E841}"/>
              </a:ext>
            </a:extLst>
          </p:cNvPr>
          <p:cNvSpPr txBox="1">
            <a:spLocks noChangeArrowheads="1"/>
          </p:cNvSpPr>
          <p:nvPr/>
        </p:nvSpPr>
        <p:spPr bwMode="auto">
          <a:xfrm>
            <a:off x="3096861"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11" name="TextBox 60">
            <a:extLst>
              <a:ext uri="{FF2B5EF4-FFF2-40B4-BE49-F238E27FC236}">
                <a16:creationId xmlns:a16="http://schemas.microsoft.com/office/drawing/2014/main" id="{D565A30B-6580-4B9C-BCBD-2BB0DA3D1134}"/>
              </a:ext>
            </a:extLst>
          </p:cNvPr>
          <p:cNvSpPr txBox="1">
            <a:spLocks noChangeArrowheads="1"/>
          </p:cNvSpPr>
          <p:nvPr/>
        </p:nvSpPr>
        <p:spPr bwMode="auto">
          <a:xfrm>
            <a:off x="8776408"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12" name="TextBox 61">
            <a:extLst>
              <a:ext uri="{FF2B5EF4-FFF2-40B4-BE49-F238E27FC236}">
                <a16:creationId xmlns:a16="http://schemas.microsoft.com/office/drawing/2014/main" id="{297658D9-7AF5-4B57-9B8A-A3431A92AA74}"/>
              </a:ext>
            </a:extLst>
          </p:cNvPr>
          <p:cNvSpPr txBox="1">
            <a:spLocks noChangeArrowheads="1"/>
          </p:cNvSpPr>
          <p:nvPr/>
        </p:nvSpPr>
        <p:spPr bwMode="auto">
          <a:xfrm>
            <a:off x="5938326"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13" name="TextBox 62">
            <a:extLst>
              <a:ext uri="{FF2B5EF4-FFF2-40B4-BE49-F238E27FC236}">
                <a16:creationId xmlns:a16="http://schemas.microsoft.com/office/drawing/2014/main" id="{26C9B1B2-877F-4422-8073-DB41C19DBE86}"/>
              </a:ext>
            </a:extLst>
          </p:cNvPr>
          <p:cNvSpPr txBox="1">
            <a:spLocks noChangeArrowheads="1"/>
          </p:cNvSpPr>
          <p:nvPr/>
        </p:nvSpPr>
        <p:spPr bwMode="auto">
          <a:xfrm>
            <a:off x="3829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14" name="TextBox 63">
            <a:extLst>
              <a:ext uri="{FF2B5EF4-FFF2-40B4-BE49-F238E27FC236}">
                <a16:creationId xmlns:a16="http://schemas.microsoft.com/office/drawing/2014/main" id="{E85F19E9-2EF9-4113-929D-34F119D09762}"/>
              </a:ext>
            </a:extLst>
          </p:cNvPr>
          <p:cNvSpPr txBox="1">
            <a:spLocks noChangeArrowheads="1"/>
          </p:cNvSpPr>
          <p:nvPr/>
        </p:nvSpPr>
        <p:spPr bwMode="auto">
          <a:xfrm>
            <a:off x="6721888"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15" name="TextBox 64">
            <a:extLst>
              <a:ext uri="{FF2B5EF4-FFF2-40B4-BE49-F238E27FC236}">
                <a16:creationId xmlns:a16="http://schemas.microsoft.com/office/drawing/2014/main" id="{F448BD74-99C2-4BD6-97C5-E57DC15E1C59}"/>
              </a:ext>
            </a:extLst>
          </p:cNvPr>
          <p:cNvSpPr txBox="1">
            <a:spLocks noChangeArrowheads="1"/>
          </p:cNvSpPr>
          <p:nvPr/>
        </p:nvSpPr>
        <p:spPr bwMode="auto">
          <a:xfrm>
            <a:off x="9389041"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16" name="TextBox 65">
            <a:extLst>
              <a:ext uri="{FF2B5EF4-FFF2-40B4-BE49-F238E27FC236}">
                <a16:creationId xmlns:a16="http://schemas.microsoft.com/office/drawing/2014/main" id="{FF336DB5-04B6-4D1E-9F8D-957B322B132A}"/>
              </a:ext>
            </a:extLst>
          </p:cNvPr>
          <p:cNvSpPr txBox="1">
            <a:spLocks noChangeArrowheads="1"/>
          </p:cNvSpPr>
          <p:nvPr/>
        </p:nvSpPr>
        <p:spPr bwMode="auto">
          <a:xfrm>
            <a:off x="465552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217" name="TextBox 66">
            <a:extLst>
              <a:ext uri="{FF2B5EF4-FFF2-40B4-BE49-F238E27FC236}">
                <a16:creationId xmlns:a16="http://schemas.microsoft.com/office/drawing/2014/main" id="{A867CA8D-BF11-4F75-956B-057629940533}"/>
              </a:ext>
            </a:extLst>
          </p:cNvPr>
          <p:cNvSpPr txBox="1">
            <a:spLocks noChangeArrowheads="1"/>
          </p:cNvSpPr>
          <p:nvPr/>
        </p:nvSpPr>
        <p:spPr bwMode="auto">
          <a:xfrm>
            <a:off x="7480063"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218" name="TextBox 67">
            <a:extLst>
              <a:ext uri="{FF2B5EF4-FFF2-40B4-BE49-F238E27FC236}">
                <a16:creationId xmlns:a16="http://schemas.microsoft.com/office/drawing/2014/main" id="{FB1B4EA3-A0AF-44E5-94D1-59C999AB68EA}"/>
              </a:ext>
            </a:extLst>
          </p:cNvPr>
          <p:cNvSpPr txBox="1">
            <a:spLocks noChangeArrowheads="1"/>
          </p:cNvSpPr>
          <p:nvPr/>
        </p:nvSpPr>
        <p:spPr bwMode="auto">
          <a:xfrm>
            <a:off x="494017"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19" name="TextBox 69">
            <a:extLst>
              <a:ext uri="{FF2B5EF4-FFF2-40B4-BE49-F238E27FC236}">
                <a16:creationId xmlns:a16="http://schemas.microsoft.com/office/drawing/2014/main" id="{FB43F91A-52FC-4150-9EE3-A377C6E50408}"/>
              </a:ext>
            </a:extLst>
          </p:cNvPr>
          <p:cNvSpPr txBox="1">
            <a:spLocks noChangeArrowheads="1"/>
          </p:cNvSpPr>
          <p:nvPr/>
        </p:nvSpPr>
        <p:spPr bwMode="auto">
          <a:xfrm>
            <a:off x="2353916"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20" name="TextBox 70">
            <a:extLst>
              <a:ext uri="{FF2B5EF4-FFF2-40B4-BE49-F238E27FC236}">
                <a16:creationId xmlns:a16="http://schemas.microsoft.com/office/drawing/2014/main" id="{5006BD70-529F-4537-A950-91B10B4ECA16}"/>
              </a:ext>
            </a:extLst>
          </p:cNvPr>
          <p:cNvSpPr txBox="1">
            <a:spLocks noChangeArrowheads="1"/>
          </p:cNvSpPr>
          <p:nvPr/>
        </p:nvSpPr>
        <p:spPr bwMode="auto">
          <a:xfrm>
            <a:off x="5224152"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21" name="TextBox 71">
            <a:extLst>
              <a:ext uri="{FF2B5EF4-FFF2-40B4-BE49-F238E27FC236}">
                <a16:creationId xmlns:a16="http://schemas.microsoft.com/office/drawing/2014/main" id="{E1566947-0D42-4A1A-997E-31FA46C7CAE3}"/>
              </a:ext>
            </a:extLst>
          </p:cNvPr>
          <p:cNvSpPr txBox="1">
            <a:spLocks noChangeArrowheads="1"/>
          </p:cNvSpPr>
          <p:nvPr/>
        </p:nvSpPr>
        <p:spPr bwMode="auto">
          <a:xfrm>
            <a:off x="8163775"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22" name="TextBox 221">
            <a:extLst>
              <a:ext uri="{FF2B5EF4-FFF2-40B4-BE49-F238E27FC236}">
                <a16:creationId xmlns:a16="http://schemas.microsoft.com/office/drawing/2014/main" id="{0362FA84-B949-4852-A2C0-68F4E7ACB0CA}"/>
              </a:ext>
            </a:extLst>
          </p:cNvPr>
          <p:cNvSpPr txBox="1"/>
          <p:nvPr/>
        </p:nvSpPr>
        <p:spPr>
          <a:xfrm>
            <a:off x="9255344" y="1327205"/>
            <a:ext cx="52463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sp>
        <p:nvSpPr>
          <p:cNvPr id="223" name="Chevron 79">
            <a:extLst>
              <a:ext uri="{FF2B5EF4-FFF2-40B4-BE49-F238E27FC236}">
                <a16:creationId xmlns:a16="http://schemas.microsoft.com/office/drawing/2014/main" id="{46DA39AC-5966-46CA-A982-A3FCC63F7C4B}"/>
              </a:ext>
            </a:extLst>
          </p:cNvPr>
          <p:cNvSpPr>
            <a:spLocks noChangeArrowheads="1"/>
          </p:cNvSpPr>
          <p:nvPr/>
        </p:nvSpPr>
        <p:spPr bwMode="auto">
          <a:xfrm>
            <a:off x="7398830" y="4697970"/>
            <a:ext cx="925718" cy="230715"/>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panose="00000500000000000000" pitchFamily="50" charset="0"/>
                <a:cs typeface="Arial" panose="020B0604020202020204" pitchFamily="34" charset="0"/>
              </a:rPr>
              <a:t>RAN4_Perf </a:t>
            </a:r>
            <a:endParaRPr lang="fr-FR" altLang="en-US" sz="500">
              <a:latin typeface="Montserrat" panose="00000500000000000000" pitchFamily="50" charset="0"/>
              <a:cs typeface="Arial" panose="020B0604020202020204" pitchFamily="34" charset="0"/>
            </a:endParaRPr>
          </a:p>
        </p:txBody>
      </p:sp>
      <p:sp>
        <p:nvSpPr>
          <p:cNvPr id="224" name="Chevron 58">
            <a:extLst>
              <a:ext uri="{FF2B5EF4-FFF2-40B4-BE49-F238E27FC236}">
                <a16:creationId xmlns:a16="http://schemas.microsoft.com/office/drawing/2014/main" id="{7F4CCCAA-A8E4-439C-A580-93BA94F32DFC}"/>
              </a:ext>
            </a:extLst>
          </p:cNvPr>
          <p:cNvSpPr/>
          <p:nvPr/>
        </p:nvSpPr>
        <p:spPr bwMode="auto">
          <a:xfrm>
            <a:off x="3552104" y="4999876"/>
            <a:ext cx="4071809" cy="2500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r>
              <a:rPr lang="fr-FR" sz="800" dirty="0">
                <a:solidFill>
                  <a:srgbClr val="FF0000"/>
                </a:solidFill>
                <a:latin typeface="Montserrat" panose="00000500000000000000" pitchFamily="50" charset="0"/>
                <a:ea typeface="ＭＳ Ｐゴシック" charset="-128"/>
                <a:cs typeface="Arial" pitchFamily="34" charset="0"/>
              </a:rPr>
              <a:t>including SA5</a:t>
            </a:r>
            <a:r>
              <a:rPr lang="fr-FR" sz="800" dirty="0">
                <a:latin typeface="Montserrat" panose="00000500000000000000" pitchFamily="50" charset="0"/>
                <a:ea typeface="ＭＳ Ｐゴシック" charset="-128"/>
                <a:cs typeface="Arial" pitchFamily="34" charset="0"/>
              </a:rPr>
              <a:t>) </a:t>
            </a:r>
          </a:p>
        </p:txBody>
      </p:sp>
      <p:sp>
        <p:nvSpPr>
          <p:cNvPr id="225" name="Chevron 60">
            <a:extLst>
              <a:ext uri="{FF2B5EF4-FFF2-40B4-BE49-F238E27FC236}">
                <a16:creationId xmlns:a16="http://schemas.microsoft.com/office/drawing/2014/main" id="{3027F26A-DF63-49DD-8771-B8C5836EDBAF}"/>
              </a:ext>
            </a:extLst>
          </p:cNvPr>
          <p:cNvSpPr/>
          <p:nvPr/>
        </p:nvSpPr>
        <p:spPr bwMode="auto">
          <a:xfrm>
            <a:off x="2589154" y="4395047"/>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226" name="Chevron 60">
            <a:extLst>
              <a:ext uri="{FF2B5EF4-FFF2-40B4-BE49-F238E27FC236}">
                <a16:creationId xmlns:a16="http://schemas.microsoft.com/office/drawing/2014/main" id="{7934FD34-9B77-486B-8670-A129C22ADFEE}"/>
              </a:ext>
            </a:extLst>
          </p:cNvPr>
          <p:cNvSpPr/>
          <p:nvPr/>
        </p:nvSpPr>
        <p:spPr bwMode="auto">
          <a:xfrm>
            <a:off x="2086524" y="3622025"/>
            <a:ext cx="3344096"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227" name="Chevron 60">
            <a:extLst>
              <a:ext uri="{FF2B5EF4-FFF2-40B4-BE49-F238E27FC236}">
                <a16:creationId xmlns:a16="http://schemas.microsoft.com/office/drawing/2014/main" id="{0DCF9B64-92EC-4EA4-BCE2-DFCD042657B5}"/>
              </a:ext>
            </a:extLst>
          </p:cNvPr>
          <p:cNvSpPr/>
          <p:nvPr/>
        </p:nvSpPr>
        <p:spPr bwMode="auto">
          <a:xfrm>
            <a:off x="3249173" y="4701493"/>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Completion (RAN2/3/4core)</a:t>
            </a:r>
            <a:endParaRPr lang="fr-FR" sz="900" dirty="0">
              <a:solidFill>
                <a:srgbClr val="FF0000"/>
              </a:solidFill>
              <a:latin typeface="Montserrat" panose="00000500000000000000" pitchFamily="50" charset="0"/>
              <a:ea typeface="ＭＳ Ｐゴシック" charset="-128"/>
              <a:cs typeface="Arial" pitchFamily="34" charset="0"/>
            </a:endParaRPr>
          </a:p>
        </p:txBody>
      </p:sp>
      <p:sp>
        <p:nvSpPr>
          <p:cNvPr id="228" name="Chevron 58">
            <a:extLst>
              <a:ext uri="{FF2B5EF4-FFF2-40B4-BE49-F238E27FC236}">
                <a16:creationId xmlns:a16="http://schemas.microsoft.com/office/drawing/2014/main" id="{2C67504F-EAA3-4875-9513-A00104843766}"/>
              </a:ext>
            </a:extLst>
          </p:cNvPr>
          <p:cNvSpPr/>
          <p:nvPr/>
        </p:nvSpPr>
        <p:spPr bwMode="auto">
          <a:xfrm>
            <a:off x="5755552" y="5317906"/>
            <a:ext cx="2543612" cy="2659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229" name="Chevron 60">
            <a:extLst>
              <a:ext uri="{FF2B5EF4-FFF2-40B4-BE49-F238E27FC236}">
                <a16:creationId xmlns:a16="http://schemas.microsoft.com/office/drawing/2014/main" id="{717BD2FC-BD70-4833-9BF3-A0744F3FCD5A}"/>
              </a:ext>
            </a:extLst>
          </p:cNvPr>
          <p:cNvSpPr>
            <a:spLocks noChangeArrowheads="1"/>
          </p:cNvSpPr>
          <p:nvPr/>
        </p:nvSpPr>
        <p:spPr bwMode="auto">
          <a:xfrm>
            <a:off x="1478968" y="3211670"/>
            <a:ext cx="1035722" cy="31172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700" dirty="0">
                <a:latin typeface="Montserrat" panose="00000500000000000000" pitchFamily="50" charset="0"/>
                <a:cs typeface="Arial" panose="020B0604020202020204" pitchFamily="34" charset="0"/>
              </a:rPr>
              <a:t>St.2 Content </a:t>
            </a:r>
            <a:r>
              <a:rPr lang="fr-FR" altLang="en-US" sz="700" dirty="0" err="1">
                <a:latin typeface="Montserrat" panose="00000500000000000000" pitchFamily="50" charset="0"/>
                <a:cs typeface="Arial" panose="020B0604020202020204" pitchFamily="34" charset="0"/>
              </a:rPr>
              <a:t>approval</a:t>
            </a:r>
            <a:endParaRPr lang="fr-FR" altLang="en-US" sz="700" dirty="0">
              <a:latin typeface="Montserrat" panose="00000500000000000000" pitchFamily="50" charset="0"/>
              <a:cs typeface="Arial" panose="020B0604020202020204" pitchFamily="34" charset="0"/>
            </a:endParaRPr>
          </a:p>
        </p:txBody>
      </p:sp>
      <p:sp>
        <p:nvSpPr>
          <p:cNvPr id="230" name="TextBox 86">
            <a:extLst>
              <a:ext uri="{FF2B5EF4-FFF2-40B4-BE49-F238E27FC236}">
                <a16:creationId xmlns:a16="http://schemas.microsoft.com/office/drawing/2014/main" id="{8321B4AE-F38D-4FA6-BADE-F33091B377E8}"/>
              </a:ext>
            </a:extLst>
          </p:cNvPr>
          <p:cNvSpPr txBox="1">
            <a:spLocks noChangeArrowheads="1"/>
          </p:cNvSpPr>
          <p:nvPr/>
        </p:nvSpPr>
        <p:spPr bwMode="auto">
          <a:xfrm>
            <a:off x="1099881"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#100</a:t>
            </a:r>
            <a:endParaRPr lang="en-GB" altLang="en-US" sz="400">
              <a:latin typeface="Montserrat" panose="00000500000000000000" pitchFamily="50" charset="0"/>
            </a:endParaRPr>
          </a:p>
        </p:txBody>
      </p:sp>
      <p:sp>
        <p:nvSpPr>
          <p:cNvPr id="231" name="TextBox 60">
            <a:extLst>
              <a:ext uri="{FF2B5EF4-FFF2-40B4-BE49-F238E27FC236}">
                <a16:creationId xmlns:a16="http://schemas.microsoft.com/office/drawing/2014/main" id="{A91C3EF9-A1B1-4833-8F58-ACDFF2EAAF1B}"/>
              </a:ext>
            </a:extLst>
          </p:cNvPr>
          <p:cNvSpPr txBox="1">
            <a:spLocks noChangeArrowheads="1"/>
          </p:cNvSpPr>
          <p:nvPr/>
        </p:nvSpPr>
        <p:spPr bwMode="auto">
          <a:xfrm>
            <a:off x="1106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32" name="TextBox 231">
            <a:extLst>
              <a:ext uri="{FF2B5EF4-FFF2-40B4-BE49-F238E27FC236}">
                <a16:creationId xmlns:a16="http://schemas.microsoft.com/office/drawing/2014/main" id="{9ED55C33-D5C4-4FBE-9DD1-C0AB4573226B}"/>
              </a:ext>
            </a:extLst>
          </p:cNvPr>
          <p:cNvSpPr txBox="1"/>
          <p:nvPr/>
        </p:nvSpPr>
        <p:spPr>
          <a:xfrm>
            <a:off x="1306348" y="1351862"/>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233" name="Rectangle 12">
            <a:extLst>
              <a:ext uri="{FF2B5EF4-FFF2-40B4-BE49-F238E27FC236}">
                <a16:creationId xmlns:a16="http://schemas.microsoft.com/office/drawing/2014/main" id="{82C928A7-C014-4F55-AB00-452795E4C25B}"/>
              </a:ext>
            </a:extLst>
          </p:cNvPr>
          <p:cNvSpPr>
            <a:spLocks noChangeArrowheads="1"/>
          </p:cNvSpPr>
          <p:nvPr/>
        </p:nvSpPr>
        <p:spPr bwMode="auto">
          <a:xfrm>
            <a:off x="5103382" y="5785470"/>
            <a:ext cx="927411" cy="2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50" charset="0"/>
              </a:rPr>
              <a:t>Now</a:t>
            </a:r>
          </a:p>
        </p:txBody>
      </p:sp>
      <p:sp>
        <p:nvSpPr>
          <p:cNvPr id="234" name="Chevron 60">
            <a:extLst>
              <a:ext uri="{FF2B5EF4-FFF2-40B4-BE49-F238E27FC236}">
                <a16:creationId xmlns:a16="http://schemas.microsoft.com/office/drawing/2014/main" id="{67E62842-A519-4A50-A436-2A7B6824960B}"/>
              </a:ext>
            </a:extLst>
          </p:cNvPr>
          <p:cNvSpPr/>
          <p:nvPr/>
        </p:nvSpPr>
        <p:spPr bwMode="auto">
          <a:xfrm>
            <a:off x="1751437" y="2304661"/>
            <a:ext cx="780177"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235" name="Chevron 60">
            <a:extLst>
              <a:ext uri="{FF2B5EF4-FFF2-40B4-BE49-F238E27FC236}">
                <a16:creationId xmlns:a16="http://schemas.microsoft.com/office/drawing/2014/main" id="{F36FC6CF-D94C-4841-BC9F-F5D007DCD97D}"/>
              </a:ext>
            </a:extLst>
          </p:cNvPr>
          <p:cNvSpPr/>
          <p:nvPr/>
        </p:nvSpPr>
        <p:spPr bwMode="auto">
          <a:xfrm>
            <a:off x="400937" y="2301138"/>
            <a:ext cx="1487582"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236" name="TextBox 67">
            <a:extLst>
              <a:ext uri="{FF2B5EF4-FFF2-40B4-BE49-F238E27FC236}">
                <a16:creationId xmlns:a16="http://schemas.microsoft.com/office/drawing/2014/main" id="{E831FD96-CF7F-4A53-AEBA-13A15A0524E6}"/>
              </a:ext>
            </a:extLst>
          </p:cNvPr>
          <p:cNvSpPr txBox="1">
            <a:spLocks noChangeArrowheads="1"/>
          </p:cNvSpPr>
          <p:nvPr/>
        </p:nvSpPr>
        <p:spPr bwMode="auto">
          <a:xfrm>
            <a:off x="319704" y="1529741"/>
            <a:ext cx="42985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TSGs</a:t>
            </a:r>
          </a:p>
        </p:txBody>
      </p:sp>
      <p:sp>
        <p:nvSpPr>
          <p:cNvPr id="237" name="Diamond 3">
            <a:extLst>
              <a:ext uri="{FF2B5EF4-FFF2-40B4-BE49-F238E27FC236}">
                <a16:creationId xmlns:a16="http://schemas.microsoft.com/office/drawing/2014/main" id="{290E6F85-81C4-4AEC-AA3F-3E73260BBCD2}"/>
              </a:ext>
            </a:extLst>
          </p:cNvPr>
          <p:cNvSpPr>
            <a:spLocks noChangeArrowheads="1"/>
          </p:cNvSpPr>
          <p:nvPr/>
        </p:nvSpPr>
        <p:spPr bwMode="auto">
          <a:xfrm>
            <a:off x="795257" y="2637525"/>
            <a:ext cx="956181" cy="435011"/>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ltLang="en-US" sz="600"/>
          </a:p>
        </p:txBody>
      </p:sp>
      <p:sp>
        <p:nvSpPr>
          <p:cNvPr id="238" name="TextBox 6">
            <a:extLst>
              <a:ext uri="{FF2B5EF4-FFF2-40B4-BE49-F238E27FC236}">
                <a16:creationId xmlns:a16="http://schemas.microsoft.com/office/drawing/2014/main" id="{5E56107D-8E2B-4C19-925B-E787529BC15D}"/>
              </a:ext>
            </a:extLst>
          </p:cNvPr>
          <p:cNvSpPr txBox="1">
            <a:spLocks noChangeArrowheads="1"/>
          </p:cNvSpPr>
          <p:nvPr/>
        </p:nvSpPr>
        <p:spPr bwMode="auto">
          <a:xfrm>
            <a:off x="906952" y="2699166"/>
            <a:ext cx="702327"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solidFill>
                  <a:schemeClr val="bg1"/>
                </a:solidFill>
                <a:latin typeface="Montserrat" panose="00000500000000000000" pitchFamily="50" charset="0"/>
                <a:cs typeface="Arial" panose="020B0604020202020204" pitchFamily="34" charset="0"/>
              </a:rPr>
              <a:t> </a:t>
            </a:r>
            <a:r>
              <a:rPr lang="fr-FR" altLang="en-US" sz="600">
                <a:solidFill>
                  <a:schemeClr val="bg1"/>
                </a:solidFill>
                <a:latin typeface="Montserrat" panose="00000500000000000000" pitchFamily="50" charset="0"/>
                <a:cs typeface="Arial" panose="020B0604020202020204" pitchFamily="34" charset="0"/>
              </a:rPr>
              <a:t>RAN Rel-19 workshop</a:t>
            </a:r>
          </a:p>
        </p:txBody>
      </p:sp>
      <p:sp>
        <p:nvSpPr>
          <p:cNvPr id="239" name="Diamond 16">
            <a:extLst>
              <a:ext uri="{FF2B5EF4-FFF2-40B4-BE49-F238E27FC236}">
                <a16:creationId xmlns:a16="http://schemas.microsoft.com/office/drawing/2014/main" id="{1545B50E-0EA1-448B-BC96-D7B94D039F4E}"/>
              </a:ext>
            </a:extLst>
          </p:cNvPr>
          <p:cNvSpPr>
            <a:spLocks noChangeArrowheads="1"/>
          </p:cNvSpPr>
          <p:nvPr/>
        </p:nvSpPr>
        <p:spPr bwMode="auto">
          <a:xfrm>
            <a:off x="771564" y="3144745"/>
            <a:ext cx="924026" cy="408594"/>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240" name="TextBox 7">
            <a:extLst>
              <a:ext uri="{FF2B5EF4-FFF2-40B4-BE49-F238E27FC236}">
                <a16:creationId xmlns:a16="http://schemas.microsoft.com/office/drawing/2014/main" id="{BF051FD0-2E48-45CD-B247-6E4C3546088E}"/>
              </a:ext>
            </a:extLst>
          </p:cNvPr>
          <p:cNvSpPr txBox="1">
            <a:spLocks noChangeArrowheads="1"/>
          </p:cNvSpPr>
          <p:nvPr/>
        </p:nvSpPr>
        <p:spPr bwMode="auto">
          <a:xfrm>
            <a:off x="912029" y="3204625"/>
            <a:ext cx="621095"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solidFill>
                  <a:schemeClr val="bg1"/>
                </a:solidFill>
                <a:latin typeface="Montserrat" panose="00000500000000000000" pitchFamily="50" charset="0"/>
                <a:cs typeface="Arial" panose="020B0604020202020204" pitchFamily="34" charset="0"/>
              </a:rPr>
              <a:t>SA Rel-19 </a:t>
            </a:r>
          </a:p>
          <a:p>
            <a:pPr algn="ctr"/>
            <a:r>
              <a:rPr lang="fr-FR" altLang="en-US" sz="600">
                <a:solidFill>
                  <a:schemeClr val="bg1"/>
                </a:solidFill>
                <a:latin typeface="Montserrat" panose="00000500000000000000" pitchFamily="50" charset="0"/>
                <a:cs typeface="Arial" panose="020B0604020202020204" pitchFamily="34" charset="0"/>
              </a:rPr>
              <a:t>Workshop</a:t>
            </a:r>
          </a:p>
        </p:txBody>
      </p:sp>
      <p:cxnSp>
        <p:nvCxnSpPr>
          <p:cNvPr id="241" name="Straight Connector 114">
            <a:extLst>
              <a:ext uri="{FF2B5EF4-FFF2-40B4-BE49-F238E27FC236}">
                <a16:creationId xmlns:a16="http://schemas.microsoft.com/office/drawing/2014/main" id="{3AD5B989-065A-4BDC-BA2A-0F9A8E59A285}"/>
              </a:ext>
            </a:extLst>
          </p:cNvPr>
          <p:cNvCxnSpPr>
            <a:cxnSpLocks noChangeShapeType="1"/>
          </p:cNvCxnSpPr>
          <p:nvPr/>
        </p:nvCxnSpPr>
        <p:spPr bwMode="auto">
          <a:xfrm>
            <a:off x="1272501" y="2221886"/>
            <a:ext cx="13539" cy="3555826"/>
          </a:xfrm>
          <a:prstGeom prst="line">
            <a:avLst/>
          </a:prstGeom>
          <a:noFill/>
          <a:ln w="9525" algn="ctr">
            <a:solidFill>
              <a:schemeClr val="accent3"/>
            </a:solidFill>
            <a:prstDash val="dash"/>
            <a:round/>
            <a:headEnd/>
            <a:tailEnd/>
          </a:ln>
        </p:spPr>
      </p:cxnSp>
      <p:sp>
        <p:nvSpPr>
          <p:cNvPr id="242" name="Chevron 60">
            <a:extLst>
              <a:ext uri="{FF2B5EF4-FFF2-40B4-BE49-F238E27FC236}">
                <a16:creationId xmlns:a16="http://schemas.microsoft.com/office/drawing/2014/main" id="{6609A270-386F-4233-A019-838757BE1030}"/>
              </a:ext>
            </a:extLst>
          </p:cNvPr>
          <p:cNvSpPr/>
          <p:nvPr/>
        </p:nvSpPr>
        <p:spPr bwMode="auto">
          <a:xfrm>
            <a:off x="2521460" y="2304099"/>
            <a:ext cx="3604656" cy="20458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r"/>
            <a:r>
              <a:rPr lang="en-US" altLang="zh-CN" sz="800" dirty="0">
                <a:solidFill>
                  <a:srgbClr val="FF0000"/>
                </a:solidFill>
                <a:latin typeface="Montserrat" panose="00000500000000000000" pitchFamily="50" charset="0"/>
                <a:ea typeface="ＭＳ Ｐゴシック" charset="-128"/>
              </a:rPr>
              <a:t>Management requirements (SA5)</a:t>
            </a:r>
            <a:endParaRPr lang="fr-FR" altLang="zh-CN" sz="800" dirty="0">
              <a:solidFill>
                <a:srgbClr val="FF0000"/>
              </a:solidFill>
              <a:latin typeface="Montserrat" panose="00000500000000000000" pitchFamily="50" charset="0"/>
              <a:ea typeface="ＭＳ Ｐゴシック" charset="-128"/>
            </a:endParaRPr>
          </a:p>
        </p:txBody>
      </p:sp>
      <p:sp>
        <p:nvSpPr>
          <p:cNvPr id="243" name="矩形 1">
            <a:extLst>
              <a:ext uri="{FF2B5EF4-FFF2-40B4-BE49-F238E27FC236}">
                <a16:creationId xmlns:a16="http://schemas.microsoft.com/office/drawing/2014/main" id="{7C09C86F-988B-4F30-AAB1-9D7448E6AFA1}"/>
              </a:ext>
            </a:extLst>
          </p:cNvPr>
          <p:cNvSpPr>
            <a:spLocks noChangeArrowheads="1"/>
          </p:cNvSpPr>
          <p:nvPr/>
        </p:nvSpPr>
        <p:spPr bwMode="auto">
          <a:xfrm>
            <a:off x="2521460" y="2215952"/>
            <a:ext cx="3675796" cy="381340"/>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4" name="矩形 1">
            <a:extLst>
              <a:ext uri="{FF2B5EF4-FFF2-40B4-BE49-F238E27FC236}">
                <a16:creationId xmlns:a16="http://schemas.microsoft.com/office/drawing/2014/main" id="{C134DCB3-EE82-4659-B5B6-E3A5BF1D2665}"/>
              </a:ext>
            </a:extLst>
          </p:cNvPr>
          <p:cNvSpPr>
            <a:spLocks noChangeArrowheads="1"/>
          </p:cNvSpPr>
          <p:nvPr/>
        </p:nvSpPr>
        <p:spPr bwMode="auto">
          <a:xfrm>
            <a:off x="2576426" y="3929104"/>
            <a:ext cx="4407773" cy="338546"/>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5" name="矩形 1">
            <a:extLst>
              <a:ext uri="{FF2B5EF4-FFF2-40B4-BE49-F238E27FC236}">
                <a16:creationId xmlns:a16="http://schemas.microsoft.com/office/drawing/2014/main" id="{B9F30E47-F0A4-408E-97EA-3DF94668113E}"/>
              </a:ext>
            </a:extLst>
          </p:cNvPr>
          <p:cNvSpPr>
            <a:spLocks noChangeArrowheads="1"/>
          </p:cNvSpPr>
          <p:nvPr/>
        </p:nvSpPr>
        <p:spPr bwMode="auto">
          <a:xfrm>
            <a:off x="3182328" y="4966785"/>
            <a:ext cx="4483899" cy="302584"/>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 name="Chevron 60">
            <a:extLst>
              <a:ext uri="{FF2B5EF4-FFF2-40B4-BE49-F238E27FC236}">
                <a16:creationId xmlns:a16="http://schemas.microsoft.com/office/drawing/2014/main" id="{0E671BEA-66CF-4EC5-85CD-4C19F1F2E247}"/>
              </a:ext>
            </a:extLst>
          </p:cNvPr>
          <p:cNvSpPr/>
          <p:nvPr/>
        </p:nvSpPr>
        <p:spPr bwMode="auto">
          <a:xfrm>
            <a:off x="2538381" y="3985385"/>
            <a:ext cx="4351049"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ontserrat" panose="00000500000000000000" pitchFamily="50" charset="0"/>
                <a:ea typeface="ＭＳ Ｐゴシック" charset="-128"/>
                <a:cs typeface="Arial" pitchFamily="34" charset="0"/>
              </a:rPr>
              <a:t>Stage 2 (SA5) Normative </a:t>
            </a:r>
            <a:r>
              <a:rPr lang="fr-FR" sz="900" dirty="0" err="1">
                <a:solidFill>
                  <a:srgbClr val="FF0000"/>
                </a:solidFill>
                <a:latin typeface="Montserrat" panose="00000500000000000000" pitchFamily="50" charset="0"/>
                <a:ea typeface="ＭＳ Ｐゴシック" charset="-128"/>
                <a:cs typeface="Arial" pitchFamily="34" charset="0"/>
              </a:rPr>
              <a:t>supporting</a:t>
            </a:r>
            <a:r>
              <a:rPr lang="fr-FR" sz="900" dirty="0">
                <a:solidFill>
                  <a:srgbClr val="FF0000"/>
                </a:solidFill>
                <a:latin typeface="Montserrat" panose="00000500000000000000" pitchFamily="50" charset="0"/>
                <a:ea typeface="ＭＳ Ｐゴシック" charset="-128"/>
                <a:cs typeface="Arial" pitchFamily="34" charset="0"/>
              </a:rPr>
              <a:t> SA&amp;RAN </a:t>
            </a:r>
          </a:p>
        </p:txBody>
      </p:sp>
      <p:sp>
        <p:nvSpPr>
          <p:cNvPr id="247" name="Isosceles Triangle 246">
            <a:extLst>
              <a:ext uri="{FF2B5EF4-FFF2-40B4-BE49-F238E27FC236}">
                <a16:creationId xmlns:a16="http://schemas.microsoft.com/office/drawing/2014/main" id="{58A6814A-25E4-4DA8-A503-5A928835F4DA}"/>
              </a:ext>
            </a:extLst>
          </p:cNvPr>
          <p:cNvSpPr/>
          <p:nvPr/>
        </p:nvSpPr>
        <p:spPr bwMode="auto">
          <a:xfrm>
            <a:off x="7586300" y="503596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48" name="Star: 5 Points 247">
            <a:extLst>
              <a:ext uri="{FF2B5EF4-FFF2-40B4-BE49-F238E27FC236}">
                <a16:creationId xmlns:a16="http://schemas.microsoft.com/office/drawing/2014/main" id="{5F140E26-A9C4-4188-9618-957AC00DBD83}"/>
              </a:ext>
            </a:extLst>
          </p:cNvPr>
          <p:cNvSpPr/>
          <p:nvPr/>
        </p:nvSpPr>
        <p:spPr bwMode="auto">
          <a:xfrm>
            <a:off x="5345443" y="2130293"/>
            <a:ext cx="487399" cy="436773"/>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249" name="Isosceles Triangle 248">
            <a:extLst>
              <a:ext uri="{FF2B5EF4-FFF2-40B4-BE49-F238E27FC236}">
                <a16:creationId xmlns:a16="http://schemas.microsoft.com/office/drawing/2014/main" id="{F43D2AE0-E119-4152-BD2A-746CFBE1A909}"/>
              </a:ext>
            </a:extLst>
          </p:cNvPr>
          <p:cNvSpPr/>
          <p:nvPr/>
        </p:nvSpPr>
        <p:spPr bwMode="auto">
          <a:xfrm>
            <a:off x="5375619" y="4112527"/>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0" name="TextBox 249">
            <a:extLst>
              <a:ext uri="{FF2B5EF4-FFF2-40B4-BE49-F238E27FC236}">
                <a16:creationId xmlns:a16="http://schemas.microsoft.com/office/drawing/2014/main" id="{1836EADC-7C4C-419F-BA43-B869B212E1E8}"/>
              </a:ext>
            </a:extLst>
          </p:cNvPr>
          <p:cNvSpPr txBox="1"/>
          <p:nvPr/>
        </p:nvSpPr>
        <p:spPr>
          <a:xfrm>
            <a:off x="9629308" y="1917201"/>
            <a:ext cx="2565116" cy="4585871"/>
          </a:xfrm>
          <a:prstGeom prst="rect">
            <a:avLst/>
          </a:prstGeom>
          <a:noFill/>
        </p:spPr>
        <p:txBody>
          <a:bodyPr wrap="square" rtlCol="0">
            <a:spAutoFit/>
          </a:bodyPr>
          <a:lstStyle/>
          <a:p>
            <a:r>
              <a:rPr lang="en-US" altLang="zh-CN" sz="1600" b="1" dirty="0"/>
              <a:t>OAM:</a:t>
            </a:r>
            <a:r>
              <a:rPr lang="zh-CN" altLang="en-US" sz="1600" b="1" dirty="0"/>
              <a:t> </a:t>
            </a:r>
            <a:endParaRPr lang="en-US" altLang="zh-CN" sz="1600" b="1" dirty="0"/>
          </a:p>
          <a:p>
            <a:r>
              <a:rPr lang="en-US" altLang="zh-CN" b="1" dirty="0"/>
              <a:t>Dec</a:t>
            </a:r>
            <a:r>
              <a:rPr lang="zh-CN" altLang="en-US" b="1" dirty="0"/>
              <a:t> </a:t>
            </a:r>
            <a:r>
              <a:rPr lang="en-US" altLang="zh-CN" b="1" dirty="0"/>
              <a:t>2024: </a:t>
            </a:r>
            <a:r>
              <a:rPr lang="en-US" altLang="zh-CN" dirty="0"/>
              <a:t>conclude Rel-19 studies which plan to have corresponding normative work in Rel-19. </a:t>
            </a:r>
          </a:p>
          <a:p>
            <a:r>
              <a:rPr lang="en-US" altLang="zh-CN" b="1" dirty="0"/>
              <a:t>Sep 2025: </a:t>
            </a:r>
            <a:r>
              <a:rPr lang="en-US" altLang="zh-CN" dirty="0"/>
              <a:t>conclude all Rel-19 work items, majority work items are preferable to be finalized in Jun 2025. </a:t>
            </a:r>
          </a:p>
          <a:p>
            <a:endParaRPr lang="en-US" altLang="zh-CN" dirty="0"/>
          </a:p>
          <a:p>
            <a:r>
              <a:rPr lang="en-US" altLang="zh-CN" sz="1600" b="1" dirty="0"/>
              <a:t>CH:</a:t>
            </a:r>
          </a:p>
          <a:p>
            <a:r>
              <a:rPr lang="en-US" altLang="zh-CN" b="1" dirty="0"/>
              <a:t>Dec 2024</a:t>
            </a:r>
            <a:r>
              <a:rPr lang="en-US" altLang="zh-CN" b="1" dirty="0">
                <a:solidFill>
                  <a:srgbClr val="3333FF"/>
                </a:solidFill>
              </a:rPr>
              <a:t>-&gt;Mar 2025</a:t>
            </a:r>
            <a:r>
              <a:rPr lang="en-US" altLang="zh-CN" b="1" dirty="0"/>
              <a:t>: </a:t>
            </a:r>
            <a:r>
              <a:rPr lang="en-US" altLang="zh-CN" dirty="0"/>
              <a:t>conclude Rel-19 studies which plan to have corresponding normative work in Rel-19.</a:t>
            </a:r>
          </a:p>
          <a:p>
            <a:r>
              <a:rPr lang="en-US" altLang="zh-CN" b="1" dirty="0"/>
              <a:t>Sep 2025: </a:t>
            </a:r>
            <a:r>
              <a:rPr lang="en-US" altLang="zh-CN" dirty="0"/>
              <a:t>conclude all Rel-19 work items</a:t>
            </a:r>
          </a:p>
          <a:p>
            <a:endParaRPr lang="en-US" altLang="zh-CN" dirty="0"/>
          </a:p>
          <a:p>
            <a:r>
              <a:rPr lang="en-US" altLang="zh-CN" b="1" dirty="0"/>
              <a:t>Note:</a:t>
            </a:r>
            <a:r>
              <a:rPr lang="en-US" altLang="zh-CN" dirty="0"/>
              <a:t> Studies can continue until Sep.2025 if no corresponding normative work is planned for Rel-19.</a:t>
            </a:r>
            <a:endParaRPr lang="zh-CN" altLang="en-US" dirty="0"/>
          </a:p>
        </p:txBody>
      </p:sp>
      <p:sp>
        <p:nvSpPr>
          <p:cNvPr id="251" name="Isosceles Triangle 250">
            <a:extLst>
              <a:ext uri="{FF2B5EF4-FFF2-40B4-BE49-F238E27FC236}">
                <a16:creationId xmlns:a16="http://schemas.microsoft.com/office/drawing/2014/main" id="{24584785-8E24-46D0-887E-0AC4A2AD5116}"/>
              </a:ext>
            </a:extLst>
          </p:cNvPr>
          <p:cNvSpPr/>
          <p:nvPr/>
        </p:nvSpPr>
        <p:spPr bwMode="auto">
          <a:xfrm>
            <a:off x="9580209" y="322384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2" name="Isosceles Triangle 251">
            <a:extLst>
              <a:ext uri="{FF2B5EF4-FFF2-40B4-BE49-F238E27FC236}">
                <a16:creationId xmlns:a16="http://schemas.microsoft.com/office/drawing/2014/main" id="{DAF17420-B483-48A4-B0DF-FE89FDD27EAF}"/>
              </a:ext>
            </a:extLst>
          </p:cNvPr>
          <p:cNvSpPr/>
          <p:nvPr/>
        </p:nvSpPr>
        <p:spPr bwMode="auto">
          <a:xfrm>
            <a:off x="9548691" y="4466915"/>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3" name="TextBox 252">
            <a:extLst>
              <a:ext uri="{FF2B5EF4-FFF2-40B4-BE49-F238E27FC236}">
                <a16:creationId xmlns:a16="http://schemas.microsoft.com/office/drawing/2014/main" id="{2604EDC8-F6C2-4B78-8CF1-D4C0ACAD6861}"/>
              </a:ext>
            </a:extLst>
          </p:cNvPr>
          <p:cNvSpPr txBox="1"/>
          <p:nvPr/>
        </p:nvSpPr>
        <p:spPr>
          <a:xfrm>
            <a:off x="7476678" y="2927626"/>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254" name="Straight Connector 253">
            <a:extLst>
              <a:ext uri="{FF2B5EF4-FFF2-40B4-BE49-F238E27FC236}">
                <a16:creationId xmlns:a16="http://schemas.microsoft.com/office/drawing/2014/main" id="{BDC174BA-13C0-4B4F-AF78-F21F210FF7BC}"/>
              </a:ext>
            </a:extLst>
          </p:cNvPr>
          <p:cNvCxnSpPr>
            <a:cxnSpLocks/>
            <a:stCxn id="243" idx="3"/>
            <a:endCxn id="253" idx="1"/>
          </p:cNvCxnSpPr>
          <p:nvPr/>
        </p:nvCxnSpPr>
        <p:spPr>
          <a:xfrm>
            <a:off x="6197256" y="2406622"/>
            <a:ext cx="1279422" cy="736448"/>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79620437-0455-437B-8E75-A909154A1ACD}"/>
              </a:ext>
            </a:extLst>
          </p:cNvPr>
          <p:cNvCxnSpPr>
            <a:endCxn id="253" idx="1"/>
          </p:cNvCxnSpPr>
          <p:nvPr/>
        </p:nvCxnSpPr>
        <p:spPr>
          <a:xfrm flipV="1">
            <a:off x="6984199" y="3143070"/>
            <a:ext cx="492479" cy="9553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8DEAB3C-A786-4FBD-BE2B-AA0F54E50979}"/>
              </a:ext>
            </a:extLst>
          </p:cNvPr>
          <p:cNvCxnSpPr>
            <a:cxnSpLocks/>
            <a:stCxn id="245" idx="3"/>
            <a:endCxn id="253" idx="1"/>
          </p:cNvCxnSpPr>
          <p:nvPr/>
        </p:nvCxnSpPr>
        <p:spPr>
          <a:xfrm flipH="1" flipV="1">
            <a:off x="7476678" y="3143070"/>
            <a:ext cx="189549" cy="19750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1" name="Isosceles Triangle 260">
            <a:extLst>
              <a:ext uri="{FF2B5EF4-FFF2-40B4-BE49-F238E27FC236}">
                <a16:creationId xmlns:a16="http://schemas.microsoft.com/office/drawing/2014/main" id="{E5E44C89-F2FF-4C68-BEB9-4A6748E1733A}"/>
              </a:ext>
            </a:extLst>
          </p:cNvPr>
          <p:cNvSpPr/>
          <p:nvPr/>
        </p:nvSpPr>
        <p:spPr bwMode="auto">
          <a:xfrm>
            <a:off x="9578898" y="2243716"/>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62" name="Isosceles Triangle 261">
            <a:extLst>
              <a:ext uri="{FF2B5EF4-FFF2-40B4-BE49-F238E27FC236}">
                <a16:creationId xmlns:a16="http://schemas.microsoft.com/office/drawing/2014/main" id="{E0F62A7A-D796-45E9-97C0-AE00779A778B}"/>
              </a:ext>
            </a:extLst>
          </p:cNvPr>
          <p:cNvSpPr/>
          <p:nvPr/>
        </p:nvSpPr>
        <p:spPr bwMode="auto">
          <a:xfrm>
            <a:off x="9550604" y="5237124"/>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83768187"/>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CBA0FCC-F867-4202-823A-96CB778B3645}"/>
              </a:ext>
            </a:extLst>
          </p:cNvPr>
          <p:cNvSpPr>
            <a:spLocks noGrp="1"/>
          </p:cNvSpPr>
          <p:nvPr>
            <p:ph type="title"/>
          </p:nvPr>
        </p:nvSpPr>
        <p:spPr>
          <a:xfrm>
            <a:off x="652463" y="228600"/>
            <a:ext cx="9102725" cy="1143000"/>
          </a:xfrm>
        </p:spPr>
        <p:txBody>
          <a:bodyPr/>
          <a:lstStyle/>
          <a:p>
            <a:r>
              <a:rPr lang="en-US" altLang="zh-CN" dirty="0"/>
              <a:t>3GPP SA &amp; SA5 meeting calendar (2025)</a:t>
            </a:r>
            <a:endParaRPr lang="zh-CN" altLang="en-US" dirty="0"/>
          </a:p>
        </p:txBody>
      </p:sp>
      <p:graphicFrame>
        <p:nvGraphicFramePr>
          <p:cNvPr id="8" name="Table 7">
            <a:extLst>
              <a:ext uri="{FF2B5EF4-FFF2-40B4-BE49-F238E27FC236}">
                <a16:creationId xmlns:a16="http://schemas.microsoft.com/office/drawing/2014/main" id="{4372CFA6-B150-48A8-8616-5C53050DD2CD}"/>
              </a:ext>
            </a:extLst>
          </p:cNvPr>
          <p:cNvGraphicFramePr>
            <a:graphicFrameLocks noGrp="1"/>
          </p:cNvGraphicFramePr>
          <p:nvPr/>
        </p:nvGraphicFramePr>
        <p:xfrm>
          <a:off x="570000" y="1371600"/>
          <a:ext cx="11052000" cy="3932166"/>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641908">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67524">
                <a:tc>
                  <a:txBody>
                    <a:bodyPr/>
                    <a:lstStyle/>
                    <a:p>
                      <a:pPr algn="ctr"/>
                      <a:r>
                        <a:rPr lang="en-US" altLang="zh-CN" sz="1400" b="1" dirty="0">
                          <a:latin typeface="+mn-lt"/>
                        </a:rPr>
                        <a:t>SA5#159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Feb 2025- 21 Feb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Sophia Antipolis, FR</a:t>
                      </a:r>
                      <a:endParaRPr lang="zh-CN" altLang="en-US" sz="1400" dirty="0">
                        <a:latin typeface="+mn-lt"/>
                      </a:endParaRPr>
                    </a:p>
                  </a:txBody>
                  <a:tcPr/>
                </a:tc>
                <a:tc>
                  <a:txBody>
                    <a:bodyPr/>
                    <a:lstStyle/>
                    <a:p>
                      <a:r>
                        <a:rPr lang="en-US" altLang="zh-CN" sz="1400" dirty="0">
                          <a:latin typeface="+mn-lt"/>
                        </a:rPr>
                        <a:t>5GA SA5 workshop</a:t>
                      </a:r>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67524">
                <a:tc>
                  <a:txBody>
                    <a:bodyPr/>
                    <a:lstStyle/>
                    <a:p>
                      <a:pPr algn="ctr"/>
                      <a:r>
                        <a:rPr lang="en-US" altLang="zh-CN" sz="1400" b="1" dirty="0">
                          <a:latin typeface="+mn-lt"/>
                        </a:rPr>
                        <a:t>SA#107</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10 Mar 2025- 14 Mar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Incheon, South Korea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6G workshop</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07 Apr 2025- 11 Apr 2025</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r>
                        <a:rPr lang="en-US" altLang="zh-CN" sz="1400" dirty="0">
                          <a:latin typeface="+mn-lt"/>
                        </a:rPr>
                        <a:t>SA2/3/4/5/6</a:t>
                      </a:r>
                      <a:endParaRPr lang="zh-CN" altLang="en-US" sz="1400" dirty="0">
                        <a:latin typeface="+mn-lt"/>
                      </a:endParaRPr>
                    </a:p>
                  </a:txBody>
                  <a:tcPr/>
                </a:tc>
                <a:extLst>
                  <a:ext uri="{0D108BD9-81ED-4DB2-BD59-A6C34878D82A}">
                    <a16:rowId xmlns:a16="http://schemas.microsoft.com/office/drawing/2014/main" val="3103087858"/>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SA5#161</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19 May 2025- 23 May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Fukuoka, Japan</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 WGs</a:t>
                      </a:r>
                      <a:endParaRPr lang="zh-CN" altLang="en-US" sz="1400" dirty="0">
                        <a:latin typeface="+mn-lt"/>
                      </a:endParaRPr>
                    </a:p>
                  </a:txBody>
                  <a:tcPr/>
                </a:tc>
                <a:extLst>
                  <a:ext uri="{0D108BD9-81ED-4DB2-BD59-A6C34878D82A}">
                    <a16:rowId xmlns:a16="http://schemas.microsoft.com/office/drawing/2014/main" val="4082371747"/>
                  </a:ext>
                </a:extLst>
              </a:tr>
              <a:tr h="302074">
                <a:tc>
                  <a:txBody>
                    <a:bodyPr/>
                    <a:lstStyle/>
                    <a:p>
                      <a:pPr algn="ctr"/>
                      <a:r>
                        <a:rPr lang="en-US" altLang="zh-CN" sz="1400" b="1" dirty="0">
                          <a:latin typeface="+mn-lt"/>
                        </a:rPr>
                        <a:t>SA#108</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09 Jun 2025- 13 Jun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Prague, Czech Republic</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034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SA5#162</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25 Aug 2025- 29 Aug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SA WGs/CT WGs</a:t>
                      </a:r>
                      <a:endParaRPr lang="zh-CN" altLang="en-US" sz="1400" dirty="0">
                        <a:latin typeface="+mn-lt"/>
                      </a:endParaRPr>
                    </a:p>
                  </a:txBody>
                  <a:tcPr/>
                </a:tc>
                <a:extLst>
                  <a:ext uri="{0D108BD9-81ED-4DB2-BD59-A6C34878D82A}">
                    <a16:rowId xmlns:a16="http://schemas.microsoft.com/office/drawing/2014/main" val="294041893"/>
                  </a:ext>
                </a:extLst>
              </a:tr>
              <a:tr h="306832">
                <a:tc>
                  <a:txBody>
                    <a:bodyPr/>
                    <a:lstStyle/>
                    <a:p>
                      <a:pPr algn="ctr"/>
                      <a:r>
                        <a:rPr lang="en-US" altLang="zh-CN" sz="1400" b="1" dirty="0">
                          <a:latin typeface="+mn-lt"/>
                        </a:rPr>
                        <a:t>SA#109</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15 Sep 2025- 19 Sep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China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Rel-19 freeze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36402">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SA5#163</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Oct 2025- 17 Oct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China</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SA2/3/4/5/6 and CT1/3/4 WGs</a:t>
                      </a:r>
                      <a:endParaRPr lang="zh-CN" altLang="en-US" sz="1400" dirty="0">
                        <a:latin typeface="+mn-lt"/>
                      </a:endParaRPr>
                    </a:p>
                  </a:txBody>
                  <a:tcPr/>
                </a:tc>
                <a:extLst>
                  <a:ext uri="{0D108BD9-81ED-4DB2-BD59-A6C34878D82A}">
                    <a16:rowId xmlns:a16="http://schemas.microsoft.com/office/drawing/2014/main" val="882707792"/>
                  </a:ext>
                </a:extLst>
              </a:tr>
              <a:tr h="31946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SA5#164</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Nov 2025- 21 Nov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DALLAS, TEXAS</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CT WGs, SA WGs, RAN WGs</a:t>
                      </a:r>
                      <a:endParaRPr lang="zh-CN" altLang="en-US" sz="1400" dirty="0">
                        <a:latin typeface="+mn-lt"/>
                      </a:endParaRPr>
                    </a:p>
                  </a:txBody>
                  <a:tcPr/>
                </a:tc>
                <a:extLst>
                  <a:ext uri="{0D108BD9-81ED-4DB2-BD59-A6C34878D82A}">
                    <a16:rowId xmlns:a16="http://schemas.microsoft.com/office/drawing/2014/main" val="3748246202"/>
                  </a:ext>
                </a:extLst>
              </a:tr>
              <a:tr h="367524">
                <a:tc>
                  <a:txBody>
                    <a:bodyPr/>
                    <a:lstStyle/>
                    <a:p>
                      <a:pPr algn="ctr"/>
                      <a:r>
                        <a:rPr lang="en-US" altLang="zh-CN" sz="1400" b="1" dirty="0">
                          <a:latin typeface="+mn-lt"/>
                        </a:rPr>
                        <a:t>SA#110</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Dec 2025- 12 Dec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BALTIMORE, MARYLAND</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9" name="Rectangle 8">
            <a:extLst>
              <a:ext uri="{FF2B5EF4-FFF2-40B4-BE49-F238E27FC236}">
                <a16:creationId xmlns:a16="http://schemas.microsoft.com/office/drawing/2014/main" id="{298209A6-B80F-42C3-87C2-B85AF97D5622}"/>
              </a:ext>
            </a:extLst>
          </p:cNvPr>
          <p:cNvSpPr/>
          <p:nvPr/>
        </p:nvSpPr>
        <p:spPr>
          <a:xfrm>
            <a:off x="457176" y="5349486"/>
            <a:ext cx="11277648" cy="1077218"/>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6 f2f SA5 meeting planned in 2025</a:t>
            </a:r>
          </a:p>
          <a:p>
            <a:pPr marL="381000" indent="-379413">
              <a:spcBef>
                <a:spcPct val="20000"/>
              </a:spcBef>
              <a:buClr>
                <a:srgbClr val="C00000"/>
              </a:buClr>
              <a:buBlip>
                <a:blip r:embed="rId2"/>
              </a:buBlip>
            </a:pPr>
            <a:r>
              <a:rPr lang="en-US" altLang="en-US" sz="2000" kern="0" dirty="0">
                <a:solidFill>
                  <a:prstClr val="black"/>
                </a:solidFill>
                <a:latin typeface="Calibri"/>
              </a:rPr>
              <a:t>This slide is only for information, please book your hotel/flight after you received official meeting invitation</a:t>
            </a:r>
          </a:p>
        </p:txBody>
      </p:sp>
    </p:spTree>
    <p:extLst>
      <p:ext uri="{BB962C8B-B14F-4D97-AF65-F5344CB8AC3E}">
        <p14:creationId xmlns:p14="http://schemas.microsoft.com/office/powerpoint/2010/main" val="3999594937"/>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EBBB53-9B33-4777-9115-647F72E174FE}"/>
              </a:ext>
            </a:extLst>
          </p:cNvPr>
          <p:cNvSpPr/>
          <p:nvPr/>
        </p:nvSpPr>
        <p:spPr>
          <a:xfrm>
            <a:off x="493776" y="5463853"/>
            <a:ext cx="11622023" cy="701731"/>
          </a:xfrm>
          <a:prstGeom prst="rect">
            <a:avLst/>
          </a:prstGeom>
        </p:spPr>
        <p:txBody>
          <a:bodyPr wrap="square">
            <a:spAutoFit/>
          </a:bodyPr>
          <a:lstStyle/>
          <a:p>
            <a:pPr marL="381000" indent="-379413">
              <a:spcBef>
                <a:spcPct val="20000"/>
              </a:spcBef>
              <a:buClr>
                <a:srgbClr val="C00000"/>
              </a:buClr>
              <a:buBlip>
                <a:blip r:embed="rId2"/>
              </a:buBlip>
            </a:pPr>
            <a:r>
              <a:rPr lang="en-US" altLang="en-US" sz="1800" kern="0" dirty="0">
                <a:solidFill>
                  <a:prstClr val="black"/>
                </a:solidFill>
                <a:latin typeface="Calibri"/>
              </a:rPr>
              <a:t>6 f2f SA5 meeting planned in 2026,</a:t>
            </a:r>
            <a:r>
              <a:rPr lang="en-US" altLang="en-US" sz="1800" kern="0" dirty="0">
                <a:highlight>
                  <a:srgbClr val="00FFFF"/>
                </a:highlight>
                <a:latin typeface="Calibri"/>
              </a:rPr>
              <a:t> SA5 meetings </a:t>
            </a:r>
            <a:r>
              <a:rPr lang="en-US" altLang="en-US" sz="1800" kern="0" dirty="0">
                <a:solidFill>
                  <a:prstClr val="black"/>
                </a:solidFill>
                <a:highlight>
                  <a:srgbClr val="00FFFF"/>
                </a:highlight>
                <a:latin typeface="Calibri"/>
              </a:rPr>
              <a:t>to be collocated with other SA WG as much as possible</a:t>
            </a:r>
            <a:r>
              <a:rPr lang="en-US" altLang="en-US" sz="1800" kern="0" dirty="0">
                <a:solidFill>
                  <a:prstClr val="black"/>
                </a:solidFill>
                <a:latin typeface="Calibri"/>
              </a:rPr>
              <a:t>.</a:t>
            </a:r>
          </a:p>
          <a:p>
            <a:pPr marL="381000" indent="-379413">
              <a:spcBef>
                <a:spcPct val="20000"/>
              </a:spcBef>
              <a:buClr>
                <a:srgbClr val="C00000"/>
              </a:buClr>
              <a:buBlip>
                <a:blip r:embed="rId2"/>
              </a:buBlip>
            </a:pPr>
            <a:r>
              <a:rPr lang="en-US" altLang="en-US" sz="1800" kern="0" dirty="0">
                <a:solidFill>
                  <a:prstClr val="black"/>
                </a:solidFill>
                <a:latin typeface="Calibri"/>
              </a:rPr>
              <a:t>This slide is only for information, please book your hotel/flight after you received official meeting invitation</a:t>
            </a:r>
          </a:p>
        </p:txBody>
      </p:sp>
      <p:sp>
        <p:nvSpPr>
          <p:cNvPr id="7" name="TextBox 6">
            <a:extLst>
              <a:ext uri="{FF2B5EF4-FFF2-40B4-BE49-F238E27FC236}">
                <a16:creationId xmlns:a16="http://schemas.microsoft.com/office/drawing/2014/main" id="{9A885C84-341C-4314-B227-C6BA7B41ED59}"/>
              </a:ext>
            </a:extLst>
          </p:cNvPr>
          <p:cNvSpPr txBox="1"/>
          <p:nvPr/>
        </p:nvSpPr>
        <p:spPr>
          <a:xfrm>
            <a:off x="8624947" y="6145836"/>
            <a:ext cx="3073277" cy="292388"/>
          </a:xfrm>
          <a:prstGeom prst="rect">
            <a:avLst/>
          </a:prstGeom>
          <a:noFill/>
        </p:spPr>
        <p:txBody>
          <a:bodyPr wrap="none" rtlCol="0">
            <a:spAutoFit/>
          </a:bodyPr>
          <a:lstStyle/>
          <a:p>
            <a:r>
              <a:rPr lang="en-US" altLang="zh-CN" dirty="0"/>
              <a:t>Reference: confirmed </a:t>
            </a:r>
            <a:r>
              <a:rPr lang="en-US" altLang="zh-CN" dirty="0" err="1"/>
              <a:t>tdoc</a:t>
            </a:r>
            <a:r>
              <a:rPr lang="en-US" altLang="zh-CN" dirty="0"/>
              <a:t> from MHPG</a:t>
            </a:r>
            <a:endParaRPr lang="zh-CN" altLang="en-US" dirty="0"/>
          </a:p>
        </p:txBody>
      </p:sp>
      <p:graphicFrame>
        <p:nvGraphicFramePr>
          <p:cNvPr id="9" name="Table 8">
            <a:extLst>
              <a:ext uri="{FF2B5EF4-FFF2-40B4-BE49-F238E27FC236}">
                <a16:creationId xmlns:a16="http://schemas.microsoft.com/office/drawing/2014/main" id="{A136CB0E-F29C-410E-BCA4-BD3FECF0105A}"/>
              </a:ext>
            </a:extLst>
          </p:cNvPr>
          <p:cNvGraphicFramePr>
            <a:graphicFrameLocks noGrp="1"/>
          </p:cNvGraphicFramePr>
          <p:nvPr>
            <p:extLst>
              <p:ext uri="{D42A27DB-BD31-4B8C-83A1-F6EECF244321}">
                <p14:modId xmlns:p14="http://schemas.microsoft.com/office/powerpoint/2010/main" val="2566889331"/>
              </p:ext>
            </p:extLst>
          </p:nvPr>
        </p:nvGraphicFramePr>
        <p:xfrm>
          <a:off x="570000" y="1371600"/>
          <a:ext cx="11052000" cy="3777430"/>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560906">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21146">
                <a:tc>
                  <a:txBody>
                    <a:bodyPr/>
                    <a:lstStyle/>
                    <a:p>
                      <a:pPr algn="ctr"/>
                      <a:r>
                        <a:rPr lang="en-US" altLang="zh-CN" sz="1400" b="1" dirty="0">
                          <a:latin typeface="+mn-lt"/>
                        </a:rPr>
                        <a:t>SA5#165</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9 Feb 2026 - 13 Feb 2026 </a:t>
                      </a:r>
                      <a:endParaRPr lang="zh-CN" altLang="en-US" sz="1400" kern="1200" dirty="0">
                        <a:solidFill>
                          <a:schemeClr val="dk1"/>
                        </a:solidFill>
                        <a:latin typeface="+mn-lt"/>
                        <a:ea typeface="+mn-ea"/>
                        <a:cs typeface="+mn-cs"/>
                      </a:endParaRPr>
                    </a:p>
                  </a:txBody>
                  <a:tcPr/>
                </a:tc>
                <a:tc>
                  <a:txBody>
                    <a:bodyPr/>
                    <a:lstStyle/>
                    <a:p>
                      <a:r>
                        <a:rPr lang="en-US" altLang="zh-CN" sz="1400" dirty="0"/>
                        <a:t>India</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21146">
                <a:tc>
                  <a:txBody>
                    <a:bodyPr/>
                    <a:lstStyle/>
                    <a:p>
                      <a:pPr algn="ctr"/>
                      <a:r>
                        <a:rPr lang="en-US" altLang="zh-CN" sz="1400" b="1" dirty="0">
                          <a:latin typeface="+mn-lt"/>
                        </a:rPr>
                        <a:t>SA#111</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9 Mar 2026 - 13 Mar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Japan</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26395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SA5#166</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Apr 2026 - 17 Apr 2026</a:t>
                      </a:r>
                      <a:endParaRPr lang="zh-CN" altLang="en-US" sz="1400" kern="1200" dirty="0">
                        <a:solidFill>
                          <a:schemeClr val="dk1"/>
                        </a:solidFill>
                        <a:latin typeface="+mn-lt"/>
                        <a:ea typeface="+mn-ea"/>
                        <a:cs typeface="+mn-cs"/>
                      </a:endParaRPr>
                    </a:p>
                  </a:txBody>
                  <a:tcPr/>
                </a:tc>
                <a:tc>
                  <a:txBody>
                    <a:bodyPr/>
                    <a:lstStyle/>
                    <a:p>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3103087858"/>
                  </a:ext>
                </a:extLst>
              </a:tr>
              <a:tr h="26395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SA5#167</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18 May 2026 - 22 May 2026</a:t>
                      </a:r>
                      <a:endParaRPr lang="zh-CN" altLang="en-US" sz="1400" kern="1200" dirty="0">
                        <a:solidFill>
                          <a:schemeClr val="dk1"/>
                        </a:solidFill>
                        <a:latin typeface="+mn-lt"/>
                        <a:ea typeface="+mn-ea"/>
                        <a:cs typeface="+mn-cs"/>
                      </a:endParaRPr>
                    </a:p>
                  </a:txBody>
                  <a:tcPr/>
                </a:tc>
                <a:tc>
                  <a:txBody>
                    <a:bodyPr/>
                    <a:lstStyle/>
                    <a:p>
                      <a:r>
                        <a:rPr lang="en-US" altLang="zh-CN" sz="1400" b="0" dirty="0"/>
                        <a:t>China</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082371747"/>
                  </a:ext>
                </a:extLst>
              </a:tr>
              <a:tr h="263956">
                <a:tc>
                  <a:txBody>
                    <a:bodyPr/>
                    <a:lstStyle/>
                    <a:p>
                      <a:pPr algn="ctr"/>
                      <a:r>
                        <a:rPr lang="en-US" altLang="zh-CN" sz="1400" b="1" dirty="0">
                          <a:latin typeface="+mn-lt"/>
                        </a:rPr>
                        <a:t>SA#112</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Jun 2026 - 12 Jun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sym typeface="Wingdings" pitchFamily="2" charset="2"/>
                        </a:rPr>
                        <a:t>Singapore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26518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SA5#168</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24 Aug 2026 - 28 Aug 2026 </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294041893"/>
                  </a:ext>
                </a:extLst>
              </a:tr>
              <a:tr h="268113">
                <a:tc>
                  <a:txBody>
                    <a:bodyPr/>
                    <a:lstStyle/>
                    <a:p>
                      <a:pPr algn="ctr"/>
                      <a:r>
                        <a:rPr lang="en-US" altLang="zh-CN" sz="1400" b="1" dirty="0">
                          <a:latin typeface="+mn-lt"/>
                        </a:rPr>
                        <a:t>SA#113</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14 Sep 2026 - 18 Sep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Madrid</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2114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12 Oct 2026 - 16 Oct 2026</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Prague</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882707792"/>
                  </a:ext>
                </a:extLst>
              </a:tr>
              <a:tr h="32114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SA5#170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16 Nov 2026 - 20 Nov 2026</a:t>
                      </a:r>
                      <a:endParaRPr lang="zh-CN" altLang="en-US" sz="1400" kern="1200" dirty="0">
                        <a:solidFill>
                          <a:schemeClr val="dk1"/>
                        </a:solidFill>
                        <a:latin typeface="+mn-lt"/>
                        <a:ea typeface="+mn-ea"/>
                        <a:cs typeface="+mn-cs"/>
                      </a:endParaRPr>
                    </a:p>
                  </a:txBody>
                  <a:tcPr/>
                </a:tc>
                <a:tc>
                  <a:txBody>
                    <a:bodyPr/>
                    <a:lstStyle/>
                    <a:p>
                      <a:r>
                        <a:rPr lang="en-US" altLang="zh-CN" sz="1400" dirty="0"/>
                        <a:t>North America</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3748246202"/>
                  </a:ext>
                </a:extLst>
              </a:tr>
              <a:tr h="321146">
                <a:tc>
                  <a:txBody>
                    <a:bodyPr/>
                    <a:lstStyle/>
                    <a:p>
                      <a:pPr algn="ctr"/>
                      <a:r>
                        <a:rPr lang="en-US" altLang="zh-CN" sz="1400" b="1" dirty="0">
                          <a:latin typeface="+mn-lt"/>
                        </a:rPr>
                        <a:t>SA#114</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07 Dec 2026 - 11 Dec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North America</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10" name="Title 1">
            <a:extLst>
              <a:ext uri="{FF2B5EF4-FFF2-40B4-BE49-F238E27FC236}">
                <a16:creationId xmlns:a16="http://schemas.microsoft.com/office/drawing/2014/main" id="{7F086B7F-8582-46A7-98CD-554523625D74}"/>
              </a:ext>
            </a:extLst>
          </p:cNvPr>
          <p:cNvSpPr txBox="1">
            <a:spLocks/>
          </p:cNvSpPr>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kern="0" dirty="0"/>
              <a:t>3GPP SA &amp; SA5 meeting calendar (2026)</a:t>
            </a:r>
            <a:endParaRPr lang="zh-CN" altLang="en-US" kern="0" dirty="0"/>
          </a:p>
        </p:txBody>
      </p:sp>
    </p:spTree>
    <p:extLst>
      <p:ext uri="{BB962C8B-B14F-4D97-AF65-F5344CB8AC3E}">
        <p14:creationId xmlns:p14="http://schemas.microsoft.com/office/powerpoint/2010/main" val="393968312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Rel-19 Study / Work Items</a:t>
            </a:r>
          </a:p>
        </p:txBody>
      </p:sp>
      <p:graphicFrame>
        <p:nvGraphicFramePr>
          <p:cNvPr id="4" name="Table 3">
            <a:extLst>
              <a:ext uri="{FF2B5EF4-FFF2-40B4-BE49-F238E27FC236}">
                <a16:creationId xmlns:a16="http://schemas.microsoft.com/office/drawing/2014/main" id="{F02D49B5-36A5-4AF1-B4D4-A8F9348567E4}"/>
              </a:ext>
            </a:extLst>
          </p:cNvPr>
          <p:cNvGraphicFramePr>
            <a:graphicFrameLocks noGrp="1"/>
          </p:cNvGraphicFramePr>
          <p:nvPr>
            <p:extLst>
              <p:ext uri="{D42A27DB-BD31-4B8C-83A1-F6EECF244321}">
                <p14:modId xmlns:p14="http://schemas.microsoft.com/office/powerpoint/2010/main" val="3331943313"/>
              </p:ext>
            </p:extLst>
          </p:nvPr>
        </p:nvGraphicFramePr>
        <p:xfrm>
          <a:off x="573206" y="1878594"/>
          <a:ext cx="10867945" cy="1983590"/>
        </p:xfrm>
        <a:graphic>
          <a:graphicData uri="http://schemas.openxmlformats.org/drawingml/2006/table">
            <a:tbl>
              <a:tblPr firstRow="1" firstCol="1" bandRow="1"/>
              <a:tblGrid>
                <a:gridCol w="1064871">
                  <a:extLst>
                    <a:ext uri="{9D8B030D-6E8A-4147-A177-3AD203B41FA5}">
                      <a16:colId xmlns:a16="http://schemas.microsoft.com/office/drawing/2014/main" val="3092324856"/>
                    </a:ext>
                  </a:extLst>
                </a:gridCol>
                <a:gridCol w="4818707">
                  <a:extLst>
                    <a:ext uri="{9D8B030D-6E8A-4147-A177-3AD203B41FA5}">
                      <a16:colId xmlns:a16="http://schemas.microsoft.com/office/drawing/2014/main" val="2473753773"/>
                    </a:ext>
                  </a:extLst>
                </a:gridCol>
                <a:gridCol w="989045">
                  <a:extLst>
                    <a:ext uri="{9D8B030D-6E8A-4147-A177-3AD203B41FA5}">
                      <a16:colId xmlns:a16="http://schemas.microsoft.com/office/drawing/2014/main" val="160253941"/>
                    </a:ext>
                  </a:extLst>
                </a:gridCol>
                <a:gridCol w="1082588">
                  <a:extLst>
                    <a:ext uri="{9D8B030D-6E8A-4147-A177-3AD203B41FA5}">
                      <a16:colId xmlns:a16="http://schemas.microsoft.com/office/drawing/2014/main" val="1825234608"/>
                    </a:ext>
                  </a:extLst>
                </a:gridCol>
                <a:gridCol w="2912734">
                  <a:extLst>
                    <a:ext uri="{9D8B030D-6E8A-4147-A177-3AD203B41FA5}">
                      <a16:colId xmlns:a16="http://schemas.microsoft.com/office/drawing/2014/main" val="1104305053"/>
                    </a:ext>
                  </a:extLst>
                </a:gridCol>
              </a:tblGrid>
              <a:tr h="280520">
                <a:tc>
                  <a:txBody>
                    <a:bodyPr/>
                    <a:lstStyle/>
                    <a:p>
                      <a:pPr>
                        <a:spcAft>
                          <a:spcPts val="0"/>
                        </a:spcAft>
                      </a:pPr>
                      <a:r>
                        <a:rPr lang="en-US" sz="1800" b="1" dirty="0" err="1">
                          <a:solidFill>
                            <a:srgbClr val="000000"/>
                          </a:solidFill>
                          <a:effectLst/>
                          <a:latin typeface="+mn-lt"/>
                          <a:ea typeface="PMingLiU"/>
                        </a:rPr>
                        <a:t>TDoc</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Title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Type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b="1" dirty="0">
                          <a:solidFill>
                            <a:srgbClr val="000000"/>
                          </a:solidFill>
                          <a:effectLst/>
                          <a:latin typeface="+mn-lt"/>
                          <a:ea typeface="PMingLiU"/>
                        </a:rPr>
                        <a:t>UID</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dirty="0">
                          <a:solidFill>
                            <a:srgbClr val="000000"/>
                          </a:solidFill>
                          <a:effectLst/>
                          <a:latin typeface="+mn-lt"/>
                          <a:ea typeface="PMingLiU"/>
                        </a:rPr>
                        <a:t>(Suggested) Acronym</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41172156"/>
                  </a:ext>
                </a:extLst>
              </a:tr>
              <a:tr h="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Calibri" panose="020F0502020204030204" pitchFamily="34" charset="0"/>
                          <a:ea typeface="DengXian" panose="02010600030101010101" pitchFamily="2" charset="-122"/>
                          <a:cs typeface="+mn-cs"/>
                        </a:rPr>
                        <a:t>SP-250117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satellite access Phase 3</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en-US" altLang="zh-CN"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altLang="zh-CN" sz="1400" b="0" dirty="0">
                          <a:effectLst/>
                          <a:latin typeface="+mn-lt"/>
                          <a:ea typeface="+mn-ea"/>
                        </a:rPr>
                        <a:t>1070014</a:t>
                      </a:r>
                      <a:endParaRPr lang="en-GB" altLang="zh-CN" sz="1400" b="0" dirty="0">
                        <a:effectLst/>
                        <a:highlight>
                          <a:srgbClr val="FFFF00"/>
                        </a:highlight>
                        <a:latin typeface="+mn-lt"/>
                        <a:ea typeface="+mn-ea"/>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5GSAT_Ph3_CH</a:t>
                      </a:r>
                    </a:p>
                  </a:txBody>
                  <a:tcPr marL="47990" marR="4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199974"/>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Calibri" panose="020F0502020204030204" pitchFamily="34" charset="0"/>
                          <a:ea typeface="DengXian" panose="02010600030101010101" pitchFamily="2" charset="-122"/>
                          <a:cs typeface="+mn-cs"/>
                        </a:rPr>
                        <a:t>SP-250118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CAPIF</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1070015</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CAPIF_Ph2_CH</a:t>
                      </a: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841796"/>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Calibri" panose="020F0502020204030204" pitchFamily="34" charset="0"/>
                          <a:ea typeface="DengXian" panose="02010600030101010101" pitchFamily="2" charset="-122"/>
                          <a:cs typeface="+mn-cs"/>
                        </a:rPr>
                        <a:t>SP-250119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next generation real time communication services phase 2</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1070016</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NG_RTC_Ph2_CH</a:t>
                      </a: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195966"/>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SP-250120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for Uncrewed Aerial Systems Phase 2</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1070017</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UAS_Ph2_CH</a:t>
                      </a: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227273"/>
                  </a:ext>
                </a:extLst>
              </a:tr>
              <a:tr h="22252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SP-250125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5GC </a:t>
                      </a:r>
                      <a:r>
                        <a:rPr kumimoji="0" lang="en-GB" sz="1200" b="0" i="0" u="none" strike="noStrike" kern="1200" cap="none" spc="0" normalizeH="0" baseline="0" dirty="0" err="1">
                          <a:ln>
                            <a:noFill/>
                          </a:ln>
                          <a:solidFill>
                            <a:prstClr val="black"/>
                          </a:solidFill>
                          <a:effectLst/>
                          <a:uLnTx/>
                          <a:uFillTx/>
                          <a:latin typeface="Calibri" panose="020F0502020204030204" pitchFamily="34" charset="0"/>
                          <a:ea typeface="DengXian" panose="02010600030101010101" pitchFamily="2" charset="-122"/>
                          <a:cs typeface="+mn-cs"/>
                        </a:rPr>
                        <a:t>LoCation</a:t>
                      </a:r>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 Services</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1070019</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5G_eLCS_Ph3_CH</a:t>
                      </a: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568330"/>
                  </a:ext>
                </a:extLst>
              </a:tr>
              <a:tr h="15981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SP-250121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for Ambient power-enabled Internet of Things</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1070018</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err="1">
                          <a:solidFill>
                            <a:schemeClr val="tx1"/>
                          </a:solidFill>
                          <a:effectLst/>
                          <a:latin typeface="+mn-lt"/>
                          <a:ea typeface="+mn-ea"/>
                          <a:cs typeface="+mn-cs"/>
                        </a:rPr>
                        <a:t>AmbientIoT_CH</a:t>
                      </a: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655179"/>
                  </a:ext>
                </a:extLst>
              </a:tr>
              <a:tr h="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SP-250126</a:t>
                      </a:r>
                      <a:endParaRPr kumimoji="0" lang="en-GB" sz="12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enhancement for MOCN network sharing</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1070020</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err="1">
                          <a:solidFill>
                            <a:schemeClr val="tx1"/>
                          </a:solidFill>
                          <a:effectLst/>
                          <a:latin typeface="+mn-lt"/>
                          <a:ea typeface="+mn-ea"/>
                          <a:cs typeface="+mn-cs"/>
                        </a:rPr>
                        <a:t>CHNetShare</a:t>
                      </a: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658865"/>
                  </a:ext>
                </a:extLst>
              </a:tr>
            </a:tbl>
          </a:graphicData>
        </a:graphic>
      </p:graphicFrame>
      <p:sp>
        <p:nvSpPr>
          <p:cNvPr id="2" name="TextBox 1">
            <a:extLst>
              <a:ext uri="{FF2B5EF4-FFF2-40B4-BE49-F238E27FC236}">
                <a16:creationId xmlns:a16="http://schemas.microsoft.com/office/drawing/2014/main" id="{1D8A4693-0347-4027-944C-6829379129BD}"/>
              </a:ext>
            </a:extLst>
          </p:cNvPr>
          <p:cNvSpPr txBox="1"/>
          <p:nvPr/>
        </p:nvSpPr>
        <p:spPr>
          <a:xfrm>
            <a:off x="640080" y="1210985"/>
            <a:ext cx="9637895" cy="292388"/>
          </a:xfrm>
          <a:prstGeom prst="rect">
            <a:avLst/>
          </a:prstGeom>
          <a:noFill/>
        </p:spPr>
        <p:txBody>
          <a:bodyPr wrap="none" rtlCol="0">
            <a:spAutoFit/>
          </a:bodyPr>
          <a:lstStyle/>
          <a:p>
            <a:r>
              <a:rPr lang="en-US" altLang="zh-CN" b="1" dirty="0">
                <a:solidFill>
                  <a:srgbClr val="FF0000"/>
                </a:solidFill>
                <a:latin typeface="+mn-lt"/>
              </a:rPr>
              <a:t>7</a:t>
            </a:r>
            <a:r>
              <a:rPr lang="en-US" altLang="zh-CN" b="1" dirty="0">
                <a:latin typeface="+mn-lt"/>
              </a:rPr>
              <a:t> new Rel-19 work items sent for SA approval, including </a:t>
            </a:r>
            <a:r>
              <a:rPr lang="en-US" altLang="zh-CN" b="1" dirty="0">
                <a:solidFill>
                  <a:srgbClr val="FF0000"/>
                </a:solidFill>
                <a:latin typeface="+mn-lt"/>
              </a:rPr>
              <a:t>7</a:t>
            </a:r>
            <a:r>
              <a:rPr lang="en-US" altLang="zh-CN" b="1" dirty="0">
                <a:latin typeface="+mn-lt"/>
              </a:rPr>
              <a:t> CH work items (</a:t>
            </a:r>
            <a:r>
              <a:rPr lang="en-GB" altLang="zh-CN" b="1" dirty="0">
                <a:solidFill>
                  <a:srgbClr val="FF0000"/>
                </a:solidFill>
                <a:latin typeface="+mn-lt"/>
              </a:rPr>
              <a:t>6</a:t>
            </a:r>
            <a:r>
              <a:rPr lang="en-GB" altLang="zh-CN" b="1" dirty="0">
                <a:latin typeface="+mn-lt"/>
              </a:rPr>
              <a:t> CH support to network features and </a:t>
            </a:r>
            <a:r>
              <a:rPr lang="en-GB" altLang="zh-CN" b="1" dirty="0">
                <a:solidFill>
                  <a:srgbClr val="FF0000"/>
                </a:solidFill>
                <a:latin typeface="+mn-lt"/>
              </a:rPr>
              <a:t>1</a:t>
            </a:r>
            <a:r>
              <a:rPr lang="en-GB" altLang="zh-CN" b="1" dirty="0">
                <a:latin typeface="+mn-lt"/>
              </a:rPr>
              <a:t> CH prime feature</a:t>
            </a:r>
            <a:r>
              <a:rPr lang="en-US" altLang="zh-CN" b="1" dirty="0">
                <a:latin typeface="+mn-lt"/>
              </a:rPr>
              <a:t>)</a:t>
            </a:r>
            <a:endParaRPr lang="zh-CN" altLang="en-US" b="1" dirty="0">
              <a:latin typeface="+mn-lt"/>
            </a:endParaRPr>
          </a:p>
        </p:txBody>
      </p:sp>
    </p:spTree>
    <p:extLst>
      <p:ext uri="{BB962C8B-B14F-4D97-AF65-F5344CB8AC3E}">
        <p14:creationId xmlns:p14="http://schemas.microsoft.com/office/powerpoint/2010/main" val="3444340283"/>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0A8F1F-BDBB-469A-84D5-2FE2C4B8CCE8}"/>
              </a:ext>
            </a:extLst>
          </p:cNvPr>
          <p:cNvSpPr>
            <a:spLocks noGrp="1"/>
          </p:cNvSpPr>
          <p:nvPr>
            <p:ph type="title"/>
          </p:nvPr>
        </p:nvSpPr>
        <p:spPr>
          <a:xfrm>
            <a:off x="609600" y="274638"/>
            <a:ext cx="9112251" cy="1143000"/>
          </a:xfrm>
        </p:spPr>
        <p:txBody>
          <a:bodyPr/>
          <a:lstStyle/>
          <a:p>
            <a:r>
              <a:rPr lang="en-US" altLang="zh-CN" sz="3600" dirty="0"/>
              <a:t>Rel-19 SA5 Summary Information in forge</a:t>
            </a:r>
            <a:endParaRPr lang="zh-CN" altLang="en-US" sz="3600" dirty="0"/>
          </a:p>
        </p:txBody>
      </p:sp>
      <p:sp>
        <p:nvSpPr>
          <p:cNvPr id="6" name="Rectangle 5">
            <a:extLst>
              <a:ext uri="{FF2B5EF4-FFF2-40B4-BE49-F238E27FC236}">
                <a16:creationId xmlns:a16="http://schemas.microsoft.com/office/drawing/2014/main" id="{FB1F1AF4-B542-49FE-9166-F13D4D1FA6D0}"/>
              </a:ext>
            </a:extLst>
          </p:cNvPr>
          <p:cNvSpPr/>
          <p:nvPr/>
        </p:nvSpPr>
        <p:spPr>
          <a:xfrm>
            <a:off x="476191" y="1251276"/>
            <a:ext cx="11239618" cy="5186035"/>
          </a:xfrm>
          <a:prstGeom prst="rect">
            <a:avLst/>
          </a:prstGeom>
        </p:spPr>
        <p:txBody>
          <a:bodyPr wrap="square">
            <a:spAutoFit/>
          </a:bodyPr>
          <a:lstStyle/>
          <a:p>
            <a:pPr marL="342900" indent="-342900">
              <a:buBlip>
                <a:blip r:embed="rId2"/>
              </a:buBlip>
            </a:pPr>
            <a:r>
              <a:rPr lang="en-US" altLang="zh-CN" sz="1600" dirty="0"/>
              <a:t>SA5 Rel-19 ongoing topics</a:t>
            </a:r>
            <a:endParaRPr lang="zh-CN" altLang="zh-CN" sz="1600" dirty="0"/>
          </a:p>
          <a:p>
            <a:pPr marL="950913" lvl="1" indent="-342900">
              <a:buBlip>
                <a:blip r:embed="rId2"/>
              </a:buBlip>
            </a:pPr>
            <a:r>
              <a:rPr lang="en-US" altLang="zh-CN" sz="1600" dirty="0"/>
              <a:t>Details of SA5 Rel-19 approved WIDs/SIDs : </a:t>
            </a:r>
            <a:br>
              <a:rPr lang="en-US" altLang="zh-CN" sz="1600" dirty="0"/>
            </a:br>
            <a:r>
              <a:rPr lang="en-US" altLang="zh-CN" sz="1600" dirty="0">
                <a:hlinkClick r:id="rId3">
                  <a:extLst>
                    <a:ext uri="{A12FA001-AC4F-418D-AE19-62706E023703}">
                      <ahyp:hlinkClr xmlns:ahyp="http://schemas.microsoft.com/office/drawing/2018/hyperlinkcolor" val="tx"/>
                    </a:ext>
                  </a:extLst>
                </a:hlinkClick>
              </a:rPr>
              <a:t>https://forge.3gpp.org/rep/sa5/MnS/-/wikis/SA5/Rel-19-Moderated-Topics</a:t>
            </a:r>
            <a:r>
              <a:rPr lang="en-US" altLang="zh-CN" sz="1600" dirty="0"/>
              <a:t> </a:t>
            </a:r>
            <a:endParaRPr lang="zh-CN" altLang="zh-CN" sz="1600" dirty="0"/>
          </a:p>
          <a:p>
            <a:pPr marL="342900" lvl="0" indent="-342900">
              <a:buBlip>
                <a:blip r:embed="rId2"/>
              </a:buBlip>
            </a:pPr>
            <a:endParaRPr lang="en-US" altLang="zh-CN" sz="1600" dirty="0"/>
          </a:p>
          <a:p>
            <a:pPr marL="342900" lvl="0" indent="-342900">
              <a:buBlip>
                <a:blip r:embed="rId2"/>
              </a:buBlip>
            </a:pPr>
            <a:r>
              <a:rPr lang="en-US" altLang="zh-CN" sz="1600" dirty="0"/>
              <a:t>Stage 3 forge links: </a:t>
            </a:r>
            <a:r>
              <a:rPr lang="en-US" altLang="zh-CN" sz="1600" dirty="0">
                <a:hlinkClick r:id="rId4">
                  <a:extLst>
                    <a:ext uri="{A12FA001-AC4F-418D-AE19-62706E023703}">
                      <ahyp:hlinkClr xmlns:ahyp="http://schemas.microsoft.com/office/drawing/2018/hyperlinkcolor" val="tx"/>
                    </a:ext>
                  </a:extLst>
                </a:hlinkClick>
              </a:rPr>
              <a:t>https://forge.3gpp.org/rep/sa5/MnS</a:t>
            </a:r>
            <a:endParaRPr lang="en-US" altLang="zh-CN" sz="1600" dirty="0"/>
          </a:p>
          <a:p>
            <a:pPr marL="950913" lvl="1" indent="-342900">
              <a:buBlip>
                <a:blip r:embed="rId2"/>
              </a:buBlip>
            </a:pPr>
            <a:r>
              <a:rPr lang="en-US" altLang="zh-CN" sz="1600" dirty="0"/>
              <a:t>Management and Orchestration APIs:</a:t>
            </a:r>
          </a:p>
          <a:p>
            <a:pPr marL="1560513" lvl="2" indent="-342900">
              <a:buBlip>
                <a:blip r:embed="rId2"/>
              </a:buBlip>
            </a:pPr>
            <a:r>
              <a:rPr lang="en-US" altLang="zh-CN" sz="1600" dirty="0" err="1"/>
              <a:t>OpenAPI</a:t>
            </a:r>
            <a:r>
              <a:rPr lang="en-US" altLang="zh-CN" sz="1600" dirty="0"/>
              <a:t> solution is captured in </a:t>
            </a:r>
            <a:r>
              <a:rPr lang="en-US" altLang="zh-CN" sz="1600" dirty="0">
                <a:hlinkClick r:id="rId5"/>
              </a:rPr>
              <a:t>https://forge.3gpp.org/rep/all/5G_APIs</a:t>
            </a:r>
            <a:r>
              <a:rPr lang="en-US" altLang="zh-CN" sz="1600" dirty="0"/>
              <a:t> (3GPP unified stage3 repository) and  </a:t>
            </a:r>
            <a:r>
              <a:rPr lang="en-US" altLang="zh-CN" sz="1600" dirty="0">
                <a:hlinkClick r:id="rId6"/>
              </a:rPr>
              <a:t>https://forge.3gpp.org/rep/sa5/MnS/-/tree/Rel-19/OpenAPI</a:t>
            </a:r>
            <a:r>
              <a:rPr lang="en-US" altLang="zh-CN" sz="1600" dirty="0"/>
              <a:t> (SA5 stage3 repository)</a:t>
            </a:r>
          </a:p>
          <a:p>
            <a:pPr marL="1560513" lvl="2" indent="-342900">
              <a:buBlip>
                <a:blip r:embed="rId2"/>
              </a:buBlip>
            </a:pPr>
            <a:r>
              <a:rPr lang="en-US" altLang="zh-CN" sz="1600" dirty="0"/>
              <a:t>YANG solution is captured in </a:t>
            </a:r>
            <a:r>
              <a:rPr lang="en-US" altLang="zh-CN" sz="1600" dirty="0">
                <a:hlinkClick r:id="rId7"/>
              </a:rPr>
              <a:t>https://forge.3gpp.org/rep/sa5/MnS/-/tree/Rel-19/yang-models</a:t>
            </a:r>
            <a:r>
              <a:rPr lang="en-US" altLang="zh-CN" sz="1600" dirty="0"/>
              <a:t> (SA5 stage3 repository)</a:t>
            </a:r>
          </a:p>
          <a:p>
            <a:pPr marL="1560513" lvl="2" indent="-342900">
              <a:buBlip>
                <a:blip r:embed="rId2"/>
              </a:buBlip>
            </a:pPr>
            <a:r>
              <a:rPr lang="en-US" altLang="zh-CN" sz="1600" dirty="0" err="1"/>
              <a:t>Balazs</a:t>
            </a:r>
            <a:r>
              <a:rPr lang="en-US" altLang="zh-CN" sz="1600" dirty="0"/>
              <a:t> Lengyel (Ericsson) as YANG Code moderator </a:t>
            </a:r>
          </a:p>
          <a:p>
            <a:pPr marL="1560513" lvl="2" indent="-342900">
              <a:buBlip>
                <a:blip r:embed="rId2"/>
              </a:buBlip>
            </a:pPr>
            <a:r>
              <a:rPr lang="en-US" altLang="zh-CN" sz="1600" dirty="0"/>
              <a:t>Sean Sun (Nokia) and </a:t>
            </a:r>
            <a:r>
              <a:rPr lang="en-US" altLang="zh-CN" sz="1600" dirty="0" err="1"/>
              <a:t>Ruiyue</a:t>
            </a:r>
            <a:r>
              <a:rPr lang="en-US" altLang="zh-CN" sz="1600" dirty="0"/>
              <a:t> Xu (Huawei) as YAML Code moderator</a:t>
            </a:r>
          </a:p>
          <a:p>
            <a:pPr marL="1560513" lvl="2" indent="-342900">
              <a:buBlip>
                <a:blip r:embed="rId2"/>
              </a:buBlip>
            </a:pPr>
            <a:endParaRPr lang="en-US" altLang="zh-CN" sz="1600" dirty="0"/>
          </a:p>
          <a:p>
            <a:pPr marL="950913" lvl="1" indent="-342900">
              <a:buBlip>
                <a:blip r:embed="rId2"/>
              </a:buBlip>
            </a:pPr>
            <a:r>
              <a:rPr lang="en-US" altLang="zh-CN" sz="1600" dirty="0"/>
              <a:t>Charging APIs: </a:t>
            </a:r>
          </a:p>
          <a:p>
            <a:pPr marL="1560513" lvl="2" indent="-342900">
              <a:buBlip>
                <a:blip r:embed="rId2"/>
              </a:buBlip>
            </a:pPr>
            <a:r>
              <a:rPr lang="en-US" altLang="zh-CN" sz="1600" dirty="0" err="1"/>
              <a:t>OpenAPI</a:t>
            </a:r>
            <a:r>
              <a:rPr lang="en-US" altLang="zh-CN" sz="1600" dirty="0"/>
              <a:t> solution to be captured in </a:t>
            </a:r>
            <a:r>
              <a:rPr lang="en-US" altLang="zh-CN" sz="1600" dirty="0">
                <a:hlinkClick r:id="rId5"/>
              </a:rPr>
              <a:t>https://forge.3gpp.org/rep/all/5G_APIs</a:t>
            </a:r>
            <a:r>
              <a:rPr lang="en-US" altLang="zh-CN" sz="1600" dirty="0"/>
              <a:t> (3GPP unified stage3 repository) and  </a:t>
            </a:r>
            <a:r>
              <a:rPr lang="en-US" altLang="zh-CN" sz="1600" dirty="0">
                <a:hlinkClick r:id="rId8"/>
              </a:rPr>
              <a:t>https://forge.3gpp.org/rep/sa5/CH/-/tree/Rel-19/OpenAPI</a:t>
            </a:r>
            <a:r>
              <a:rPr lang="en-US" altLang="zh-CN" sz="1600" dirty="0"/>
              <a:t> (SA5 stage3 repository)</a:t>
            </a:r>
          </a:p>
          <a:p>
            <a:pPr marL="1560513" lvl="2" indent="-342900">
              <a:buBlip>
                <a:blip r:embed="rId2"/>
              </a:buBlip>
            </a:pPr>
            <a:r>
              <a:rPr lang="en-US" altLang="zh-CN" sz="1600" dirty="0"/>
              <a:t>ASN.1 solution to be captured in </a:t>
            </a:r>
            <a:r>
              <a:rPr lang="en-US" altLang="zh-CN" sz="1600" dirty="0">
                <a:hlinkClick r:id="rId9"/>
              </a:rPr>
              <a:t>https://forge.3gpp.org/rep/sa5/CH/-/tree/Rel-19/</a:t>
            </a:r>
            <a:r>
              <a:rPr lang="en-US" altLang="zh-CN" sz="1600" dirty="0"/>
              <a:t> (SA5 stage3 repository)</a:t>
            </a:r>
          </a:p>
          <a:p>
            <a:pPr marL="1560513" lvl="2" indent="-342900">
              <a:buBlip>
                <a:blip r:embed="rId2"/>
              </a:buBlip>
            </a:pPr>
            <a:r>
              <a:rPr lang="en-US" altLang="zh-CN" sz="1600" dirty="0"/>
              <a:t>Chen Shan (Huawei) as Charging YAML Code moderator</a:t>
            </a:r>
          </a:p>
          <a:p>
            <a:pPr marL="1560513" lvl="2" indent="-342900">
              <a:buBlip>
                <a:blip r:embed="rId2"/>
              </a:buBlip>
            </a:pPr>
            <a:r>
              <a:rPr lang="en-US" altLang="zh-CN" sz="1600" dirty="0"/>
              <a:t>Robert Törnkvist (Ericsson) as Charging ASN.1 Code moderator</a:t>
            </a:r>
          </a:p>
          <a:p>
            <a:pPr marL="950913" lvl="1" indent="-342900">
              <a:buBlip>
                <a:blip r:embed="rId2"/>
              </a:buBlip>
            </a:pPr>
            <a:r>
              <a:rPr lang="en-US" altLang="zh-CN" sz="1600" dirty="0"/>
              <a:t>Stage 3 forge is supported by SA5 MCC and Miguel Angel Reina Ortega (ETSI) as code master. </a:t>
            </a:r>
            <a:endParaRPr lang="en-US" altLang="zh-CN" sz="1100" dirty="0"/>
          </a:p>
        </p:txBody>
      </p:sp>
    </p:spTree>
    <p:extLst>
      <p:ext uri="{BB962C8B-B14F-4D97-AF65-F5344CB8AC3E}">
        <p14:creationId xmlns:p14="http://schemas.microsoft.com/office/powerpoint/2010/main" val="25448950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TU planning</a:t>
            </a:r>
            <a:endParaRPr lang="zh-CN" altLang="en-US" dirty="0"/>
          </a:p>
        </p:txBody>
      </p:sp>
      <p:sp>
        <p:nvSpPr>
          <p:cNvPr id="3" name="TextBox 2">
            <a:extLst>
              <a:ext uri="{FF2B5EF4-FFF2-40B4-BE49-F238E27FC236}">
                <a16:creationId xmlns:a16="http://schemas.microsoft.com/office/drawing/2014/main" id="{859B9897-BBA7-4262-AB9B-1BA93B113091}"/>
              </a:ext>
            </a:extLst>
          </p:cNvPr>
          <p:cNvSpPr txBox="1"/>
          <p:nvPr/>
        </p:nvSpPr>
        <p:spPr>
          <a:xfrm>
            <a:off x="1926336" y="4187952"/>
            <a:ext cx="9198993" cy="292388"/>
          </a:xfrm>
          <a:prstGeom prst="rect">
            <a:avLst/>
          </a:prstGeom>
          <a:noFill/>
        </p:spPr>
        <p:txBody>
          <a:bodyPr wrap="none" rtlCol="0">
            <a:spAutoFit/>
          </a:bodyPr>
          <a:lstStyle/>
          <a:p>
            <a:r>
              <a:rPr lang="en-US" altLang="zh-CN" dirty="0"/>
              <a:t>Latest TU planning is captured in </a:t>
            </a:r>
            <a:r>
              <a:rPr lang="en-US" altLang="zh-CN" dirty="0">
                <a:hlinkClick r:id="rId2"/>
              </a:rPr>
              <a:t>https://www.3gpp.org/ftp/Email_Discussions/SA5/SA5-level%20discussions/SA5%23157</a:t>
            </a:r>
            <a:r>
              <a:rPr lang="en-US" altLang="zh-CN" dirty="0"/>
              <a:t> </a:t>
            </a:r>
            <a:endParaRPr lang="zh-CN" altLang="en-US" dirty="0"/>
          </a:p>
        </p:txBody>
      </p:sp>
    </p:spTree>
    <p:extLst>
      <p:ext uri="{BB962C8B-B14F-4D97-AF65-F5344CB8AC3E}">
        <p14:creationId xmlns:p14="http://schemas.microsoft.com/office/powerpoint/2010/main" val="1742848199"/>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OAM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US"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338915" y="1098490"/>
            <a:ext cx="9660017" cy="292388"/>
          </a:xfrm>
          <a:prstGeom prst="rect">
            <a:avLst/>
          </a:prstGeom>
          <a:noFill/>
        </p:spPr>
        <p:txBody>
          <a:bodyPr wrap="none" rtlCol="0">
            <a:spAutoFit/>
          </a:bodyPr>
          <a:lstStyle/>
          <a:p>
            <a:r>
              <a:rPr lang="en-US" altLang="zh-CN" b="1" dirty="0"/>
              <a:t>Assumption: Every day = 5 sessions (TUs),  total TU in 1 ordinary meeting (exclude closing plenary TUs) = 18.5 TUs</a:t>
            </a:r>
            <a:endParaRPr lang="zh-CN" altLang="en-US" b="1" dirty="0"/>
          </a:p>
        </p:txBody>
      </p:sp>
    </p:spTree>
    <p:extLst>
      <p:ext uri="{BB962C8B-B14F-4D97-AF65-F5344CB8AC3E}">
        <p14:creationId xmlns:p14="http://schemas.microsoft.com/office/powerpoint/2010/main" val="1606910263"/>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7963850" cy="866775"/>
          </a:xfrm>
        </p:spPr>
        <p:txBody>
          <a:bodyPr/>
          <a:lstStyle/>
          <a:p>
            <a:r>
              <a:rPr lang="en-US" altLang="zh-CN" dirty="0"/>
              <a:t>Rel-19 </a:t>
            </a:r>
            <a:r>
              <a:rPr lang="en-US" dirty="0"/>
              <a:t>TU Budget for SA5 OAM</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297940"/>
            <a:ext cx="9322112" cy="4830763"/>
          </a:xfrm>
        </p:spPr>
        <p:txBody>
          <a:bodyPr/>
          <a:lstStyle/>
          <a:p>
            <a:r>
              <a:rPr lang="en-US" sz="2000" dirty="0"/>
              <a:t>Assumptions for SA5 OAM : </a:t>
            </a:r>
          </a:p>
          <a:p>
            <a:pPr lvl="1"/>
            <a:r>
              <a:rPr lang="en-US" sz="1600" dirty="0"/>
              <a:t>6 ordinary meeting per year. </a:t>
            </a:r>
          </a:p>
          <a:p>
            <a:pPr lvl="1"/>
            <a:r>
              <a:rPr lang="en-US" sz="1600" dirty="0">
                <a:solidFill>
                  <a:srgbClr val="FF0000"/>
                </a:solidFill>
              </a:rPr>
              <a:t>Rel-19 spans 21 months for SA5 (with early start of studies) = 10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OAM revision sessions normally planned to be in Thursday </a:t>
            </a:r>
            <a:r>
              <a:rPr lang="en-US" altLang="zh-CN" sz="1600" dirty="0">
                <a:solidFill>
                  <a:srgbClr val="FF0000"/>
                </a:solidFill>
              </a:rPr>
              <a:t>Q4 and </a:t>
            </a:r>
            <a:r>
              <a:rPr lang="en-US" sz="1600" dirty="0">
                <a:solidFill>
                  <a:srgbClr val="FF0000"/>
                </a:solidFill>
              </a:rPr>
              <a:t>Q5 (initial </a:t>
            </a:r>
            <a:r>
              <a:rPr lang="en-US" sz="1600" dirty="0" err="1">
                <a:solidFill>
                  <a:srgbClr val="FF0000"/>
                </a:solidFill>
              </a:rPr>
              <a:t>assump</a:t>
            </a:r>
            <a:r>
              <a:rPr lang="en-US" sz="1600" dirty="0">
                <a:solidFill>
                  <a:srgbClr val="FF0000"/>
                </a:solidFill>
              </a:rPr>
              <a:t>.)</a:t>
            </a:r>
          </a:p>
          <a:p>
            <a:pPr lvl="1"/>
            <a:r>
              <a:rPr lang="en-US" sz="1600" dirty="0">
                <a:solidFill>
                  <a:srgbClr val="FF0000"/>
                </a:solidFill>
              </a:rPr>
              <a:t>1 parallel (OAM) stream per session =&gt; 18.5 TUs per meeting (incl. 2 TUs as buffer) = 185</a:t>
            </a:r>
          </a:p>
          <a:p>
            <a:pPr lvl="1"/>
            <a:r>
              <a:rPr lang="en-US" sz="1600" dirty="0">
                <a:solidFill>
                  <a:srgbClr val="FF0000"/>
                </a:solidFill>
              </a:rPr>
              <a:t>Assume Maintenance + Buffer = 33% =&gt; ~ 61 TU</a:t>
            </a:r>
          </a:p>
          <a:p>
            <a:pPr lvl="1"/>
            <a:r>
              <a:rPr lang="en-US" sz="1600" dirty="0">
                <a:solidFill>
                  <a:srgbClr val="FF0000"/>
                </a:solidFill>
              </a:rPr>
              <a:t>Resulting total TUs avail. f. SI/WI: 10 meetings x 18.5 sessions = 185 TU minus 61 =&gt; 124 TU</a:t>
            </a:r>
          </a:p>
          <a:p>
            <a:pPr lvl="1"/>
            <a:r>
              <a:rPr lang="en-US" sz="1600" dirty="0">
                <a:solidFill>
                  <a:srgbClr val="FF0000"/>
                </a:solidFill>
              </a:rPr>
              <a:t>With 20 SI/WI =&gt; Average 6 TU per SI/WI (0.6/meeting). </a:t>
            </a:r>
          </a:p>
        </p:txBody>
      </p:sp>
      <p:sp>
        <p:nvSpPr>
          <p:cNvPr id="2" name="TextBox 1">
            <a:extLst>
              <a:ext uri="{FF2B5EF4-FFF2-40B4-BE49-F238E27FC236}">
                <a16:creationId xmlns:a16="http://schemas.microsoft.com/office/drawing/2014/main" id="{E6430514-56EB-405A-8921-B461D27CB99B}"/>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447842821"/>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41A413-657A-4E45-88D7-A171B4D3FAFD}"/>
              </a:ext>
            </a:extLst>
          </p:cNvPr>
          <p:cNvSpPr>
            <a:spLocks noGrp="1"/>
          </p:cNvSpPr>
          <p:nvPr>
            <p:ph type="title"/>
          </p:nvPr>
        </p:nvSpPr>
        <p:spPr>
          <a:xfrm>
            <a:off x="123569" y="182880"/>
            <a:ext cx="9561952" cy="1143000"/>
          </a:xfrm>
        </p:spPr>
        <p:txBody>
          <a:bodyPr/>
          <a:lstStyle/>
          <a:p>
            <a:r>
              <a:rPr lang="en-US" altLang="zh-CN" sz="3600" dirty="0"/>
              <a:t>SA5 Rel-19 OAM TU planning (Jan.2024~Sep.2025)</a:t>
            </a:r>
            <a:endParaRPr lang="zh-CN" altLang="en-US" sz="3600" dirty="0"/>
          </a:p>
        </p:txBody>
      </p:sp>
      <p:graphicFrame>
        <p:nvGraphicFramePr>
          <p:cNvPr id="5" name="Table 4">
            <a:extLst>
              <a:ext uri="{FF2B5EF4-FFF2-40B4-BE49-F238E27FC236}">
                <a16:creationId xmlns:a16="http://schemas.microsoft.com/office/drawing/2014/main" id="{224CA6B1-8D23-4A11-9EA2-3664C7A26FCB}"/>
              </a:ext>
            </a:extLst>
          </p:cNvPr>
          <p:cNvGraphicFramePr>
            <a:graphicFrameLocks noGrp="1"/>
          </p:cNvGraphicFramePr>
          <p:nvPr>
            <p:extLst>
              <p:ext uri="{D42A27DB-BD31-4B8C-83A1-F6EECF244321}">
                <p14:modId xmlns:p14="http://schemas.microsoft.com/office/powerpoint/2010/main" val="3746201648"/>
              </p:ext>
            </p:extLst>
          </p:nvPr>
        </p:nvGraphicFramePr>
        <p:xfrm>
          <a:off x="195826" y="3527854"/>
          <a:ext cx="11638720" cy="2537696"/>
        </p:xfrm>
        <a:graphic>
          <a:graphicData uri="http://schemas.openxmlformats.org/drawingml/2006/table">
            <a:tbl>
              <a:tblPr firstRow="1" bandRow="1">
                <a:tableStyleId>{5C22544A-7EE6-4342-B048-85BDC9FD1C3A}</a:tableStyleId>
              </a:tblPr>
              <a:tblGrid>
                <a:gridCol w="2578003">
                  <a:extLst>
                    <a:ext uri="{9D8B030D-6E8A-4147-A177-3AD203B41FA5}">
                      <a16:colId xmlns:a16="http://schemas.microsoft.com/office/drawing/2014/main" val="428783908"/>
                    </a:ext>
                  </a:extLst>
                </a:gridCol>
                <a:gridCol w="2377059">
                  <a:extLst>
                    <a:ext uri="{9D8B030D-6E8A-4147-A177-3AD203B41FA5}">
                      <a16:colId xmlns:a16="http://schemas.microsoft.com/office/drawing/2014/main" val="228380027"/>
                    </a:ext>
                  </a:extLst>
                </a:gridCol>
                <a:gridCol w="2227886">
                  <a:extLst>
                    <a:ext uri="{9D8B030D-6E8A-4147-A177-3AD203B41FA5}">
                      <a16:colId xmlns:a16="http://schemas.microsoft.com/office/drawing/2014/main" val="856762402"/>
                    </a:ext>
                  </a:extLst>
                </a:gridCol>
                <a:gridCol w="2227886">
                  <a:extLst>
                    <a:ext uri="{9D8B030D-6E8A-4147-A177-3AD203B41FA5}">
                      <a16:colId xmlns:a16="http://schemas.microsoft.com/office/drawing/2014/main" val="2063139119"/>
                    </a:ext>
                  </a:extLst>
                </a:gridCol>
                <a:gridCol w="2227886">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05362">
                <a:tc>
                  <a:txBody>
                    <a:bodyPr/>
                    <a:lstStyle/>
                    <a:p>
                      <a:r>
                        <a:rPr lang="en-US" altLang="zh-CN" sz="1200" b="1" dirty="0">
                          <a:latin typeface="+mn-lt"/>
                        </a:rPr>
                        <a:t>Jan.2024~Mar.2024</a:t>
                      </a:r>
                    </a:p>
                    <a:p>
                      <a:r>
                        <a:rPr lang="en-US" altLang="zh-CN" sz="1200" b="1" dirty="0">
                          <a:latin typeface="+mn-lt"/>
                        </a:rPr>
                        <a:t>SA5#153 (1 meeting) (Last meeting for Rel-18)</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1.5 TU (CR)+13 TU (Rel-18)=14.5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4141971519"/>
                  </a:ext>
                </a:extLst>
              </a:tr>
              <a:tr h="583048">
                <a:tc>
                  <a:txBody>
                    <a:bodyPr/>
                    <a:lstStyle/>
                    <a:p>
                      <a:r>
                        <a:rPr lang="en-US" altLang="zh-CN" sz="1200" b="1" dirty="0">
                          <a:latin typeface="+mn-lt"/>
                        </a:rPr>
                        <a:t>Apr. 2024~Dec.2024:</a:t>
                      </a:r>
                    </a:p>
                    <a:p>
                      <a:r>
                        <a:rPr lang="en-US" altLang="zh-CN" sz="1200" b="1" dirty="0">
                          <a:latin typeface="+mn-lt"/>
                        </a:rPr>
                        <a:t>SA5#154~#158 (5 meetings)</a:t>
                      </a:r>
                      <a:endParaRPr lang="zh-CN" altLang="en-US" sz="1200" b="1" dirty="0">
                        <a:latin typeface="+mn-lt"/>
                      </a:endParaRPr>
                    </a:p>
                  </a:txBody>
                  <a:tcPr/>
                </a:tc>
                <a:tc>
                  <a:txBody>
                    <a:bodyPr/>
                    <a:lstStyle/>
                    <a:p>
                      <a:r>
                        <a:rPr lang="en-US" altLang="zh-CN" sz="1200" dirty="0">
                          <a:latin typeface="+mn-lt"/>
                        </a:rPr>
                        <a:t>2.5 TU*5 meetings = 12.5 TU (CRs)</a:t>
                      </a:r>
                      <a:endParaRPr lang="zh-CN" altLang="en-US" sz="1200" dirty="0">
                        <a:latin typeface="+mn-lt"/>
                      </a:endParaRPr>
                    </a:p>
                  </a:txBody>
                  <a:tcPr/>
                </a:tc>
                <a:tc>
                  <a:txBody>
                    <a:bodyPr/>
                    <a:lstStyle/>
                    <a:p>
                      <a:r>
                        <a:rPr lang="en-US" altLang="zh-CN" sz="1200" dirty="0">
                          <a:latin typeface="+mn-lt"/>
                        </a:rPr>
                        <a:t>14 TU*5 meetings= 70 TU</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TU*5=10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13 TU*4 meetings= 52 TU</a:t>
                      </a:r>
                      <a:endParaRPr lang="zh-CN" altLang="en-US" sz="1200" dirty="0">
                        <a:latin typeface="+mn-lt"/>
                      </a:endParaRPr>
                    </a:p>
                  </a:txBody>
                  <a:tcPr/>
                </a:tc>
                <a:tc>
                  <a:txBody>
                    <a:bodyPr/>
                    <a:lstStyle/>
                    <a:p>
                      <a:r>
                        <a:rPr lang="en-US" altLang="zh-CN" sz="1200" dirty="0">
                          <a:latin typeface="+mn-lt"/>
                        </a:rPr>
                        <a:t>2 TU*4 meetings = 8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Total=185 TU</a:t>
                      </a:r>
                      <a:endParaRPr lang="zh-CN" altLang="en-US" sz="1200" b="1" dirty="0">
                        <a:latin typeface="+mn-lt"/>
                      </a:endParaRPr>
                    </a:p>
                  </a:txBody>
                  <a:tcPr/>
                </a:tc>
                <a:tc>
                  <a:txBody>
                    <a:bodyPr/>
                    <a:lstStyle/>
                    <a:p>
                      <a:r>
                        <a:rPr lang="en-US" altLang="zh-CN" sz="1200" dirty="0">
                          <a:latin typeface="+mn-lt"/>
                        </a:rPr>
                        <a:t>33 TU</a:t>
                      </a:r>
                      <a:endParaRPr lang="zh-CN" altLang="en-US" sz="1200" dirty="0">
                        <a:latin typeface="+mn-lt"/>
                      </a:endParaRPr>
                    </a:p>
                  </a:txBody>
                  <a:tcPr/>
                </a:tc>
                <a:tc>
                  <a:txBody>
                    <a:bodyPr/>
                    <a:lstStyle/>
                    <a:p>
                      <a:r>
                        <a:rPr lang="en-US" altLang="zh-CN" sz="1200" dirty="0">
                          <a:latin typeface="+mn-lt"/>
                        </a:rPr>
                        <a:t>124 TU</a:t>
                      </a:r>
                      <a:endParaRPr lang="zh-CN" altLang="en-US" sz="1200" dirty="0">
                        <a:latin typeface="+mn-lt"/>
                      </a:endParaRPr>
                    </a:p>
                  </a:txBody>
                  <a:tcPr/>
                </a:tc>
                <a:tc>
                  <a:txBody>
                    <a:bodyPr/>
                    <a:lstStyle/>
                    <a:p>
                      <a:r>
                        <a:rPr lang="en-US" altLang="zh-CN" sz="1200" dirty="0">
                          <a:latin typeface="+mn-lt"/>
                        </a:rPr>
                        <a:t>8 TU</a:t>
                      </a:r>
                      <a:endParaRPr lang="zh-CN" altLang="en-US" sz="1200" dirty="0">
                        <a:latin typeface="+mn-lt"/>
                      </a:endParaRPr>
                    </a:p>
                  </a:txBody>
                  <a:tcPr/>
                </a:tc>
                <a:tc>
                  <a:txBody>
                    <a:bodyPr/>
                    <a:lstStyle/>
                    <a:p>
                      <a:r>
                        <a:rPr lang="en-US" altLang="zh-CN" sz="1200" dirty="0">
                          <a:latin typeface="+mn-lt"/>
                        </a:rPr>
                        <a:t>20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6" name="TextBox 5">
            <a:extLst>
              <a:ext uri="{FF2B5EF4-FFF2-40B4-BE49-F238E27FC236}">
                <a16:creationId xmlns:a16="http://schemas.microsoft.com/office/drawing/2014/main" id="{7DD06C11-6C65-4FEE-91E0-4D023D6B3F4D}"/>
              </a:ext>
            </a:extLst>
          </p:cNvPr>
          <p:cNvSpPr txBox="1"/>
          <p:nvPr/>
        </p:nvSpPr>
        <p:spPr>
          <a:xfrm>
            <a:off x="447111" y="1120676"/>
            <a:ext cx="10456266" cy="2308324"/>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18.5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OAM = 16.5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120 TUs, implying:</a:t>
            </a:r>
          </a:p>
          <a:p>
            <a:pPr marL="950913" lvl="1" indent="-342900">
              <a:buFont typeface="+mj-lt"/>
              <a:buAutoNum type="arabicPeriod"/>
            </a:pPr>
            <a:r>
              <a:rPr lang="fr-FR" altLang="zh-CN" sz="1200" dirty="0">
                <a:solidFill>
                  <a:prstClr val="black"/>
                </a:solidFill>
                <a:sym typeface="Wingdings 3" panose="05040102010807070707" pitchFamily="18" charset="2"/>
              </a:rPr>
              <a:t>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 / </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 per meeting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10 meetings)</a:t>
            </a:r>
          </a:p>
          <a:p>
            <a:pPr marL="950913" lvl="1" indent="-342900">
              <a:buFont typeface="+mj-lt"/>
              <a:buAutoNum type="arabicPeriod"/>
            </a:pPr>
            <a:r>
              <a:rPr lang="fr-FR" altLang="zh-CN" sz="1200" dirty="0">
                <a:solidFill>
                  <a:prstClr val="black"/>
                </a:solidFill>
                <a:sym typeface="Wingdings 3" panose="05040102010807070707" pitchFamily="18" charset="2"/>
              </a:rPr>
              <a:t>6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a:t>
            </a:r>
            <a:r>
              <a:rPr lang="fr-FR" altLang="zh-CN" sz="1200" dirty="0" err="1">
                <a:solidFill>
                  <a:prstClr val="black"/>
                </a:solidFill>
                <a:sym typeface="Wingdings 3" panose="05040102010807070707" pitchFamily="18" charset="2"/>
              </a:rPr>
              <a:t>each</a:t>
            </a:r>
            <a:r>
              <a:rPr lang="fr-FR" altLang="zh-CN" sz="1200" dirty="0">
                <a:solidFill>
                  <a:prstClr val="black"/>
                </a:solidFill>
                <a:sym typeface="Wingdings 3" panose="05040102010807070707" pitchFamily="18" charset="2"/>
              </a:rPr>
              <a:t> Rel-19 SID / WID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p>
          <a:p>
            <a:pPr marL="950913" lvl="1" indent="-342900">
              <a:buFont typeface="+mj-lt"/>
              <a:buAutoNum type="arabicPeriod"/>
            </a:pPr>
            <a:r>
              <a:rPr lang="fr-FR" altLang="zh-CN" sz="1200" dirty="0">
                <a:solidFill>
                  <a:prstClr val="black"/>
                </a:solidFill>
                <a:sym typeface="Wingdings 3" panose="05040102010807070707" pitchFamily="18" charset="2"/>
              </a:rPr>
              <a:t>0.6 TU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per Rel-19 SID / WID per meeting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endParaRPr lang="zh-CN" altLang="en-US" sz="1200" b="1" dirty="0"/>
          </a:p>
        </p:txBody>
      </p:sp>
      <p:sp>
        <p:nvSpPr>
          <p:cNvPr id="7" name="TextBox 6">
            <a:extLst>
              <a:ext uri="{FF2B5EF4-FFF2-40B4-BE49-F238E27FC236}">
                <a16:creationId xmlns:a16="http://schemas.microsoft.com/office/drawing/2014/main" id="{A811B7CF-4206-4976-8794-0C5BA7314848}"/>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14487315"/>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a:t>
            </a:r>
            <a:r>
              <a:rPr lang="en-US" altLang="zh-CN" sz="4000" dirty="0"/>
              <a:t>CH</a:t>
            </a:r>
            <a:r>
              <a:rPr lang="de-DE" altLang="de-DE" sz="4000" dirty="0"/>
              <a:t>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kern="1200" dirty="0">
                        <a:solidFill>
                          <a:schemeClr val="tx1"/>
                        </a:solidFill>
                        <a:effectLst/>
                        <a:highlight>
                          <a:srgbClr val="C0C0C0"/>
                        </a:highligh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altLang="zh-CN"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altLang="zh-CN"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GB"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CH Closing</a:t>
                      </a:r>
                      <a:r>
                        <a:rPr lang="en-US"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(Opt.)</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400698" y="1098490"/>
            <a:ext cx="9361858" cy="292388"/>
          </a:xfrm>
          <a:prstGeom prst="rect">
            <a:avLst/>
          </a:prstGeom>
          <a:noFill/>
        </p:spPr>
        <p:txBody>
          <a:bodyPr wrap="none" rtlCol="0">
            <a:spAutoFit/>
          </a:bodyPr>
          <a:lstStyle/>
          <a:p>
            <a:r>
              <a:rPr lang="en-US" altLang="zh-CN" b="1" dirty="0"/>
              <a:t>Assumption: Every day = 5 sessions (TUs),  total TU in 1 ordinary meeting (exclude closing plenary TUs) = 15.5 TUs</a:t>
            </a:r>
            <a:endParaRPr lang="zh-CN" altLang="en-US" b="1" dirty="0"/>
          </a:p>
        </p:txBody>
      </p:sp>
    </p:spTree>
    <p:extLst>
      <p:ext uri="{BB962C8B-B14F-4D97-AF65-F5344CB8AC3E}">
        <p14:creationId xmlns:p14="http://schemas.microsoft.com/office/powerpoint/2010/main" val="3735573845"/>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CH</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503350"/>
          </a:xfrm>
        </p:spPr>
        <p:txBody>
          <a:bodyPr/>
          <a:lstStyle/>
          <a:p>
            <a:r>
              <a:rPr lang="en-US" sz="2000" dirty="0"/>
              <a:t>Assumptions for SA5 CH : </a:t>
            </a:r>
          </a:p>
          <a:p>
            <a:pPr lvl="1"/>
            <a:r>
              <a:rPr lang="en-US" sz="1600" dirty="0"/>
              <a:t>6 ordinary meeting per year. </a:t>
            </a:r>
          </a:p>
          <a:p>
            <a:pPr lvl="1"/>
            <a:r>
              <a:rPr lang="en-US" sz="1600" dirty="0">
                <a:solidFill>
                  <a:srgbClr val="FF0000"/>
                </a:solidFill>
              </a:rPr>
              <a:t>Rel-19 spans 18 months for SA5 (with early start of studies) = 8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CH revision sessions normally planned to be in Thursday </a:t>
            </a:r>
            <a:r>
              <a:rPr lang="en-US" altLang="zh-CN" sz="1600" dirty="0">
                <a:solidFill>
                  <a:srgbClr val="FF0000"/>
                </a:solidFill>
              </a:rPr>
              <a:t>Q1 and </a:t>
            </a:r>
            <a:r>
              <a:rPr lang="en-US" sz="1600" dirty="0">
                <a:solidFill>
                  <a:srgbClr val="FF0000"/>
                </a:solidFill>
              </a:rPr>
              <a:t>Q2 (initial </a:t>
            </a:r>
            <a:r>
              <a:rPr lang="en-US" sz="1600" dirty="0" err="1">
                <a:solidFill>
                  <a:srgbClr val="FF0000"/>
                </a:solidFill>
              </a:rPr>
              <a:t>assump</a:t>
            </a:r>
            <a:r>
              <a:rPr lang="en-US" sz="1600" dirty="0">
                <a:solidFill>
                  <a:srgbClr val="FF0000"/>
                </a:solidFill>
              </a:rPr>
              <a:t>.),CH closing plenary planned to be in Thursday Q3 and Q4.</a:t>
            </a:r>
          </a:p>
          <a:p>
            <a:pPr lvl="1"/>
            <a:r>
              <a:rPr lang="en-US" sz="1600" dirty="0">
                <a:solidFill>
                  <a:srgbClr val="FF0000"/>
                </a:solidFill>
              </a:rPr>
              <a:t>1 (CH) stream per session =&gt; 15.5 TUs per meeting (incl. 2 TUs as buffer) = 124</a:t>
            </a:r>
          </a:p>
          <a:p>
            <a:pPr lvl="1"/>
            <a:r>
              <a:rPr lang="en-US" sz="1600" dirty="0">
                <a:solidFill>
                  <a:srgbClr val="FF0000"/>
                </a:solidFill>
              </a:rPr>
              <a:t>Assume Maintenance + Buffer = 33% as in SA2  =&gt; ~ 41 TU</a:t>
            </a:r>
          </a:p>
          <a:p>
            <a:pPr lvl="1"/>
            <a:r>
              <a:rPr lang="en-US" sz="1600" dirty="0">
                <a:solidFill>
                  <a:srgbClr val="FF0000"/>
                </a:solidFill>
              </a:rPr>
              <a:t>Resulting total TUs avail. f. SI/WI: 9 meetings x 15.5 sessions = 124 TU minus 41 =&gt; 83 TU</a:t>
            </a:r>
          </a:p>
          <a:p>
            <a:pPr lvl="1"/>
            <a:r>
              <a:rPr lang="en-US" sz="1600" dirty="0">
                <a:solidFill>
                  <a:srgbClr val="FF0000"/>
                </a:solidFill>
              </a:rPr>
              <a:t>=&gt; Recommended MAX no. of SI/WI = 14</a:t>
            </a:r>
          </a:p>
          <a:p>
            <a:pPr lvl="1"/>
            <a:r>
              <a:rPr lang="en-US" sz="1600" dirty="0">
                <a:solidFill>
                  <a:srgbClr val="FF0000"/>
                </a:solidFill>
              </a:rPr>
              <a:t>With 14 SI/WI =&gt; Average 6 TU per SI/WI (0.75/meeting). </a:t>
            </a:r>
            <a:endParaRPr lang="en-US" sz="1600" dirty="0">
              <a:solidFill>
                <a:schemeClr val="accent1"/>
              </a:solidFill>
            </a:endParaRPr>
          </a:p>
        </p:txBody>
      </p:sp>
    </p:spTree>
    <p:extLst>
      <p:ext uri="{BB962C8B-B14F-4D97-AF65-F5344CB8AC3E}">
        <p14:creationId xmlns:p14="http://schemas.microsoft.com/office/powerpoint/2010/main" val="1433851990"/>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CH TU planning (May.2024~Sep.2025)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nvGraphicFramePr>
        <p:xfrm>
          <a:off x="195825" y="3256660"/>
          <a:ext cx="11746980" cy="2480664"/>
        </p:xfrm>
        <a:graphic>
          <a:graphicData uri="http://schemas.openxmlformats.org/drawingml/2006/table">
            <a:tbl>
              <a:tblPr firstRow="1" bandRow="1">
                <a:tableStyleId>{5C22544A-7EE6-4342-B048-85BDC9FD1C3A}</a:tableStyleId>
              </a:tblPr>
              <a:tblGrid>
                <a:gridCol w="2601983">
                  <a:extLst>
                    <a:ext uri="{9D8B030D-6E8A-4147-A177-3AD203B41FA5}">
                      <a16:colId xmlns:a16="http://schemas.microsoft.com/office/drawing/2014/main" val="428783908"/>
                    </a:ext>
                  </a:extLst>
                </a:gridCol>
                <a:gridCol w="2399170">
                  <a:extLst>
                    <a:ext uri="{9D8B030D-6E8A-4147-A177-3AD203B41FA5}">
                      <a16:colId xmlns:a16="http://schemas.microsoft.com/office/drawing/2014/main" val="228380027"/>
                    </a:ext>
                  </a:extLst>
                </a:gridCol>
                <a:gridCol w="2248609">
                  <a:extLst>
                    <a:ext uri="{9D8B030D-6E8A-4147-A177-3AD203B41FA5}">
                      <a16:colId xmlns:a16="http://schemas.microsoft.com/office/drawing/2014/main" val="856762402"/>
                    </a:ext>
                  </a:extLst>
                </a:gridCol>
                <a:gridCol w="2248609">
                  <a:extLst>
                    <a:ext uri="{9D8B030D-6E8A-4147-A177-3AD203B41FA5}">
                      <a16:colId xmlns:a16="http://schemas.microsoft.com/office/drawing/2014/main" val="2063139119"/>
                    </a:ext>
                  </a:extLst>
                </a:gridCol>
                <a:gridCol w="2248609">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83048">
                <a:tc>
                  <a:txBody>
                    <a:bodyPr/>
                    <a:lstStyle/>
                    <a:p>
                      <a:r>
                        <a:rPr lang="en-US" altLang="zh-CN" sz="1200" b="1" dirty="0">
                          <a:latin typeface="+mn-lt"/>
                        </a:rPr>
                        <a:t>May. 2024:</a:t>
                      </a:r>
                    </a:p>
                    <a:p>
                      <a:r>
                        <a:rPr lang="en-US" altLang="zh-CN" sz="1200" b="1" dirty="0">
                          <a:latin typeface="+mn-lt"/>
                        </a:rPr>
                        <a:t>SA5#155 (1 meeting)</a:t>
                      </a:r>
                      <a:endParaRPr lang="zh-CN" altLang="en-US" sz="1200" b="1" dirty="0">
                        <a:latin typeface="+mn-lt"/>
                      </a:endParaRPr>
                    </a:p>
                  </a:txBody>
                  <a:tcPr/>
                </a:tc>
                <a:tc>
                  <a:txBody>
                    <a:bodyPr/>
                    <a:lstStyle/>
                    <a:p>
                      <a:r>
                        <a:rPr lang="en-US" altLang="zh-CN" sz="1200" dirty="0">
                          <a:latin typeface="+mn-lt"/>
                        </a:rPr>
                        <a:t>2.5 TU*1eetings = 2.5 TU (CRs)</a:t>
                      </a:r>
                      <a:endParaRPr lang="zh-CN" altLang="en-US" sz="1200" dirty="0">
                        <a:latin typeface="+mn-lt"/>
                      </a:endParaRPr>
                    </a:p>
                  </a:txBody>
                  <a:tcPr/>
                </a:tc>
                <a:tc>
                  <a:txBody>
                    <a:bodyPr/>
                    <a:lstStyle/>
                    <a:p>
                      <a:r>
                        <a:rPr lang="en-US" altLang="zh-CN" sz="1200" dirty="0">
                          <a:latin typeface="+mn-lt"/>
                        </a:rPr>
                        <a:t>6 TU*1 meetings= 6 TU</a:t>
                      </a:r>
                    </a:p>
                    <a:p>
                      <a:r>
                        <a:rPr lang="en-US" altLang="zh-CN" sz="1200" dirty="0">
                          <a:latin typeface="+mn-lt"/>
                        </a:rPr>
                        <a:t>5 TU: Rel-19 topic discussion</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July. 2024~Dec.2024:</a:t>
                      </a:r>
                    </a:p>
                    <a:p>
                      <a:r>
                        <a:rPr lang="en-US" altLang="zh-CN" sz="1200" b="1" dirty="0">
                          <a:latin typeface="+mn-lt"/>
                        </a:rPr>
                        <a:t>SA5#156~#158 (3 meetings)</a:t>
                      </a:r>
                      <a:endParaRPr lang="zh-CN" altLang="en-US" sz="1200" b="1" dirty="0">
                        <a:latin typeface="+mn-lt"/>
                      </a:endParaRPr>
                    </a:p>
                  </a:txBody>
                  <a:tcPr/>
                </a:tc>
                <a:tc>
                  <a:txBody>
                    <a:bodyPr/>
                    <a:lstStyle/>
                    <a:p>
                      <a:r>
                        <a:rPr lang="en-US" altLang="zh-CN" sz="1200" dirty="0">
                          <a:latin typeface="+mn-lt"/>
                        </a:rPr>
                        <a:t>2.5 TU*3 meetings = 7.5 TU (CRs)</a:t>
                      </a:r>
                      <a:endParaRPr lang="zh-CN" altLang="en-US" sz="1200" dirty="0">
                        <a:latin typeface="+mn-lt"/>
                      </a:endParaRPr>
                    </a:p>
                  </a:txBody>
                  <a:tcPr/>
                </a:tc>
                <a:tc>
                  <a:txBody>
                    <a:bodyPr/>
                    <a:lstStyle/>
                    <a:p>
                      <a:r>
                        <a:rPr lang="en-US" altLang="zh-CN" sz="1200" dirty="0">
                          <a:latin typeface="+mn-lt"/>
                        </a:rPr>
                        <a:t>11 TU*3 meetings= 33 TU</a:t>
                      </a:r>
                    </a:p>
                    <a:p>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2290105926"/>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11 TU*4 meetings= 44 TU</a:t>
                      </a:r>
                      <a:endParaRPr lang="zh-CN" altLang="en-US" sz="1200" dirty="0">
                        <a:latin typeface="+mn-lt"/>
                      </a:endParaRPr>
                    </a:p>
                  </a:txBody>
                  <a:tcPr/>
                </a:tc>
                <a:tc>
                  <a:txBody>
                    <a:bodyPr/>
                    <a:lstStyle/>
                    <a:p>
                      <a:r>
                        <a:rPr lang="en-US" altLang="zh-CN" sz="1200" dirty="0">
                          <a:latin typeface="+mn-lt"/>
                        </a:rPr>
                        <a:t>1 TU*4 meetings = 4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 124 TU</a:t>
                      </a:r>
                      <a:endParaRPr lang="zh-CN" altLang="en-US" sz="1200" b="1" dirty="0">
                        <a:latin typeface="+mn-lt"/>
                      </a:endParaRPr>
                    </a:p>
                  </a:txBody>
                  <a:tcPr/>
                </a:tc>
                <a:tc>
                  <a:txBody>
                    <a:bodyPr/>
                    <a:lstStyle/>
                    <a:p>
                      <a:r>
                        <a:rPr lang="en-US" altLang="zh-CN" sz="1200" dirty="0">
                          <a:latin typeface="+mn-lt"/>
                        </a:rPr>
                        <a:t>16 TU</a:t>
                      </a:r>
                      <a:endParaRPr lang="zh-CN" altLang="en-US" sz="1200" dirty="0">
                        <a:latin typeface="+mn-lt"/>
                      </a:endParaRPr>
                    </a:p>
                  </a:txBody>
                  <a:tcPr/>
                </a:tc>
                <a:tc>
                  <a:txBody>
                    <a:bodyPr/>
                    <a:lstStyle/>
                    <a:p>
                      <a:r>
                        <a:rPr lang="en-US" altLang="zh-CN" sz="1200" dirty="0">
                          <a:latin typeface="+mn-lt"/>
                        </a:rPr>
                        <a:t>83 TU</a:t>
                      </a:r>
                      <a:endParaRPr lang="zh-CN" altLang="en-US" sz="1200" dirty="0">
                        <a:latin typeface="+mn-lt"/>
                      </a:endParaRPr>
                    </a:p>
                  </a:txBody>
                  <a:tcPr/>
                </a:tc>
                <a:tc>
                  <a:txBody>
                    <a:bodyPr/>
                    <a:lstStyle/>
                    <a:p>
                      <a:r>
                        <a:rPr lang="en-US" altLang="zh-CN" sz="1200" dirty="0">
                          <a:latin typeface="+mn-lt"/>
                        </a:rPr>
                        <a:t>4 TU</a:t>
                      </a:r>
                      <a:endParaRPr lang="zh-CN" altLang="en-US" sz="1200" dirty="0">
                        <a:latin typeface="+mn-lt"/>
                      </a:endParaRPr>
                    </a:p>
                  </a:txBody>
                  <a:tcPr/>
                </a:tc>
                <a:tc>
                  <a:txBody>
                    <a:bodyPr/>
                    <a:lstStyle/>
                    <a:p>
                      <a:r>
                        <a:rPr lang="en-US" altLang="zh-CN" sz="1200" dirty="0">
                          <a:latin typeface="+mn-lt"/>
                        </a:rPr>
                        <a:t>16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15.5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CH = 13.5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83 TUs</a:t>
            </a:r>
          </a:p>
        </p:txBody>
      </p:sp>
    </p:spTree>
    <p:extLst>
      <p:ext uri="{BB962C8B-B14F-4D97-AF65-F5344CB8AC3E}">
        <p14:creationId xmlns:p14="http://schemas.microsoft.com/office/powerpoint/2010/main" val="36487003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Rel-19 Study / Work Items</a:t>
            </a:r>
            <a:endParaRPr lang="en-US" altLang="zh-CN" sz="3200" kern="0" dirty="0">
              <a:solidFill>
                <a:srgbClr val="FF0000"/>
              </a:solidFill>
              <a:highlight>
                <a:srgbClr val="00FFFF"/>
              </a:highlight>
              <a:latin typeface="Calibri"/>
              <a:cs typeface="+mj-cs"/>
            </a:endParaRPr>
          </a:p>
        </p:txBody>
      </p:sp>
      <p:graphicFrame>
        <p:nvGraphicFramePr>
          <p:cNvPr id="3" name="表格 2"/>
          <p:cNvGraphicFramePr>
            <a:graphicFrameLocks noGrp="1"/>
          </p:cNvGraphicFramePr>
          <p:nvPr>
            <p:extLst>
              <p:ext uri="{D42A27DB-BD31-4B8C-83A1-F6EECF244321}">
                <p14:modId xmlns:p14="http://schemas.microsoft.com/office/powerpoint/2010/main" val="3659381486"/>
              </p:ext>
            </p:extLst>
          </p:nvPr>
        </p:nvGraphicFramePr>
        <p:xfrm>
          <a:off x="422485" y="1429953"/>
          <a:ext cx="11347029" cy="1847850"/>
        </p:xfrm>
        <a:graphic>
          <a:graphicData uri="http://schemas.openxmlformats.org/drawingml/2006/table">
            <a:tbl>
              <a:tblPr/>
              <a:tblGrid>
                <a:gridCol w="790619">
                  <a:extLst>
                    <a:ext uri="{9D8B030D-6E8A-4147-A177-3AD203B41FA5}">
                      <a16:colId xmlns:a16="http://schemas.microsoft.com/office/drawing/2014/main" val="20000"/>
                    </a:ext>
                  </a:extLst>
                </a:gridCol>
                <a:gridCol w="1235701">
                  <a:extLst>
                    <a:ext uri="{9D8B030D-6E8A-4147-A177-3AD203B41FA5}">
                      <a16:colId xmlns:a16="http://schemas.microsoft.com/office/drawing/2014/main" val="20001"/>
                    </a:ext>
                  </a:extLst>
                </a:gridCol>
                <a:gridCol w="1201595">
                  <a:extLst>
                    <a:ext uri="{9D8B030D-6E8A-4147-A177-3AD203B41FA5}">
                      <a16:colId xmlns:a16="http://schemas.microsoft.com/office/drawing/2014/main" val="20002"/>
                    </a:ext>
                  </a:extLst>
                </a:gridCol>
                <a:gridCol w="4744800">
                  <a:extLst>
                    <a:ext uri="{9D8B030D-6E8A-4147-A177-3AD203B41FA5}">
                      <a16:colId xmlns:a16="http://schemas.microsoft.com/office/drawing/2014/main" val="20003"/>
                    </a:ext>
                  </a:extLst>
                </a:gridCol>
                <a:gridCol w="3374314">
                  <a:extLst>
                    <a:ext uri="{9D8B030D-6E8A-4147-A177-3AD203B41FA5}">
                      <a16:colId xmlns:a16="http://schemas.microsoft.com/office/drawing/2014/main" val="3262905075"/>
                    </a:ext>
                  </a:extLst>
                </a:gridCol>
              </a:tblGrid>
              <a:tr h="264931">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800" b="1" i="0" u="none" strike="noStrike" kern="1200" dirty="0" err="1">
                          <a:solidFill>
                            <a:srgbClr val="000000"/>
                          </a:solidFill>
                          <a:effectLst/>
                          <a:latin typeface="+mn-lt"/>
                          <a:ea typeface="+mn-ea"/>
                          <a:cs typeface="Arial" panose="020B0604020202020204" pitchFamily="34" charset="0"/>
                        </a:rPr>
                        <a:t>Tdoc</a:t>
                      </a:r>
                      <a:endParaRPr lang="en-GB" altLang="zh-CN" sz="18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Comment</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64931">
                <a:tc>
                  <a:txBody>
                    <a:bodyPr/>
                    <a:lstStyle/>
                    <a:p>
                      <a:pPr marL="0" algn="l" defTabSz="1219170" rtl="0" eaLnBrk="1" fontAlgn="t" latinLnBrk="0" hangingPunct="1"/>
                      <a:r>
                        <a:rPr lang="en-US" altLang="zh-CN" sz="1200" kern="1200" dirty="0">
                          <a:solidFill>
                            <a:schemeClr val="tx1"/>
                          </a:solidFill>
                          <a:latin typeface="+mn-lt"/>
                          <a:ea typeface="+mn-ea"/>
                          <a:cs typeface="+mn-cs"/>
                        </a:rPr>
                        <a:t>SP-250115</a:t>
                      </a:r>
                      <a:endParaRPr lang="en-US" sz="1200" kern="1200" dirty="0">
                        <a:solidFill>
                          <a:schemeClr val="tx1"/>
                        </a:solidFill>
                        <a:highlight>
                          <a:srgbClr val="FFFF00"/>
                        </a:highligh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sz="1200" kern="1200" dirty="0">
                          <a:solidFill>
                            <a:schemeClr val="tx1"/>
                          </a:solidFill>
                          <a:latin typeface="+mn-lt"/>
                          <a:ea typeface="+mn-ea"/>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Revised WID on Subscriber and Equipment Trace and </a:t>
                      </a:r>
                      <a:r>
                        <a:rPr lang="en-US" altLang="zh-CN" sz="1200" kern="1200" dirty="0" err="1">
                          <a:solidFill>
                            <a:schemeClr val="tx1"/>
                          </a:solidFill>
                          <a:latin typeface="+mn-lt"/>
                          <a:ea typeface="+mn-ea"/>
                          <a:cs typeface="+mn-cs"/>
                        </a:rPr>
                        <a:t>QoE</a:t>
                      </a:r>
                      <a:r>
                        <a:rPr lang="en-US" altLang="zh-CN" sz="1200" kern="1200" dirty="0">
                          <a:solidFill>
                            <a:schemeClr val="tx1"/>
                          </a:solidFill>
                          <a:latin typeface="+mn-lt"/>
                          <a:ea typeface="+mn-ea"/>
                          <a:cs typeface="+mn-cs"/>
                        </a:rPr>
                        <a:t> Collection</a:t>
                      </a:r>
                      <a:endParaRPr lang="zh-CN" altLang="en-US"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Including additional Trace/MDT/</a:t>
                      </a:r>
                      <a:r>
                        <a:rPr lang="en-US" sz="1200" kern="1200" dirty="0" err="1">
                          <a:solidFill>
                            <a:schemeClr val="tx1"/>
                          </a:solidFill>
                          <a:effectLst/>
                          <a:latin typeface="+mn-lt"/>
                          <a:ea typeface="+mn-ea"/>
                          <a:cs typeface="Arial" panose="020B0604020202020204" pitchFamily="34" charset="0"/>
                        </a:rPr>
                        <a:t>QoE</a:t>
                      </a:r>
                      <a:r>
                        <a:rPr lang="en-US" sz="1200" kern="1200" dirty="0">
                          <a:solidFill>
                            <a:schemeClr val="tx1"/>
                          </a:solidFill>
                          <a:effectLst/>
                          <a:latin typeface="+mn-lt"/>
                          <a:ea typeface="+mn-ea"/>
                          <a:cs typeface="Arial" panose="020B0604020202020204" pitchFamily="34" charset="0"/>
                        </a:rPr>
                        <a:t> enhancement in the scope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30439"/>
                  </a:ext>
                </a:extLst>
              </a:tr>
              <a:tr h="264931">
                <a:tc>
                  <a:txBody>
                    <a:bodyPr/>
                    <a:lstStyle/>
                    <a:p>
                      <a:pPr marL="0" algn="l" defTabSz="1219170" rtl="0" eaLnBrk="1" fontAlgn="t" latinLnBrk="0" hangingPunct="1"/>
                      <a:r>
                        <a:rPr lang="en-US" altLang="zh-CN" sz="1200" kern="1200" dirty="0">
                          <a:solidFill>
                            <a:schemeClr val="tx1"/>
                          </a:solidFill>
                          <a:latin typeface="+mn-lt"/>
                          <a:ea typeface="+mn-ea"/>
                          <a:cs typeface="+mn-cs"/>
                        </a:rPr>
                        <a:t>SP-250123</a:t>
                      </a:r>
                      <a:endParaRPr lang="en-US" sz="1200" kern="1200" dirty="0">
                        <a:solidFill>
                          <a:schemeClr val="tx1"/>
                        </a:solidFill>
                        <a:highlight>
                          <a:srgbClr val="FFFF00"/>
                        </a:highligh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WID revised</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Revised WID on 5G Advanced NRM features phase 3</a:t>
                      </a:r>
                      <a:endParaRPr lang="zh-CN" altLang="en-US"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Include NRM support for Ambient IoT feature, LTM mobility feature, NR-WAB</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2636710"/>
                  </a:ext>
                </a:extLst>
              </a:tr>
              <a:tr h="139365">
                <a:tc>
                  <a:txBody>
                    <a:bodyPr/>
                    <a:lstStyle/>
                    <a:p>
                      <a:pPr marL="0" algn="l" defTabSz="1219170" rtl="0" eaLnBrk="1" fontAlgn="t" latinLnBrk="0" hangingPunct="1"/>
                      <a:r>
                        <a:rPr lang="en-US" altLang="zh-CN" sz="1200" kern="1200" dirty="0">
                          <a:solidFill>
                            <a:schemeClr val="tx1"/>
                          </a:solidFill>
                          <a:latin typeface="+mn-lt"/>
                          <a:ea typeface="+mn-ea"/>
                          <a:cs typeface="+mn-cs"/>
                        </a:rPr>
                        <a:t>SP-250116</a:t>
                      </a:r>
                      <a:endParaRPr lang="zh-CN" altLang="en-US" sz="1200" kern="1200" dirty="0">
                        <a:solidFill>
                          <a:schemeClr val="tx1"/>
                        </a:solidFill>
                        <a:highlight>
                          <a:srgbClr val="FFFF00"/>
                        </a:highligh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Revised WID on Data management phase 2</a:t>
                      </a:r>
                      <a:endParaRPr lang="zh-CN" altLang="en-US"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Update rapporteur information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426131"/>
                  </a:ext>
                </a:extLst>
              </a:tr>
              <a:tr h="264931">
                <a:tc>
                  <a:txBody>
                    <a:bodyPr/>
                    <a:lstStyle/>
                    <a:p>
                      <a:pPr marL="0" algn="l" defTabSz="1219170" rtl="0" eaLnBrk="1" fontAlgn="t" latinLnBrk="0" hangingPunct="1"/>
                      <a:r>
                        <a:rPr lang="en-GB" sz="1200" kern="1200" dirty="0">
                          <a:solidFill>
                            <a:schemeClr val="tx1"/>
                          </a:solidFill>
                          <a:latin typeface="+mn-lt"/>
                          <a:ea typeface="+mn-ea"/>
                          <a:cs typeface="+mn-cs"/>
                        </a:rPr>
                        <a:t>SP-250124</a:t>
                      </a:r>
                      <a:endParaRPr lang="en-GB" sz="1200" kern="1200" dirty="0">
                        <a:solidFill>
                          <a:schemeClr val="tx1"/>
                        </a:solidFill>
                        <a:highlight>
                          <a:srgbClr val="FFFF00"/>
                        </a:highligh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noProof="0">
                          <a:solidFill>
                            <a:schemeClr val="tx1"/>
                          </a:solidFill>
                          <a:latin typeface="+mn-lt"/>
                          <a:ea typeface="+mn-ea"/>
                          <a:cs typeface="+mn-cs"/>
                        </a:rPr>
                        <a:t>WID revised</a:t>
                      </a:r>
                      <a:endParaRPr lang="en-US" altLang="zh-CN" sz="1200" kern="1200" noProof="0" dirty="0">
                        <a:solidFill>
                          <a:schemeClr val="tx1"/>
                        </a:solidFill>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GB" sz="1200" kern="1200" dirty="0">
                          <a:solidFill>
                            <a:schemeClr val="tx1"/>
                          </a:solidFill>
                          <a:latin typeface="+mn-lt"/>
                          <a:ea typeface="+mn-ea"/>
                          <a:cs typeface="+mn-cs"/>
                        </a:rPr>
                        <a:t>Revised WID on charging aspects for energy efficiency of network slice </a:t>
                      </a:r>
                      <a:endParaRPr lang="en-DE"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Update title, expected time scale and supporting company</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5554892"/>
                  </a:ext>
                </a:extLst>
              </a:tr>
              <a:tr h="15683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SP-250122</a:t>
                      </a:r>
                      <a:endParaRPr lang="en-GB" sz="1200" kern="1200" dirty="0">
                        <a:solidFill>
                          <a:schemeClr val="tx1"/>
                        </a:solidFill>
                        <a:highlight>
                          <a:srgbClr val="FFFF00"/>
                        </a:highligh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noProof="0" dirty="0">
                          <a:solidFill>
                            <a:schemeClr val="tx1"/>
                          </a:solidFill>
                          <a:latin typeface="+mn-lt"/>
                          <a:ea typeface="+mn-ea"/>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sz="1200" kern="1200" dirty="0">
                          <a:solidFill>
                            <a:schemeClr val="tx1"/>
                          </a:solidFill>
                          <a:latin typeface="+mn-lt"/>
                          <a:ea typeface="+mn-ea"/>
                          <a:cs typeface="+mn-cs"/>
                        </a:rPr>
                        <a:t>Revised WID on CHF Segmentation</a:t>
                      </a:r>
                      <a:endParaRPr lang="en-DE"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Update expected time scale and supporting company</a:t>
                      </a:r>
                      <a:endParaRPr 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6088294"/>
                  </a:ext>
                </a:extLst>
              </a:tr>
            </a:tbl>
          </a:graphicData>
        </a:graphic>
      </p:graphicFrame>
      <p:sp>
        <p:nvSpPr>
          <p:cNvPr id="4" name="TextBox 3">
            <a:extLst>
              <a:ext uri="{FF2B5EF4-FFF2-40B4-BE49-F238E27FC236}">
                <a16:creationId xmlns:a16="http://schemas.microsoft.com/office/drawing/2014/main" id="{F2B0C397-284B-4A7E-8254-12F2BA0EE276}"/>
              </a:ext>
            </a:extLst>
          </p:cNvPr>
          <p:cNvSpPr txBox="1"/>
          <p:nvPr/>
        </p:nvSpPr>
        <p:spPr>
          <a:xfrm>
            <a:off x="573206" y="1050878"/>
            <a:ext cx="5348965" cy="292388"/>
          </a:xfrm>
          <a:prstGeom prst="rect">
            <a:avLst/>
          </a:prstGeom>
          <a:noFill/>
        </p:spPr>
        <p:txBody>
          <a:bodyPr wrap="none" rtlCol="0">
            <a:spAutoFit/>
          </a:bodyPr>
          <a:lstStyle/>
          <a:p>
            <a:r>
              <a:rPr lang="en-US" altLang="zh-CN" b="1" dirty="0">
                <a:solidFill>
                  <a:srgbClr val="FF0000"/>
                </a:solidFill>
                <a:latin typeface="+mn-lt"/>
              </a:rPr>
              <a:t>5</a:t>
            </a:r>
            <a:r>
              <a:rPr lang="en-US" altLang="zh-CN" b="1" dirty="0">
                <a:latin typeface="+mn-lt"/>
              </a:rPr>
              <a:t> revised study/work items sent for SA approval including </a:t>
            </a:r>
            <a:r>
              <a:rPr lang="en-US" altLang="zh-CN" b="1" dirty="0">
                <a:solidFill>
                  <a:srgbClr val="FF0000"/>
                </a:solidFill>
                <a:latin typeface="+mn-lt"/>
              </a:rPr>
              <a:t>3</a:t>
            </a:r>
            <a:r>
              <a:rPr lang="en-US" altLang="zh-CN" b="1" dirty="0">
                <a:latin typeface="+mn-lt"/>
              </a:rPr>
              <a:t> OAM and </a:t>
            </a:r>
            <a:r>
              <a:rPr lang="en-US" altLang="zh-CN" b="1" dirty="0">
                <a:solidFill>
                  <a:srgbClr val="FF0000"/>
                </a:solidFill>
                <a:latin typeface="+mn-lt"/>
              </a:rPr>
              <a:t>2</a:t>
            </a:r>
            <a:r>
              <a:rPr lang="en-US" altLang="zh-CN" b="1" dirty="0">
                <a:latin typeface="+mn-lt"/>
              </a:rPr>
              <a:t> CH</a:t>
            </a:r>
            <a:endParaRPr lang="zh-CN" altLang="en-US" b="1" dirty="0">
              <a:latin typeface="+mn-lt"/>
            </a:endParaRPr>
          </a:p>
        </p:txBody>
      </p:sp>
    </p:spTree>
    <p:extLst>
      <p:ext uri="{BB962C8B-B14F-4D97-AF65-F5344CB8AC3E}">
        <p14:creationId xmlns:p14="http://schemas.microsoft.com/office/powerpoint/2010/main" val="427413575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4046C8AC-BB1C-44EC-B4FF-F69D71B27CAD}"/>
              </a:ext>
            </a:extLst>
          </p:cNvPr>
          <p:cNvSpPr>
            <a:spLocks noGrp="1"/>
          </p:cNvSpPr>
          <p:nvPr>
            <p:ph type="title"/>
          </p:nvPr>
        </p:nvSpPr>
        <p:spPr>
          <a:xfrm>
            <a:off x="120650" y="0"/>
            <a:ext cx="9841353" cy="881743"/>
          </a:xfrm>
        </p:spPr>
        <p:txBody>
          <a:bodyPr/>
          <a:lstStyle/>
          <a:p>
            <a:r>
              <a:rPr lang="en-US" sz="3600" dirty="0"/>
              <a:t>Overview of </a:t>
            </a:r>
            <a:r>
              <a:rPr lang="en-US" altLang="zh-CN" sz="3600" dirty="0"/>
              <a:t>Rel-19 </a:t>
            </a:r>
            <a:r>
              <a:rPr lang="en-US" sz="3600" dirty="0"/>
              <a:t>SA5 </a:t>
            </a:r>
            <a:r>
              <a:rPr lang="en-US" altLang="zh-CN" sz="3600" dirty="0"/>
              <a:t>OAM </a:t>
            </a:r>
            <a:r>
              <a:rPr lang="en-US" sz="3600" dirty="0"/>
              <a:t>topics</a:t>
            </a:r>
          </a:p>
        </p:txBody>
      </p:sp>
      <p:graphicFrame>
        <p:nvGraphicFramePr>
          <p:cNvPr id="8" name="表格 2">
            <a:extLst>
              <a:ext uri="{FF2B5EF4-FFF2-40B4-BE49-F238E27FC236}">
                <a16:creationId xmlns:a16="http://schemas.microsoft.com/office/drawing/2014/main" id="{7E1B5F55-E2A4-4A09-BC6E-8837F6B4447B}"/>
              </a:ext>
            </a:extLst>
          </p:cNvPr>
          <p:cNvGraphicFramePr>
            <a:graphicFrameLocks noGrp="1"/>
          </p:cNvGraphicFramePr>
          <p:nvPr>
            <p:extLst>
              <p:ext uri="{D42A27DB-BD31-4B8C-83A1-F6EECF244321}">
                <p14:modId xmlns:p14="http://schemas.microsoft.com/office/powerpoint/2010/main" val="3107535578"/>
              </p:ext>
            </p:extLst>
          </p:nvPr>
        </p:nvGraphicFramePr>
        <p:xfrm>
          <a:off x="120651" y="820783"/>
          <a:ext cx="11810692" cy="5961888"/>
        </p:xfrm>
        <a:graphic>
          <a:graphicData uri="http://schemas.openxmlformats.org/drawingml/2006/table">
            <a:tbl>
              <a:tblPr/>
              <a:tblGrid>
                <a:gridCol w="496501">
                  <a:extLst>
                    <a:ext uri="{9D8B030D-6E8A-4147-A177-3AD203B41FA5}">
                      <a16:colId xmlns:a16="http://schemas.microsoft.com/office/drawing/2014/main" val="1965733584"/>
                    </a:ext>
                  </a:extLst>
                </a:gridCol>
                <a:gridCol w="275988">
                  <a:extLst>
                    <a:ext uri="{9D8B030D-6E8A-4147-A177-3AD203B41FA5}">
                      <a16:colId xmlns:a16="http://schemas.microsoft.com/office/drawing/2014/main" val="331722294"/>
                    </a:ext>
                  </a:extLst>
                </a:gridCol>
                <a:gridCol w="624110">
                  <a:extLst>
                    <a:ext uri="{9D8B030D-6E8A-4147-A177-3AD203B41FA5}">
                      <a16:colId xmlns:a16="http://schemas.microsoft.com/office/drawing/2014/main" val="907466837"/>
                    </a:ext>
                  </a:extLst>
                </a:gridCol>
                <a:gridCol w="1626870">
                  <a:extLst>
                    <a:ext uri="{9D8B030D-6E8A-4147-A177-3AD203B41FA5}">
                      <a16:colId xmlns:a16="http://schemas.microsoft.com/office/drawing/2014/main" val="2690706286"/>
                    </a:ext>
                  </a:extLst>
                </a:gridCol>
                <a:gridCol w="4716175">
                  <a:extLst>
                    <a:ext uri="{9D8B030D-6E8A-4147-A177-3AD203B41FA5}">
                      <a16:colId xmlns:a16="http://schemas.microsoft.com/office/drawing/2014/main" val="2178307027"/>
                    </a:ext>
                  </a:extLst>
                </a:gridCol>
                <a:gridCol w="775252">
                  <a:extLst>
                    <a:ext uri="{9D8B030D-6E8A-4147-A177-3AD203B41FA5}">
                      <a16:colId xmlns:a16="http://schemas.microsoft.com/office/drawing/2014/main" val="410137253"/>
                    </a:ext>
                  </a:extLst>
                </a:gridCol>
                <a:gridCol w="1120943">
                  <a:extLst>
                    <a:ext uri="{9D8B030D-6E8A-4147-A177-3AD203B41FA5}">
                      <a16:colId xmlns:a16="http://schemas.microsoft.com/office/drawing/2014/main" val="3966773156"/>
                    </a:ext>
                  </a:extLst>
                </a:gridCol>
                <a:gridCol w="870667">
                  <a:extLst>
                    <a:ext uri="{9D8B030D-6E8A-4147-A177-3AD203B41FA5}">
                      <a16:colId xmlns:a16="http://schemas.microsoft.com/office/drawing/2014/main" val="4058451737"/>
                    </a:ext>
                  </a:extLst>
                </a:gridCol>
                <a:gridCol w="889455">
                  <a:extLst>
                    <a:ext uri="{9D8B030D-6E8A-4147-A177-3AD203B41FA5}">
                      <a16:colId xmlns:a16="http://schemas.microsoft.com/office/drawing/2014/main" val="2608971487"/>
                    </a:ext>
                  </a:extLst>
                </a:gridCol>
                <a:gridCol w="414731">
                  <a:extLst>
                    <a:ext uri="{9D8B030D-6E8A-4147-A177-3AD203B41FA5}">
                      <a16:colId xmlns:a16="http://schemas.microsoft.com/office/drawing/2014/main" val="2276198587"/>
                    </a:ext>
                  </a:extLst>
                </a:gridCol>
              </a:tblGrid>
              <a:tr h="167582">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err="1">
                          <a:solidFill>
                            <a:srgbClr val="000000"/>
                          </a:solidFill>
                          <a:effectLst/>
                          <a:latin typeface="+mn-lt"/>
                          <a:ea typeface="+mn-ea"/>
                          <a:cs typeface="Arial" panose="020B0604020202020204" pitchFamily="34" charset="0"/>
                        </a:rPr>
                        <a:t>Tdoc</a:t>
                      </a: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5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98803">
                <a:tc rowSpan="10">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600" b="1" i="0" u="none" strike="noStrike" dirty="0">
                          <a:solidFill>
                            <a:srgbClr val="000000"/>
                          </a:solidFill>
                          <a:effectLst/>
                          <a:latin typeface="+mn-lt"/>
                          <a:ea typeface="+mn-ea"/>
                        </a:rPr>
                        <a:t>Intelligence and Automation</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FS_AIML_MGT_Ph2</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AI and 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1020007</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Intel, NEC</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28.908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AIML_MGT_Ph2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AI/ML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NEC, Intel</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SP-241944</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700" kern="100" dirty="0">
                          <a:solidFill>
                            <a:srgbClr val="00B050"/>
                          </a:solidFill>
                          <a:effectLst/>
                          <a:latin typeface="+mn-lt"/>
                          <a:ea typeface="等线" panose="02010600030101010101" pitchFamily="2" charset="-122"/>
                          <a:cs typeface="Kartika"/>
                        </a:rPr>
                        <a:t>TS 28.105/552/554/541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711919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FS_eMDAS_Ph3</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Management Data Analytics (MDA) –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1020019</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eMDAS_Ph3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Data Analytics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1060014</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B050"/>
                          </a:solidFill>
                          <a:effectLst/>
                          <a:latin typeface="+mn-lt"/>
                          <a:ea typeface="等线" panose="02010600030101010101" pitchFamily="2" charset="-122"/>
                          <a:cs typeface="Kartika"/>
                        </a:rPr>
                        <a:t>SP-241947</a:t>
                      </a:r>
                      <a:endParaRPr lang="zh-CN" alt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28.104</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40974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FS_IDMS</a:t>
                      </a: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_MN</a:t>
                      </a: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intent driven management services for mobile networks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IDMS_MN_Ph3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Intent driven management services for mobile network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SP-241946</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28.312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402825"/>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 FS_CCLM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1020009</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Samsung, 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-&gt; CCLM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1060010</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Samsung, 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SP-241943</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28.567/535/536/622/32.161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517364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FS_NDT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 of Network Digital Twin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98803">
                <a:tc vMerge="1">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-&gt; NDT</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Network Digital Twins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1060005</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SP-241938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28.561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9114398"/>
                  </a:ext>
                </a:extLst>
              </a:tr>
              <a:tr h="99502">
                <a:tc rowSpan="22">
                  <a:txBody>
                    <a:bodyPr/>
                    <a:lstStyle/>
                    <a:p>
                      <a:pPr marL="53975" indent="0" algn="l" fontAlgn="b"/>
                      <a:r>
                        <a:rPr lang="en-US" altLang="zh-CN" sz="600" b="1" i="0" u="none" strike="noStrike" dirty="0">
                          <a:solidFill>
                            <a:srgbClr val="000000"/>
                          </a:solidFill>
                          <a:effectLst/>
                          <a:latin typeface="+mn-lt"/>
                          <a:ea typeface="+mn-ea"/>
                        </a:rPr>
                        <a:t>Management Architecture and Mechanisms</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SP-241566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MSEC</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FS_SECM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Enablers for Security Monitoring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118557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FS_SBMA_Ph3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SBMA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8473418"/>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-&gt;SBMA_Ph3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Service Based Management Architecture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1060006</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SP-241939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28.533/…</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268337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PTM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FS_PlanM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Plan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1020033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9623980"/>
                  </a:ext>
                </a:extLst>
              </a:tr>
              <a:tr h="9880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PlanM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Management of planned configurations</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28.572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9486882"/>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SP-231746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28.622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chemeClr val="tx1"/>
                          </a:solidFill>
                          <a:effectLst/>
                          <a:latin typeface="+mn-lt"/>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SEPM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FS_Data_SREP</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data management, regarding subscriptions and reporting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28.873</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7907847"/>
                  </a:ext>
                </a:extLst>
              </a:tr>
              <a:tr h="9880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GB"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Data_SREP</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Data management, regarding subscriptions and reporting</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SP-241380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300" kern="100" dirty="0">
                          <a:solidFill>
                            <a:srgbClr val="00B050"/>
                          </a:solidFill>
                          <a:effectLst/>
                          <a:latin typeface="+mn-lt"/>
                          <a:ea typeface="等线" panose="02010600030101010101" pitchFamily="2" charset="-122"/>
                          <a:cs typeface="Kartika"/>
                        </a:rPr>
                        <a:t>28.537/28.550/28.532/32.421/32.422/32.423/28.404/28.405/28.622/28.623</a:t>
                      </a:r>
                      <a:endParaRPr lang="zh-CN" sz="2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13340"/>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PM_KPI_5G_Ph4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 ZTE</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SP-231747</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28.552/554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AdNRM_Ph3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Huawei</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SP-231745</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28.541/622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90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TraceQoE_OAM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Subscriber and Equipment Trace and </a:t>
                      </a:r>
                      <a:r>
                        <a:rPr lang="en-US" sz="900" b="0" i="0" u="none" strike="noStrike" dirty="0" err="1">
                          <a:solidFill>
                            <a:schemeClr val="tx1"/>
                          </a:solidFill>
                          <a:effectLst/>
                          <a:latin typeface="+mn-lt"/>
                          <a:ea typeface="宋体" panose="02010600030101010101" pitchFamily="2" charset="-122"/>
                        </a:rPr>
                        <a:t>QoE</a:t>
                      </a:r>
                      <a:r>
                        <a:rPr lang="en-US" sz="900" b="0" i="0" u="none" strike="noStrike" dirty="0">
                          <a:solidFill>
                            <a:schemeClr val="tx1"/>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SP-231748</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32.422/405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 NTN_OAM_Ph2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CATT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08613853"/>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-&gt;NTN_OAM_Ph2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1060016</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 CATT</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B050"/>
                          </a:solidFill>
                          <a:effectLst/>
                          <a:latin typeface="+mn-lt"/>
                          <a:ea typeface="等线" panose="02010600030101010101" pitchFamily="2" charset="-122"/>
                          <a:cs typeface="Kartika"/>
                        </a:rPr>
                        <a:t>SP-241949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400" kern="100" dirty="0">
                          <a:solidFill>
                            <a:srgbClr val="00B050"/>
                          </a:solidFill>
                          <a:effectLst/>
                          <a:latin typeface="+mn-lt"/>
                          <a:ea typeface="等线" panose="02010600030101010101" pitchFamily="2" charset="-122"/>
                          <a:cs typeface="Kartika"/>
                        </a:rPr>
                        <a:t>TS 28.541/552/554/658/662/540/530</a:t>
                      </a:r>
                      <a:endParaRPr lang="zh-CN" altLang="en-US" sz="4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192754408"/>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nn-NO"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FS_NR_mobile_IAB_OAM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SP-231729</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4734954"/>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NR_mobile_IAB_OAM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1060015</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B050"/>
                          </a:solidFill>
                          <a:effectLst/>
                          <a:latin typeface="+mn-lt"/>
                          <a:ea typeface="等线" panose="02010600030101010101" pitchFamily="2" charset="-122"/>
                          <a:cs typeface="Kartika"/>
                        </a:rPr>
                        <a:t>SP-241948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28.541/540/531/314/315</a:t>
                      </a:r>
                      <a:endParaRPr lang="zh-CN" altLang="en-US" sz="5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84606906"/>
                  </a:ext>
                </a:extLst>
              </a:tr>
              <a:tr h="18852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RedcapM</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FS_NR_RedCap_OAM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a:t>
                      </a:r>
                      <a:r>
                        <a:rPr lang="en-US" sz="900" b="0" i="0" u="none" strike="noStrike" dirty="0" err="1">
                          <a:solidFill>
                            <a:schemeClr val="tx1"/>
                          </a:solidFill>
                          <a:effectLst/>
                          <a:latin typeface="+mn-lt"/>
                          <a:ea typeface="宋体" panose="02010600030101010101" pitchFamily="2" charset="-122"/>
                        </a:rPr>
                        <a:t>RedCap</a:t>
                      </a:r>
                      <a:r>
                        <a:rPr lang="en-US" sz="900" b="0" i="0" u="none" strike="noStrike" dirty="0">
                          <a:solidFill>
                            <a:schemeClr val="tx1"/>
                          </a:solidFill>
                          <a:effectLst/>
                          <a:latin typeface="+mn-lt"/>
                          <a:ea typeface="宋体" panose="02010600030101010101" pitchFamily="2" charset="-122"/>
                        </a:rPr>
                        <a:t> feature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a:t>
                      </a:r>
                      <a:r>
                        <a:rPr kumimoji="0" lang="en-US"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Asiainfo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SP-231734</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139004491"/>
                  </a:ext>
                </a:extLst>
              </a:tr>
              <a:tr h="188529">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NR_RedCap_OAM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a:t>
                      </a:r>
                      <a:r>
                        <a:rPr lang="en-US" sz="900" b="0" i="0" u="none" strike="noStrike" dirty="0" err="1">
                          <a:solidFill>
                            <a:srgbClr val="00B050"/>
                          </a:solidFill>
                          <a:effectLst/>
                          <a:latin typeface="+mn-lt"/>
                          <a:ea typeface="宋体" panose="02010600030101010101" pitchFamily="2" charset="-122"/>
                        </a:rPr>
                        <a:t>RedCap</a:t>
                      </a:r>
                      <a:r>
                        <a:rPr lang="en-US" sz="900" b="0" i="0" u="none" strike="noStrike" dirty="0">
                          <a:solidFill>
                            <a:srgbClr val="00B050"/>
                          </a:solidFill>
                          <a:effectLst/>
                          <a:latin typeface="+mn-lt"/>
                          <a:ea typeface="宋体" panose="02010600030101010101" pitchFamily="2" charset="-122"/>
                        </a:rPr>
                        <a:t> features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1060008</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Asiainfo</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700" kern="100" dirty="0">
                          <a:solidFill>
                            <a:srgbClr val="00B050"/>
                          </a:solidFill>
                          <a:effectLst/>
                          <a:latin typeface="+mn-lt"/>
                          <a:ea typeface="等线" panose="02010600030101010101" pitchFamily="2" charset="-122"/>
                          <a:cs typeface="Kartika"/>
                        </a:rPr>
                        <a:t>TS 28.540/541/552/554</a:t>
                      </a:r>
                      <a:endParaRPr lang="zh-CN" sz="7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758272338"/>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a:solidFill>
                            <a:srgbClr val="000000"/>
                          </a:solidFill>
                          <a:effectLst/>
                          <a:latin typeface="+mn-lt"/>
                          <a:ea typeface="等线" panose="02010600030101010101" pitchFamily="2" charset="-122"/>
                        </a:rPr>
                        <a:t>NWDAFM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FS_NWDAF_OAM_Ph2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Enhancement of Management Aspects related to NWDAF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663280225"/>
                  </a:ext>
                </a:extLst>
              </a:tr>
              <a:tr h="9880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NWDAF_OAM_Ph2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altLang="zh-CN" sz="900" b="0" i="0" u="none" strike="noStrike" dirty="0">
                          <a:solidFill>
                            <a:srgbClr val="00B050"/>
                          </a:solidFill>
                          <a:effectLst/>
                          <a:latin typeface="+mn-lt"/>
                          <a:ea typeface="+mn-ea"/>
                        </a:rPr>
                        <a:t>Enhancement of Management Aspects related to NWDAF Phase 2</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B050"/>
                          </a:solidFill>
                          <a:effectLst/>
                          <a:latin typeface="+mn-lt"/>
                          <a:ea typeface="PMingLiU"/>
                          <a:cs typeface="+mn-cs"/>
                        </a:rPr>
                        <a:t>1050031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28.552/28.541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621424685"/>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NSM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FS_NetShare_OAM_Ph3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1964827"/>
                  </a:ext>
                </a:extLst>
              </a:tr>
              <a:tr h="188529">
                <a:tc vMerge="1">
                  <a:txBody>
                    <a:bodyPr/>
                    <a:lstStyle/>
                    <a:p>
                      <a:pPr marL="53975" indent="0" algn="l" fontAlgn="b"/>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-&gt;NetShare_OAM_Ph3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1060017</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a:t>
                      </a:r>
                      <a:r>
                        <a:rPr kumimoji="0" lang="zh-CN" altLang="en-US"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 </a:t>
                      </a: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SP-241950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700" kern="100" dirty="0">
                          <a:solidFill>
                            <a:srgbClr val="00B050"/>
                          </a:solidFill>
                          <a:effectLst/>
                          <a:latin typeface="+mn-lt"/>
                          <a:ea typeface="等线" panose="02010600030101010101" pitchFamily="2" charset="-122"/>
                          <a:cs typeface="Kartika"/>
                        </a:rPr>
                        <a:t>TS 28.552/32.130/28.541</a:t>
                      </a:r>
                      <a:endParaRPr lang="zh-CN" altLang="en-US" sz="7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295920295"/>
                  </a:ext>
                </a:extLst>
              </a:tr>
              <a:tr h="98803">
                <a:tc rowSpan="5">
                  <a:txBody>
                    <a:bodyPr/>
                    <a:lstStyle/>
                    <a:p>
                      <a:pPr marL="53975" indent="0" algn="l" defTabSz="1219170" rtl="0" eaLnBrk="1" fontAlgn="b" latinLnBrk="0" hangingPunct="1"/>
                      <a:r>
                        <a:rPr lang="en-US" sz="600" b="1" i="0" u="none" strike="noStrike" kern="1200" dirty="0">
                          <a:solidFill>
                            <a:srgbClr val="000000"/>
                          </a:solidFill>
                          <a:effectLst/>
                          <a:latin typeface="+mn-lt"/>
                          <a:ea typeface="+mn-ea"/>
                          <a:cs typeface="+mn-cs"/>
                        </a:rPr>
                        <a:t>Support of New Services</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EE</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FS_Energy_OAM_Ph3 </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Samsung</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51997468"/>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-&gt;Energy_OAM_Ph3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1060007</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Samsung</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28.310/622/623/541/554/104</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04891513"/>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Mexpo</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FS_MExpo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86280864"/>
                  </a:ext>
                </a:extLst>
              </a:tr>
              <a:tr h="119851">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MExpo</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Enhanced OAM for management service exposure to external consumers through CAPIF</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1060009</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28.579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4916200"/>
                  </a:ext>
                </a:extLst>
              </a:tr>
              <a:tr h="99502">
                <a:tc vMerge="1">
                  <a:txBody>
                    <a:bodyPr/>
                    <a:lstStyle/>
                    <a:p>
                      <a:pPr marL="53975" indent="0" algn="l" defTabSz="1219170" rtl="0" eaLnBrk="1" fontAlgn="b" latinLnBrk="0" hangingPunct="1"/>
                      <a:endParaRPr lang="en-US" sz="1100" b="1" i="0" u="none" strike="noStrike" kern="1200" dirty="0">
                        <a:solidFill>
                          <a:srgbClr val="000000"/>
                        </a:solidFill>
                        <a:effectLst/>
                        <a:latin typeface="+mn-lt"/>
                        <a:ea typeface="+mn-ea"/>
                        <a:cs typeface="+mn-cs"/>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a:solidFill>
                            <a:srgbClr val="000000"/>
                          </a:solidFill>
                          <a:effectLst/>
                          <a:latin typeface="+mn-lt"/>
                          <a:ea typeface="等线" panose="02010600030101010101" pitchFamily="2" charset="-122"/>
                        </a:rPr>
                        <a:t>MonStra</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Monstra</a:t>
                      </a: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for </a:t>
                      </a:r>
                      <a:r>
                        <a:rPr lang="en-US" sz="900" b="0" i="0" u="none" strike="noStrike" dirty="0" err="1">
                          <a:solidFill>
                            <a:srgbClr val="00B050"/>
                          </a:solidFill>
                          <a:effectLst/>
                          <a:latin typeface="+mn-lt"/>
                          <a:ea typeface="宋体" panose="02010600030101010101" pitchFamily="2" charset="-122"/>
                        </a:rPr>
                        <a:t>MonStra</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Vodafone,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SP-241945 </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28.560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0313180"/>
                  </a:ext>
                </a:extLst>
              </a:tr>
            </a:tbl>
          </a:graphicData>
        </a:graphic>
      </p:graphicFrame>
      <p:sp>
        <p:nvSpPr>
          <p:cNvPr id="9" name="TextBox 8">
            <a:extLst>
              <a:ext uri="{FF2B5EF4-FFF2-40B4-BE49-F238E27FC236}">
                <a16:creationId xmlns:a16="http://schemas.microsoft.com/office/drawing/2014/main" id="{282A47B4-F20F-4DFC-9F30-C5E0B13F1EB1}"/>
              </a:ext>
            </a:extLst>
          </p:cNvPr>
          <p:cNvSpPr txBox="1"/>
          <p:nvPr/>
        </p:nvSpPr>
        <p:spPr>
          <a:xfrm>
            <a:off x="-55080" y="574562"/>
            <a:ext cx="10502280" cy="246221"/>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000" b="1" kern="0" dirty="0">
                <a:solidFill>
                  <a:srgbClr val="FF0000"/>
                </a:solidFill>
                <a:latin typeface="+mn-lt"/>
                <a:ea typeface="MS PGothic" panose="020B0600070205080204" pitchFamily="34" charset="-128"/>
              </a:rPr>
              <a:t>22 </a:t>
            </a:r>
            <a:r>
              <a:rPr lang="en-US" altLang="zh-CN" sz="1000" kern="0" dirty="0">
                <a:latin typeface="+mn-lt"/>
                <a:ea typeface="MS PGothic" panose="020B0600070205080204" pitchFamily="34" charset="-128"/>
              </a:rPr>
              <a:t>topics including:  </a:t>
            </a:r>
            <a:r>
              <a:rPr lang="en-US" altLang="zh-CN" sz="1000" b="1" kern="0" dirty="0">
                <a:solidFill>
                  <a:srgbClr val="FF0000"/>
                </a:solidFill>
                <a:latin typeface="+mn-lt"/>
                <a:ea typeface="MS PGothic" panose="020B0600070205080204" pitchFamily="34" charset="-128"/>
              </a:rPr>
              <a:t>14</a:t>
            </a:r>
            <a:r>
              <a:rPr lang="en-US" altLang="zh-CN" sz="1000" kern="0" dirty="0">
                <a:latin typeface="+mn-lt"/>
                <a:ea typeface="MS PGothic" panose="020B0600070205080204" pitchFamily="34" charset="-128"/>
              </a:rPr>
              <a:t> OAM prime features and </a:t>
            </a:r>
            <a:r>
              <a:rPr lang="en-US" altLang="zh-CN" sz="1000" b="1" kern="0" dirty="0">
                <a:solidFill>
                  <a:srgbClr val="FF0000"/>
                </a:solidFill>
                <a:latin typeface="+mn-lt"/>
                <a:ea typeface="MS PGothic" panose="020B0600070205080204" pitchFamily="34" charset="-128"/>
              </a:rPr>
              <a:t>8</a:t>
            </a:r>
            <a:r>
              <a:rPr lang="en-US" altLang="zh-CN" sz="1000" kern="0" dirty="0">
                <a:latin typeface="+mn-lt"/>
                <a:ea typeface="MS PGothic" panose="020B0600070205080204" pitchFamily="34" charset="-128"/>
              </a:rPr>
              <a:t> OAM support to network features (in red background). </a:t>
            </a:r>
            <a:r>
              <a:rPr lang="en-US" altLang="zh-CN" sz="1000" b="1" kern="0" dirty="0">
                <a:solidFill>
                  <a:srgbClr val="00B050"/>
                </a:solidFill>
                <a:latin typeface="+mn-lt"/>
                <a:ea typeface="MS PGothic" panose="020B0600070205080204" pitchFamily="34" charset="-128"/>
              </a:rPr>
              <a:t>16</a:t>
            </a:r>
            <a:r>
              <a:rPr lang="en-US" altLang="zh-CN" sz="1000" kern="0" dirty="0">
                <a:latin typeface="+mn-lt"/>
                <a:ea typeface="MS PGothic" panose="020B0600070205080204" pitchFamily="34" charset="-128"/>
              </a:rPr>
              <a:t> topics completed the study, </a:t>
            </a:r>
            <a:r>
              <a:rPr lang="en-US" altLang="zh-CN" sz="1000" b="1" kern="0" dirty="0">
                <a:solidFill>
                  <a:srgbClr val="00B050"/>
                </a:solidFill>
                <a:latin typeface="+mn-lt"/>
                <a:ea typeface="MS PGothic" panose="020B0600070205080204" pitchFamily="34" charset="-128"/>
              </a:rPr>
              <a:t>1</a:t>
            </a:r>
            <a:r>
              <a:rPr lang="en-US" altLang="zh-CN" sz="1000" kern="0" dirty="0">
                <a:latin typeface="+mn-lt"/>
                <a:ea typeface="MS PGothic" panose="020B0600070205080204" pitchFamily="34" charset="-128"/>
              </a:rPr>
              <a:t> normative WI completed, </a:t>
            </a:r>
            <a:r>
              <a:rPr lang="en-US" altLang="zh-CN" sz="1000" b="1" kern="0" dirty="0">
                <a:solidFill>
                  <a:srgbClr val="00B050"/>
                </a:solidFill>
                <a:latin typeface="+mn-lt"/>
                <a:ea typeface="MS PGothic" panose="020B0600070205080204" pitchFamily="34" charset="-128"/>
              </a:rPr>
              <a:t>18</a:t>
            </a:r>
            <a:r>
              <a:rPr lang="en-US" altLang="zh-CN" sz="1000" kern="0" dirty="0">
                <a:latin typeface="+mn-lt"/>
                <a:ea typeface="MS PGothic" panose="020B0600070205080204" pitchFamily="34" charset="-128"/>
              </a:rPr>
              <a:t> ongoing normative </a:t>
            </a:r>
            <a:r>
              <a:rPr lang="en-US" altLang="zh-CN" sz="1000" kern="0" dirty="0" err="1">
                <a:latin typeface="+mn-lt"/>
                <a:ea typeface="MS PGothic" panose="020B0600070205080204" pitchFamily="34" charset="-128"/>
              </a:rPr>
              <a:t>WIs.</a:t>
            </a:r>
            <a:r>
              <a:rPr lang="en-US" altLang="zh-CN" sz="1000" kern="0" dirty="0">
                <a:latin typeface="+mn-lt"/>
                <a:ea typeface="MS PGothic" panose="020B0600070205080204" pitchFamily="34" charset="-128"/>
              </a:rPr>
              <a:t> </a:t>
            </a:r>
          </a:p>
        </p:txBody>
      </p:sp>
    </p:spTree>
    <p:extLst>
      <p:ext uri="{BB962C8B-B14F-4D97-AF65-F5344CB8AC3E}">
        <p14:creationId xmlns:p14="http://schemas.microsoft.com/office/powerpoint/2010/main" val="3613787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A7AC0C743A294CADF60F661720E3E6" ma:contentTypeVersion="10" ma:contentTypeDescription="Create a new document." ma:contentTypeScope="" ma:versionID="6292fa44ab954aa0fbadffb20d1b36d7">
  <xsd:schema xmlns:xsd="http://www.w3.org/2001/XMLSchema" xmlns:xs="http://www.w3.org/2001/XMLSchema" xmlns:p="http://schemas.microsoft.com/office/2006/metadata/properties" xmlns:ns3="6f846979-0e6f-42ff-8b87-e1893efeda99" targetNamespace="http://schemas.microsoft.com/office/2006/metadata/properties" ma:root="true" ma:fieldsID="beac905ced2eb3c7f1f983f973c4cb1e" ns3:_="">
    <xsd:import namespace="6f846979-0e6f-42ff-8b87-e1893efeda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46979-0e6f-42ff-8b87-e1893efed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0C5451-E459-4FFF-ABEC-04BA6559B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46979-0e6f-42ff-8b87-e1893efed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EFD60F-3529-4261-B094-766615A3369C}">
  <ds:schemaRefs>
    <ds:schemaRef ds:uri="http://schemas.microsoft.com/sharepoint/v3/contenttype/forms"/>
  </ds:schemaRefs>
</ds:datastoreItem>
</file>

<file path=customXml/itemProps3.xml><?xml version="1.0" encoding="utf-8"?>
<ds:datastoreItem xmlns:ds="http://schemas.openxmlformats.org/officeDocument/2006/customXml" ds:itemID="{613C568A-0C46-4592-BB68-CDB41342D77A}">
  <ds:schemaRefs>
    <ds:schemaRef ds:uri="http://schemas.microsoft.com/office/infopath/2007/PartnerControls"/>
    <ds:schemaRef ds:uri="http://purl.org/dc/elements/1.1/"/>
    <ds:schemaRef ds:uri="http://purl.org/dc/terms/"/>
    <ds:schemaRef ds:uri="http://schemas.microsoft.com/office/2006/documentManagement/types"/>
    <ds:schemaRef ds:uri="http://schemas.microsoft.com/office/2006/metadata/properties"/>
    <ds:schemaRef ds:uri="6f846979-0e6f-42ff-8b87-e1893efeda99"/>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32277</TotalTime>
  <Words>14938</Words>
  <Application>Microsoft Office PowerPoint</Application>
  <PresentationFormat>Widescreen</PresentationFormat>
  <Paragraphs>3245</Paragraphs>
  <Slides>77</Slides>
  <Notes>4</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77</vt:i4>
      </vt:variant>
    </vt:vector>
  </HeadingPairs>
  <TitlesOfParts>
    <vt:vector size="96" baseType="lpstr">
      <vt:lpstr>Arial </vt:lpstr>
      <vt:lpstr>Batang</vt:lpstr>
      <vt:lpstr>Kartika</vt:lpstr>
      <vt:lpstr>Microsoft YaHei UI</vt:lpstr>
      <vt:lpstr>Montserrat</vt:lpstr>
      <vt:lpstr>MS PGothic</vt:lpstr>
      <vt:lpstr>MS PGothic</vt:lpstr>
      <vt:lpstr>PMingLiU</vt:lpstr>
      <vt:lpstr>Qualcomm Office Regular</vt:lpstr>
      <vt:lpstr>等线</vt:lpstr>
      <vt:lpstr>等线</vt:lpstr>
      <vt:lpstr>宋体</vt:lpstr>
      <vt:lpstr>微软雅黑</vt:lpstr>
      <vt:lpstr>Arial</vt:lpstr>
      <vt:lpstr>Calibri</vt:lpstr>
      <vt:lpstr>Times New Roman</vt:lpstr>
      <vt:lpstr>Wingdings</vt:lpstr>
      <vt:lpstr>Wingdings 3</vt:lpstr>
      <vt:lpstr>Office Theme</vt:lpstr>
      <vt:lpstr>    SA5 Status Report to SA#107    </vt:lpstr>
      <vt:lpstr>SA5 leadership</vt:lpstr>
      <vt:lpstr>Contents</vt:lpstr>
      <vt:lpstr>SA5 general information since SA#106</vt:lpstr>
      <vt:lpstr>SA5 meeting statistics (2024/2025) </vt:lpstr>
      <vt:lpstr>SA5 meeting statistics (Rel-19 OAM topics) </vt:lpstr>
      <vt:lpstr>PowerPoint Presentation</vt:lpstr>
      <vt:lpstr>PowerPoint Presentation</vt:lpstr>
      <vt:lpstr>Overview of Rel-19 SA5 OAM topics</vt:lpstr>
      <vt:lpstr>PowerPoint Presentation</vt:lpstr>
      <vt:lpstr>Update of SA5 Rel-19 ongoing WI/SI progress</vt:lpstr>
      <vt:lpstr>PowerPoint Presentation</vt:lpstr>
      <vt:lpstr>PowerPoint Presentation</vt:lpstr>
      <vt:lpstr>PowerPoint Presentation</vt:lpstr>
      <vt:lpstr>PowerPoint Presentation</vt:lpstr>
      <vt:lpstr>PowerPoint Presentation</vt:lpstr>
      <vt:lpstr>SA5 Rel-20 capacity summary </vt:lpstr>
      <vt:lpstr>TU allocation portion of 5GA part/6G part in Rel-20</vt:lpstr>
      <vt:lpstr>PowerPoint Presentation</vt:lpstr>
      <vt:lpstr>SA5 Liaisons to SA</vt:lpstr>
      <vt:lpstr>TRs / TSs to SA#107 for information/approval </vt:lpstr>
      <vt:lpstr>List of SA5 CR pack to SA#106</vt:lpstr>
      <vt:lpstr>Management and Orchestration</vt:lpstr>
      <vt:lpstr>1. AIML：AI/ML management - phase 2</vt:lpstr>
      <vt:lpstr>2. MDA：Management Data Analytics (MDA) – Phase 3</vt:lpstr>
      <vt:lpstr>3. IDM: intent driven management services for mobile network phase 3</vt:lpstr>
      <vt:lpstr>4. CCL: closed control loop management</vt:lpstr>
      <vt:lpstr>5. NDT: management aspects of Network Digital Twin</vt:lpstr>
      <vt:lpstr>6. CMO: Study on Cloud Aspects of Management and Orchestration</vt:lpstr>
      <vt:lpstr>7. MSEC: Study on Enablers for Security Monitoring </vt:lpstr>
      <vt:lpstr>8. SBMA: Service Based Management Architecture enhancement phase 3 </vt:lpstr>
      <vt:lpstr>9. PTM: Management of planned configurations  </vt:lpstr>
      <vt:lpstr>10. MADCOL: Data management phase 2 </vt:lpstr>
      <vt:lpstr>11. SREP: Data management regarding subscriptions and reporting</vt:lpstr>
      <vt:lpstr>12. PM: 5G performance measurements and KPIs phase 4</vt:lpstr>
      <vt:lpstr>13. AdNRM: 5G Advanced NRM features phase 3  </vt:lpstr>
      <vt:lpstr>14. TMQ: Subscriber and Equipment Trace and QoE collection management</vt:lpstr>
      <vt:lpstr>15. NTNM: Management Aspects of NTN Phase 2</vt:lpstr>
      <vt:lpstr>16. IABM: management of IAB nodes </vt:lpstr>
      <vt:lpstr>17. RedcapM: management aspects of RedCap feature  </vt:lpstr>
      <vt:lpstr>18. NWDAFM: Enhancement of Management Aspects related to NWDAF Phase 2  </vt:lpstr>
      <vt:lpstr>19. NSM: Management of Network Sharing Phase3  </vt:lpstr>
      <vt:lpstr>20. EE: energy efficiency and energy saving aspects of 5G networks and services</vt:lpstr>
      <vt:lpstr>21. Mexpo: Enhanced OAM for management exposure to external consumers</vt:lpstr>
      <vt:lpstr>22. MonstraM: Management for MonStra</vt:lpstr>
      <vt:lpstr>Charging SWG</vt:lpstr>
      <vt:lpstr>PowerPoint Presentation</vt:lpstr>
      <vt:lpstr>Charging (CH) WIs/SIs</vt:lpstr>
      <vt:lpstr>1. CHSEG: WID on CHF Segmentation</vt:lpstr>
      <vt:lpstr>2. RAGCH: WID on Charging Aspects of Ranging and Sidelink Positioning</vt:lpstr>
      <vt:lpstr>3. EESCH: WID on charging aspects for energy efficiency of network slice</vt:lpstr>
      <vt:lpstr>4. NSCH: WID on charging enhancement for indirect network sharing</vt:lpstr>
      <vt:lpstr>5. PROCH: WID on Charging Aspects for 5G ProSe Ph3</vt:lpstr>
      <vt:lpstr>6. SATCH: Study on charging aspects of satellite access Phase 3</vt:lpstr>
      <vt:lpstr>7. CAPCH: SID on Charging Aspects of CAPIF</vt:lpstr>
      <vt:lpstr>8. RTCCH: SID on Charging aspects of next generation real time communication services phase 2</vt:lpstr>
      <vt:lpstr>9. UASCH: SID on Charging aspects of Uncrewed Aerial Vehicle</vt:lpstr>
      <vt:lpstr>10.SATCH: WID on Charging aspects of satellite access Phase 3 </vt:lpstr>
      <vt:lpstr>11.CAPCH: WID on Charging aspects of CAPIF </vt:lpstr>
      <vt:lpstr>12. RTCCH: WID on Charging aspects of next generation real time communication services phase 2 </vt:lpstr>
      <vt:lpstr>13.UASCH: WID on Charging for Uncrewed Aerial Systems Phase 2</vt:lpstr>
      <vt:lpstr>14. LCSCH: WID on Charging Aspects of 5GC LoCation Services</vt:lpstr>
      <vt:lpstr>15.AIOCH: WID on Charging for Ambient power-enabled Internet of Things</vt:lpstr>
      <vt:lpstr>16. CHNSH: WID on Charging enhancement for MOCN network sharing</vt:lpstr>
      <vt:lpstr>Thank you!</vt:lpstr>
      <vt:lpstr>General information  (time plan/meeting plan/forge)</vt:lpstr>
      <vt:lpstr>PowerPoint Presentation</vt:lpstr>
      <vt:lpstr>3GPP SA &amp; SA5 meeting calendar (2025)</vt:lpstr>
      <vt:lpstr>PowerPoint Presentation</vt:lpstr>
      <vt:lpstr>Rel-19 SA5 Summary Information in forge</vt:lpstr>
      <vt:lpstr>TU planning</vt:lpstr>
      <vt:lpstr>SA5 calendar with OAM TU (one track) </vt:lpstr>
      <vt:lpstr>Rel-19 TU Budget for SA5 OAM</vt:lpstr>
      <vt:lpstr>SA5 Rel-19 OAM TU planning (Jan.2024~Sep.2025)</vt:lpstr>
      <vt:lpstr>SA5 calendar with CH TU (one track) </vt:lpstr>
      <vt:lpstr>TU Budget for SA5 CH</vt:lpstr>
      <vt:lpstr>SA5 Rel-19 CH TU planning (May.2024~Sep.2025)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0228</cp:lastModifiedBy>
  <cp:revision>1480</cp:revision>
  <dcterms:created xsi:type="dcterms:W3CDTF">2019-03-13T01:38:36Z</dcterms:created>
  <dcterms:modified xsi:type="dcterms:W3CDTF">2025-02-28T14:08:14Z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0x0101003AA7AC0C743A294CADF60F661720E3E6</vt:lpwstr>
  </property>
  <property fmtid="{D5CDD505-2E9C-101B-9397-08002B2CF9AE}" pid="3" name="_2015_ms_pID_725343">
    <vt:lpwstr>(3)3cuNy35AII3gNQ1hjFdEIciNIz4qhb9Z+8vRlofQ4zmacHeelAPpNVYyz0TTl48SGzew2500
18PRUKdXGxDsd8f4l+YOj3U3Hi1jBWUwhLwrSb/z1bJ2Mtk+lTbGdmyAHZLKGdEHZ6lY8yYV
xfGJhNuoUuWjHWY4G7UyeMbxFytWW8fcwBNW6khIzdYDdpbmcHv7lV6HGR2sbwAJ295feVXY
mXfGIEynmf1HNcdxR7</vt:lpwstr>
  </property>
  <property fmtid="{D5CDD505-2E9C-101B-9397-08002B2CF9AE}" pid="4" name="_2015_ms_pID_7253431">
    <vt:lpwstr>4/jpZpG3Z1XiumQN0zPBQseOy3Xx+UtX1wgm5noWYfjtTncipQxYLo
33duCVh3iIXX9J8r3wCidv90NafTd2ZuG71sIQy+ACFHtuHy5l+fjA4iSWiqbmWRcuqyMc/0
vUowxnAciu/x6cwXnBsQcWMQ4JebAkQgCVdzp8tKwZlu0D8Knyqw+6Jww6/joHkSoZ4ai06N
lM4ILmFGPZgJafjUlBvokoLJaSGYjA+/MqAK</vt:lpwstr>
  </property>
  <property fmtid="{D5CDD505-2E9C-101B-9397-08002B2CF9AE}" pid="5" name="_2015_ms_pID_7253432">
    <vt:lpwstr>5g==</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1700623718</vt:lpwstr>
  </property>
</Properties>
</file>