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9" r:id="rId4"/>
  </p:sldMasterIdLst>
  <p:notesMasterIdLst>
    <p:notesMasterId r:id="rId64"/>
  </p:notesMasterIdLst>
  <p:handoutMasterIdLst>
    <p:handoutMasterId r:id="rId65"/>
  </p:handoutMasterIdLst>
  <p:sldIdLst>
    <p:sldId id="303" r:id="rId5"/>
    <p:sldId id="621" r:id="rId6"/>
    <p:sldId id="708" r:id="rId7"/>
    <p:sldId id="1255" r:id="rId8"/>
    <p:sldId id="1300" r:id="rId9"/>
    <p:sldId id="1302" r:id="rId10"/>
    <p:sldId id="1340" r:id="rId11"/>
    <p:sldId id="1228" r:id="rId12"/>
    <p:sldId id="1328" r:id="rId13"/>
    <p:sldId id="1339" r:id="rId14"/>
    <p:sldId id="1359" r:id="rId15"/>
    <p:sldId id="1358" r:id="rId16"/>
    <p:sldId id="1337" r:id="rId17"/>
    <p:sldId id="1357" r:id="rId18"/>
    <p:sldId id="1338" r:id="rId19"/>
    <p:sldId id="1243" r:id="rId20"/>
    <p:sldId id="1316" r:id="rId21"/>
    <p:sldId id="1311" r:id="rId22"/>
    <p:sldId id="1312" r:id="rId23"/>
    <p:sldId id="1246" r:id="rId24"/>
    <p:sldId id="1307" r:id="rId25"/>
    <p:sldId id="1256" r:id="rId26"/>
    <p:sldId id="1321" r:id="rId27"/>
    <p:sldId id="1341" r:id="rId28"/>
    <p:sldId id="1342" r:id="rId29"/>
    <p:sldId id="1322" r:id="rId30"/>
    <p:sldId id="1324" r:id="rId31"/>
    <p:sldId id="1323" r:id="rId32"/>
    <p:sldId id="1356" r:id="rId33"/>
    <p:sldId id="1343" r:id="rId34"/>
    <p:sldId id="1344" r:id="rId35"/>
    <p:sldId id="1345" r:id="rId36"/>
    <p:sldId id="1346" r:id="rId37"/>
    <p:sldId id="1347" r:id="rId38"/>
    <p:sldId id="1348" r:id="rId39"/>
    <p:sldId id="1349" r:id="rId40"/>
    <p:sldId id="1350" r:id="rId41"/>
    <p:sldId id="1351" r:id="rId42"/>
    <p:sldId id="1352" r:id="rId43"/>
    <p:sldId id="1353" r:id="rId44"/>
    <p:sldId id="1354" r:id="rId45"/>
    <p:sldId id="1326" r:id="rId46"/>
    <p:sldId id="1325" r:id="rId47"/>
    <p:sldId id="1257" r:id="rId48"/>
    <p:sldId id="981" r:id="rId49"/>
    <p:sldId id="982" r:id="rId50"/>
    <p:sldId id="985" r:id="rId51"/>
    <p:sldId id="986" r:id="rId52"/>
    <p:sldId id="962" r:id="rId53"/>
    <p:sldId id="983" r:id="rId54"/>
    <p:sldId id="984" r:id="rId55"/>
    <p:sldId id="987" r:id="rId56"/>
    <p:sldId id="1360" r:id="rId57"/>
    <p:sldId id="907" r:id="rId58"/>
    <p:sldId id="908" r:id="rId59"/>
    <p:sldId id="1329" r:id="rId60"/>
    <p:sldId id="949" r:id="rId61"/>
    <p:sldId id="950" r:id="rId62"/>
    <p:sldId id="952" r:id="rId63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88D0"/>
    <a:srgbClr val="C1E442"/>
    <a:srgbClr val="0000FF"/>
    <a:srgbClr val="72AF2F"/>
    <a:srgbClr val="B2B2B2"/>
    <a:srgbClr val="808080"/>
    <a:srgbClr val="FFFFCC"/>
    <a:srgbClr val="FFFF99"/>
    <a:srgbClr val="C6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8" autoAdjust="0"/>
    <p:restoredTop sz="92197" autoAdjust="0"/>
  </p:normalViewPr>
  <p:slideViewPr>
    <p:cSldViewPr snapToGrid="0">
      <p:cViewPr varScale="1">
        <p:scale>
          <a:sx n="106" d="100"/>
          <a:sy n="106" d="100"/>
        </p:scale>
        <p:origin x="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4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Number of delegates in SA5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Sheet1!$L$2</c:f>
              <c:strCache>
                <c:ptCount val="1"/>
                <c:pt idx="0">
                  <c:v>F2F delegates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Sheet1!$L$3:$L$12</c:f>
              <c:numCache>
                <c:formatCode>General</c:formatCode>
                <c:ptCount val="10"/>
                <c:pt idx="0">
                  <c:v>0</c:v>
                </c:pt>
                <c:pt idx="1">
                  <c:v>151</c:v>
                </c:pt>
                <c:pt idx="2">
                  <c:v>0</c:v>
                </c:pt>
                <c:pt idx="3">
                  <c:v>153</c:v>
                </c:pt>
                <c:pt idx="4">
                  <c:v>176</c:v>
                </c:pt>
                <c:pt idx="5">
                  <c:v>142</c:v>
                </c:pt>
                <c:pt idx="6">
                  <c:v>150</c:v>
                </c:pt>
                <c:pt idx="7">
                  <c:v>76</c:v>
                </c:pt>
                <c:pt idx="8">
                  <c:v>170</c:v>
                </c:pt>
                <c:pt idx="9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6-4FA7-913F-09583E565302}"/>
            </c:ext>
          </c:extLst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Online delegates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Sheet1!$M$3:$M$12</c:f>
              <c:numCache>
                <c:formatCode>General</c:formatCode>
                <c:ptCount val="10"/>
                <c:pt idx="0">
                  <c:v>139</c:v>
                </c:pt>
                <c:pt idx="1">
                  <c:v>51</c:v>
                </c:pt>
                <c:pt idx="2">
                  <c:v>149</c:v>
                </c:pt>
                <c:pt idx="3">
                  <c:v>42</c:v>
                </c:pt>
                <c:pt idx="4">
                  <c:v>41</c:v>
                </c:pt>
                <c:pt idx="5">
                  <c:v>37</c:v>
                </c:pt>
                <c:pt idx="6">
                  <c:v>44</c:v>
                </c:pt>
                <c:pt idx="7">
                  <c:v>28</c:v>
                </c:pt>
                <c:pt idx="8">
                  <c:v>21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56-4FA7-913F-09583E565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Sheet1!$K$2</c15:sqref>
                        </c15:formulaRef>
                      </c:ext>
                    </c:extLst>
                    <c:strCache>
                      <c:ptCount val="1"/>
                      <c:pt idx="0">
                        <c:v>Total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Sheet1!$K$3:$K$10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202</c:v>
                      </c:pt>
                      <c:pt idx="2">
                        <c:v>149</c:v>
                      </c:pt>
                      <c:pt idx="3">
                        <c:v>195</c:v>
                      </c:pt>
                      <c:pt idx="4">
                        <c:v>217</c:v>
                      </c:pt>
                      <c:pt idx="5">
                        <c:v>179</c:v>
                      </c:pt>
                      <c:pt idx="6">
                        <c:v>194</c:v>
                      </c:pt>
                      <c:pt idx="7">
                        <c:v>104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456-4FA7-913F-09583E565302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LS exchange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Sheet1!$N$2</c:f>
              <c:strCache>
                <c:ptCount val="1"/>
                <c:pt idx="0">
                  <c:v>incoming 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Sheet1!$N$3:$N$12</c:f>
              <c:numCache>
                <c:formatCode>General</c:formatCode>
                <c:ptCount val="10"/>
                <c:pt idx="0">
                  <c:v>0</c:v>
                </c:pt>
                <c:pt idx="1">
                  <c:v>38</c:v>
                </c:pt>
                <c:pt idx="2">
                  <c:v>33</c:v>
                </c:pt>
                <c:pt idx="3">
                  <c:v>33</c:v>
                </c:pt>
                <c:pt idx="4">
                  <c:v>29</c:v>
                </c:pt>
                <c:pt idx="5">
                  <c:v>19</c:v>
                </c:pt>
                <c:pt idx="6">
                  <c:v>29</c:v>
                </c:pt>
                <c:pt idx="7">
                  <c:v>45</c:v>
                </c:pt>
                <c:pt idx="8">
                  <c:v>32</c:v>
                </c:pt>
                <c:pt idx="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F-413C-9AD9-61F007072ABE}"/>
            </c:ext>
          </c:extLst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Outgoing 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Sheet1!$O$3:$O$12</c:f>
              <c:numCache>
                <c:formatCode>General</c:formatCode>
                <c:ptCount val="10"/>
                <c:pt idx="0">
                  <c:v>0</c:v>
                </c:pt>
                <c:pt idx="1">
                  <c:v>18</c:v>
                </c:pt>
                <c:pt idx="2">
                  <c:v>13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13</c:v>
                </c:pt>
                <c:pt idx="7">
                  <c:v>21</c:v>
                </c:pt>
                <c:pt idx="8">
                  <c:v>21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F-413C-9AD9-61F007072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Sheet1!$M$2</c15:sqref>
                        </c15:formulaRef>
                      </c:ext>
                    </c:extLst>
                    <c:strCache>
                      <c:ptCount val="1"/>
                      <c:pt idx="0">
                        <c:v>Online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Sheet1!$M$3:$M$10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51</c:v>
                      </c:pt>
                      <c:pt idx="2">
                        <c:v>149</c:v>
                      </c:pt>
                      <c:pt idx="3">
                        <c:v>42</c:v>
                      </c:pt>
                      <c:pt idx="4">
                        <c:v>41</c:v>
                      </c:pt>
                      <c:pt idx="5">
                        <c:v>37</c:v>
                      </c:pt>
                      <c:pt idx="6">
                        <c:v>44</c:v>
                      </c:pt>
                      <c:pt idx="7">
                        <c:v>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BEF-413C-9AD9-61F007072ABE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Total</a:t>
            </a:r>
            <a:r>
              <a:rPr lang="en-US" altLang="zh-CN" baseline="0"/>
              <a:t> number and agreed tdoc numbers</a:t>
            </a:r>
            <a:endParaRPr lang="en-US" alt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number of tdocs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183</c:v>
                </c:pt>
                <c:pt idx="1">
                  <c:v>1131</c:v>
                </c:pt>
                <c:pt idx="2">
                  <c:v>524</c:v>
                </c:pt>
                <c:pt idx="3">
                  <c:v>1005</c:v>
                </c:pt>
                <c:pt idx="4">
                  <c:v>1085</c:v>
                </c:pt>
                <c:pt idx="5">
                  <c:v>989</c:v>
                </c:pt>
                <c:pt idx="6">
                  <c:v>1021</c:v>
                </c:pt>
                <c:pt idx="7">
                  <c:v>1092</c:v>
                </c:pt>
                <c:pt idx="8">
                  <c:v>1122</c:v>
                </c:pt>
                <c:pt idx="9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6-48A2-BC49-0DD4AAF22D8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Number of agreed tdocs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45</c:v>
                </c:pt>
                <c:pt idx="1">
                  <c:v>496</c:v>
                </c:pt>
                <c:pt idx="2">
                  <c:v>203</c:v>
                </c:pt>
                <c:pt idx="3">
                  <c:v>405</c:v>
                </c:pt>
                <c:pt idx="4">
                  <c:v>467</c:v>
                </c:pt>
                <c:pt idx="5">
                  <c:v>378</c:v>
                </c:pt>
                <c:pt idx="6">
                  <c:v>453</c:v>
                </c:pt>
                <c:pt idx="7">
                  <c:v>447</c:v>
                </c:pt>
                <c:pt idx="8">
                  <c:v>362</c:v>
                </c:pt>
                <c:pt idx="9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6-48A2-BC49-0DD4AAF22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185823"/>
        <c:axId val="925101791"/>
      </c:bar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Allocation of agreed tdocs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R15 CR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C-4E2A-B4BF-FEA6AD6A7DA6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R16 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Sheet1!$F$3:$F$12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0</c:v>
                </c:pt>
                <c:pt idx="3">
                  <c:v>20</c:v>
                </c:pt>
                <c:pt idx="4">
                  <c:v>37</c:v>
                </c:pt>
                <c:pt idx="5">
                  <c:v>9</c:v>
                </c:pt>
                <c:pt idx="6">
                  <c:v>18</c:v>
                </c:pt>
                <c:pt idx="7">
                  <c:v>13</c:v>
                </c:pt>
                <c:pt idx="8">
                  <c:v>9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C-4E2A-B4BF-FEA6AD6A7DA6}"/>
            </c:ext>
          </c:extLst>
        </c:ser>
        <c:ser>
          <c:idx val="2"/>
          <c:order val="2"/>
          <c:tx>
            <c:strRef>
              <c:f>Sheet1!$G$2</c:f>
              <c:strCache>
                <c:ptCount val="1"/>
                <c:pt idx="0">
                  <c:v>R17 CR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0</c:v>
                </c:pt>
                <c:pt idx="1">
                  <c:v>89</c:v>
                </c:pt>
                <c:pt idx="2">
                  <c:v>5</c:v>
                </c:pt>
                <c:pt idx="3">
                  <c:v>67</c:v>
                </c:pt>
                <c:pt idx="4">
                  <c:v>85</c:v>
                </c:pt>
                <c:pt idx="5">
                  <c:v>43</c:v>
                </c:pt>
                <c:pt idx="6">
                  <c:v>66</c:v>
                </c:pt>
                <c:pt idx="7">
                  <c:v>37</c:v>
                </c:pt>
                <c:pt idx="8">
                  <c:v>33</c:v>
                </c:pt>
                <c:pt idx="9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CC-4E2A-B4BF-FEA6AD6A7DA6}"/>
            </c:ext>
          </c:extLst>
        </c:ser>
        <c:ser>
          <c:idx val="3"/>
          <c:order val="3"/>
          <c:tx>
            <c:strRef>
              <c:f>Sheet1!$H$2</c:f>
              <c:strCache>
                <c:ptCount val="1"/>
                <c:pt idx="0">
                  <c:v>R18 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Sheet1!$H$3:$H$12</c:f>
              <c:numCache>
                <c:formatCode>General</c:formatCode>
                <c:ptCount val="10"/>
                <c:pt idx="0">
                  <c:v>0</c:v>
                </c:pt>
                <c:pt idx="1">
                  <c:v>76</c:v>
                </c:pt>
                <c:pt idx="2">
                  <c:v>6</c:v>
                </c:pt>
                <c:pt idx="3">
                  <c:v>114</c:v>
                </c:pt>
                <c:pt idx="4">
                  <c:v>167</c:v>
                </c:pt>
                <c:pt idx="5">
                  <c:v>148</c:v>
                </c:pt>
                <c:pt idx="6">
                  <c:v>182</c:v>
                </c:pt>
                <c:pt idx="7">
                  <c:v>215</c:v>
                </c:pt>
                <c:pt idx="8">
                  <c:v>124</c:v>
                </c:pt>
                <c:pt idx="9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C-4E2A-B4BF-FEA6AD6A7DA6}"/>
            </c:ext>
          </c:extLst>
        </c:ser>
        <c:ser>
          <c:idx val="4"/>
          <c:order val="4"/>
          <c:tx>
            <c:strRef>
              <c:f>Sheet1!$I$2</c:f>
              <c:strCache>
                <c:ptCount val="1"/>
                <c:pt idx="0">
                  <c:v>R19 CR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Sheet1!$I$3:$I$12</c:f>
              <c:numCache>
                <c:formatCode>General</c:formatCode>
                <c:ptCount val="10"/>
                <c:pt idx="8">
                  <c:v>21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CC-4E2A-B4BF-FEA6AD6A7DA6}"/>
            </c:ext>
          </c:extLst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Sheet1!$J$3:$J$12</c:f>
              <c:numCache>
                <c:formatCode>General</c:formatCode>
                <c:ptCount val="10"/>
                <c:pt idx="0">
                  <c:v>45</c:v>
                </c:pt>
                <c:pt idx="1">
                  <c:v>291</c:v>
                </c:pt>
                <c:pt idx="2">
                  <c:v>192</c:v>
                </c:pt>
                <c:pt idx="3">
                  <c:v>200</c:v>
                </c:pt>
                <c:pt idx="4">
                  <c:v>174</c:v>
                </c:pt>
                <c:pt idx="5">
                  <c:v>175</c:v>
                </c:pt>
                <c:pt idx="6">
                  <c:v>185</c:v>
                </c:pt>
                <c:pt idx="7">
                  <c:v>181</c:v>
                </c:pt>
                <c:pt idx="8">
                  <c:v>164</c:v>
                </c:pt>
                <c:pt idx="9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CC-4E2A-B4BF-FEA6AD6A7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78784"/>
        <c:axId val="268400368"/>
      </c:barChart>
      <c:catAx>
        <c:axId val="1519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8400368"/>
        <c:crosses val="autoZero"/>
        <c:auto val="1"/>
        <c:lblAlgn val="ctr"/>
        <c:lblOffset val="100"/>
        <c:noMultiLvlLbl val="0"/>
      </c:catAx>
      <c:valAx>
        <c:axId val="26840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97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SA#104(submited)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D-4D02-9674-9F03DFAD8BD7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SA#104(agreed)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D-4D02-9674-9F03DFAD8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SA#104(submited)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B-4EAA-9753-BDD2CA33F6B2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SA#104(agreed)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B-4EAA-9753-BDD2CA33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6/7/2024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6/7/2024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4869265-D860-41CA-AFA8-4209B0619A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450" y="85317"/>
            <a:ext cx="581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 Meeting #104</a:t>
            </a: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Shanghai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, CN, 18-21 </a:t>
            </a:r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Jun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 2024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BA8561C5-21F5-40B5-B842-0EAB593BA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2018" y="254593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400" b="1" dirty="0">
                <a:effectLst/>
              </a:rPr>
              <a:t>SP-240733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986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630172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89" y="6423704"/>
            <a:ext cx="7950201" cy="323171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SP-240733: 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TSG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SA#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104, Shanghai, CN, 18-21 Jun 2024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2024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  <p:sldLayoutId id="2147483940" r:id="rId4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9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1736.zip" TargetMode="External"/><Relationship Id="rId13" Type="http://schemas.openxmlformats.org/officeDocument/2006/relationships/hyperlink" Target="https://www.3gpp.org/ftp/Information/WI_Sheet/SP-231747.zip" TargetMode="External"/><Relationship Id="rId18" Type="http://schemas.openxmlformats.org/officeDocument/2006/relationships/hyperlink" Target="https://www.3gpp.org/ftp/Information/WI_Sheet/SP-231734.zip" TargetMode="External"/><Relationship Id="rId3" Type="http://schemas.openxmlformats.org/officeDocument/2006/relationships/hyperlink" Target="https://www.3gpp.org/ftp/Information/WI_Sheet/SP-231780.zip" TargetMode="External"/><Relationship Id="rId21" Type="http://schemas.openxmlformats.org/officeDocument/2006/relationships/hyperlink" Target="https://www.3gpp.org/ftp/Information/WI_Sheet/SP-231728.zip" TargetMode="External"/><Relationship Id="rId7" Type="http://schemas.openxmlformats.org/officeDocument/2006/relationships/hyperlink" Target="https://www.3gpp.org/ftp/Information/WI_Sheet/SP-231781.zip" TargetMode="External"/><Relationship Id="rId12" Type="http://schemas.openxmlformats.org/officeDocument/2006/relationships/hyperlink" Target="https://www.3gpp.org/ftp/Information/WI_Sheet/SP-231732.zip" TargetMode="External"/><Relationship Id="rId17" Type="http://schemas.openxmlformats.org/officeDocument/2006/relationships/hyperlink" Target="https://www.3gpp.org/ftp/Information/WI_Sheet/SP-231729.zip" TargetMode="External"/><Relationship Id="rId2" Type="http://schemas.openxmlformats.org/officeDocument/2006/relationships/hyperlink" Target="https://www.3gpp.org/ftp/Information/WI_Sheet/SP-231723.zip" TargetMode="External"/><Relationship Id="rId16" Type="http://schemas.openxmlformats.org/officeDocument/2006/relationships/hyperlink" Target="https://www.3gpp.org/ftp/Information/WI_Sheet/SP-231733.zip" TargetMode="External"/><Relationship Id="rId20" Type="http://schemas.openxmlformats.org/officeDocument/2006/relationships/hyperlink" Target="https://www.3gpp.org/ftp/Information/WI_Sheet/SP-231731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ftp/Information/WI_Sheet/SP-231735.zip" TargetMode="External"/><Relationship Id="rId11" Type="http://schemas.openxmlformats.org/officeDocument/2006/relationships/hyperlink" Target="https://www.3gpp.org/ftp/Information/WI_Sheet/SP-231746.zip" TargetMode="External"/><Relationship Id="rId5" Type="http://schemas.openxmlformats.org/officeDocument/2006/relationships/hyperlink" Target="https://www.3gpp.org/ftp/Information/WI_Sheet/SP-231737.zip" TargetMode="External"/><Relationship Id="rId15" Type="http://schemas.openxmlformats.org/officeDocument/2006/relationships/hyperlink" Target="https://www.3gpp.org/ftp/Information/WI_Sheet/SP-231748.zip" TargetMode="External"/><Relationship Id="rId10" Type="http://schemas.openxmlformats.org/officeDocument/2006/relationships/hyperlink" Target="https://www.3gpp.org/ftp/Information/WI_Sheet/SP-231721.zip" TargetMode="External"/><Relationship Id="rId19" Type="http://schemas.openxmlformats.org/officeDocument/2006/relationships/hyperlink" Target="https://www.3gpp.org/ftp/Information/WI_Sheet/SP-231724.zip" TargetMode="External"/><Relationship Id="rId4" Type="http://schemas.openxmlformats.org/officeDocument/2006/relationships/hyperlink" Target="https://www.3gpp.org/ftp/Information/WI_Sheet/SP-231726.zip" TargetMode="External"/><Relationship Id="rId9" Type="http://schemas.openxmlformats.org/officeDocument/2006/relationships/hyperlink" Target="https://www.3gpp.org/ftp/Information/WI_Sheet/SP-231725.zip" TargetMode="External"/><Relationship Id="rId14" Type="http://schemas.openxmlformats.org/officeDocument/2006/relationships/hyperlink" Target="https://www.3gpp.org/ftp/Information/WI_Sheet/SP-231745.zi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3gpp.org/rep/sa5/MnS/-/wikis/SA5/Rel-19-Moderated-Topics" TargetMode="External"/><Relationship Id="rId7" Type="http://schemas.openxmlformats.org/officeDocument/2006/relationships/hyperlink" Target="https://forge.3gpp.org/rep/sa5/MnS/-/tree/Rel-19/yang-model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ge.3gpp.org/rep/sa5/MnS/-/tree/Rel-19/OpenAPI" TargetMode="External"/><Relationship Id="rId5" Type="http://schemas.openxmlformats.org/officeDocument/2006/relationships/hyperlink" Target="https://forge.3gpp.org/rep/all/5G_APIs" TargetMode="External"/><Relationship Id="rId4" Type="http://schemas.openxmlformats.org/officeDocument/2006/relationships/hyperlink" Target="https://forge.3gpp.org/rep/sa5/Mn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0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2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9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3685" y="3429000"/>
            <a:ext cx="8697009" cy="11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Status Report to SA#104</a:t>
            </a:r>
            <a:br>
              <a:rPr lang="en-GB" altLang="zh-CN" sz="4800" b="1" dirty="0"/>
            </a:br>
            <a:br>
              <a:rPr lang="en-GB" altLang="zh-CN" sz="3200" b="1" dirty="0"/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798027" y="4092113"/>
            <a:ext cx="8872667" cy="17126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Zou Lan, SA5 Chair, 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SA5 </a:t>
            </a:r>
            <a:r>
              <a:rPr lang="en-US" altLang="zh-CN" sz="2400" dirty="0">
                <a:latin typeface="Arial" charset="0"/>
              </a:rPr>
              <a:t>Vice </a:t>
            </a:r>
            <a:r>
              <a:rPr lang="en-GB" altLang="zh-CN" sz="2400" dirty="0">
                <a:latin typeface="Arial" charset="0"/>
              </a:rPr>
              <a:t>Chair, Ericsson</a:t>
            </a:r>
            <a:endParaRPr lang="de-DE" altLang="de-DE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Anatoly Andrianov, SA5 Vice Chair, Nokia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Gerald Görmer,</a:t>
            </a:r>
            <a:r>
              <a:rPr lang="de-DE" altLang="de-DE" sz="2400" dirty="0">
                <a:latin typeface="Arial" charset="0"/>
              </a:rPr>
              <a:t> SA5 Charging SWG Chair, </a:t>
            </a:r>
            <a:r>
              <a:rPr lang="en-GB" sz="2400" dirty="0">
                <a:latin typeface="Arial" charset="0"/>
              </a:rPr>
              <a:t>MATRIXX Software</a:t>
            </a:r>
          </a:p>
          <a:p>
            <a:pPr>
              <a:lnSpc>
                <a:spcPct val="80000"/>
              </a:lnSpc>
            </a:pPr>
            <a:r>
              <a:rPr lang="fi-FI" altLang="zh-CN" sz="2800" dirty="0"/>
              <a:t>Antoine Mouquet, MCC, ETSI</a:t>
            </a: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25648"/>
              </p:ext>
            </p:extLst>
          </p:nvPr>
        </p:nvGraphicFramePr>
        <p:xfrm>
          <a:off x="178703" y="953268"/>
          <a:ext cx="11949793" cy="4101863"/>
        </p:xfrm>
        <a:graphic>
          <a:graphicData uri="http://schemas.openxmlformats.org/drawingml/2006/table">
            <a:tbl>
              <a:tblPr/>
              <a:tblGrid>
                <a:gridCol w="609625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10818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(dd/mm/</a:t>
                      </a:r>
                      <a:r>
                        <a:rPr lang="en-GB" altLang="zh-CN" sz="1000" dirty="0" err="1">
                          <a:latin typeface="+mn-lt"/>
                        </a:rPr>
                        <a:t>yyyy</a:t>
                      </a:r>
                      <a:r>
                        <a:rPr lang="en-GB" altLang="zh-CN" sz="1000" dirty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"/>
                        </a:rPr>
                        <a:t>SP-231723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4"/>
                        </a:rPr>
                        <a:t>SP-231726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FS_IDMS_MN_Ph3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5"/>
                        </a:rPr>
                        <a:t>SP-231737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6"/>
                        </a:rPr>
                        <a:t>SP-231735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SP-231428-&gt;SP-231727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7"/>
                        </a:rPr>
                        <a:t>SP-231781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8"/>
                        </a:rPr>
                        <a:t>SP-231736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9"/>
                        </a:rPr>
                        <a:t>SP-231725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33281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0"/>
                        </a:rPr>
                        <a:t>SP-231721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0919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1"/>
                        </a:rPr>
                        <a:t>SP-231746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1183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2"/>
                        </a:rPr>
                        <a:t>SP-231732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150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3"/>
                        </a:rPr>
                        <a:t>SP-231747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59212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4"/>
                        </a:rPr>
                        <a:t>SP-231745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8689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QoE collection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5"/>
                        </a:rPr>
                        <a:t>SP-231748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8304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6"/>
                        </a:rPr>
                        <a:t>SP-231733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32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7"/>
                        </a:rPr>
                        <a:t>SP-231729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6288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RedCap feature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8"/>
                        </a:rPr>
                        <a:t>SP-231734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8284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9"/>
                        </a:rPr>
                        <a:t>SP-231724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35636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0"/>
                        </a:rPr>
                        <a:t>SP-231731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3861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1"/>
                        </a:rPr>
                        <a:t>SP-231728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04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pPr algn="l"/>
            <a:r>
              <a:rPr lang="en-GB" altLang="en-US" sz="3200" dirty="0"/>
              <a:t>Update of SA5 </a:t>
            </a:r>
            <a:r>
              <a:rPr lang="en-US" altLang="zh-CN" sz="3200" dirty="0"/>
              <a:t>Rel-19 OAM ongoing WI/SI </a:t>
            </a:r>
            <a:r>
              <a:rPr lang="en-GB" altLang="en-US" sz="3200" dirty="0"/>
              <a:t>progress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01588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08279"/>
              </p:ext>
            </p:extLst>
          </p:nvPr>
        </p:nvGraphicFramePr>
        <p:xfrm>
          <a:off x="121103" y="1378068"/>
          <a:ext cx="11949793" cy="2876169"/>
        </p:xfrm>
        <a:graphic>
          <a:graphicData uri="http://schemas.openxmlformats.org/drawingml/2006/table">
            <a:tbl>
              <a:tblPr/>
              <a:tblGrid>
                <a:gridCol w="591166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29277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(dd/mm/</a:t>
                      </a:r>
                      <a:r>
                        <a:rPr lang="en-GB" altLang="zh-CN" sz="1000" dirty="0" err="1">
                          <a:latin typeface="+mn-lt"/>
                        </a:rPr>
                        <a:t>yyyy</a:t>
                      </a:r>
                      <a:r>
                        <a:rPr lang="en-GB" altLang="zh-CN" sz="1000" dirty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1040014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S5-241830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satellite access Phase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FS_5GSAT_Ph3_CH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SP-240703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approval)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63C1"/>
                        </a:solidFill>
                        <a:effectLst/>
                        <a:uLnTx/>
                        <a:uFillTx/>
                        <a:latin typeface="Calibri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1040015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S5-241832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CAPIF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FS_CAPIF_CH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approval)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63C1"/>
                        </a:solidFill>
                        <a:effectLst/>
                        <a:uLnTx/>
                        <a:uFillTx/>
                        <a:latin typeface="Calibri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1040016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S5-241835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next generation real time communication services phase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FS_NG_RTC_Ph2_CH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SP-240705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approval)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1040017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S5-242994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Uncrewed Aerial Vehicle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FS_UAS_CH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S5-241826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 Segmentation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CHFSeg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03/03/2025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(preliminary work before SA approval)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1040013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S5-241827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of Ranging and Sidelink Positioning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Ranging_SL_CH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03/03/2025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preliminary work before SA approval)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1040018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S5-243008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for Energy Efficiency of 5G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EnergySys_CH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13/06/2025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SP-240713</a:t>
                      </a:r>
                      <a:endParaRPr lang="zh-CN" altLang="en-US" sz="8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1040019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S5-243011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enhancement for indirect network sharing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NetShare_CH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r>
              <a:rPr lang="en-GB" altLang="en-US" sz="3200" dirty="0"/>
              <a:t>Update of SA5 </a:t>
            </a:r>
            <a:r>
              <a:rPr lang="en-US" altLang="zh-CN" sz="3200" dirty="0"/>
              <a:t>Rel-19 CH ongoing WI/SI </a:t>
            </a:r>
            <a:r>
              <a:rPr lang="en-GB" altLang="en-US" sz="3200" dirty="0"/>
              <a:t>progress</a:t>
            </a:r>
            <a:endParaRPr lang="en-US" altLang="en-US" sz="3200" strike="sngStrike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63684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0F59A23-BDF4-4B4D-B22A-B90C99BF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8" y="219077"/>
            <a:ext cx="10519708" cy="600074"/>
          </a:xfrm>
          <a:noFill/>
        </p:spPr>
        <p:txBody>
          <a:bodyPr/>
          <a:lstStyle/>
          <a:p>
            <a:pPr algn="l"/>
            <a:r>
              <a:rPr lang="en-IE" sz="3600" dirty="0"/>
              <a:t>SA</a:t>
            </a:r>
            <a:r>
              <a:rPr lang="en-US" sz="3600" dirty="0"/>
              <a:t>5 Rel-19 cross-WGs </a:t>
            </a:r>
            <a:r>
              <a:rPr lang="en-IE" sz="3600" dirty="0"/>
              <a:t>topics </a:t>
            </a:r>
            <a:r>
              <a:rPr lang="en-US" sz="3600" dirty="0"/>
              <a:t>(OAM)</a:t>
            </a:r>
            <a:endParaRPr lang="en-IE" sz="3600" dirty="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142809D7-8E07-48C8-BC57-DC574D36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47642"/>
              </p:ext>
            </p:extLst>
          </p:nvPr>
        </p:nvGraphicFramePr>
        <p:xfrm>
          <a:off x="318655" y="955411"/>
          <a:ext cx="11554690" cy="5059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93645">
                  <a:extLst>
                    <a:ext uri="{9D8B030D-6E8A-4147-A177-3AD203B41FA5}">
                      <a16:colId xmlns:a16="http://schemas.microsoft.com/office/drawing/2014/main" val="4071695017"/>
                    </a:ext>
                  </a:extLst>
                </a:gridCol>
                <a:gridCol w="899550">
                  <a:extLst>
                    <a:ext uri="{9D8B030D-6E8A-4147-A177-3AD203B41FA5}">
                      <a16:colId xmlns:a16="http://schemas.microsoft.com/office/drawing/2014/main" val="3327203166"/>
                    </a:ext>
                  </a:extLst>
                </a:gridCol>
                <a:gridCol w="762194">
                  <a:extLst>
                    <a:ext uri="{9D8B030D-6E8A-4147-A177-3AD203B41FA5}">
                      <a16:colId xmlns:a16="http://schemas.microsoft.com/office/drawing/2014/main" val="3630350376"/>
                    </a:ext>
                  </a:extLst>
                </a:gridCol>
                <a:gridCol w="771265">
                  <a:extLst>
                    <a:ext uri="{9D8B030D-6E8A-4147-A177-3AD203B41FA5}">
                      <a16:colId xmlns:a16="http://schemas.microsoft.com/office/drawing/2014/main" val="3202688"/>
                    </a:ext>
                  </a:extLst>
                </a:gridCol>
                <a:gridCol w="771265">
                  <a:extLst>
                    <a:ext uri="{9D8B030D-6E8A-4147-A177-3AD203B41FA5}">
                      <a16:colId xmlns:a16="http://schemas.microsoft.com/office/drawing/2014/main" val="1913383577"/>
                    </a:ext>
                  </a:extLst>
                </a:gridCol>
                <a:gridCol w="822225">
                  <a:extLst>
                    <a:ext uri="{9D8B030D-6E8A-4147-A177-3AD203B41FA5}">
                      <a16:colId xmlns:a16="http://schemas.microsoft.com/office/drawing/2014/main" val="3584294532"/>
                    </a:ext>
                  </a:extLst>
                </a:gridCol>
                <a:gridCol w="925875">
                  <a:extLst>
                    <a:ext uri="{9D8B030D-6E8A-4147-A177-3AD203B41FA5}">
                      <a16:colId xmlns:a16="http://schemas.microsoft.com/office/drawing/2014/main" val="790597164"/>
                    </a:ext>
                  </a:extLst>
                </a:gridCol>
                <a:gridCol w="997928">
                  <a:extLst>
                    <a:ext uri="{9D8B030D-6E8A-4147-A177-3AD203B41FA5}">
                      <a16:colId xmlns:a16="http://schemas.microsoft.com/office/drawing/2014/main" val="2567962841"/>
                    </a:ext>
                  </a:extLst>
                </a:gridCol>
                <a:gridCol w="872435">
                  <a:extLst>
                    <a:ext uri="{9D8B030D-6E8A-4147-A177-3AD203B41FA5}">
                      <a16:colId xmlns:a16="http://schemas.microsoft.com/office/drawing/2014/main" val="2944356237"/>
                    </a:ext>
                  </a:extLst>
                </a:gridCol>
                <a:gridCol w="796048">
                  <a:extLst>
                    <a:ext uri="{9D8B030D-6E8A-4147-A177-3AD203B41FA5}">
                      <a16:colId xmlns:a16="http://schemas.microsoft.com/office/drawing/2014/main" val="105663574"/>
                    </a:ext>
                  </a:extLst>
                </a:gridCol>
                <a:gridCol w="2642260">
                  <a:extLst>
                    <a:ext uri="{9D8B030D-6E8A-4147-A177-3AD203B41FA5}">
                      <a16:colId xmlns:a16="http://schemas.microsoft.com/office/drawing/2014/main" val="4221935209"/>
                    </a:ext>
                  </a:extLst>
                </a:gridCol>
              </a:tblGrid>
              <a:tr h="198407"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SA2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SA3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SA6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RAN2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RAN3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RAN4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CT4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Other related groups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5168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AIML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680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06335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IDM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GSMA/CAMARA/ETSI ZSM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4528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CCL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ZSM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61575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NDT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ZSM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2364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CMO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NFV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544183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MSEC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29923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SBMA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5190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PTM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27643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70196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SEPM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460159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161825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5597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038704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5529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3821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78054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0336468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86201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</a:rPr>
                        <a:t>ETSI NFV/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ETSI EE/ITU-T SG5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4863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GSMA/CAMARA/TMF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70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5371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96397"/>
            <a:ext cx="9102725" cy="1143000"/>
          </a:xfrm>
        </p:spPr>
        <p:txBody>
          <a:bodyPr/>
          <a:lstStyle/>
          <a:p>
            <a:r>
              <a:rPr lang="en-US" altLang="zh-CN" sz="4000" dirty="0"/>
              <a:t>SA5 progress highlight topics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DD0D-FADD-40A5-A894-103B6BCB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9" y="936434"/>
            <a:ext cx="11435862" cy="5420299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Rel-15 corrections on PM/KPI, network slicing management.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Rel-16 corrections on PM/KPI, network slicing management, generic NRM,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Rel-17 corrections on PM/KPI, network slicing management, generic NRM, AI/ML, trace/MDT,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Rel-18 corrections on PM/KPI, network slicing management, generic NRM, AI/ML, trace/MDT,</a:t>
            </a:r>
            <a:r>
              <a:rPr lang="zh-CN" altLang="en-US" sz="1400" dirty="0"/>
              <a:t> </a:t>
            </a:r>
            <a:r>
              <a:rPr lang="en-US" altLang="zh-CN" sz="1400" dirty="0"/>
              <a:t>MEC, intent driven management, self-configuration, SBMA, NSOEU, 5MBS_CH, CHRACHF, eNS_Ph3_CH, NETSLICE_CH_Ph2, NSSAA_CH, B2B_CH, TSN_CH, 5GSATB_CH,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Management and orchestration topics: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Intelligence and automation: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MDA, IDM, NDT,CCL.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AI/ML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Support to new services: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EE, </a:t>
            </a:r>
            <a:r>
              <a:rPr lang="en-US" altLang="zh-CN" sz="1100" dirty="0" err="1"/>
              <a:t>MExpo</a:t>
            </a:r>
            <a:r>
              <a:rPr lang="en-US" altLang="zh-CN" sz="1100" dirty="0"/>
              <a:t>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feature enhancement: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SBMA,PTM, SEPM, MADCOL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CMO needs more discussion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of new network features:</a:t>
            </a:r>
            <a:r>
              <a:rPr lang="en-US" altLang="zh-CN" sz="1200" dirty="0"/>
              <a:t>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PM,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adNRM</a:t>
            </a:r>
            <a:r>
              <a:rPr lang="en-US" altLang="zh-CN" sz="1100" dirty="0"/>
              <a:t>, TMQ, NTNM,</a:t>
            </a:r>
            <a:r>
              <a:rPr lang="zh-CN" altLang="en-US" sz="1100" dirty="0"/>
              <a:t> </a:t>
            </a:r>
            <a:r>
              <a:rPr lang="en-US" altLang="zh-CN" sz="1100" dirty="0"/>
              <a:t>IABM, </a:t>
            </a:r>
            <a:r>
              <a:rPr lang="en-US" altLang="zh-CN" sz="1100" dirty="0" err="1"/>
              <a:t>RedcapM</a:t>
            </a:r>
            <a:r>
              <a:rPr lang="en-US" altLang="zh-CN" sz="1100" dirty="0"/>
              <a:t>, NWDAFM, NSM. 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Charging topics </a:t>
            </a:r>
            <a:r>
              <a:rPr lang="en-GB" altLang="zh-CN" sz="1400" dirty="0"/>
              <a:t>(preliminary work before SA approval) </a:t>
            </a:r>
            <a:r>
              <a:rPr lang="en-US" altLang="zh-CN" sz="1400" dirty="0"/>
              <a:t>for: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CHF Segmentation (</a:t>
            </a:r>
            <a:r>
              <a:rPr lang="en-US" sz="1200" b="1" dirty="0" err="1"/>
              <a:t>CHFSeg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Ranging and Sidelink Positioning (</a:t>
            </a:r>
            <a:r>
              <a:rPr lang="en-US" sz="1200" b="1" dirty="0" err="1"/>
              <a:t>Ranging_SL_CH</a:t>
            </a:r>
            <a:r>
              <a:rPr lang="en-US" sz="1200" b="1" dirty="0"/>
              <a:t>)</a:t>
            </a:r>
            <a:endParaRPr lang="en-US" altLang="zh-CN" sz="1200" b="1" dirty="0"/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CAPIF (FS_CAPIF_CH)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Satellite access Phase 3 (</a:t>
            </a:r>
            <a:r>
              <a:rPr lang="en-US" sz="1200" b="1" dirty="0"/>
              <a:t>FS_5GSAT_Ph3_CH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GB" altLang="zh-CN" sz="1200" b="1" dirty="0"/>
              <a:t>Study on Next generation real time communication services phase 2 (FS_NG_RTC_Ph2_CH)</a:t>
            </a:r>
          </a:p>
          <a:p>
            <a:pPr marL="722328" lvl="1" indent="-342900">
              <a:buBlip>
                <a:blip r:embed="rId2"/>
              </a:buBlip>
            </a:pPr>
            <a:endParaRPr lang="zh-CN" altLang="en-US" sz="1100" dirty="0">
              <a:highlight>
                <a:srgbClr val="00FFFF"/>
              </a:highlight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C09288E-980E-4CBA-A9B4-0A06781BB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664"/>
              </p:ext>
            </p:extLst>
          </p:nvPr>
        </p:nvGraphicFramePr>
        <p:xfrm>
          <a:off x="6962367" y="2627099"/>
          <a:ext cx="4381500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36380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Liaisons to SA</a:t>
            </a:r>
            <a:endParaRPr lang="zh-CN" altLang="en-US" sz="40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0BE1E74-48F5-48A1-BC99-4B520876A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14264"/>
              </p:ext>
            </p:extLst>
          </p:nvPr>
        </p:nvGraphicFramePr>
        <p:xfrm>
          <a:off x="1216800" y="1596933"/>
          <a:ext cx="9863999" cy="3566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40945">
                  <a:extLst>
                    <a:ext uri="{9D8B030D-6E8A-4147-A177-3AD203B41FA5}">
                      <a16:colId xmlns:a16="http://schemas.microsoft.com/office/drawing/2014/main" val="1050790511"/>
                    </a:ext>
                  </a:extLst>
                </a:gridCol>
                <a:gridCol w="1019445">
                  <a:extLst>
                    <a:ext uri="{9D8B030D-6E8A-4147-A177-3AD203B41FA5}">
                      <a16:colId xmlns:a16="http://schemas.microsoft.com/office/drawing/2014/main" val="3496033843"/>
                    </a:ext>
                  </a:extLst>
                </a:gridCol>
                <a:gridCol w="2776606">
                  <a:extLst>
                    <a:ext uri="{9D8B030D-6E8A-4147-A177-3AD203B41FA5}">
                      <a16:colId xmlns:a16="http://schemas.microsoft.com/office/drawing/2014/main" val="1721966559"/>
                    </a:ext>
                  </a:extLst>
                </a:gridCol>
                <a:gridCol w="786237">
                  <a:extLst>
                    <a:ext uri="{9D8B030D-6E8A-4147-A177-3AD203B41FA5}">
                      <a16:colId xmlns:a16="http://schemas.microsoft.com/office/drawing/2014/main" val="3101015917"/>
                    </a:ext>
                  </a:extLst>
                </a:gridCol>
                <a:gridCol w="1261255">
                  <a:extLst>
                    <a:ext uri="{9D8B030D-6E8A-4147-A177-3AD203B41FA5}">
                      <a16:colId xmlns:a16="http://schemas.microsoft.com/office/drawing/2014/main" val="3854183205"/>
                    </a:ext>
                  </a:extLst>
                </a:gridCol>
                <a:gridCol w="1587167">
                  <a:extLst>
                    <a:ext uri="{9D8B030D-6E8A-4147-A177-3AD203B41FA5}">
                      <a16:colId xmlns:a16="http://schemas.microsoft.com/office/drawing/2014/main" val="520188439"/>
                    </a:ext>
                  </a:extLst>
                </a:gridCol>
                <a:gridCol w="1392344">
                  <a:extLst>
                    <a:ext uri="{9D8B030D-6E8A-4147-A177-3AD203B41FA5}">
                      <a16:colId xmlns:a16="http://schemas.microsoft.com/office/drawing/2014/main" val="2501763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Tdoc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Reply To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Doc-type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59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S5-243069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S5-242353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SA5 LS to SA on AECC Publications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LS out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Huawei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SA1, SA2, SA6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40350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S5-243436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S5-242361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Reply to: LS on GSMA OPG PRDs publication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LS out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MATRIXX Software, Ericsson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SA2, SA3, SA6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0877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S5-243313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LS on update of 3GPP SA5 Rel-18 progress and Rel-19 work plan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LS out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WG Chair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GSMA, NGMN, TM Forum, ITU-T SG13, ITU-T SG5, ITU-T SG2, ETSI ISG ZSM, ETSI ISG NFV, ETSI TC EE, ONAP, O-RAN, SNSJU ORIGAMI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299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S5-243317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LS on Clarification on GST attribute Energy Efficiency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LS out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Nokia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GSMA 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119556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41F255ED-96B0-4AED-B7A6-10D5B1FE59EC}"/>
              </a:ext>
            </a:extLst>
          </p:cNvPr>
          <p:cNvSpPr txBox="1"/>
          <p:nvPr/>
        </p:nvSpPr>
        <p:spPr>
          <a:xfrm rot="20784670">
            <a:off x="7235232" y="5402340"/>
            <a:ext cx="3805850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Need to update according to SA#104 submission</a:t>
            </a:r>
          </a:p>
        </p:txBody>
      </p:sp>
    </p:spTree>
    <p:extLst>
      <p:ext uri="{BB962C8B-B14F-4D97-AF65-F5344CB8AC3E}">
        <p14:creationId xmlns:p14="http://schemas.microsoft.com/office/powerpoint/2010/main" val="5508949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0A8F1F-BDBB-469A-84D5-2FE2C4B8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altLang="zh-CN" sz="3600" dirty="0"/>
              <a:t>Rel-19 SA5 Summary Information in forge</a:t>
            </a:r>
            <a:endParaRPr lang="zh-CN" alt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1AF4-B542-49FE-9166-F13D4D1FA6D0}"/>
              </a:ext>
            </a:extLst>
          </p:cNvPr>
          <p:cNvSpPr/>
          <p:nvPr/>
        </p:nvSpPr>
        <p:spPr>
          <a:xfrm>
            <a:off x="476191" y="1417638"/>
            <a:ext cx="112396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altLang="zh-CN" sz="1800" dirty="0"/>
              <a:t>SA5 Rel-19 ongoing topics</a:t>
            </a:r>
            <a:endParaRPr lang="zh-CN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SA5 Rel-19 approved WIDs/SIDs: </a:t>
            </a:r>
            <a:br>
              <a:rPr lang="en-US" altLang="zh-CN" sz="1800" dirty="0"/>
            </a:br>
            <a:r>
              <a:rPr lang="en-US" altLang="zh-CN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https://forge.3gpp.org/rep/sa5/MnS/-/wikis/SA5/Rel-19-Moderated-Topics</a:t>
            </a:r>
            <a:r>
              <a:rPr lang="en-US" altLang="zh-CN" sz="1800" dirty="0"/>
              <a:t> </a:t>
            </a:r>
            <a:endParaRPr lang="zh-CN" altLang="zh-CN" sz="1800" dirty="0"/>
          </a:p>
          <a:p>
            <a:pPr marL="342900" lvl="0" indent="-342900">
              <a:buBlip>
                <a:blip r:embed="rId2"/>
              </a:buBlip>
            </a:pPr>
            <a:endParaRPr lang="en-US" altLang="zh-CN" sz="1800" dirty="0"/>
          </a:p>
          <a:p>
            <a:pPr marL="342900" lvl="0" indent="-342900">
              <a:buBlip>
                <a:blip r:embed="rId2"/>
              </a:buBlip>
            </a:pPr>
            <a:r>
              <a:rPr lang="en-US" altLang="zh-CN" sz="1800" dirty="0"/>
              <a:t>Stage 3 forge links: </a:t>
            </a:r>
            <a:r>
              <a:rPr lang="en-US" altLang="zh-CN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</a:t>
            </a:r>
            <a:endParaRPr lang="en-US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Management and Orchestration APIs: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/>
              <a:t>YANG solution is captured in </a:t>
            </a:r>
            <a:r>
              <a:rPr lang="en-US" altLang="zh-CN" sz="1800" dirty="0">
                <a:hlinkClick r:id="rId7"/>
              </a:rPr>
              <a:t>https://forge.3gpp.org/rep/sa5/MnS/-/tree/Rel-19/yang-models</a:t>
            </a:r>
            <a:r>
              <a:rPr lang="en-US" altLang="zh-CN" sz="1800" dirty="0"/>
              <a:t> (SA5 stage3 repository)</a:t>
            </a:r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Charging APIs: 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342900" indent="-342900">
              <a:buBlip>
                <a:blip r:embed="rId2"/>
              </a:buBlip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2211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05" y="494278"/>
            <a:ext cx="9112251" cy="1143000"/>
          </a:xfrm>
        </p:spPr>
        <p:txBody>
          <a:bodyPr/>
          <a:lstStyle/>
          <a:p>
            <a:r>
              <a:rPr lang="sv-SE" sz="3600" dirty="0"/>
              <a:t>TRs / TSs to SA#104 for information/approval</a:t>
            </a:r>
            <a:br>
              <a:rPr lang="sv-SE" sz="3600" dirty="0"/>
            </a:br>
            <a:endParaRPr lang="sv-SE" sz="36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39417106"/>
              </p:ext>
            </p:extLst>
          </p:nvPr>
        </p:nvGraphicFramePr>
        <p:xfrm>
          <a:off x="864999" y="1637278"/>
          <a:ext cx="10215820" cy="78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1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3016348962"/>
                    </a:ext>
                  </a:extLst>
                </a:gridCol>
              </a:tblGrid>
              <a:tr h="56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193481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15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49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8D5DA24D-BAA4-4C7C-85E0-6EBA55C5CC39}"/>
              </a:ext>
            </a:extLst>
          </p:cNvPr>
          <p:cNvSpPr txBox="1">
            <a:spLocks/>
          </p:cNvSpPr>
          <p:nvPr/>
        </p:nvSpPr>
        <p:spPr bwMode="auto">
          <a:xfrm>
            <a:off x="182824" y="180884"/>
            <a:ext cx="9089864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2400" dirty="0"/>
              <a:t>Release 19 timeline– figure with SA5 (For integrated to SA timeline)</a:t>
            </a:r>
            <a:endParaRPr lang="en-US" sz="2400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6193C6-2D45-4CDE-AABB-36B9494C74F3}"/>
              </a:ext>
            </a:extLst>
          </p:cNvPr>
          <p:cNvCxnSpPr>
            <a:cxnSpLocks/>
          </p:cNvCxnSpPr>
          <p:nvPr/>
        </p:nvCxnSpPr>
        <p:spPr bwMode="auto">
          <a:xfrm>
            <a:off x="8390551" y="1483950"/>
            <a:ext cx="1617892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1469AE-6693-4EE7-84FB-B129C48F6FF9}"/>
              </a:ext>
            </a:extLst>
          </p:cNvPr>
          <p:cNvCxnSpPr>
            <a:cxnSpLocks/>
          </p:cNvCxnSpPr>
          <p:nvPr/>
        </p:nvCxnSpPr>
        <p:spPr bwMode="auto">
          <a:xfrm>
            <a:off x="5522007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3DC0BCC-0469-4EBD-BF8A-CC03C4A1BF4C}"/>
              </a:ext>
            </a:extLst>
          </p:cNvPr>
          <p:cNvCxnSpPr>
            <a:cxnSpLocks/>
          </p:cNvCxnSpPr>
          <p:nvPr/>
        </p:nvCxnSpPr>
        <p:spPr bwMode="auto">
          <a:xfrm>
            <a:off x="2606078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BEEAFDD-2044-444E-8A1F-D1CEF870D9DE}"/>
              </a:ext>
            </a:extLst>
          </p:cNvPr>
          <p:cNvCxnSpPr>
            <a:cxnSpLocks/>
          </p:cNvCxnSpPr>
          <p:nvPr/>
        </p:nvCxnSpPr>
        <p:spPr bwMode="auto">
          <a:xfrm>
            <a:off x="578635" y="1483950"/>
            <a:ext cx="178712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114">
            <a:extLst>
              <a:ext uri="{FF2B5EF4-FFF2-40B4-BE49-F238E27FC236}">
                <a16:creationId xmlns:a16="http://schemas.microsoft.com/office/drawing/2014/main" id="{9D14B71C-788F-4799-8F07-703CE0D1D4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1572" y="2140499"/>
            <a:ext cx="0" cy="3615707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114">
            <a:extLst>
              <a:ext uri="{FF2B5EF4-FFF2-40B4-BE49-F238E27FC236}">
                <a16:creationId xmlns:a16="http://schemas.microsoft.com/office/drawing/2014/main" id="{1B728585-A41E-4E46-A8D5-A3B6EF8AC9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02548" y="2302900"/>
            <a:ext cx="27078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2" name="Straight Connector 114">
            <a:extLst>
              <a:ext uri="{FF2B5EF4-FFF2-40B4-BE49-F238E27FC236}">
                <a16:creationId xmlns:a16="http://schemas.microsoft.com/office/drawing/2014/main" id="{AC7EB829-70BB-4392-A7C3-EAB3D66EF9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25543" y="2258870"/>
            <a:ext cx="5077" cy="3476573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3" name="Straight Connector 114">
            <a:extLst>
              <a:ext uri="{FF2B5EF4-FFF2-40B4-BE49-F238E27FC236}">
                <a16:creationId xmlns:a16="http://schemas.microsoft.com/office/drawing/2014/main" id="{2A24FC18-244C-4EF7-B331-F2132EFAA0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2997" y="2260632"/>
            <a:ext cx="8462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94" name="Title 1">
            <a:extLst>
              <a:ext uri="{FF2B5EF4-FFF2-40B4-BE49-F238E27FC236}">
                <a16:creationId xmlns:a16="http://schemas.microsoft.com/office/drawing/2014/main" id="{AF8340AA-2E98-45B8-9951-BA822BE2F958}"/>
              </a:ext>
            </a:extLst>
          </p:cNvPr>
          <p:cNvSpPr txBox="1">
            <a:spLocks/>
          </p:cNvSpPr>
          <p:nvPr/>
        </p:nvSpPr>
        <p:spPr bwMode="auto">
          <a:xfrm>
            <a:off x="749562" y="744871"/>
            <a:ext cx="7613756" cy="431211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19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86">
            <a:extLst>
              <a:ext uri="{FF2B5EF4-FFF2-40B4-BE49-F238E27FC236}">
                <a16:creationId xmlns:a16="http://schemas.microsoft.com/office/drawing/2014/main" id="{0240F2A5-2945-4769-AC75-4B403CC0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898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#101</a:t>
            </a:r>
          </a:p>
        </p:txBody>
      </p:sp>
      <p:cxnSp>
        <p:nvCxnSpPr>
          <p:cNvPr id="96" name="Straight Connector 115">
            <a:extLst>
              <a:ext uri="{FF2B5EF4-FFF2-40B4-BE49-F238E27FC236}">
                <a16:creationId xmlns:a16="http://schemas.microsoft.com/office/drawing/2014/main" id="{22A0F102-878D-4D4F-AD12-0842D99E0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9019" y="2302900"/>
            <a:ext cx="1015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7" name="Straight Connector 114">
            <a:extLst>
              <a:ext uri="{FF2B5EF4-FFF2-40B4-BE49-F238E27FC236}">
                <a16:creationId xmlns:a16="http://schemas.microsoft.com/office/drawing/2014/main" id="{00F1C9AC-588D-42AD-9209-4D1A70C066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83" y="2329317"/>
            <a:ext cx="0" cy="344839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114">
            <a:extLst>
              <a:ext uri="{FF2B5EF4-FFF2-40B4-BE49-F238E27FC236}">
                <a16:creationId xmlns:a16="http://schemas.microsoft.com/office/drawing/2014/main" id="{66582671-7E81-424F-9C6A-C255B74BC5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4798" y="2311325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9" name="Straight Connector 114">
            <a:extLst>
              <a:ext uri="{FF2B5EF4-FFF2-40B4-BE49-F238E27FC236}">
                <a16:creationId xmlns:a16="http://schemas.microsoft.com/office/drawing/2014/main" id="{E0D98D04-5E18-4906-B7C6-2ACB1DCC63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1796" y="2302900"/>
            <a:ext cx="33847" cy="3432543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0" name="Straight Connector 114">
            <a:extLst>
              <a:ext uri="{FF2B5EF4-FFF2-40B4-BE49-F238E27FC236}">
                <a16:creationId xmlns:a16="http://schemas.microsoft.com/office/drawing/2014/main" id="{1CEBC064-10BA-40BD-819C-DFE392005E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528" y="2302900"/>
            <a:ext cx="1693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1" name="Straight Connector 114">
            <a:extLst>
              <a:ext uri="{FF2B5EF4-FFF2-40B4-BE49-F238E27FC236}">
                <a16:creationId xmlns:a16="http://schemas.microsoft.com/office/drawing/2014/main" id="{92001329-3005-4698-94C1-B4AE07648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6332" y="2258870"/>
            <a:ext cx="0" cy="3518842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2" name="Straight Connector 114">
            <a:extLst>
              <a:ext uri="{FF2B5EF4-FFF2-40B4-BE49-F238E27FC236}">
                <a16:creationId xmlns:a16="http://schemas.microsoft.com/office/drawing/2014/main" id="{62A9646C-F71D-4E4D-B2E8-C51ACC0E03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9276" y="2302900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114">
            <a:extLst>
              <a:ext uri="{FF2B5EF4-FFF2-40B4-BE49-F238E27FC236}">
                <a16:creationId xmlns:a16="http://schemas.microsoft.com/office/drawing/2014/main" id="{D86807CF-C008-424D-B485-F07EE2E676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92602" y="2302900"/>
            <a:ext cx="3385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4" name="Straight Connector 114">
            <a:extLst>
              <a:ext uri="{FF2B5EF4-FFF2-40B4-BE49-F238E27FC236}">
                <a16:creationId xmlns:a16="http://schemas.microsoft.com/office/drawing/2014/main" id="{37BB1A74-02F4-402A-AFF3-9FB32C1B85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3347" y="2302900"/>
            <a:ext cx="1692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5" name="Straight Connector 114">
            <a:extLst>
              <a:ext uri="{FF2B5EF4-FFF2-40B4-BE49-F238E27FC236}">
                <a16:creationId xmlns:a16="http://schemas.microsoft.com/office/drawing/2014/main" id="{423E1BAF-9B31-404D-9DC8-152982288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14275" y="2306422"/>
            <a:ext cx="10154" cy="3471289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6" name="TextBox 86">
            <a:extLst>
              <a:ext uri="{FF2B5EF4-FFF2-40B4-BE49-F238E27FC236}">
                <a16:creationId xmlns:a16="http://schemas.microsoft.com/office/drawing/2014/main" id="{0CCD1F25-9F81-4FDB-B174-45C7F2F9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4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7" name="TextBox 86">
            <a:extLst>
              <a:ext uri="{FF2B5EF4-FFF2-40B4-BE49-F238E27FC236}">
                <a16:creationId xmlns:a16="http://schemas.microsoft.com/office/drawing/2014/main" id="{806E0171-F86E-462A-95AC-15EF31E3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168" y="1695292"/>
            <a:ext cx="414627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#103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8" name="TextBox 86">
            <a:extLst>
              <a:ext uri="{FF2B5EF4-FFF2-40B4-BE49-F238E27FC236}">
                <a16:creationId xmlns:a16="http://schemas.microsoft.com/office/drawing/2014/main" id="{F2BBAA83-E164-4014-9E38-87758A9B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50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#104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9" name="TextBox 86">
            <a:extLst>
              <a:ext uri="{FF2B5EF4-FFF2-40B4-BE49-F238E27FC236}">
                <a16:creationId xmlns:a16="http://schemas.microsoft.com/office/drawing/2014/main" id="{622A2004-439F-4433-86FC-F024F4ED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59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#105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0" name="TextBox 86">
            <a:extLst>
              <a:ext uri="{FF2B5EF4-FFF2-40B4-BE49-F238E27FC236}">
                <a16:creationId xmlns:a16="http://schemas.microsoft.com/office/drawing/2014/main" id="{B21CCAC3-9DC3-48AC-B383-0BC06351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459" y="1695292"/>
            <a:ext cx="418012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#106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1" name="TextBox 86">
            <a:extLst>
              <a:ext uri="{FF2B5EF4-FFF2-40B4-BE49-F238E27FC236}">
                <a16:creationId xmlns:a16="http://schemas.microsoft.com/office/drawing/2014/main" id="{A2C2377A-B0E1-4AC4-9915-6F7145CC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250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#107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2" name="TextBox 86">
            <a:extLst>
              <a:ext uri="{FF2B5EF4-FFF2-40B4-BE49-F238E27FC236}">
                <a16:creationId xmlns:a16="http://schemas.microsoft.com/office/drawing/2014/main" id="{34BF2D25-0036-4E0C-806B-6EAB62CD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732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#108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3" name="TextBox 86">
            <a:extLst>
              <a:ext uri="{FF2B5EF4-FFF2-40B4-BE49-F238E27FC236}">
                <a16:creationId xmlns:a16="http://schemas.microsoft.com/office/drawing/2014/main" id="{D860E56B-8369-4653-BB2B-4B4967AC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216" y="1695292"/>
            <a:ext cx="419704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4" name="TextBox 86">
            <a:extLst>
              <a:ext uri="{FF2B5EF4-FFF2-40B4-BE49-F238E27FC236}">
                <a16:creationId xmlns:a16="http://schemas.microsoft.com/office/drawing/2014/main" id="{D29ED557-2BAB-4381-AE23-6EDB997C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36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5" name="TextBox 86">
            <a:extLst>
              <a:ext uri="{FF2B5EF4-FFF2-40B4-BE49-F238E27FC236}">
                <a16:creationId xmlns:a16="http://schemas.microsoft.com/office/drawing/2014/main" id="{05BC0944-3BDC-4932-A7D8-79C1293B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330" y="1695292"/>
            <a:ext cx="36554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#111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6" name="TextBox 86">
            <a:extLst>
              <a:ext uri="{FF2B5EF4-FFF2-40B4-BE49-F238E27FC236}">
                <a16:creationId xmlns:a16="http://schemas.microsoft.com/office/drawing/2014/main" id="{FD1FA5D1-73AF-4E63-B7DB-18E54F12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116" y="1695292"/>
            <a:ext cx="387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7" name="TextBox 86">
            <a:extLst>
              <a:ext uri="{FF2B5EF4-FFF2-40B4-BE49-F238E27FC236}">
                <a16:creationId xmlns:a16="http://schemas.microsoft.com/office/drawing/2014/main" id="{C1070E47-6AB2-4B34-87CB-A5B3E833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94" y="1695292"/>
            <a:ext cx="37908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#99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8" name="Chevron 60">
            <a:extLst>
              <a:ext uri="{FF2B5EF4-FFF2-40B4-BE49-F238E27FC236}">
                <a16:creationId xmlns:a16="http://schemas.microsoft.com/office/drawing/2014/main" id="{ECF81F83-EA88-4A2E-AAA5-32763DA4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763" y="2686838"/>
            <a:ext cx="881717" cy="311729"/>
          </a:xfrm>
          <a:prstGeom prst="chevron">
            <a:avLst>
              <a:gd name="adj" fmla="val 50080"/>
            </a:avLst>
          </a:prstGeom>
          <a:solidFill>
            <a:srgbClr val="0066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RAN4 </a:t>
            </a:r>
          </a:p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content def.</a:t>
            </a:r>
          </a:p>
        </p:txBody>
      </p:sp>
      <p:sp>
        <p:nvSpPr>
          <p:cNvPr id="119" name="Chevron 60">
            <a:extLst>
              <a:ext uri="{FF2B5EF4-FFF2-40B4-BE49-F238E27FC236}">
                <a16:creationId xmlns:a16="http://schemas.microsoft.com/office/drawing/2014/main" id="{0FAEFDE0-3ACD-45B9-95D3-1BE001C3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61" y="2686838"/>
            <a:ext cx="102895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b="1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RAN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def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98625FB-4943-4DD9-8134-5C6290C23740}"/>
              </a:ext>
            </a:extLst>
          </p:cNvPr>
          <p:cNvSpPr txBox="1"/>
          <p:nvPr/>
        </p:nvSpPr>
        <p:spPr>
          <a:xfrm>
            <a:off x="3714570" y="1348339"/>
            <a:ext cx="53140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FF800E-AB7B-4FB3-8677-E57E972EE816}"/>
              </a:ext>
            </a:extLst>
          </p:cNvPr>
          <p:cNvSpPr txBox="1"/>
          <p:nvPr/>
        </p:nvSpPr>
        <p:spPr>
          <a:xfrm>
            <a:off x="6596653" y="1348339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sp>
        <p:nvSpPr>
          <p:cNvPr id="122" name="TextBox 2">
            <a:extLst>
              <a:ext uri="{FF2B5EF4-FFF2-40B4-BE49-F238E27FC236}">
                <a16:creationId xmlns:a16="http://schemas.microsoft.com/office/drawing/2014/main" id="{41C07641-0B88-499D-B0B6-7F0975EF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59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23" name="TextBox 59">
            <a:extLst>
              <a:ext uri="{FF2B5EF4-FFF2-40B4-BE49-F238E27FC236}">
                <a16:creationId xmlns:a16="http://schemas.microsoft.com/office/drawing/2014/main" id="{911FB8E4-2FFC-4DFC-8B15-8A7D85BC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861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4" name="TextBox 60">
            <a:extLst>
              <a:ext uri="{FF2B5EF4-FFF2-40B4-BE49-F238E27FC236}">
                <a16:creationId xmlns:a16="http://schemas.microsoft.com/office/drawing/2014/main" id="{8D2BDA83-766D-418F-ABE3-75046D7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408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5" name="TextBox 61">
            <a:extLst>
              <a:ext uri="{FF2B5EF4-FFF2-40B4-BE49-F238E27FC236}">
                <a16:creationId xmlns:a16="http://schemas.microsoft.com/office/drawing/2014/main" id="{3B543D89-BD91-4911-8BC7-4D6798AA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26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6" name="TextBox 62">
            <a:extLst>
              <a:ext uri="{FF2B5EF4-FFF2-40B4-BE49-F238E27FC236}">
                <a16:creationId xmlns:a16="http://schemas.microsoft.com/office/drawing/2014/main" id="{56241247-9FC6-4A09-B06B-127453AF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7" name="TextBox 63">
            <a:extLst>
              <a:ext uri="{FF2B5EF4-FFF2-40B4-BE49-F238E27FC236}">
                <a16:creationId xmlns:a16="http://schemas.microsoft.com/office/drawing/2014/main" id="{C5F308FE-CF3A-4FE1-A2FA-E885D5D5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888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8" name="TextBox 64">
            <a:extLst>
              <a:ext uri="{FF2B5EF4-FFF2-40B4-BE49-F238E27FC236}">
                <a16:creationId xmlns:a16="http://schemas.microsoft.com/office/drawing/2014/main" id="{3C580CE4-7C06-4E2E-9A05-239A388F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041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9" name="TextBox 65">
            <a:extLst>
              <a:ext uri="{FF2B5EF4-FFF2-40B4-BE49-F238E27FC236}">
                <a16:creationId xmlns:a16="http://schemas.microsoft.com/office/drawing/2014/main" id="{972C6EBB-87A1-45A4-9162-D9AB21E4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52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0" name="TextBox 66">
            <a:extLst>
              <a:ext uri="{FF2B5EF4-FFF2-40B4-BE49-F238E27FC236}">
                <a16:creationId xmlns:a16="http://schemas.microsoft.com/office/drawing/2014/main" id="{C1B64CF7-D8FF-4C0E-B68A-DD4E5E64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63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1" name="TextBox 67">
            <a:extLst>
              <a:ext uri="{FF2B5EF4-FFF2-40B4-BE49-F238E27FC236}">
                <a16:creationId xmlns:a16="http://schemas.microsoft.com/office/drawing/2014/main" id="{8ED00137-E14E-4862-A993-70270F6E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17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32" name="TextBox 69">
            <a:extLst>
              <a:ext uri="{FF2B5EF4-FFF2-40B4-BE49-F238E27FC236}">
                <a16:creationId xmlns:a16="http://schemas.microsoft.com/office/drawing/2014/main" id="{413096AD-2064-45CC-BDD8-DA389818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16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3" name="TextBox 70">
            <a:extLst>
              <a:ext uri="{FF2B5EF4-FFF2-40B4-BE49-F238E27FC236}">
                <a16:creationId xmlns:a16="http://schemas.microsoft.com/office/drawing/2014/main" id="{43BB9812-A99B-4946-811A-7E41BD41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52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4" name="TextBox 71">
            <a:extLst>
              <a:ext uri="{FF2B5EF4-FFF2-40B4-BE49-F238E27FC236}">
                <a16:creationId xmlns:a16="http://schemas.microsoft.com/office/drawing/2014/main" id="{0C5F8C08-D7EF-4590-B350-0AE8CEF5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775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B6A7E6-DA91-42E5-B26B-9812E7DEFB9C}"/>
              </a:ext>
            </a:extLst>
          </p:cNvPr>
          <p:cNvSpPr txBox="1"/>
          <p:nvPr/>
        </p:nvSpPr>
        <p:spPr>
          <a:xfrm>
            <a:off x="9255344" y="1327205"/>
            <a:ext cx="52463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sp>
        <p:nvSpPr>
          <p:cNvPr id="136" name="Chevron 79">
            <a:extLst>
              <a:ext uri="{FF2B5EF4-FFF2-40B4-BE49-F238E27FC236}">
                <a16:creationId xmlns:a16="http://schemas.microsoft.com/office/drawing/2014/main" id="{25506B88-CF60-4C28-864E-D3F93732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830" y="4697970"/>
            <a:ext cx="925718" cy="230715"/>
          </a:xfrm>
          <a:prstGeom prst="chevron">
            <a:avLst>
              <a:gd name="adj" fmla="val 50068"/>
            </a:avLst>
          </a:prstGeom>
          <a:solidFill>
            <a:srgbClr val="0066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700">
                <a:latin typeface="Montserrat" panose="00000500000000000000" pitchFamily="50" charset="0"/>
                <a:cs typeface="Arial" panose="020B0604020202020204" pitchFamily="34" charset="0"/>
              </a:rPr>
              <a:t>RAN4_Perf </a:t>
            </a:r>
            <a:endParaRPr lang="fr-FR" altLang="en-US" sz="50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7" name="Chevron 58">
            <a:extLst>
              <a:ext uri="{FF2B5EF4-FFF2-40B4-BE49-F238E27FC236}">
                <a16:creationId xmlns:a16="http://schemas.microsoft.com/office/drawing/2014/main" id="{E149795B-280E-4214-971D-EE9CE2F391C3}"/>
              </a:ext>
            </a:extLst>
          </p:cNvPr>
          <p:cNvSpPr/>
          <p:nvPr/>
        </p:nvSpPr>
        <p:spPr bwMode="auto">
          <a:xfrm>
            <a:off x="3552104" y="4999876"/>
            <a:ext cx="4071809" cy="250088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(CT &amp; SA </a:t>
            </a:r>
            <a:r>
              <a:rPr lang="fr-FR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including SA5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 </a:t>
            </a:r>
          </a:p>
        </p:txBody>
      </p:sp>
      <p:sp>
        <p:nvSpPr>
          <p:cNvPr id="138" name="Chevron 60">
            <a:extLst>
              <a:ext uri="{FF2B5EF4-FFF2-40B4-BE49-F238E27FC236}">
                <a16:creationId xmlns:a16="http://schemas.microsoft.com/office/drawing/2014/main" id="{42FCED76-5ECB-4116-93C4-6C59BAFE7BDD}"/>
              </a:ext>
            </a:extLst>
          </p:cNvPr>
          <p:cNvSpPr/>
          <p:nvPr/>
        </p:nvSpPr>
        <p:spPr bwMode="auto">
          <a:xfrm>
            <a:off x="2589154" y="4395047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</a:t>
            </a:r>
          </a:p>
        </p:txBody>
      </p:sp>
      <p:sp>
        <p:nvSpPr>
          <p:cNvPr id="139" name="Chevron 60">
            <a:extLst>
              <a:ext uri="{FF2B5EF4-FFF2-40B4-BE49-F238E27FC236}">
                <a16:creationId xmlns:a16="http://schemas.microsoft.com/office/drawing/2014/main" id="{2EC201A3-2F65-4F1D-BD45-DB2E067DBE60}"/>
              </a:ext>
            </a:extLst>
          </p:cNvPr>
          <p:cNvSpPr/>
          <p:nvPr/>
        </p:nvSpPr>
        <p:spPr bwMode="auto">
          <a:xfrm>
            <a:off x="2086524" y="3622025"/>
            <a:ext cx="3344096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(SA2, SA6,…) Normative</a:t>
            </a:r>
          </a:p>
        </p:txBody>
      </p:sp>
      <p:sp>
        <p:nvSpPr>
          <p:cNvPr id="140" name="Chevron 60">
            <a:extLst>
              <a:ext uri="{FF2B5EF4-FFF2-40B4-BE49-F238E27FC236}">
                <a16:creationId xmlns:a16="http://schemas.microsoft.com/office/drawing/2014/main" id="{8D08BD9E-DAD1-4704-8232-24D85D7703AE}"/>
              </a:ext>
            </a:extLst>
          </p:cNvPr>
          <p:cNvSpPr/>
          <p:nvPr/>
        </p:nvSpPr>
        <p:spPr bwMode="auto">
          <a:xfrm>
            <a:off x="3249173" y="4701493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Completion (RAN2/3/4core)</a:t>
            </a:r>
            <a:endParaRPr lang="fr-FR" sz="9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1" name="Chevron 58">
            <a:extLst>
              <a:ext uri="{FF2B5EF4-FFF2-40B4-BE49-F238E27FC236}">
                <a16:creationId xmlns:a16="http://schemas.microsoft.com/office/drawing/2014/main" id="{2C1F342B-8435-4557-8105-6A7B5BB60242}"/>
              </a:ext>
            </a:extLst>
          </p:cNvPr>
          <p:cNvSpPr/>
          <p:nvPr/>
        </p:nvSpPr>
        <p:spPr bwMode="auto">
          <a:xfrm>
            <a:off x="5755552" y="5317906"/>
            <a:ext cx="2543612" cy="265939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ASN.1 &amp; Open APIs </a:t>
            </a:r>
          </a:p>
        </p:txBody>
      </p:sp>
      <p:sp>
        <p:nvSpPr>
          <p:cNvPr id="142" name="Chevron 60">
            <a:extLst>
              <a:ext uri="{FF2B5EF4-FFF2-40B4-BE49-F238E27FC236}">
                <a16:creationId xmlns:a16="http://schemas.microsoft.com/office/drawing/2014/main" id="{C48A0A2A-F7FB-44CE-89DE-724BF26A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968" y="3211670"/>
            <a:ext cx="103572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bg1"/>
              </a:gs>
              <a:gs pos="60000">
                <a:srgbClr val="31859C"/>
              </a:gs>
              <a:gs pos="83000">
                <a:srgbClr val="31859C"/>
              </a:gs>
              <a:gs pos="100000">
                <a:srgbClr val="31859C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St.2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approval</a:t>
            </a:r>
            <a:endParaRPr lang="fr-FR" altLang="en-US" sz="7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3" name="TextBox 86">
            <a:extLst>
              <a:ext uri="{FF2B5EF4-FFF2-40B4-BE49-F238E27FC236}">
                <a16:creationId xmlns:a16="http://schemas.microsoft.com/office/drawing/2014/main" id="{E6741149-413F-418E-941C-3998D6DC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81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44" name="TextBox 60">
            <a:extLst>
              <a:ext uri="{FF2B5EF4-FFF2-40B4-BE49-F238E27FC236}">
                <a16:creationId xmlns:a16="http://schemas.microsoft.com/office/drawing/2014/main" id="{5681B0F1-B3FA-4F5B-88D1-A18B536DD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ABF99DC-87A1-4837-A45E-C4D07839F090}"/>
              </a:ext>
            </a:extLst>
          </p:cNvPr>
          <p:cNvSpPr txBox="1"/>
          <p:nvPr/>
        </p:nvSpPr>
        <p:spPr>
          <a:xfrm>
            <a:off x="1306348" y="1351862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2023</a:t>
            </a:r>
          </a:p>
        </p:txBody>
      </p:sp>
      <p:sp>
        <p:nvSpPr>
          <p:cNvPr id="146" name="Rectangle 12">
            <a:extLst>
              <a:ext uri="{FF2B5EF4-FFF2-40B4-BE49-F238E27FC236}">
                <a16:creationId xmlns:a16="http://schemas.microsoft.com/office/drawing/2014/main" id="{08A13BE7-C627-4711-AC52-8782E58D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930" y="5786136"/>
            <a:ext cx="927411" cy="2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50" charset="0"/>
              </a:rPr>
              <a:t>Now</a:t>
            </a:r>
          </a:p>
        </p:txBody>
      </p:sp>
      <p:sp>
        <p:nvSpPr>
          <p:cNvPr id="147" name="Chevron 60">
            <a:extLst>
              <a:ext uri="{FF2B5EF4-FFF2-40B4-BE49-F238E27FC236}">
                <a16:creationId xmlns:a16="http://schemas.microsoft.com/office/drawing/2014/main" id="{9275A10E-75A7-42BD-BEB0-06C3F3B6B8EE}"/>
              </a:ext>
            </a:extLst>
          </p:cNvPr>
          <p:cNvSpPr/>
          <p:nvPr/>
        </p:nvSpPr>
        <p:spPr bwMode="auto">
          <a:xfrm>
            <a:off x="1751437" y="2304661"/>
            <a:ext cx="780177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148" name="Chevron 60">
            <a:extLst>
              <a:ext uri="{FF2B5EF4-FFF2-40B4-BE49-F238E27FC236}">
                <a16:creationId xmlns:a16="http://schemas.microsoft.com/office/drawing/2014/main" id="{7556C299-B567-4F33-96A0-26384F946397}"/>
              </a:ext>
            </a:extLst>
          </p:cNvPr>
          <p:cNvSpPr/>
          <p:nvPr/>
        </p:nvSpPr>
        <p:spPr bwMode="auto">
          <a:xfrm>
            <a:off x="400937" y="2301138"/>
            <a:ext cx="1487582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Stage 1        80%</a:t>
            </a:r>
          </a:p>
        </p:txBody>
      </p:sp>
      <p:sp>
        <p:nvSpPr>
          <p:cNvPr id="149" name="TextBox 67">
            <a:extLst>
              <a:ext uri="{FF2B5EF4-FFF2-40B4-BE49-F238E27FC236}">
                <a16:creationId xmlns:a16="http://schemas.microsoft.com/office/drawing/2014/main" id="{ACAC548C-0E8A-4E39-A172-E519716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04" y="1529741"/>
            <a:ext cx="42985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TSGs</a:t>
            </a:r>
          </a:p>
        </p:txBody>
      </p:sp>
      <p:sp>
        <p:nvSpPr>
          <p:cNvPr id="150" name="Diamond 3">
            <a:extLst>
              <a:ext uri="{FF2B5EF4-FFF2-40B4-BE49-F238E27FC236}">
                <a16:creationId xmlns:a16="http://schemas.microsoft.com/office/drawing/2014/main" id="{4111BF5F-6071-4025-AD2A-D36109728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57" y="2637525"/>
            <a:ext cx="956181" cy="435011"/>
          </a:xfrm>
          <a:prstGeom prst="diamond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en-US" sz="600"/>
          </a:p>
        </p:txBody>
      </p:sp>
      <p:sp>
        <p:nvSpPr>
          <p:cNvPr id="151" name="TextBox 6">
            <a:extLst>
              <a:ext uri="{FF2B5EF4-FFF2-40B4-BE49-F238E27FC236}">
                <a16:creationId xmlns:a16="http://schemas.microsoft.com/office/drawing/2014/main" id="{D4BADD38-C8BF-4471-84A1-3FAFBC64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52" y="2699166"/>
            <a:ext cx="702327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600" b="1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RAN Rel-19 workshop</a:t>
            </a:r>
          </a:p>
        </p:txBody>
      </p:sp>
      <p:sp>
        <p:nvSpPr>
          <p:cNvPr id="152" name="Diamond 16">
            <a:extLst>
              <a:ext uri="{FF2B5EF4-FFF2-40B4-BE49-F238E27FC236}">
                <a16:creationId xmlns:a16="http://schemas.microsoft.com/office/drawing/2014/main" id="{EE68A2B9-4313-4BDB-8E85-9A3B1851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64" y="3144745"/>
            <a:ext cx="924026" cy="408594"/>
          </a:xfrm>
          <a:prstGeom prst="diamond">
            <a:avLst/>
          </a:prstGeom>
          <a:solidFill>
            <a:srgbClr val="318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" name="TextBox 7">
            <a:extLst>
              <a:ext uri="{FF2B5EF4-FFF2-40B4-BE49-F238E27FC236}">
                <a16:creationId xmlns:a16="http://schemas.microsoft.com/office/drawing/2014/main" id="{2DE9D276-CE99-4B91-A869-336878CC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29" y="3204625"/>
            <a:ext cx="621095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SA Rel-19 </a:t>
            </a:r>
          </a:p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Workshop</a:t>
            </a:r>
          </a:p>
        </p:txBody>
      </p:sp>
      <p:cxnSp>
        <p:nvCxnSpPr>
          <p:cNvPr id="154" name="Straight Connector 114">
            <a:extLst>
              <a:ext uri="{FF2B5EF4-FFF2-40B4-BE49-F238E27FC236}">
                <a16:creationId xmlns:a16="http://schemas.microsoft.com/office/drawing/2014/main" id="{3037BD3F-21E4-454F-B0DE-DDBA600076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2501" y="2221886"/>
            <a:ext cx="13539" cy="3555826"/>
          </a:xfrm>
          <a:prstGeom prst="line">
            <a:avLst/>
          </a:prstGeom>
          <a:noFill/>
          <a:ln w="9525" algn="ctr">
            <a:solidFill>
              <a:schemeClr val="accent3"/>
            </a:solidFill>
            <a:prstDash val="dash"/>
            <a:round/>
            <a:headEnd/>
            <a:tailEnd/>
          </a:ln>
        </p:spPr>
      </p:cxnSp>
      <p:sp>
        <p:nvSpPr>
          <p:cNvPr id="155" name="Chevron 60">
            <a:extLst>
              <a:ext uri="{FF2B5EF4-FFF2-40B4-BE49-F238E27FC236}">
                <a16:creationId xmlns:a16="http://schemas.microsoft.com/office/drawing/2014/main" id="{09A0BCE0-C5F5-4223-95E5-FEEEB18EDED0}"/>
              </a:ext>
            </a:extLst>
          </p:cNvPr>
          <p:cNvSpPr/>
          <p:nvPr/>
        </p:nvSpPr>
        <p:spPr bwMode="auto">
          <a:xfrm>
            <a:off x="2521460" y="2304098"/>
            <a:ext cx="2904084" cy="231021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r"/>
            <a:r>
              <a:rPr lang="en-US" altLang="zh-CN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</a:rPr>
              <a:t>Management requirements (SA5)</a:t>
            </a:r>
            <a:endParaRPr lang="fr-FR" altLang="zh-CN" sz="8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</a:endParaRPr>
          </a:p>
        </p:txBody>
      </p:sp>
      <p:sp>
        <p:nvSpPr>
          <p:cNvPr id="156" name="矩形 1">
            <a:extLst>
              <a:ext uri="{FF2B5EF4-FFF2-40B4-BE49-F238E27FC236}">
                <a16:creationId xmlns:a16="http://schemas.microsoft.com/office/drawing/2014/main" id="{89E2B974-3631-4AC9-BF0A-416FC70E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460" y="2215951"/>
            <a:ext cx="2902391" cy="384245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矩形 1">
            <a:extLst>
              <a:ext uri="{FF2B5EF4-FFF2-40B4-BE49-F238E27FC236}">
                <a16:creationId xmlns:a16="http://schemas.microsoft.com/office/drawing/2014/main" id="{CCBCC74C-E34D-405D-8F67-46FF8D6B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26" y="3929104"/>
            <a:ext cx="4407773" cy="338546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矩形 1">
            <a:extLst>
              <a:ext uri="{FF2B5EF4-FFF2-40B4-BE49-F238E27FC236}">
                <a16:creationId xmlns:a16="http://schemas.microsoft.com/office/drawing/2014/main" id="{A22B6F0C-2527-4CB2-AC39-5DEB7E14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328" y="4966785"/>
            <a:ext cx="5060069" cy="302584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" name="Chevron 60">
            <a:extLst>
              <a:ext uri="{FF2B5EF4-FFF2-40B4-BE49-F238E27FC236}">
                <a16:creationId xmlns:a16="http://schemas.microsoft.com/office/drawing/2014/main" id="{312AFE17-167A-407E-990F-8F84134F94E1}"/>
              </a:ext>
            </a:extLst>
          </p:cNvPr>
          <p:cNvSpPr/>
          <p:nvPr/>
        </p:nvSpPr>
        <p:spPr bwMode="auto">
          <a:xfrm>
            <a:off x="2538381" y="3985385"/>
            <a:ext cx="4351049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(SA5) Normative </a:t>
            </a:r>
            <a:r>
              <a:rPr lang="fr-FR" sz="900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supporting</a:t>
            </a: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SA&amp;RAN </a:t>
            </a:r>
          </a:p>
        </p:txBody>
      </p:sp>
      <p:sp>
        <p:nvSpPr>
          <p:cNvPr id="160" name="Isosceles Triangle 159">
            <a:extLst>
              <a:ext uri="{FF2B5EF4-FFF2-40B4-BE49-F238E27FC236}">
                <a16:creationId xmlns:a16="http://schemas.microsoft.com/office/drawing/2014/main" id="{BF1D143E-6D3F-4195-B0A4-D5DD86CAA0D8}"/>
              </a:ext>
            </a:extLst>
          </p:cNvPr>
          <p:cNvSpPr/>
          <p:nvPr/>
        </p:nvSpPr>
        <p:spPr bwMode="auto">
          <a:xfrm>
            <a:off x="4744354" y="4177214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Star: 5 Points 160">
            <a:extLst>
              <a:ext uri="{FF2B5EF4-FFF2-40B4-BE49-F238E27FC236}">
                <a16:creationId xmlns:a16="http://schemas.microsoft.com/office/drawing/2014/main" id="{399F65FB-BAEE-4C7F-A22A-2D329750C532}"/>
              </a:ext>
            </a:extLst>
          </p:cNvPr>
          <p:cNvSpPr/>
          <p:nvPr/>
        </p:nvSpPr>
        <p:spPr bwMode="auto">
          <a:xfrm>
            <a:off x="3709991" y="2130959"/>
            <a:ext cx="487399" cy="436773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AF908FDC-1AD8-433A-AABE-F9A2E6D9F235}"/>
              </a:ext>
            </a:extLst>
          </p:cNvPr>
          <p:cNvSpPr/>
          <p:nvPr/>
        </p:nvSpPr>
        <p:spPr bwMode="auto">
          <a:xfrm>
            <a:off x="5360371" y="4181629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7689D52-4145-4EFC-9637-B14CA5900588}"/>
              </a:ext>
            </a:extLst>
          </p:cNvPr>
          <p:cNvSpPr txBox="1"/>
          <p:nvPr/>
        </p:nvSpPr>
        <p:spPr>
          <a:xfrm>
            <a:off x="9581195" y="2293350"/>
            <a:ext cx="256511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OAM:</a:t>
            </a:r>
            <a:r>
              <a:rPr lang="zh-CN" altLang="en-US" sz="1600" b="1" dirty="0"/>
              <a:t> </a:t>
            </a:r>
            <a:endParaRPr lang="en-US" altLang="zh-CN" sz="1600" b="1" dirty="0"/>
          </a:p>
          <a:p>
            <a:r>
              <a:rPr lang="en-US" altLang="zh-CN" b="1" dirty="0"/>
              <a:t>Sep</a:t>
            </a:r>
            <a:r>
              <a:rPr lang="zh-CN" altLang="en-US" b="1" dirty="0"/>
              <a:t> </a:t>
            </a:r>
            <a:r>
              <a:rPr lang="en-US" altLang="zh-CN" b="1" dirty="0"/>
              <a:t>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items, majority work items are preferable to be finalized in Jun 2025. </a:t>
            </a:r>
          </a:p>
          <a:p>
            <a:endParaRPr lang="en-US" altLang="zh-CN" dirty="0"/>
          </a:p>
          <a:p>
            <a:r>
              <a:rPr lang="en-US" altLang="zh-CN" sz="1600" b="1" dirty="0"/>
              <a:t>CH:</a:t>
            </a:r>
          </a:p>
          <a:p>
            <a:r>
              <a:rPr lang="en-US" altLang="zh-CN" b="1" dirty="0"/>
              <a:t>Dec 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</a:t>
            </a:r>
            <a:endParaRPr lang="zh-CN" altLang="en-US" dirty="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8EE2E1D4-62E6-4641-84A5-FD7B9E222643}"/>
              </a:ext>
            </a:extLst>
          </p:cNvPr>
          <p:cNvSpPr/>
          <p:nvPr/>
        </p:nvSpPr>
        <p:spPr bwMode="auto">
          <a:xfrm>
            <a:off x="9539699" y="2610363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D4C05BA4-8E46-4BF3-86BF-6258C8E4F2AC}"/>
              </a:ext>
            </a:extLst>
          </p:cNvPr>
          <p:cNvSpPr/>
          <p:nvPr/>
        </p:nvSpPr>
        <p:spPr bwMode="auto">
          <a:xfrm>
            <a:off x="9534645" y="4626273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EEF0BC-126F-47B0-9BA9-CF04D5B59DD7}"/>
              </a:ext>
            </a:extLst>
          </p:cNvPr>
          <p:cNvSpPr txBox="1"/>
          <p:nvPr/>
        </p:nvSpPr>
        <p:spPr>
          <a:xfrm>
            <a:off x="7476678" y="2927626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plan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F4247AA-02AD-4C06-BECE-432E213A431B}"/>
              </a:ext>
            </a:extLst>
          </p:cNvPr>
          <p:cNvCxnSpPr>
            <a:endCxn id="166" idx="1"/>
          </p:cNvCxnSpPr>
          <p:nvPr/>
        </p:nvCxnSpPr>
        <p:spPr>
          <a:xfrm>
            <a:off x="5423851" y="2408074"/>
            <a:ext cx="2052827" cy="734996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1E44AA3C-0444-4A1C-AC23-5A2A923F05C0}"/>
              </a:ext>
            </a:extLst>
          </p:cNvPr>
          <p:cNvCxnSpPr>
            <a:endCxn id="166" idx="1"/>
          </p:cNvCxnSpPr>
          <p:nvPr/>
        </p:nvCxnSpPr>
        <p:spPr>
          <a:xfrm flipV="1">
            <a:off x="6984199" y="3143070"/>
            <a:ext cx="492479" cy="9553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1410A54-C28D-41F4-A1E6-2BFCE89BFDCC}"/>
              </a:ext>
            </a:extLst>
          </p:cNvPr>
          <p:cNvCxnSpPr>
            <a:endCxn id="166" idx="1"/>
          </p:cNvCxnSpPr>
          <p:nvPr/>
        </p:nvCxnSpPr>
        <p:spPr>
          <a:xfrm flipH="1" flipV="1">
            <a:off x="7476678" y="3143070"/>
            <a:ext cx="765719" cy="19750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7037A8F-1503-428F-B10F-6F90EC78B1C4}"/>
              </a:ext>
            </a:extLst>
          </p:cNvPr>
          <p:cNvSpPr txBox="1"/>
          <p:nvPr/>
        </p:nvSpPr>
        <p:spPr>
          <a:xfrm>
            <a:off x="761571" y="5988151"/>
            <a:ext cx="34628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progress to be reviewed after SA#104</a:t>
            </a:r>
          </a:p>
        </p:txBody>
      </p:sp>
    </p:spTree>
    <p:extLst>
      <p:ext uri="{BB962C8B-B14F-4D97-AF65-F5344CB8AC3E}">
        <p14:creationId xmlns:p14="http://schemas.microsoft.com/office/powerpoint/2010/main" val="22935594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(2024)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56000" y="1281266"/>
          <a:ext cx="11052000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 info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29 Jan 2024 – 2 Feb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Sevilla,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SA3 LI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Mar 2024 - 22 Mar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Rel-18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15 Apr 2024 - 19 Apr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Changsha </a:t>
                      </a:r>
                      <a:r>
                        <a:rPr lang="en-US" altLang="zh-CN" sz="1400" dirty="0">
                          <a:latin typeface="+mn-lt"/>
                        </a:rPr>
                        <a:t>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27 May 2024 - 31 May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>
                          <a:latin typeface="+mn-lt"/>
                        </a:rPr>
                        <a:t>Jeju</a:t>
                      </a:r>
                      <a:r>
                        <a:rPr lang="en-US" altLang="zh-CN" sz="1400" dirty="0">
                          <a:latin typeface="+mn-lt"/>
                        </a:rPr>
                        <a:t>, KR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Jun 2024 - 21 Jun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Shanghai 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Aug 2024 - 23 Aug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Sep 2024 - 13 Sep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Melbourne , AU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14 Oct 2024 - 18 Oct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Hyderabad , IN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Nov 2024 - 22 Nov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Orlando , 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Dec 2024 - 13 Dec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Madrid (TBC) 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323C98B-B5F1-4CEC-9869-2E772328F176}"/>
              </a:ext>
            </a:extLst>
          </p:cNvPr>
          <p:cNvSpPr/>
          <p:nvPr/>
        </p:nvSpPr>
        <p:spPr>
          <a:xfrm>
            <a:off x="530352" y="5701597"/>
            <a:ext cx="1127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78080730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(2025)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19424" y="1339283"/>
          <a:ext cx="11052000" cy="403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1897008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523792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altLang="zh-C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Meeting info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Feb 2025- 21 Feb 2025 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Sophia Antipolis, FR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Mar 2025- 14 Mar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Korea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22369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 Apr 2025- 11 Apr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2606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SA5#161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May 2025- 23 May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Japan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01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 Jun 2025- 13 Jun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Europe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062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SA5#162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Aug 2025- 29 Aug 2025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SA WGs/CT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Sep 2025- 19 Sep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Rel-19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Oct 2025- 17 Oct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 and CT1/3/4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Nov 2025- 21 Nov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SA#110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 Dec 2025- 12 Dec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AA57BB-47EF-4D7E-935F-27ED17DAF74C}"/>
              </a:ext>
            </a:extLst>
          </p:cNvPr>
          <p:cNvSpPr/>
          <p:nvPr/>
        </p:nvSpPr>
        <p:spPr>
          <a:xfrm>
            <a:off x="493777" y="5463853"/>
            <a:ext cx="11277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6 f2f meeting planned in 2025, 3 meetings in Europe, 1 in Japan, 1 in China, 1 in US.</a:t>
            </a:r>
          </a:p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0734458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861848" y="1325091"/>
            <a:ext cx="10229764" cy="443960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2000" dirty="0">
                <a:cs typeface="Times New Roman" pitchFamily="18" charset="0"/>
              </a:rPr>
              <a:t>SA5		</a:t>
            </a: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</a:t>
            </a:r>
            <a:r>
              <a:rPr lang="de-DE" altLang="de-DE" sz="2000" dirty="0"/>
              <a:t>Zou Lan (Huawei)	</a:t>
            </a:r>
            <a:r>
              <a:rPr lang="en-GB" altLang="zh-CN" sz="2000" dirty="0">
                <a:cs typeface="Times New Roman" pitchFamily="18" charset="0"/>
              </a:rPr>
              <a:t> 			Chair	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  <a:r>
              <a:rPr lang="en-GB" altLang="zh-CN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Thomas Tovinger (Ericsson) 			Vice Chair 	 	since 08/2023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Anatoly Andrianov (</a:t>
            </a:r>
            <a:r>
              <a:rPr lang="en-GB" sz="2000" dirty="0">
                <a:cs typeface="Times New Roman" pitchFamily="18" charset="0"/>
              </a:rPr>
              <a:t>Nokia</a:t>
            </a:r>
            <a:r>
              <a:rPr lang="en-GB" altLang="zh-CN" sz="2000" dirty="0">
                <a:cs typeface="Times New Roman" pitchFamily="18" charset="0"/>
              </a:rPr>
              <a:t>) 			Vice 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</a:p>
          <a:p>
            <a:pPr>
              <a:lnSpc>
                <a:spcPct val="90000"/>
              </a:lnSpc>
              <a:buNone/>
            </a:pPr>
            <a:r>
              <a:rPr lang="fi-FI" sz="2000" kern="0" dirty="0"/>
              <a:t>	</a:t>
            </a:r>
            <a:r>
              <a:rPr lang="fi-FI" altLang="zh-CN" sz="2000" dirty="0"/>
              <a:t>Antoine Mouquet 				</a:t>
            </a:r>
            <a:r>
              <a:rPr lang="en-US" altLang="zh-CN" sz="2000" dirty="0"/>
              <a:t>MCC</a:t>
            </a:r>
            <a:r>
              <a:rPr lang="fi-FI" altLang="zh-CN" sz="2000" dirty="0"/>
              <a:t>			since 11/2023</a:t>
            </a: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zh-CN" sz="2000" dirty="0">
                <a:cs typeface="Times New Roman" pitchFamily="18" charset="0"/>
              </a:rPr>
              <a:t>Charging Sub-Working Group (SWG)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CN" sz="2000" dirty="0">
                <a:cs typeface="Times New Roman" pitchFamily="18" charset="0"/>
              </a:rPr>
              <a:t>	Gerald Görmer (</a:t>
            </a:r>
            <a:r>
              <a:rPr lang="en-GB" sz="2000" dirty="0">
                <a:cs typeface="Times New Roman" pitchFamily="18" charset="0"/>
              </a:rPr>
              <a:t>MATRIXX Software</a:t>
            </a:r>
            <a:r>
              <a:rPr lang="en-GB" altLang="zh-CN" sz="2000" dirty="0">
                <a:cs typeface="Times New Roman" pitchFamily="18" charset="0"/>
              </a:rPr>
              <a:t>) 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8/2021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Chen Shan (Huawei)		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Vice Chair		since 05/2016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lvl="1" indent="0">
              <a:lnSpc>
                <a:spcPct val="90000"/>
              </a:lnSpc>
              <a:buNone/>
            </a:pPr>
            <a:endParaRPr lang="en-GB" altLang="zh-CN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GB" altLang="zh-CN" sz="2000" dirty="0">
                <a:cs typeface="Times New Roman" pitchFamily="18" charset="0"/>
              </a:rPr>
            </a:br>
            <a:endParaRPr lang="en-AU" sz="2000" dirty="0">
              <a:solidFill>
                <a:srgbClr val="FF33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xfrm>
            <a:off x="127136" y="186200"/>
            <a:ext cx="10229764" cy="692150"/>
          </a:xfrm>
        </p:spPr>
        <p:txBody>
          <a:bodyPr/>
          <a:lstStyle/>
          <a:p>
            <a:r>
              <a:rPr lang="en-GB" sz="4000" dirty="0"/>
              <a:t>SA5 leadership</a:t>
            </a:r>
          </a:p>
        </p:txBody>
      </p:sp>
    </p:spTree>
    <p:extLst>
      <p:ext uri="{BB962C8B-B14F-4D97-AF65-F5344CB8AC3E}">
        <p14:creationId xmlns:p14="http://schemas.microsoft.com/office/powerpoint/2010/main" val="10700634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9" y="5228041"/>
            <a:ext cx="4008341" cy="519616"/>
          </a:xfrm>
        </p:spPr>
        <p:txBody>
          <a:bodyPr/>
          <a:lstStyle/>
          <a:p>
            <a:r>
              <a:rPr lang="sv-SE" sz="6000" dirty="0" err="1"/>
              <a:t>Thank</a:t>
            </a:r>
            <a:r>
              <a:rPr lang="sv-SE" sz="6000" dirty="0"/>
              <a:t> </a:t>
            </a:r>
            <a:r>
              <a:rPr lang="sv-SE" sz="6000" dirty="0" err="1"/>
              <a:t>you</a:t>
            </a:r>
            <a:r>
              <a:rPr lang="sv-SE" sz="6000" dirty="0"/>
              <a:t>!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5E0C3F-C5EA-44FB-A5B6-BE62610E5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" y="716280"/>
            <a:ext cx="5588000" cy="4191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29BC8A-4194-4CC3-9560-02A032F8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0" y="1987364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381F-9197-410C-88E3-281EE8ED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/>
              <a:t>List of SA5 CR pack to SA#104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21B01-DCC0-4E0A-9448-41643B62CA38}"/>
              </a:ext>
            </a:extLst>
          </p:cNvPr>
          <p:cNvSpPr/>
          <p:nvPr/>
        </p:nvSpPr>
        <p:spPr>
          <a:xfrm>
            <a:off x="5254752" y="1190187"/>
            <a:ext cx="622401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/>
              <a:t>List of Rel-19 CRs: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BFD78-0F9A-48E7-8771-FDD93B9A069B}"/>
              </a:ext>
            </a:extLst>
          </p:cNvPr>
          <p:cNvSpPr/>
          <p:nvPr/>
        </p:nvSpPr>
        <p:spPr>
          <a:xfrm>
            <a:off x="554929" y="1190187"/>
            <a:ext cx="4452232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/>
              <a:t>List of Rel-15/Rel-16/Rel-17/Rel-18 CRs: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18F2EF-790F-41B1-87F0-D0E714851679}"/>
              </a:ext>
            </a:extLst>
          </p:cNvPr>
          <p:cNvSpPr txBox="1"/>
          <p:nvPr/>
        </p:nvSpPr>
        <p:spPr>
          <a:xfrm rot="20784670">
            <a:off x="569764" y="4213860"/>
            <a:ext cx="409278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Need to update according to SA#104 CR submission</a:t>
            </a:r>
          </a:p>
        </p:txBody>
      </p:sp>
    </p:spTree>
    <p:extLst>
      <p:ext uri="{BB962C8B-B14F-4D97-AF65-F5344CB8AC3E}">
        <p14:creationId xmlns:p14="http://schemas.microsoft.com/office/powerpoint/2010/main" val="184144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Management and Orchestration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48607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1. </a:t>
            </a:r>
            <a:r>
              <a:rPr lang="en-US" altLang="zh-CN" sz="3200" b="1" dirty="0"/>
              <a:t>AIML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AI/ML management -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51092" y="1738400"/>
            <a:ext cx="10953749" cy="46014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050" kern="0" dirty="0"/>
              <a:t>The following topics are submitted for discussion: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1050" kern="0" dirty="0"/>
              <a:t>AIML LCM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training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training feasibility check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confidence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Training Data sample selection criteria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Assurance of AIML input data quality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Synthetic data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Performance monitoring of ML models trained by NWDAF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loading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emulation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management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dirty="0">
                <a:ea typeface="CG Times (WN)"/>
              </a:rPr>
              <a:t>ML Model selection for inference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AIML sustainability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AIML energy consumption and </a:t>
            </a:r>
            <a:r>
              <a:rPr lang="en-US" altLang="zh-CN" sz="900" kern="0"/>
              <a:t>energy efficiency</a:t>
            </a:r>
            <a:endParaRPr lang="it-IT" altLang="zh-CN" sz="9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/>
              <a:t>Training technique concepts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/>
              <a:t>Generative AI (Pre-Training, Fine-Tuning)</a:t>
            </a:r>
            <a:endParaRPr lang="en-US" altLang="zh-CN" sz="9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Distributed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Federated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Reinforcement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ML knowledge transfer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Joint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Re-training </a:t>
            </a:r>
            <a:endParaRPr lang="it-IT" altLang="zh-CN" sz="9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600" kern="0" dirty="0"/>
              <a:t>Impacts and dependencies on other WGs:</a:t>
            </a:r>
            <a:endParaRPr lang="de-DE" sz="16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/>
              <a:t>Collaboration with SA1 on AIML related requirements, SA2 on 5GC AIML, SA3 on AIML security, SA6 on Application enablement layer AIML and RAN WGs for related requirements.</a:t>
            </a:r>
            <a:endParaRPr lang="de-DE" sz="11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/>
              <a:t>Next steps:</a:t>
            </a:r>
          </a:p>
          <a:p>
            <a:pPr lvl="1">
              <a:defRPr/>
            </a:pPr>
            <a:r>
              <a:rPr lang="en-US" sz="1100" dirty="0"/>
              <a:t>Continue the work according to the plan</a:t>
            </a:r>
            <a:endParaRPr lang="en-US" sz="11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96465"/>
              </p:ext>
            </p:extLst>
          </p:nvPr>
        </p:nvGraphicFramePr>
        <p:xfrm>
          <a:off x="451092" y="1181664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352062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9" y="228600"/>
            <a:ext cx="9432100" cy="1143000"/>
          </a:xfrm>
        </p:spPr>
        <p:txBody>
          <a:bodyPr/>
          <a:lstStyle/>
          <a:p>
            <a:r>
              <a:rPr lang="en-GB" altLang="en-US" sz="3200" b="1" dirty="0"/>
              <a:t>2. </a:t>
            </a:r>
            <a:r>
              <a:rPr lang="en-US" altLang="zh-CN" sz="3200" b="1" dirty="0"/>
              <a:t>MDA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Management Data Analytics (MDA) –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1988336"/>
            <a:ext cx="10953749" cy="43044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4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Edge computing performance analytics, edge application deployment location analytics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Throughput and Latency map for EE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Traffic Steering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RAN UE throughput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statistic information for fault management, fault analytics time duration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Enhancement of Failure Prediction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Upgrade Validation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cell energy saving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Multi-aspect resource optimization use case in MDA 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NF </a:t>
            </a:r>
            <a:r>
              <a:rPr lang="en-US" altLang="zh-CN" sz="1200" kern="0" dirty="0" err="1"/>
              <a:t>Scaling&amp;dimensioning</a:t>
            </a:r>
            <a:r>
              <a:rPr lang="en-US" altLang="zh-CN" sz="1200" kern="0" dirty="0"/>
              <a:t> and threshold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Handover and service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enhancing control plane congestion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service requirements, SA2 on NWDAF, RAN3 on data collection.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Add solutions, conclusions and recommendations.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05788"/>
              </p:ext>
            </p:extLst>
          </p:nvPr>
        </p:nvGraphicFramePr>
        <p:xfrm>
          <a:off x="420612" y="1431600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1020019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FS_eMDAS_Ph3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703724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3. </a:t>
            </a:r>
            <a:r>
              <a:rPr lang="en-US" altLang="zh-CN" sz="3200" b="1" dirty="0"/>
              <a:t>IDM: </a:t>
            </a:r>
            <a:r>
              <a:rPr lang="en-US" altLang="en-US" sz="3200" b="1" dirty="0"/>
              <a:t>Study on intent driven management services for mobile network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235503"/>
            <a:ext cx="11466588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use cases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network traffic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RAN Energy saving to assure different RAN UE throughput performance for different Frequencies or RATs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Network support for </a:t>
            </a:r>
            <a:r>
              <a:rPr lang="en-US" altLang="zh-CN" sz="1200" dirty="0"/>
              <a:t>UAV pre-flight preparation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MOCN network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service delivering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Guarantee specific service characteristics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generic management capabilities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negotiation capabilities intent feasibility checking, intent exploration, alternatives(including outcomes and impacts) negotiation )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utility functions to allow MnS consumer to express the  preference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handling capability exposure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Implicit intent report subscription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Enablers for Intent Fulfilment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Support natural language intents translation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SA1 on service requirements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focus on evaluation on potential solutions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90863"/>
              </p:ext>
            </p:extLst>
          </p:nvPr>
        </p:nvGraphicFramePr>
        <p:xfrm>
          <a:off x="420612" y="1431600"/>
          <a:ext cx="11192989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1020008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FS_IDMS_MN_Ph3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70%</a:t>
                      </a: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395151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733" b="1" dirty="0"/>
              <a:t>4. CCL: </a:t>
            </a:r>
            <a:r>
              <a:rPr lang="en-US" altLang="en-US" sz="3733" b="1" dirty="0"/>
              <a:t>Study on closed control loop management</a:t>
            </a:r>
            <a:endParaRPr lang="en-GB" altLang="en-US" sz="3733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Problem recovery to enable closed loop automation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Triggered CCL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Dynamic CCL creation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scope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monitoring of Closed control loop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Conflicts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CCL-impact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escalation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Feedback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CCL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for fault management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identified use cases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74718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92561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733" b="1" dirty="0"/>
              <a:t>5. NDT: </a:t>
            </a:r>
            <a:r>
              <a:rPr lang="en-US" altLang="en-US" sz="3733" b="1" dirty="0"/>
              <a:t>Study on management aspects of Network Digital Twin</a:t>
            </a:r>
            <a:endParaRPr lang="en-GB" altLang="en-US" sz="3733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concepts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definition for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Relation of NDT with automation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Using NDT to support simulation/emulation capability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 use case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Network management policy (e.g. </a:t>
            </a:r>
            <a:r>
              <a:rPr lang="en-US" altLang="zh-CN" sz="1200" kern="0" dirty="0"/>
              <a:t>RAN energy saving policy</a:t>
            </a:r>
            <a:r>
              <a:rPr lang="en-US" altLang="zh-CN" sz="1200" dirty="0"/>
              <a:t>) verification using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Signaling storm analysis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Emergency preparedness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Using NDT to generate ML training data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Configuration verification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Nested NDTs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Visualization of network topology and traffic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terminology.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continue according to the plan.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56981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SP-231428-&gt;SP-231727</a:t>
                      </a: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410354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6. CMO: </a:t>
            </a:r>
            <a:r>
              <a:rPr lang="en-US" altLang="en-US" sz="3200" b="1" dirty="0"/>
              <a:t>Study on Cloud Aspects of Management and Orchestration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utilizing the new VNF generic OAM functions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VNF generic OAM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Log aggregator function and Log analyser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Notification management for the cloud-native VNF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modification management for the cloud-native VNF using generic OAM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Telco PaaS 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cloud native network functions management are discussed 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</a:t>
            </a:r>
            <a:r>
              <a:rPr lang="en-US" altLang="zh-CN" sz="1200" dirty="0"/>
              <a:t>cloud native NF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placement of cloud native NFs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streaming for cloud native NFs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</a:t>
            </a:r>
            <a:r>
              <a:rPr lang="en-US" altLang="zh-CN" sz="1200" dirty="0"/>
              <a:t>to support different cloud deployment scenarios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unified management of multiple clouds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33184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021122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7. MSEC: </a:t>
            </a:r>
            <a:r>
              <a:rPr lang="en-US" altLang="en-US" sz="3200" b="1" dirty="0"/>
              <a:t>Study on Enablers for Security Monitoring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 progress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for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this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topic.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events/</a:t>
            </a:r>
            <a:r>
              <a:rPr lang="en-US" sz="1200" kern="0" dirty="0" err="1"/>
              <a:t>usecases</a:t>
            </a:r>
            <a:r>
              <a:rPr lang="en-US" sz="1200" kern="0" dirty="0"/>
              <a:t> which can lead to security risks/threats and the related data that needs to be exposed need to be primarily defined by SA3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83789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41543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981200" y="1409701"/>
            <a:ext cx="8229600" cy="4826976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/>
              <a:t>General aspects of SA5</a:t>
            </a:r>
          </a:p>
          <a:p>
            <a:pPr eaLnBrk="1" hangingPunct="1">
              <a:defRPr/>
            </a:pPr>
            <a:r>
              <a:rPr lang="en-GB" sz="2400" dirty="0"/>
              <a:t>SA5 </a:t>
            </a:r>
            <a:r>
              <a:rPr lang="en-GB" altLang="zh-CN" sz="2400" dirty="0"/>
              <a:t>overall progress since SA#103</a:t>
            </a:r>
          </a:p>
          <a:p>
            <a:pPr eaLnBrk="1" hangingPunct="1">
              <a:defRPr/>
            </a:pPr>
            <a:r>
              <a:rPr lang="en-GB" sz="2400" dirty="0"/>
              <a:t>Management and Orchestration  </a:t>
            </a:r>
          </a:p>
          <a:p>
            <a:pPr eaLnBrk="1" hangingPunct="1">
              <a:defRPr/>
            </a:pPr>
            <a:r>
              <a:rPr lang="en-GB" sz="2400" dirty="0"/>
              <a:t>Charging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8. SBMA: </a:t>
            </a:r>
            <a:r>
              <a:rPr lang="en-US" altLang="en-US" sz="3200" b="1" dirty="0"/>
              <a:t>Study on Service Based Management Architecture enhancement phase 3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Connection solution between TS 28.537 and TS 28.622 for control NRM capabilities, not using support IOCs in SBMA, and discovery solution of management capabilities of provisioning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Elaboration of SBMA, restructuring SBMA TS, separate subscriptions, common notification header and advertising management capabilities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Connection solution between TS 28.537 and TS 28.622 for control NRM capabilities, not using support IOCs in SBMA, and discovery solution of management capabilities of provisioning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agreed.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Contributions on aspects of elaboration of SBMA, restructuring SBMA TS, common notification header and advertising management capabilities agreed.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8849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95565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9. PTM: </a:t>
            </a:r>
            <a:r>
              <a:rPr lang="en-US" altLang="en-US" sz="3200" b="1" dirty="0"/>
              <a:t>Study on Management of planned configurations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Manipulating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Validating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Activating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transactions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alternative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Conditional activation of planned configurations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60004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070141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10. MADCOL: </a:t>
            </a:r>
            <a:r>
              <a:rPr lang="en-US" altLang="en-US" sz="3200" b="1" dirty="0"/>
              <a:t>Data management phase 2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external management data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Producing and reporting management data to support area based KPI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request based on condition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data collection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consolidated output support 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23728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722687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11. SEPM: </a:t>
            </a:r>
            <a:r>
              <a:rPr lang="en-US" altLang="en-US" sz="3200" b="1" dirty="0"/>
              <a:t>Study on data management regarding subscriptions and reporting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1672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globally unique collectionId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Two solutions for Reduce redundant Subscriptions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6444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SP-231732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256587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12. PM: </a:t>
            </a:r>
            <a:r>
              <a:rPr lang="en-US" altLang="en-US" sz="3200" b="1" dirty="0"/>
              <a:t>5G performance measurements and KPIs phase 4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group agreed the following PMs and KPIs</a:t>
            </a:r>
            <a:r>
              <a:rPr lang="zh-CN" altLang="en-US" sz="1200" kern="0" dirty="0"/>
              <a:t>：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PDU Session Establishment Requests and Accessibility related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Small Data Transmission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Distribution of time interval for L1/L2 Triggered Mobility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PMF and MA PDU session release related measurement for ATSSS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MLB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UE selection assistance and NEF analytics exposure to AF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Packet Loss rate with delay threshold on </a:t>
            </a:r>
            <a:r>
              <a:rPr lang="en-US" altLang="zh-CN" sz="1200" kern="0" dirty="0" err="1"/>
              <a:t>Uu</a:t>
            </a:r>
            <a:r>
              <a:rPr lang="en-US" altLang="zh-CN" sz="1200" kern="0" dirty="0"/>
              <a:t> 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ITI Time Domain Proportion related measurements- Distribution of delay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Reliability KPI in RAN with time constraint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performance measurements to network features defined in SA2, RAN2 and RAN3.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1391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681004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13. </a:t>
            </a:r>
            <a:r>
              <a:rPr lang="en-GB" altLang="en-US" sz="3200" b="1" dirty="0" err="1"/>
              <a:t>AdNRM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5G Advanced NRM features phase 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Introducing common data Type Stage 2/3 (both YAML and YANG)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</a:t>
            </a:r>
            <a:r>
              <a:rPr lang="en-US" altLang="zh-CN" sz="1200" kern="0" dirty="0" err="1"/>
              <a:t>xxInfo</a:t>
            </a:r>
            <a:r>
              <a:rPr lang="en-US" altLang="zh-CN" sz="1200" kern="0" dirty="0"/>
              <a:t> to </a:t>
            </a:r>
            <a:r>
              <a:rPr lang="en-US" altLang="zh-CN" sz="1200" kern="0" dirty="0" err="1"/>
              <a:t>UPFFunction</a:t>
            </a:r>
            <a:r>
              <a:rPr lang="en-US" altLang="zh-CN" sz="1200" kern="0" dirty="0"/>
              <a:t>, </a:t>
            </a:r>
            <a:r>
              <a:rPr lang="en-US" altLang="zh-CN" sz="1200" kern="0" dirty="0" err="1"/>
              <a:t>SMFFunction</a:t>
            </a:r>
            <a:r>
              <a:rPr lang="en-US" altLang="zh-CN" sz="1200" kern="0" dirty="0"/>
              <a:t>,  </a:t>
            </a:r>
            <a:r>
              <a:rPr lang="en-US" altLang="zh-CN" sz="1200" kern="0" dirty="0" err="1"/>
              <a:t>PCFFunction</a:t>
            </a:r>
            <a:r>
              <a:rPr lang="en-US" altLang="zh-CN" sz="1200" kern="0" dirty="0"/>
              <a:t>, and </a:t>
            </a:r>
            <a:r>
              <a:rPr lang="en-US" altLang="zh-CN" sz="1200" kern="0" dirty="0" err="1"/>
              <a:t>BSFFunction</a:t>
            </a:r>
            <a:r>
              <a:rPr lang="en-US" altLang="zh-CN" sz="1200" kern="0" dirty="0"/>
              <a:t>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Moving </a:t>
            </a:r>
            <a:r>
              <a:rPr lang="en-US" altLang="zh-CN" sz="1200" kern="0" dirty="0" err="1"/>
              <a:t>ManagedNFService</a:t>
            </a:r>
            <a:r>
              <a:rPr lang="en-US" altLang="zh-CN" sz="1200" kern="0" dirty="0"/>
              <a:t> from generic NRM to TS28.541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Schema definition for </a:t>
            </a:r>
            <a:r>
              <a:rPr lang="en-US" altLang="zh-CN" sz="1200" kern="0" dirty="0" err="1"/>
              <a:t>SubNetwork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ManagedElement</a:t>
            </a:r>
            <a:r>
              <a:rPr lang="en-US" altLang="zh-CN" sz="1200" kern="0" dirty="0"/>
              <a:t> for generic control NRM fragment is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default value to YAML schema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new </a:t>
            </a:r>
            <a:r>
              <a:rPr lang="en-US" altLang="zh-CN" sz="1200" kern="0" dirty="0" err="1"/>
              <a:t>OperatorCU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NRCellOperatorCU</a:t>
            </a:r>
            <a:r>
              <a:rPr lang="en-US" altLang="zh-CN" sz="1200" kern="0" dirty="0"/>
              <a:t> for MOCN discussed but not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network resource model for network features defined in SA2, CT4, RAN3 and RAN4.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sz="1200" dirty="0"/>
              <a:t>5GC/NR/Edge/Stage3 NRM enhancement</a:t>
            </a:r>
            <a:r>
              <a:rPr lang="en-US" altLang="zh-CN" sz="1200" dirty="0"/>
              <a:t>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05263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8E453E22-4423-49CC-AFA9-352E9BB7CB13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30202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14. TMQ: </a:t>
            </a:r>
            <a:r>
              <a:rPr lang="en-US" altLang="en-US" sz="3200" b="1" dirty="0"/>
              <a:t>Subscriber and Equipment Trace and </a:t>
            </a:r>
            <a:r>
              <a:rPr lang="en-US" altLang="en-US" sz="3200" b="1" dirty="0" err="1"/>
              <a:t>QoE</a:t>
            </a:r>
            <a:r>
              <a:rPr lang="en-US" altLang="en-US" sz="3200" b="1" dirty="0"/>
              <a:t> collection management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MBS indication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</a:t>
            </a:r>
            <a:r>
              <a:rPr lang="en-US" altLang="zh-CN" sz="1200" kern="0" dirty="0" err="1"/>
              <a:t>QoE</a:t>
            </a:r>
            <a:r>
              <a:rPr lang="en-US" altLang="zh-CN" sz="1200" kern="0" dirty="0"/>
              <a:t> parameters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requirements on new MRO reports.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Introducing common data Type Stage 2/3 (both YAML and YANG)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</a:t>
            </a:r>
            <a:r>
              <a:rPr lang="en-US" altLang="zh-CN" sz="1200" kern="0" dirty="0" err="1"/>
              <a:t>xxInfo</a:t>
            </a:r>
            <a:r>
              <a:rPr lang="en-US" altLang="zh-CN" sz="1200" kern="0" dirty="0"/>
              <a:t> to </a:t>
            </a:r>
            <a:r>
              <a:rPr lang="en-US" altLang="zh-CN" sz="1200" kern="0" dirty="0" err="1"/>
              <a:t>UPFFunction</a:t>
            </a:r>
            <a:r>
              <a:rPr lang="en-US" altLang="zh-CN" sz="1200" kern="0" dirty="0"/>
              <a:t>, </a:t>
            </a:r>
            <a:r>
              <a:rPr lang="en-US" altLang="zh-CN" sz="1200" kern="0" dirty="0" err="1"/>
              <a:t>SMFFunction</a:t>
            </a:r>
            <a:r>
              <a:rPr lang="en-US" altLang="zh-CN" sz="1200" kern="0" dirty="0"/>
              <a:t>,  </a:t>
            </a:r>
            <a:r>
              <a:rPr lang="en-US" altLang="zh-CN" sz="1200" kern="0" dirty="0" err="1"/>
              <a:t>PCFFunction</a:t>
            </a:r>
            <a:r>
              <a:rPr lang="en-US" altLang="zh-CN" sz="1200" kern="0" dirty="0"/>
              <a:t>, and </a:t>
            </a:r>
            <a:r>
              <a:rPr lang="en-US" altLang="zh-CN" sz="1200" kern="0" dirty="0" err="1"/>
              <a:t>BSFFunction</a:t>
            </a:r>
            <a:r>
              <a:rPr lang="en-US" altLang="zh-CN" sz="1200" kern="0" dirty="0"/>
              <a:t>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Moving </a:t>
            </a:r>
            <a:r>
              <a:rPr lang="en-US" altLang="zh-CN" sz="1200" kern="0" dirty="0" err="1"/>
              <a:t>ManagedNFService</a:t>
            </a:r>
            <a:r>
              <a:rPr lang="en-US" altLang="zh-CN" sz="1200" kern="0" dirty="0"/>
              <a:t> from generic NRM to TS28.541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Schema definition for </a:t>
            </a:r>
            <a:r>
              <a:rPr lang="en-US" altLang="zh-CN" sz="1200" kern="0" dirty="0" err="1"/>
              <a:t>SubNetwork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ManagedElement</a:t>
            </a:r>
            <a:r>
              <a:rPr lang="en-US" altLang="zh-CN" sz="1200" kern="0" dirty="0"/>
              <a:t> for generic control NRM fragment is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default value to YAML schema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new </a:t>
            </a:r>
            <a:r>
              <a:rPr lang="en-US" altLang="zh-CN" sz="1200" kern="0" dirty="0" err="1"/>
              <a:t>OperatorCU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NRCellOperatorCU</a:t>
            </a:r>
            <a:r>
              <a:rPr lang="en-US" altLang="zh-CN" sz="1200" kern="0" dirty="0"/>
              <a:t> for MOCN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SA2, SA4, CT1, CT4, RAN2 and RAN3.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RAN has proposals for work that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RP-232624.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Studies in SA2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Rel-19.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If </a:t>
            </a:r>
            <a:r>
              <a:rPr lang="en-US" sz="1200" kern="0" dirty="0" err="1"/>
              <a:t>Signalling</a:t>
            </a:r>
            <a:r>
              <a:rPr lang="en-US" sz="1200" kern="0" dirty="0"/>
              <a:t> Based Activation is affected, CT4, RAN2 and RAN3 are affected.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5GC/NR/Edge/Stage3 NRM enhancement.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9291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</a:t>
                      </a:r>
                      <a:r>
                        <a:rPr lang="en-US" sz="12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collection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SP-231748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A72189F6-850D-4A06-A8EB-B65181AA7580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598704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15. NTNM: </a:t>
            </a:r>
            <a:r>
              <a:rPr lang="en-US" altLang="en-US" sz="3200" b="1" dirty="0"/>
              <a:t>Study on Management Aspects of NTN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267182" y="2142574"/>
            <a:ext cx="10953749" cy="26099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satellite regenerative payload have been discussed and </a:t>
            </a:r>
            <a:r>
              <a:rPr lang="en-US" altLang="zh-CN" sz="1200" dirty="0"/>
              <a:t>approved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RAN node on-board satellite and AMF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UPF on-board satellite and SMF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5G system functions on board the NTN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Store and Forward (S&amp;F) satellite operation and UE-Satellite-UE communication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Managements support Store and forward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MEC deployed on the satellite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NTN-TN and NTN-NTN mobility coordination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neighbour cell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Tracking area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MBS broadcast service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Secure backhaul between satellite and ground systems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SA2, RAN2, RAN3 where appropriate.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the identified use cases and requirements</a:t>
            </a:r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8042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SP-231733</a:t>
                      </a:r>
                      <a:endParaRPr lang="en-US" sz="1200" b="0" i="1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1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D22820F3-5017-45F0-BFB1-BF095FA441EC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02795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16. IABM: </a:t>
            </a:r>
            <a:r>
              <a:rPr lang="en-US" altLang="en-US" sz="3200" b="1" dirty="0"/>
              <a:t>Study on management of IAB nodes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/>
              <a:t>Two solutions for were discussed and approved :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Configuration based solution to support IAB node connectivity to OAM system.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PDU session based solution to support IAB node connectivity to OAM system.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architecture enhancements, SA3 on security and RAN3 on NR Mobile IAB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Progress of the different WTs.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0657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SP-231729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285CA2C5-F585-4F4C-9D38-F00AA2B2FE74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111119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17. </a:t>
            </a:r>
            <a:r>
              <a:rPr lang="en-GB" altLang="en-US" sz="3200" b="1" dirty="0" err="1"/>
              <a:t>RedcapM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management aspects of </a:t>
            </a:r>
            <a:r>
              <a:rPr lang="en-US" altLang="en-US" sz="3200" b="1" dirty="0" err="1"/>
              <a:t>RedCap</a:t>
            </a:r>
            <a:r>
              <a:rPr lang="en-US" altLang="en-US" sz="3200" b="1" dirty="0"/>
              <a:t> feature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Multi-Initial BWP under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and Non-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UEs co-existence scenario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EE KPI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RRC connection number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throughput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Information Exposure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evaluation on resource load of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network service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/>
              <a:t>RAN1 </a:t>
            </a:r>
            <a:r>
              <a:rPr lang="en-US" sz="1200" kern="0" dirty="0"/>
              <a:t>on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requirements and Physical layer methods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 on 5GC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NF services and configurations.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 solutions for the remaining </a:t>
            </a:r>
            <a:r>
              <a:rPr lang="en-US" altLang="zh-CN" sz="1200" dirty="0" err="1"/>
              <a:t>usecases</a:t>
            </a:r>
            <a:r>
              <a:rPr lang="en-US" altLang="zh-CN" sz="1200" dirty="0"/>
              <a:t> and requirements will be studied.</a:t>
            </a:r>
          </a:p>
          <a:p>
            <a:pPr lvl="1">
              <a:defRPr/>
            </a:pPr>
            <a:r>
              <a:rPr lang="en-US" altLang="zh-CN" sz="1200" dirty="0"/>
              <a:t>Potential solution for EE KPI of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 will be continue studied.</a:t>
            </a:r>
          </a:p>
          <a:p>
            <a:pPr lvl="1">
              <a:defRPr/>
            </a:pPr>
            <a:r>
              <a:rPr lang="en-US" altLang="zh-CN" sz="1200" dirty="0"/>
              <a:t>Potential solution for the use case which is the information about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 can be exposed between CSP and CSC will be studied..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5874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</a:t>
                      </a:r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RedCap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feature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5006B35-B96D-4603-8492-C8BFFDD1B7D9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069109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7A4F-24BC-422F-BCC2-ED4ABFC5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zh-CN" sz="4000" dirty="0"/>
              <a:t>SA5 general information since SA#103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91C4AC-E042-4198-9E57-CAAFC03E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1266372"/>
            <a:ext cx="10676164" cy="5009737"/>
          </a:xfrm>
        </p:spPr>
        <p:txBody>
          <a:bodyPr/>
          <a:lstStyle/>
          <a:p>
            <a:r>
              <a:rPr lang="en-US" altLang="zh-CN" sz="2400" b="1" dirty="0"/>
              <a:t>Two</a:t>
            </a:r>
            <a:r>
              <a:rPr lang="en-US" altLang="en-US" sz="2400" b="1" dirty="0"/>
              <a:t> </a:t>
            </a:r>
            <a:r>
              <a:rPr lang="en-US" altLang="zh-CN" sz="2400" b="1" dirty="0"/>
              <a:t>f2f </a:t>
            </a:r>
            <a:r>
              <a:rPr lang="en-US" altLang="en-US" sz="2400" b="1" dirty="0"/>
              <a:t>meeting in 2Q2024</a:t>
            </a:r>
            <a:endParaRPr lang="en-US" altLang="en-US" sz="2000" b="1" dirty="0"/>
          </a:p>
          <a:p>
            <a:pPr lvl="1"/>
            <a:r>
              <a:rPr lang="en-US" altLang="en-US" sz="2000" dirty="0"/>
              <a:t>Statistics SA5#154, 15 – 19 April, 2024 Changsha, China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170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21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544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198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32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3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10</a:t>
            </a:r>
            <a:r>
              <a:rPr lang="en-US" altLang="en-US" sz="1800" dirty="0"/>
              <a:t> Outgoing LSs Approved</a:t>
            </a:r>
          </a:p>
          <a:p>
            <a:pPr lvl="1"/>
            <a:r>
              <a:rPr lang="en-US" altLang="en-US" sz="2000" dirty="0"/>
              <a:t>Statistics SA5#155, 27 – 31 May, 2024 </a:t>
            </a:r>
            <a:r>
              <a:rPr lang="en-US" altLang="en-US" sz="2000" dirty="0" err="1"/>
              <a:t>Jeju</a:t>
            </a:r>
            <a:r>
              <a:rPr lang="en-US" altLang="en-US" sz="2000" dirty="0"/>
              <a:t>, South Korea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140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20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526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251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14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2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7</a:t>
            </a:r>
            <a:r>
              <a:rPr lang="en-US" altLang="en-US" sz="1800" dirty="0"/>
              <a:t> Outgoing LSs Approved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26885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18. NWDAFM: </a:t>
            </a:r>
            <a:r>
              <a:rPr lang="en-US" altLang="en-US" sz="3200" b="1" dirty="0"/>
              <a:t>Study on Enhancement of Management Aspects related to NWDAF Phase 2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 for configuring roaming analytics exposure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monitoring the successfulness the RE-NWDAF providing services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amount of data collected by NWDAF from NF are proposed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UC and REQ for measuring the amount of data collected by NWDAF via DCCF/NWDAF hosting DCCF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efficiency of NWDAF performing data collection from NFs and the efficiency of NWDAF performing data collection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transmission efficiency of NWDAF collecting data from NFs and the transmission efficiency of NWDAF collecting data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NWDAF.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Considering there are 2 checking procedures in the roaming case, additional </a:t>
            </a:r>
            <a:r>
              <a:rPr lang="en-US" altLang="zh-CN" sz="1200" dirty="0" err="1"/>
              <a:t>soluitons</a:t>
            </a:r>
            <a:r>
              <a:rPr lang="en-US" altLang="zh-CN" sz="1200" dirty="0"/>
              <a:t> are needed.</a:t>
            </a:r>
          </a:p>
          <a:p>
            <a:pPr lvl="1">
              <a:defRPr/>
            </a:pPr>
            <a:r>
              <a:rPr lang="en-US" altLang="zh-CN" sz="1200" dirty="0"/>
              <a:t>Solutions for measuring the amount of data collected by NWDAF via DCCF/NWDAF hosting DCCF are needed..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774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431584C2-EA96-443C-B441-F0600CFFBB61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159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19. NSM: </a:t>
            </a:r>
            <a:r>
              <a:rPr lang="en-US" altLang="en-US" sz="3200" b="1" dirty="0"/>
              <a:t>Study on Management of Network Sharing Phase3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Update of scope and concepts and use case, requirements for S-RAN management of Indirect network sharing have been discussed and agreed.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SA1 and SA2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For WT-1, solution for Trace job and collection requirements for POPs will be studied.</a:t>
            </a:r>
          </a:p>
          <a:p>
            <a:pPr lvl="1">
              <a:defRPr/>
            </a:pPr>
            <a:r>
              <a:rPr lang="en-US" altLang="zh-CN" sz="1200" dirty="0"/>
              <a:t>For WT-2, solution for enhancements and scenarios for SBMA to support MOCN and access-rights-related scenarios will be studied.</a:t>
            </a:r>
          </a:p>
          <a:p>
            <a:pPr lvl="1">
              <a:defRPr/>
            </a:pPr>
            <a:r>
              <a:rPr lang="en-US" altLang="zh-CN" sz="1200" dirty="0"/>
              <a:t>For WT-3, the progress of SA2 related to Indirect Network Sharing will be kept attention and solution for S-RAN management of Indirect network sharing will be studied. Other enhancements will be further investigated.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76448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F264B1F-B74A-4476-A8CA-AA0C8FD18148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384105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20. EE: Rel-19 - </a:t>
            </a:r>
            <a:r>
              <a:rPr lang="en-US" altLang="en-US" sz="3200" b="1" dirty="0"/>
              <a:t>Study on energy efficiency and energy saving aspects of 5G networks and services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200" kern="0" dirty="0"/>
              <a:t>The following new use cases and their potential requirements have been introduced in TR 28.880: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Estimation of containerized VNF/VNFC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measurement method of VNF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 renewable energy consumption and carbon emission information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aspects of energy related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Exposure of energy related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RAN Energy Consumption per UE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Multi-dimensional network energy efficiency metrics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Term definitions (Carbon Emission, Carbon Emission Factor, etc.) have been agreed.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1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following WGs address aspects related to this study: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SA1 and SA2, for aspects described in WT-2 and WT-5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RAN1, RAN2 and RAN3, for aspects described in WT-3 and WT-5.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 solution(s) are proposed to existing use cases, especially if none exists yet.</a:t>
            </a:r>
          </a:p>
          <a:p>
            <a:pPr lvl="1">
              <a:defRPr/>
            </a:pPr>
            <a:r>
              <a:rPr lang="en-US" altLang="zh-CN" sz="1200" dirty="0"/>
              <a:t>No new use case is submitted without accompanying potential solution(s).</a:t>
            </a:r>
          </a:p>
          <a:p>
            <a:pPr lvl="1">
              <a:defRPr/>
            </a:pPr>
            <a:r>
              <a:rPr lang="en-US" altLang="zh-CN" sz="1200" dirty="0"/>
              <a:t>An analysis of the various potential solutions (if any) is proposed, per use case.</a:t>
            </a:r>
            <a:endParaRPr lang="en-US" sz="1200" kern="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80998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SP-231723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150615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21. </a:t>
            </a:r>
            <a:r>
              <a:rPr lang="en-GB" altLang="en-US" sz="3200" b="1" dirty="0" err="1"/>
              <a:t>Mexpo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Enhanced OAM for management exposure to external consumers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Usage of CAPIF framework as the mechanism for exposing management services to external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consumers.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Registration, publication, authorization and logging API invocations of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producer with CAPIF.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Identified modifications to CAPIF will require coordination with SA6, but would not be pursued unless a subsequent WI is approved..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Further study on the discovery aspects of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producer with CAPIF.</a:t>
            </a:r>
          </a:p>
          <a:p>
            <a:pPr lvl="1">
              <a:defRPr/>
            </a:pPr>
            <a:r>
              <a:rPr lang="en-US" altLang="zh-CN" sz="1200" dirty="0"/>
              <a:t>The group discussed on use cases related to communication service management support. It needs to be further discussed for the group to reach a consensus..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04701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SP-231728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310931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Charging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624359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4058-D101-E3E4-ECEC-0CFA03A3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5A288E8-7E91-72C7-907E-8B2047C9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1. CHSEG</a:t>
            </a:r>
            <a:r>
              <a:rPr lang="en-US" altLang="en-US" sz="3200" b="1" dirty="0"/>
              <a:t>:</a:t>
            </a:r>
            <a:r>
              <a:rPr lang="zh-CN" altLang="en-US" sz="3200" b="1" dirty="0"/>
              <a:t> </a:t>
            </a:r>
            <a:r>
              <a:rPr lang="en-GB" altLang="en-US" sz="3200" b="1" dirty="0"/>
              <a:t>WID on CHF Segmentation </a:t>
            </a:r>
            <a:br>
              <a:rPr lang="en-GB" altLang="en-US" sz="3200" b="1" dirty="0"/>
            </a:br>
            <a:r>
              <a:rPr lang="en-US" altLang="en-US" sz="3200" b="1" dirty="0">
                <a:highlight>
                  <a:srgbClr val="FFFF00"/>
                </a:highlight>
              </a:rPr>
              <a:t>(preliminary work before SA approval)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FBED44-BD2F-D298-D8FA-F28BA6861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07274"/>
              </p:ext>
            </p:extLst>
          </p:nvPr>
        </p:nvGraphicFramePr>
        <p:xfrm>
          <a:off x="595842" y="1308101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1040012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CHF Segmentation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CHFSeg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SP-240701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09304EB-6C37-C5C8-CB45-4B43B813D48B}"/>
              </a:ext>
            </a:extLst>
          </p:cNvPr>
          <p:cNvSpPr txBox="1">
            <a:spLocks/>
          </p:cNvSpPr>
          <p:nvPr/>
        </p:nvSpPr>
        <p:spPr>
          <a:xfrm>
            <a:off x="595842" y="2317898"/>
            <a:ext cx="10925672" cy="4029113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1 CR for TS 32.290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CHF Discovery and Selection (locality/</a:t>
            </a:r>
            <a:r>
              <a:rPr lang="en-GB" altLang="de-DE" sz="1200" kern="0" dirty="0" err="1"/>
              <a:t>extLocality</a:t>
            </a:r>
            <a:r>
              <a:rPr lang="en-GB" altLang="de-DE" sz="1200" kern="0" dirty="0"/>
              <a:t> or </a:t>
            </a:r>
            <a:r>
              <a:rPr lang="en-GB" altLang="de-DE" sz="1200" kern="0" dirty="0" err="1"/>
              <a:t>servingScope</a:t>
            </a:r>
            <a:r>
              <a:rPr lang="en-GB" altLang="de-DE" sz="1200" kern="0" dirty="0"/>
              <a:t> / allowed S-NSSAI / SUPIs) </a:t>
            </a:r>
            <a:r>
              <a:rPr lang="de-DE" altLang="de-DE" sz="1000" kern="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New CHF Discovery and Selection Criteria and procedures/message flow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DB4E62CF-4315-C3BA-51F4-03A77C4028FF}"/>
              </a:ext>
            </a:extLst>
          </p:cNvPr>
          <p:cNvSpPr/>
          <p:nvPr/>
        </p:nvSpPr>
        <p:spPr>
          <a:xfrm>
            <a:off x="8684704" y="0"/>
            <a:ext cx="9925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FF0000"/>
                </a:highlight>
              </a:rPr>
              <a:t>CH feature</a:t>
            </a:r>
            <a:endParaRPr lang="zh-CN" altLang="en-US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996883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2. RAGCH: New WID on Charging Aspects of Ranging and Sidelink Positioning</a:t>
            </a:r>
            <a:br>
              <a:rPr lang="en-GB" altLang="en-US" sz="3200" b="1" dirty="0"/>
            </a:br>
            <a:r>
              <a:rPr lang="en-US" altLang="en-US" sz="3200" b="1" dirty="0">
                <a:highlight>
                  <a:srgbClr val="FFFF00"/>
                </a:highlight>
              </a:rPr>
              <a:t>(preliminary work before SA approval)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51726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1040013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Charging Aspects of Ranging and Sidelink Positioning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Ranging_SL_CH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406316"/>
            <a:ext cx="10877472" cy="3940695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7 CRs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converged charging architecture for Ranging and Sidelink Positioning, principles for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message flows of converged charging for UE positioning assisted by Sidelink Positioning and involving 5GC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CDR generation and handling for converged charging of Ranging and Sidelink Positioning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GMLC in charging architecture for 5GS (TS 32.240) and GMLC for Ranging and Sidelink Positioning Charging (TS 32.290)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Add message flows, charging information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256F58A-3B50-DBE4-419C-776B09DEDDE6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109565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3. EESCH: New WID on charging aspects for energy efficiency of 5G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84099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1040018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charging aspects for energy efficiency of 5G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EnergySys_CH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13/06/2025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SP-240713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63C9D30-E789-210A-150B-E30BA2116135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812341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4. NSCH: New WID on charging enhancement for indirect network sharing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90824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1040019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charging enhancement for indirect network sharing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NetShare_CH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SP-240714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180F8E4-D609-B916-5AF7-C1460AFB79A7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282733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5. SATCH: Study (FS_5GSAT_CH_Ph3)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3200" b="1" dirty="0">
                <a:highlight>
                  <a:srgbClr val="FFFF00"/>
                </a:highlight>
              </a:rPr>
              <a:t>(preliminary work before SA approval)</a:t>
            </a:r>
            <a:endParaRPr lang="en-GB" altLang="en-US" sz="3200" b="1" dirty="0">
              <a:solidFill>
                <a:srgbClr val="72AF2F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D0A93DD-D6AD-C454-DD99-B523313C80E1}"/>
              </a:ext>
            </a:extLst>
          </p:cNvPr>
          <p:cNvSpPr txBox="1">
            <a:spLocks/>
          </p:cNvSpPr>
          <p:nvPr/>
        </p:nvSpPr>
        <p:spPr>
          <a:xfrm>
            <a:off x="667512" y="2260736"/>
            <a:ext cx="10752402" cy="4004996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6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Update the definition for SMNO and SSP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roaming from terrestrial operator network to satellite operator network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satellite resource rental between satellite network operator and terrestrial network operator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921A0-9799-C64B-0CFE-EB571B58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48149"/>
              </p:ext>
            </p:extLst>
          </p:nvPr>
        </p:nvGraphicFramePr>
        <p:xfrm>
          <a:off x="667512" y="1480176"/>
          <a:ext cx="11000316" cy="5626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1040014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Study on charging aspects of satellite access Phase 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FS_5GSAT_Ph3_CH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7A3F2749-0BF7-8414-6D4F-83FD93B4D71C}"/>
              </a:ext>
            </a:extLst>
          </p:cNvPr>
          <p:cNvSpPr/>
          <p:nvPr/>
        </p:nvSpPr>
        <p:spPr>
          <a:xfrm>
            <a:off x="8772839" y="119287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22840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9" y="228600"/>
            <a:ext cx="9453109" cy="1143000"/>
          </a:xfrm>
        </p:spPr>
        <p:txBody>
          <a:bodyPr/>
          <a:lstStyle/>
          <a:p>
            <a:r>
              <a:rPr lang="en-US" altLang="zh-CN" sz="3600" dirty="0"/>
              <a:t>SA5 Number of delegates/LS exchange 2023/2024</a:t>
            </a:r>
            <a:endParaRPr lang="zh-CN" altLang="en-US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CF55B7-4A1A-4B47-9C01-84295E12D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429290"/>
              </p:ext>
            </p:extLst>
          </p:nvPr>
        </p:nvGraphicFramePr>
        <p:xfrm>
          <a:off x="1144800" y="1944000"/>
          <a:ext cx="4701600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87BBE2-C5CE-4217-8DFE-A63F1B22C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67465"/>
              </p:ext>
            </p:extLst>
          </p:nvPr>
        </p:nvGraphicFramePr>
        <p:xfrm>
          <a:off x="6345602" y="1944000"/>
          <a:ext cx="4591198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3069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C3E5-AD46-3B08-3321-EC284F1B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32B371-BA85-103E-885D-C734A7AE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6. CAPCH: Study (FS_CAPIF_CH)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3200" b="1" dirty="0">
                <a:highlight>
                  <a:srgbClr val="FFFF00"/>
                </a:highlight>
              </a:rPr>
              <a:t>(preliminary work before SA approval)</a:t>
            </a:r>
            <a:endParaRPr lang="en-GB" altLang="en-US" sz="3200" b="1" dirty="0">
              <a:solidFill>
                <a:srgbClr val="72AF2F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07E6B0-024F-FAFB-C85A-877B9481F99D}"/>
              </a:ext>
            </a:extLst>
          </p:cNvPr>
          <p:cNvSpPr txBox="1">
            <a:spLocks/>
          </p:cNvSpPr>
          <p:nvPr/>
        </p:nvSpPr>
        <p:spPr>
          <a:xfrm>
            <a:off x="667512" y="2371060"/>
            <a:ext cx="11000316" cy="389467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2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CAPIF Study Background and CAPIF Charging Business Roles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Topics (2): CAPIF Converged Charging of multiple API Providers, CAPIF Converged Charging support of Service APIs Operation and Management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and additional Topics, key issues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8152B3-3102-F6BC-551D-E6060AAF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94446"/>
              </p:ext>
            </p:extLst>
          </p:nvPr>
        </p:nvGraphicFramePr>
        <p:xfrm>
          <a:off x="667512" y="1480176"/>
          <a:ext cx="11000316" cy="5626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1040015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SID on Charging Aspects of CAPIF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FS_CAPIF_CH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37C42C14-41F5-2564-CF47-B21E2B1A248D}"/>
              </a:ext>
            </a:extLst>
          </p:cNvPr>
          <p:cNvSpPr/>
          <p:nvPr/>
        </p:nvSpPr>
        <p:spPr>
          <a:xfrm>
            <a:off x="8343182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641427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7. </a:t>
            </a:r>
            <a:r>
              <a:rPr lang="en-US" sz="3200" b="1" dirty="0"/>
              <a:t>RTCCH: </a:t>
            </a:r>
            <a:r>
              <a:rPr lang="en-GB" altLang="en-US" sz="3200" b="1" dirty="0"/>
              <a:t>Study (FS_NG_RTC_Ph2_CH)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3200" b="1" dirty="0">
                <a:highlight>
                  <a:srgbClr val="FFFF00"/>
                </a:highlight>
              </a:rPr>
              <a:t>(preliminary work before SA approval)</a:t>
            </a:r>
            <a:endParaRPr lang="en-GB" altLang="en-US" sz="3200" b="1" dirty="0">
              <a:solidFill>
                <a:srgbClr val="72AF2F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667512" y="2682240"/>
            <a:ext cx="11000316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3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new KI support PS Data Off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with additional topics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73148"/>
              </p:ext>
            </p:extLst>
          </p:nvPr>
        </p:nvGraphicFramePr>
        <p:xfrm>
          <a:off x="667512" y="1480176"/>
          <a:ext cx="11000316" cy="63283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1040016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SID on Charging aspects of next generation real time communication services phase 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FS_NG_RTC_Ph2_CH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CF8F8BD0-34DC-F16A-AA63-9F8ED3180BA7}"/>
              </a:ext>
            </a:extLst>
          </p:cNvPr>
          <p:cNvSpPr/>
          <p:nvPr/>
        </p:nvSpPr>
        <p:spPr>
          <a:xfrm>
            <a:off x="8618603" y="64203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9045838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8. UASCH: Study (FS_UAS_CH)</a:t>
            </a:r>
            <a:endParaRPr lang="en-GB" altLang="en-US" sz="3200" b="1" dirty="0">
              <a:solidFill>
                <a:srgbClr val="72AF2F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494242" y="268224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63742"/>
              </p:ext>
            </p:extLst>
          </p:nvPr>
        </p:nvGraphicFramePr>
        <p:xfrm>
          <a:off x="667512" y="1480176"/>
          <a:ext cx="11000316" cy="4960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1040017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SID on Charging aspects of Uncrewed Aerial Vehicle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FS_UAS_CH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SP-240712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B81A1D47-0979-4DBF-9E34-E7E7B6BB2A71}"/>
              </a:ext>
            </a:extLst>
          </p:cNvPr>
          <p:cNvSpPr/>
          <p:nvPr/>
        </p:nvSpPr>
        <p:spPr>
          <a:xfrm>
            <a:off x="7935557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836650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US" altLang="zh-CN" sz="4400" b="1" dirty="0"/>
              <a:t>TU planning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702254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OAM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338915" y="1098490"/>
            <a:ext cx="96600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18.5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18414782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7963850" cy="866775"/>
          </a:xfrm>
        </p:spPr>
        <p:txBody>
          <a:bodyPr/>
          <a:lstStyle/>
          <a:p>
            <a:r>
              <a:rPr lang="en-US" altLang="zh-CN" dirty="0"/>
              <a:t>Rel-19 </a:t>
            </a:r>
            <a:r>
              <a:rPr lang="en-US" dirty="0"/>
              <a:t>TU Budget for SA5 OAM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297940"/>
            <a:ext cx="9322112" cy="4830763"/>
          </a:xfrm>
        </p:spPr>
        <p:txBody>
          <a:bodyPr/>
          <a:lstStyle/>
          <a:p>
            <a:r>
              <a:rPr lang="en-US" sz="2000" dirty="0"/>
              <a:t>Assumptions for SA5 OAM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OAM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Q4 and </a:t>
            </a:r>
            <a:r>
              <a:rPr lang="en-US" sz="1600" dirty="0">
                <a:solidFill>
                  <a:srgbClr val="FF0000"/>
                </a:solidFill>
              </a:rPr>
              <a:t>Q5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parallel (OAM) stream per session =&gt; 18.5 TUs per meeting (incl. 2 TUs as buffer) = 185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=&gt; ~ 61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10 meetings x 18.5 sessions = 185 TU minus 61 =&gt; 124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20 SI/WI =&gt; Average 6 TU per SI/WI (0.6/meeting).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30514-56EB-405A-8921-B461D27CB99B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39228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41A413-657A-4E45-88D7-A171B4D3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OAM TU planning (Jan.2024~Sep.2025)</a:t>
            </a:r>
            <a:endParaRPr lang="zh-CN" alt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4CA6B1-8D23-4A11-9EA2-3664C7A26FCB}"/>
              </a:ext>
            </a:extLst>
          </p:cNvPr>
          <p:cNvGraphicFramePr>
            <a:graphicFrameLocks noGrp="1"/>
          </p:cNvGraphicFramePr>
          <p:nvPr/>
        </p:nvGraphicFramePr>
        <p:xfrm>
          <a:off x="195826" y="3527854"/>
          <a:ext cx="11638720" cy="253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00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77059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Jan.2024~Mar.2024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SA5#153 (1 meeting) (Last meeting for Rel-18)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 (CR)+13 TU (Rel-18)=14.5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71519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Apr. 2024~Dec.2024: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SA5#154~#158 (5 meetings)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TU*5 meetings = 12.5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14 TU*5 meetings= 70 TU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TU*5=10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13 TU*4 meetings= 52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 meetings = 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Total=185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33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124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D06C11-6C65-4FEE-91E0-4D023D6B3F4D}"/>
              </a:ext>
            </a:extLst>
          </p:cNvPr>
          <p:cNvSpPr txBox="1"/>
          <p:nvPr/>
        </p:nvSpPr>
        <p:spPr>
          <a:xfrm>
            <a:off x="447111" y="1120676"/>
            <a:ext cx="10456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18.5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OAM = 16.5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120 TUs, implying: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meeting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10 meetings)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6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each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Rel-19 SID / WID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0.6 TU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Rel-19 SID / WID per meeting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  <a:endParaRPr lang="zh-CN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B7CF-4206-4976-8794-0C5BA7314848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501876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</a:t>
            </a:r>
            <a:r>
              <a:rPr lang="en-US" altLang="zh-CN" sz="4000" dirty="0"/>
              <a:t>CH</a:t>
            </a:r>
            <a:r>
              <a:rPr lang="de-DE" altLang="de-DE" sz="4000" dirty="0"/>
              <a:t>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altLang="zh-CN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altLang="zh-CN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CH Closing</a:t>
                      </a: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400698" y="1098490"/>
            <a:ext cx="9361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15.5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4302889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6827838" cy="866775"/>
          </a:xfrm>
        </p:spPr>
        <p:txBody>
          <a:bodyPr/>
          <a:lstStyle/>
          <a:p>
            <a:r>
              <a:rPr lang="en-US" dirty="0"/>
              <a:t>TU Budget for SA5 CH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68401"/>
            <a:ext cx="9322112" cy="4503350"/>
          </a:xfrm>
        </p:spPr>
        <p:txBody>
          <a:bodyPr/>
          <a:lstStyle/>
          <a:p>
            <a:r>
              <a:rPr lang="en-US" sz="2000" dirty="0"/>
              <a:t>Assumptions for SA5 CH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18 months for SA5 (with early start of studies) = 8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CH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Q1 and </a:t>
            </a:r>
            <a:r>
              <a:rPr lang="en-US" sz="1600" dirty="0">
                <a:solidFill>
                  <a:srgbClr val="FF0000"/>
                </a:solidFill>
              </a:rPr>
              <a:t>Q2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.),CH closing plenary planned to be in Thursday Q3 and Q4.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(CH) stream per session =&gt; 15.5 TUs per meeting (incl. 2 TUs as buffer) = 124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as in SA2  =&gt; ~ 41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9 meetings x 15.5 sessions = 124 TU minus 41 =&gt; 83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=&gt; Recommended MAX no. of SI/WI = 14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14 SI/WI =&gt; Average 6 TU per SI/WI (0.75/meeting). 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9012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CH TU planning (May.2024~Sep.2025)</a:t>
            </a:r>
            <a:endParaRPr lang="zh-CN" alt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28E71-99C6-4012-A7FA-922E2C3A3A79}"/>
              </a:ext>
            </a:extLst>
          </p:cNvPr>
          <p:cNvGraphicFramePr>
            <a:graphicFrameLocks noGrp="1"/>
          </p:cNvGraphicFramePr>
          <p:nvPr/>
        </p:nvGraphicFramePr>
        <p:xfrm>
          <a:off x="195825" y="3256660"/>
          <a:ext cx="11746980" cy="24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98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99170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May. 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SA5#155 (1 meeting)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TU*1eetings = 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6 TU*1 meetings= 6 TU</a:t>
                      </a:r>
                    </a:p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5 TU: Rel-19 topic discussion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July. 2024~Dec.2024: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SA5#156~#158 (3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TU*3 meetings = 7.5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TU*3 meetings= 33 TU</a:t>
                      </a:r>
                    </a:p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05926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TU*4 meetings= 44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TU*4 meetings = 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 124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47111" y="1120676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15.5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CH = 13.5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83 TUs</a:t>
            </a:r>
          </a:p>
        </p:txBody>
      </p:sp>
    </p:spTree>
    <p:extLst>
      <p:ext uri="{BB962C8B-B14F-4D97-AF65-F5344CB8AC3E}">
        <p14:creationId xmlns:p14="http://schemas.microsoft.com/office/powerpoint/2010/main" val="42737366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meeting statistics (2023/2024) </a:t>
            </a:r>
            <a:endParaRPr lang="zh-CN" altLang="en-US" sz="4000" dirty="0"/>
          </a:p>
        </p:txBody>
      </p:sp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C4BA92B8-22A4-4877-90F8-5CEDBE542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243811"/>
              </p:ext>
            </p:extLst>
          </p:nvPr>
        </p:nvGraphicFramePr>
        <p:xfrm>
          <a:off x="260828" y="1900629"/>
          <a:ext cx="2955011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49F6ABC6-6593-419D-BF4B-3DC1DEAB1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182026"/>
              </p:ext>
            </p:extLst>
          </p:nvPr>
        </p:nvGraphicFramePr>
        <p:xfrm>
          <a:off x="3267298" y="1900629"/>
          <a:ext cx="4193969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E0002488-B5CC-4C91-BCCA-D34F125AA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006010"/>
              </p:ext>
            </p:extLst>
          </p:nvPr>
        </p:nvGraphicFramePr>
        <p:xfrm>
          <a:off x="7528560" y="1900628"/>
          <a:ext cx="4381500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62960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Rel-19 Study / Work Items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D49B5-36A5-4AF1-B4D4-A8F934856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80384"/>
              </p:ext>
            </p:extLst>
          </p:nvPr>
        </p:nvGraphicFramePr>
        <p:xfrm>
          <a:off x="573206" y="1663480"/>
          <a:ext cx="10867945" cy="3785107"/>
        </p:xfrm>
        <a:graphic>
          <a:graphicData uri="http://schemas.openxmlformats.org/drawingml/2006/table">
            <a:tbl>
              <a:tblPr firstRow="1" firstCol="1" bandRow="1"/>
              <a:tblGrid>
                <a:gridCol w="1064871">
                  <a:extLst>
                    <a:ext uri="{9D8B030D-6E8A-4147-A177-3AD203B41FA5}">
                      <a16:colId xmlns:a16="http://schemas.microsoft.com/office/drawing/2014/main" val="3092324856"/>
                    </a:ext>
                  </a:extLst>
                </a:gridCol>
                <a:gridCol w="4353442">
                  <a:extLst>
                    <a:ext uri="{9D8B030D-6E8A-4147-A177-3AD203B41FA5}">
                      <a16:colId xmlns:a16="http://schemas.microsoft.com/office/drawing/2014/main" val="2473753773"/>
                    </a:ext>
                  </a:extLst>
                </a:gridCol>
                <a:gridCol w="1221470">
                  <a:extLst>
                    <a:ext uri="{9D8B030D-6E8A-4147-A177-3AD203B41FA5}">
                      <a16:colId xmlns:a16="http://schemas.microsoft.com/office/drawing/2014/main" val="160253941"/>
                    </a:ext>
                  </a:extLst>
                </a:gridCol>
                <a:gridCol w="1315428">
                  <a:extLst>
                    <a:ext uri="{9D8B030D-6E8A-4147-A177-3AD203B41FA5}">
                      <a16:colId xmlns:a16="http://schemas.microsoft.com/office/drawing/2014/main" val="1825234608"/>
                    </a:ext>
                  </a:extLst>
                </a:gridCol>
                <a:gridCol w="2912734">
                  <a:extLst>
                    <a:ext uri="{9D8B030D-6E8A-4147-A177-3AD203B41FA5}">
                      <a16:colId xmlns:a16="http://schemas.microsoft.com/office/drawing/2014/main" val="1104305053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TDoc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Title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Type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UID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(Suggested) Acronym</a:t>
                      </a:r>
                      <a:endParaRPr lang="zh-CN" sz="24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2156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SP-240701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WID on CHF Segmentation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WID NEW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1040012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CHFSeg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267151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SP-240702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WID on Charging Aspects of Ranging and Sidelink Positioning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WID NEW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1040013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Ranging_SL_CH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1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SP-240713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SID on charging aspects of satellite access Phase 3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SID NEW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1040014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FS_5GSAT_Ph3_CH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199974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SP-240714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SID on Charging Aspects of CAPIF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SID NEW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1040015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FS_CAPIF_CH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841796"/>
                  </a:ext>
                </a:extLst>
              </a:tr>
              <a:tr h="283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SP-240705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SID on Charging aspects of next generation real time communication services phase 2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SID NEW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1040016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FS_NG_RTC_Ph2_CH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4827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SP-240712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SID on Charging Aspects of Uncrewed Aerial Vehicle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SID NEW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1040017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FS_UAS_CH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59100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WID on Charging Aspects for Energy Efficiency of 5G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WID NEW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1040018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EnergySys_CH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6913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New WID on charging enhancement for indirect network sharing</a:t>
                      </a:r>
                      <a:endParaRPr lang="zh-CN" sz="240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WID NEW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1040019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NetShare_CH</a:t>
                      </a:r>
                      <a:endParaRPr lang="zh-CN" sz="2400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64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8A4693-0347-4027-944C-6829379129BD}"/>
              </a:ext>
            </a:extLst>
          </p:cNvPr>
          <p:cNvSpPr txBox="1"/>
          <p:nvPr/>
        </p:nvSpPr>
        <p:spPr>
          <a:xfrm>
            <a:off x="640080" y="1210985"/>
            <a:ext cx="3532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8 new CH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3402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Revised Rel-19 Study / Work Items</a:t>
            </a:r>
            <a:endParaRPr lang="en-US" altLang="zh-CN" sz="3200" kern="0" dirty="0">
              <a:solidFill>
                <a:srgbClr val="FF0000"/>
              </a:solidFill>
              <a:highlight>
                <a:srgbClr val="00FFFF"/>
              </a:highlight>
              <a:latin typeface="Calibri"/>
              <a:cs typeface="+mj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39237"/>
              </p:ext>
            </p:extLst>
          </p:nvPr>
        </p:nvGraphicFramePr>
        <p:xfrm>
          <a:off x="422485" y="1429952"/>
          <a:ext cx="11347029" cy="3078480"/>
        </p:xfrm>
        <a:graphic>
          <a:graphicData uri="http://schemas.openxmlformats.org/drawingml/2006/table">
            <a:tbl>
              <a:tblPr/>
              <a:tblGrid>
                <a:gridCol w="118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7885">
                  <a:extLst>
                    <a:ext uri="{9D8B030D-6E8A-4147-A177-3AD203B41FA5}">
                      <a16:colId xmlns:a16="http://schemas.microsoft.com/office/drawing/2014/main" val="3262905075"/>
                    </a:ext>
                  </a:extLst>
                </a:gridCol>
              </a:tblGrid>
              <a:tr h="370249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Release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S5‑242564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SID: Study on Management Data Analytics (MDA) –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SID revised to add Control plane congestion analytics into the scope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30439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S5-242546</a:t>
                      </a:r>
                      <a:endParaRPr lang="zh-CN" altLang="zh-C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5G Advanced NRM features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add Enhancement for edge NRM to support new EDGEAPP features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into the scope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07084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S5-242675</a:t>
                      </a:r>
                      <a:endParaRPr lang="zh-CN" altLang="zh-C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Data management phase 2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WID revised to add 28.537 into impacted specification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747987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S5-242448</a:t>
                      </a:r>
                      <a:endParaRPr lang="zh-CN" altLang="zh-C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Study on Enhanced OAM for management exposure to external consumers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update the rapporteur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6367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B0C397-284B-4A7E-8254-12F2BA0EE276}"/>
              </a:ext>
            </a:extLst>
          </p:cNvPr>
          <p:cNvSpPr txBox="1"/>
          <p:nvPr/>
        </p:nvSpPr>
        <p:spPr>
          <a:xfrm>
            <a:off x="573206" y="1050878"/>
            <a:ext cx="3898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4 revised OAM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1357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13978443-9001-456C-8C14-35588C08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881743"/>
          </a:xfrm>
        </p:spPr>
        <p:txBody>
          <a:bodyPr/>
          <a:lstStyle/>
          <a:p>
            <a:r>
              <a:rPr lang="en-US" sz="3600" dirty="0"/>
              <a:t>Overview of </a:t>
            </a:r>
            <a:r>
              <a:rPr lang="en-US" altLang="zh-CN" sz="3600" dirty="0"/>
              <a:t>Rel-19 </a:t>
            </a:r>
            <a:r>
              <a:rPr lang="en-US" sz="3600" dirty="0"/>
              <a:t>SA5 </a:t>
            </a:r>
            <a:r>
              <a:rPr lang="en-US" altLang="zh-CN" sz="3600" dirty="0"/>
              <a:t>OAM </a:t>
            </a:r>
            <a:r>
              <a:rPr lang="en-US" sz="3600" dirty="0"/>
              <a:t>topics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85B09005-8ACE-42AE-9CE0-0B42810E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20004"/>
              </p:ext>
            </p:extLst>
          </p:nvPr>
        </p:nvGraphicFramePr>
        <p:xfrm>
          <a:off x="120650" y="1035632"/>
          <a:ext cx="12011347" cy="5229098"/>
        </p:xfrm>
        <a:graphic>
          <a:graphicData uri="http://schemas.openxmlformats.org/drawingml/2006/table">
            <a:tbl>
              <a:tblPr/>
              <a:tblGrid>
                <a:gridCol w="504936">
                  <a:extLst>
                    <a:ext uri="{9D8B030D-6E8A-4147-A177-3AD203B41FA5}">
                      <a16:colId xmlns:a16="http://schemas.microsoft.com/office/drawing/2014/main" val="1965733584"/>
                    </a:ext>
                  </a:extLst>
                </a:gridCol>
                <a:gridCol w="280676">
                  <a:extLst>
                    <a:ext uri="{9D8B030D-6E8A-4147-A177-3AD203B41FA5}">
                      <a16:colId xmlns:a16="http://schemas.microsoft.com/office/drawing/2014/main" val="331722294"/>
                    </a:ext>
                  </a:extLst>
                </a:gridCol>
                <a:gridCol w="634713">
                  <a:extLst>
                    <a:ext uri="{9D8B030D-6E8A-4147-A177-3AD203B41FA5}">
                      <a16:colId xmlns:a16="http://schemas.microsoft.com/office/drawing/2014/main" val="907466837"/>
                    </a:ext>
                  </a:extLst>
                </a:gridCol>
                <a:gridCol w="1654509">
                  <a:extLst>
                    <a:ext uri="{9D8B030D-6E8A-4147-A177-3AD203B41FA5}">
                      <a16:colId xmlns:a16="http://schemas.microsoft.com/office/drawing/2014/main" val="2690706286"/>
                    </a:ext>
                  </a:extLst>
                </a:gridCol>
                <a:gridCol w="4796300">
                  <a:extLst>
                    <a:ext uri="{9D8B030D-6E8A-4147-A177-3AD203B41FA5}">
                      <a16:colId xmlns:a16="http://schemas.microsoft.com/office/drawing/2014/main" val="2178307027"/>
                    </a:ext>
                  </a:extLst>
                </a:gridCol>
                <a:gridCol w="788422">
                  <a:extLst>
                    <a:ext uri="{9D8B030D-6E8A-4147-A177-3AD203B41FA5}">
                      <a16:colId xmlns:a16="http://schemas.microsoft.com/office/drawing/2014/main" val="410137253"/>
                    </a:ext>
                  </a:extLst>
                </a:gridCol>
                <a:gridCol w="1297859">
                  <a:extLst>
                    <a:ext uri="{9D8B030D-6E8A-4147-A177-3AD203B41FA5}">
                      <a16:colId xmlns:a16="http://schemas.microsoft.com/office/drawing/2014/main" val="3966773156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4058451737"/>
                    </a:ext>
                  </a:extLst>
                </a:gridCol>
                <a:gridCol w="904567">
                  <a:extLst>
                    <a:ext uri="{9D8B030D-6E8A-4147-A177-3AD203B41FA5}">
                      <a16:colId xmlns:a16="http://schemas.microsoft.com/office/drawing/2014/main" val="2608971487"/>
                    </a:ext>
                  </a:extLst>
                </a:gridCol>
                <a:gridCol w="421778">
                  <a:extLst>
                    <a:ext uri="{9D8B030D-6E8A-4147-A177-3AD203B41FA5}">
                      <a16:colId xmlns:a16="http://schemas.microsoft.com/office/drawing/2014/main" val="2276198587"/>
                    </a:ext>
                  </a:extLst>
                </a:gridCol>
              </a:tblGrid>
              <a:tr h="589742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Abbr.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Acronym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UID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rapp</a:t>
                      </a:r>
                      <a:endParaRPr kumimoji="0" lang="en-GB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42">
                <a:tc rowSpan="5">
                  <a:txBody>
                    <a:bodyPr/>
                    <a:lstStyle/>
                    <a:p>
                      <a:pPr marL="539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Intelligence and Automation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AIML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AI and ML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Intel, NEC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28.908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MDA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Data Analytics (MDA) –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59350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FS_IDMS</a:t>
                      </a: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_MN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intent driven management services for mobile networks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8402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CCL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FS_CCLM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Closed Control loop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Samsung, 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7535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NDT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 of Network Digital Twin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720032"/>
                  </a:ext>
                </a:extLst>
              </a:tr>
              <a:tr h="141342">
                <a:tc rowSpan="14">
                  <a:txBody>
                    <a:bodyPr/>
                    <a:lstStyle/>
                    <a:p>
                      <a:pPr marL="53975" indent="0" algn="l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Management Architecture and Mechanisms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cloud aspects of management and orchestration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Microsoft,CMCC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19402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MSEC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Enablers for Security Monitoring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8557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SBMA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SBMA enhancement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47341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PTM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Plan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1020033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623980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Data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6842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data management, regarding subscriptions and reporting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28.873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0784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performance measurements and KPIs phase 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Telecom, ZTE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SP-231747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28.552/554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29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Advanced NRM features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SP-231745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28.541/622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97506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Subscriber and Equipment Trace and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QoE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collection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SP-231748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32.422/405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25124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 NTN_OAM_Ph2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NTN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CATT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1385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IAB Nodes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SP-231729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4954"/>
                  </a:ext>
                </a:extLst>
              </a:tr>
              <a:tr h="259487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RedCap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feature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</a:t>
                      </a: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Asiainfo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0449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Enhancement of Management Aspects related to NWDAF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8022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Network Sharing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4827"/>
                  </a:ext>
                </a:extLst>
              </a:tr>
              <a:tr h="158810">
                <a:tc rowSpan="2"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of New Services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FS_Energy_OAM_Ph3 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energy efficiency and energy saving aspects of 5G networks and services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Samsung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997468"/>
                  </a:ext>
                </a:extLst>
              </a:tr>
              <a:tr h="494821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Enhanced OAM for management  exposure to external consumers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808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28A8A3-A0D8-4390-9079-05B39E485637}"/>
              </a:ext>
            </a:extLst>
          </p:cNvPr>
          <p:cNvSpPr txBox="1"/>
          <p:nvPr/>
        </p:nvSpPr>
        <p:spPr>
          <a:xfrm>
            <a:off x="120650" y="727854"/>
            <a:ext cx="8196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21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topics including: 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13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prime features and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8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support to network features </a:t>
            </a:r>
            <a:r>
              <a:rPr lang="en-US" altLang="zh-CN" sz="1400" kern="0">
                <a:latin typeface="+mn-lt"/>
                <a:ea typeface="MS PGothic" panose="020B0600070205080204" pitchFamily="34" charset="-128"/>
              </a:rPr>
              <a:t>(in red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background).</a:t>
            </a:r>
          </a:p>
        </p:txBody>
      </p:sp>
    </p:spTree>
    <p:extLst>
      <p:ext uri="{BB962C8B-B14F-4D97-AF65-F5344CB8AC3E}">
        <p14:creationId xmlns:p14="http://schemas.microsoft.com/office/powerpoint/2010/main" val="25686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C568A-0C46-4592-BB68-CDB41342D77A}">
  <ds:schemaRefs>
    <ds:schemaRef ds:uri="http://www.w3.org/XML/1998/namespace"/>
    <ds:schemaRef ds:uri="http://purl.org/dc/elements/1.1/"/>
    <ds:schemaRef ds:uri="6f846979-0e6f-42ff-8b87-e1893efeda99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20982</TotalTime>
  <Words>9411</Words>
  <Application>Microsoft Office PowerPoint</Application>
  <PresentationFormat>Widescreen</PresentationFormat>
  <Paragraphs>2061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 </vt:lpstr>
      <vt:lpstr>Batang</vt:lpstr>
      <vt:lpstr>CG Times (WN)</vt:lpstr>
      <vt:lpstr>Kartika</vt:lpstr>
      <vt:lpstr>Microsoft YaHei UI</vt:lpstr>
      <vt:lpstr>Montserrat</vt:lpstr>
      <vt:lpstr>MS PGothic</vt:lpstr>
      <vt:lpstr>MS PGothic</vt:lpstr>
      <vt:lpstr>PMingLiU</vt:lpstr>
      <vt:lpstr>等线</vt:lpstr>
      <vt:lpstr>宋体</vt:lpstr>
      <vt:lpstr>Arial</vt:lpstr>
      <vt:lpstr>Calibri</vt:lpstr>
      <vt:lpstr>Times New Roman</vt:lpstr>
      <vt:lpstr>Wingdings</vt:lpstr>
      <vt:lpstr>Wingdings 3</vt:lpstr>
      <vt:lpstr>Office Theme</vt:lpstr>
      <vt:lpstr>    SA5 Status Report to SA#104    </vt:lpstr>
      <vt:lpstr>SA5 leadership</vt:lpstr>
      <vt:lpstr>Contents</vt:lpstr>
      <vt:lpstr>SA5 general information since SA#103</vt:lpstr>
      <vt:lpstr>SA5 Number of delegates/LS exchange 2023/2024</vt:lpstr>
      <vt:lpstr>SA5 meeting statistics (2023/2024) </vt:lpstr>
      <vt:lpstr>PowerPoint Presentation</vt:lpstr>
      <vt:lpstr>PowerPoint Presentation</vt:lpstr>
      <vt:lpstr>Overview of Rel-19 SA5 OAM topics</vt:lpstr>
      <vt:lpstr>Update of SA5 Rel-19 OAM ongoing WI/SI progress</vt:lpstr>
      <vt:lpstr>Update of SA5 Rel-19 CH ongoing WI/SI progress</vt:lpstr>
      <vt:lpstr>SA5 Rel-19 cross-WGs topics (OAM)</vt:lpstr>
      <vt:lpstr>SA5 progress highlight topics</vt:lpstr>
      <vt:lpstr>SA5 Liaisons to SA</vt:lpstr>
      <vt:lpstr>Rel-19 SA5 Summary Information in forge</vt:lpstr>
      <vt:lpstr>TRs / TSs to SA#104 for information/approval </vt:lpstr>
      <vt:lpstr>PowerPoint Presentation</vt:lpstr>
      <vt:lpstr>3GPP SA &amp; SA5 meeting calendar (2024)</vt:lpstr>
      <vt:lpstr>3GPP SA &amp; SA5 meeting calendar (2025)</vt:lpstr>
      <vt:lpstr>Thank you!</vt:lpstr>
      <vt:lpstr>List of SA5 CR pack to SA#104</vt:lpstr>
      <vt:lpstr>Management and Orchestration</vt:lpstr>
      <vt:lpstr>1. AIML：Study on AI/ML management - phase 2</vt:lpstr>
      <vt:lpstr>2. MDA：Study on Management Data Analytics (MDA) – Phase 3</vt:lpstr>
      <vt:lpstr>3. IDM: Study on intent driven management services for mobile network phase 3</vt:lpstr>
      <vt:lpstr>4. CCL: Study on closed control loop management</vt:lpstr>
      <vt:lpstr>5. NDT: Study on management aspects of Network Digital Twin</vt:lpstr>
      <vt:lpstr>6. CMO: Study on Cloud Aspects of Management and Orchestration</vt:lpstr>
      <vt:lpstr>7. MSEC: Study on Enablers for Security Monitoring </vt:lpstr>
      <vt:lpstr>8. SBMA: Study on Service Based Management Architecture enhancement phase 3 </vt:lpstr>
      <vt:lpstr>9. PTM: Study on Management of planned configurations  </vt:lpstr>
      <vt:lpstr>10. MADCOL: Data management phase 2 </vt:lpstr>
      <vt:lpstr>11. SEPM: Study on data management regarding subscriptions and reporting</vt:lpstr>
      <vt:lpstr>12. PM: 5G performance measurements and KPIs phase 4</vt:lpstr>
      <vt:lpstr>13. AdNRM: 5G Advanced NRM features phase 3  </vt:lpstr>
      <vt:lpstr>14. TMQ: Subscriber and Equipment Trace and QoE collection management</vt:lpstr>
      <vt:lpstr>15. NTNM: Study on Management Aspects of NTN Phase 2</vt:lpstr>
      <vt:lpstr>16. IABM: Study on management of IAB nodes </vt:lpstr>
      <vt:lpstr>17. RedcapM: Study on management aspects of RedCap feature  </vt:lpstr>
      <vt:lpstr>18. NWDAFM: Study on Enhancement of Management Aspects related to NWDAF Phase 2  </vt:lpstr>
      <vt:lpstr>19. NSM: Study on Management of Network Sharing Phase3  </vt:lpstr>
      <vt:lpstr>20. EE: Rel-19 - Study on energy efficiency and energy saving aspects of 5G networks and services</vt:lpstr>
      <vt:lpstr>21. Mexpo: Study on Enhanced OAM for management exposure to external consumers</vt:lpstr>
      <vt:lpstr>Charging</vt:lpstr>
      <vt:lpstr>1. CHSEG: WID on CHF Segmentation  (preliminary work before SA approval)</vt:lpstr>
      <vt:lpstr>2. RAGCH: New WID on Charging Aspects of Ranging and Sidelink Positioning (preliminary work before SA approval)</vt:lpstr>
      <vt:lpstr>3. EESCH: New WID on charging aspects for energy efficiency of 5G</vt:lpstr>
      <vt:lpstr>4. NSCH: New WID on charging enhancement for indirect network sharing</vt:lpstr>
      <vt:lpstr>5. SATCH: Study (FS_5GSAT_CH_Ph3) (preliminary work before SA approval)</vt:lpstr>
      <vt:lpstr>6. CAPCH: Study (FS_CAPIF_CH) (preliminary work before SA approval)</vt:lpstr>
      <vt:lpstr>7. RTCCH: Study (FS_NG_RTC_Ph2_CH) (preliminary work before SA approval)</vt:lpstr>
      <vt:lpstr>8. UASCH: Study (FS_UAS_CH)</vt:lpstr>
      <vt:lpstr>TU planning</vt:lpstr>
      <vt:lpstr>SA5 calendar with OAM TU (one track) </vt:lpstr>
      <vt:lpstr>Rel-19 TU Budget for SA5 OAM</vt:lpstr>
      <vt:lpstr>SA5 Rel-19 OAM TU planning (Jan.2024~Sep.2025)</vt:lpstr>
      <vt:lpstr>SA5 calendar with CH TU (one track) </vt:lpstr>
      <vt:lpstr>TU Budget for SA5 CH</vt:lpstr>
      <vt:lpstr>SA5 Rel-19 CH TU planning (May.2024~Sep.2025)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ZL</cp:lastModifiedBy>
  <cp:revision>1016</cp:revision>
  <dcterms:created xsi:type="dcterms:W3CDTF">2019-03-13T01:38:36Z</dcterms:created>
  <dcterms:modified xsi:type="dcterms:W3CDTF">2024-06-07T13:47:58Z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(3)3cuNy35AII3gNQ1hjFdEIciNIz4qhb9Z+8vRlofQ4zmacHeelAPpNVYyz0TTl48SGzew2500
18PRUKdXGxDsd8f4l+YOj3U3Hi1jBWUwhLwrSb/z1bJ2Mtk+lTbGdmyAHZLKGdEHZ6lY8yYV
xfGJhNuoUuWjHWY4G7UyeMbxFytWW8fcwBNW6khIzdYDdpbmcHv7lV6HGR2sbwAJ295feVXY
mXfGIEynmf1HNcdxR7</vt:lpwstr>
  </property>
  <property fmtid="{D5CDD505-2E9C-101B-9397-08002B2CF9AE}" pid="4" name="_2015_ms_pID_7253431">
    <vt:lpwstr>4/jpZpG3Z1XiumQN0zPBQseOy3Xx+UtX1wgm5noWYfjtTncipQxYLo
33duCVh3iIXX9J8r3wCidv90NafTd2ZuG71sIQy+ACFHtuHy5l+fjA4iSWiqbmWRcuqyMc/0
vUowxnAciu/x6cwXnBsQcWMQ4JebAkQgCVdzp8tKwZlu0D8Knyqw+6Jww6/joHkSoZ4ai06N
lM4ILmFGPZgJafjUlBvokoLJaSGYjA+/MqAK</vt:lpwstr>
  </property>
  <property fmtid="{D5CDD505-2E9C-101B-9397-08002B2CF9AE}" pid="5" name="_2015_ms_pID_7253432">
    <vt:lpwstr>5g==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1700623718</vt:lpwstr>
  </property>
</Properties>
</file>