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14"/>
  </p:notesMasterIdLst>
  <p:handoutMasterIdLst>
    <p:handoutMasterId r:id="rId15"/>
  </p:handoutMasterIdLst>
  <p:sldIdLst>
    <p:sldId id="303" r:id="rId3"/>
    <p:sldId id="937" r:id="rId4"/>
    <p:sldId id="938" r:id="rId5"/>
    <p:sldId id="939" r:id="rId6"/>
    <p:sldId id="940" r:id="rId7"/>
    <p:sldId id="949" r:id="rId8"/>
    <p:sldId id="942" r:id="rId9"/>
    <p:sldId id="944" r:id="rId10"/>
    <p:sldId id="257" r:id="rId11"/>
    <p:sldId id="945" r:id="rId12"/>
    <p:sldId id="704" r:id="rId13"/>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330" indent="-1511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930" indent="-3035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530" indent="-4559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7130" indent="-6083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FF3300"/>
    <a:srgbClr val="72AF2F"/>
    <a:srgbClr val="C1E442"/>
    <a:srgbClr val="6600FF"/>
    <a:srgbClr val="FFFFCC"/>
    <a:srgbClr val="C6D254"/>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6" autoAdjust="0"/>
    <p:restoredTop sz="97931" autoAdjust="0"/>
  </p:normalViewPr>
  <p:slideViewPr>
    <p:cSldViewPr snapToGrid="0" showGuides="1">
      <p:cViewPr varScale="1">
        <p:scale>
          <a:sx n="121" d="100"/>
          <a:sy n="121" d="100"/>
        </p:scale>
        <p:origin x="226" y="9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1392" y="-256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AA78BAD3-FC21-4679-B770-3EA085F20603}" type="datetime1">
              <a:rPr lang="en-US"/>
              <a:t>1/9/2025</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BE730920-F8FB-4BAB-A0E2-B112E44812FA}" type="datetime1">
              <a:rPr lang="en-US"/>
              <a:t>1/9/2025</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1pPr>
    <a:lvl2pPr marL="6083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2pPr>
    <a:lvl3pPr marL="12179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3pPr>
    <a:lvl4pPr marL="18275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4pPr>
    <a:lvl5pPr marL="24371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t>‹#›</a:t>
            </a:fld>
            <a:endParaRPr lang="en-GB"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t>‹#›</a:t>
            </a:fld>
            <a:endParaRPr lang="en-GB"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300037" y="6510107"/>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lang="en-GB" dirty="0"/>
              <a:t>Discussion paper – Rapporteurs call on January 9</a:t>
            </a:r>
            <a:r>
              <a:rPr lang="en-GB" baseline="30000" dirty="0"/>
              <a:t>th</a:t>
            </a:r>
            <a:r>
              <a:rPr lang="en-GB" dirty="0"/>
              <a:t>, 2025</a:t>
            </a:r>
          </a:p>
          <a:p>
            <a:pPr>
              <a:defRPr/>
            </a:pPr>
            <a:endParaRPr lang="en-GB" sz="1065"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a:solidFill>
                  <a:schemeClr val="bg1"/>
                </a:solidFill>
              </a:rPr>
              <a:t>© 3GPP 2012</a:t>
            </a:r>
            <a:endParaRPr lang="en-GB" altLang="en-US" sz="1335"/>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t>‹#›</a:t>
            </a:fld>
            <a:endParaRPr lang="en-GB" altLang="en-US" sz="1335" b="1"/>
          </a:p>
          <a:p>
            <a:pPr>
              <a:defRPr/>
            </a:pPr>
            <a:endParaRPr lang="en-GB" altLang="en-US" sz="1335"/>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6"/>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7"/>
        </a:buBlip>
        <a:defRPr sz="3200">
          <a:solidFill>
            <a:schemeClr val="tx1"/>
          </a:solidFill>
          <a:latin typeface="+mn-lt"/>
        </a:defRPr>
      </a:lvl2pPr>
      <a:lvl3pPr marL="1522730" indent="-303530" algn="l" rtl="0" eaLnBrk="0" fontAlgn="base" hangingPunct="0">
        <a:spcBef>
          <a:spcPct val="20000"/>
        </a:spcBef>
        <a:spcAft>
          <a:spcPct val="0"/>
        </a:spcAft>
        <a:buBlip>
          <a:blip r:embed="rId8"/>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300037" y="6510107"/>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lang="en-GB" dirty="0"/>
              <a:t>Discussion paper – Rapporteurs call on January 9</a:t>
            </a:r>
            <a:r>
              <a:rPr lang="en-GB" baseline="30000" dirty="0"/>
              <a:t>th</a:t>
            </a:r>
            <a:r>
              <a:rPr lang="en-GB" dirty="0"/>
              <a:t>, 2025</a:t>
            </a:r>
          </a:p>
          <a:p>
            <a:pPr>
              <a:defRPr/>
            </a:pPr>
            <a:endParaRPr lang="en-GB" sz="1065"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a:solidFill>
                  <a:schemeClr val="bg1"/>
                </a:solidFill>
              </a:rPr>
              <a:t>© 3GPP 2012</a:t>
            </a:r>
            <a:endParaRPr lang="en-GB" altLang="en-US" sz="1335"/>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t>‹#›</a:t>
            </a:fld>
            <a:endParaRPr lang="en-GB" altLang="en-US" sz="1335" b="1"/>
          </a:p>
          <a:p>
            <a:pPr>
              <a:defRPr/>
            </a:pPr>
            <a:endParaRPr lang="en-GB" altLang="en-US" sz="1335"/>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6"/>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7"/>
        </a:buBlip>
        <a:defRPr sz="3200">
          <a:solidFill>
            <a:schemeClr val="tx1"/>
          </a:solidFill>
          <a:latin typeface="+mn-lt"/>
        </a:defRPr>
      </a:lvl2pPr>
      <a:lvl3pPr marL="1522730" indent="-303530" algn="l" rtl="0" eaLnBrk="0" fontAlgn="base" hangingPunct="0">
        <a:spcBef>
          <a:spcPct val="20000"/>
        </a:spcBef>
        <a:spcAft>
          <a:spcPct val="0"/>
        </a:spcAft>
        <a:buBlip>
          <a:blip r:embed="rId8"/>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3gpp.org/ftp/Meetings_3GPP_SYNC/SA5/Docs/S5-246314.zi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4000" b="1" i="1" dirty="0">
                <a:effectLst>
                  <a:outerShdw blurRad="38100" dist="38100" dir="2700000" algn="tl">
                    <a:srgbClr val="C0C0C0"/>
                  </a:outerShdw>
                </a:effectLst>
              </a:rPr>
              <a:t>  </a:t>
            </a:r>
            <a:br>
              <a:rPr lang="en-GB" sz="4000" dirty="0"/>
            </a:br>
            <a:r>
              <a:rPr lang="en-US" altLang="zh-CN" sz="4000" b="1" dirty="0"/>
              <a:t>SA5 TR28.869</a:t>
            </a:r>
            <a:br>
              <a:rPr lang="en-GB" sz="4000" b="1" i="1" dirty="0"/>
            </a:br>
            <a:r>
              <a:rPr lang="en-GB" sz="4000" b="1" i="1" dirty="0"/>
              <a:t>Open issues and ways to move forward</a:t>
            </a:r>
            <a:br>
              <a:rPr lang="fr-FR" sz="1800" dirty="0">
                <a:latin typeface="Arial" panose="020B0604020202020204" pitchFamily="34" charset="0"/>
              </a:rPr>
            </a:br>
            <a:endParaRPr lang="en-GB" sz="40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r>
              <a:rPr lang="en-US" altLang="zh-CN" sz="2400" dirty="0" err="1">
                <a:latin typeface="Arial" panose="020B0604020202020204" pitchFamily="34" charset="0"/>
              </a:rPr>
              <a:t>Guangjing</a:t>
            </a:r>
            <a:r>
              <a:rPr lang="en-US" altLang="zh-CN" sz="2400" dirty="0">
                <a:latin typeface="Arial" panose="020B0604020202020204" pitchFamily="34" charset="0"/>
              </a:rPr>
              <a:t> Cao, China Mobile</a:t>
            </a:r>
          </a:p>
          <a:p>
            <a:pPr>
              <a:lnSpc>
                <a:spcPct val="80000"/>
              </a:lnSpc>
            </a:pPr>
            <a:r>
              <a:rPr lang="en-US" altLang="en-US" sz="2400">
                <a:latin typeface="Arial" panose="020B0604020202020204" pitchFamily="34" charset="0"/>
              </a:rPr>
              <a:t>Kostas </a:t>
            </a:r>
            <a:r>
              <a:rPr lang="en-US" altLang="en-US" sz="2400" dirty="0">
                <a:latin typeface="Arial" panose="020B0604020202020204" pitchFamily="34" charset="0"/>
              </a:rPr>
              <a:t>Katsalis,</a:t>
            </a:r>
            <a:r>
              <a:rPr lang="en-GB" altLang="zh-CN" sz="2400" dirty="0">
                <a:latin typeface="Arial" panose="020B0604020202020204" pitchFamily="34" charset="0"/>
              </a:rPr>
              <a:t> NTT Docomo </a:t>
            </a:r>
          </a:p>
          <a:p>
            <a:pPr>
              <a:lnSpc>
                <a:spcPct val="80000"/>
              </a:lnSpc>
            </a:pPr>
            <a:endParaRPr lang="en-US" altLang="zh-CN" sz="24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Timetable</a:t>
            </a:r>
            <a:endParaRPr lang="en-US" dirty="0"/>
          </a:p>
        </p:txBody>
      </p:sp>
      <p:sp>
        <p:nvSpPr>
          <p:cNvPr id="3" name="Content Placeholder 2"/>
          <p:cNvSpPr>
            <a:spLocks noGrp="1"/>
          </p:cNvSpPr>
          <p:nvPr>
            <p:ph idx="1"/>
          </p:nvPr>
        </p:nvSpPr>
        <p:spPr/>
        <p:txBody>
          <a:bodyPr/>
          <a:lstStyle/>
          <a:p>
            <a:pPr marL="342900" marR="0"/>
            <a:r>
              <a:rPr lang="en-US" sz="2400" b="1" u="sng" dirty="0">
                <a:solidFill>
                  <a:srgbClr val="000000"/>
                </a:solidFill>
                <a:effectLst/>
                <a:latin typeface="Arial" panose="020B0604020202020204" pitchFamily="34" charset="0"/>
              </a:rPr>
              <a:t>5G-Advanced timelines according to </a:t>
            </a:r>
            <a:r>
              <a:rPr lang="en-GB" sz="2400" dirty="0">
                <a:effectLst/>
                <a:latin typeface="Calibri" panose="020F0502020204030204" pitchFamily="34" charset="0"/>
                <a:hlinkClick r:id="rId2"/>
              </a:rPr>
              <a:t>S5-246314</a:t>
            </a:r>
            <a:r>
              <a:rPr lang="en-US" sz="2400" b="1" u="sng" dirty="0">
                <a:solidFill>
                  <a:srgbClr val="000000"/>
                </a:solidFill>
                <a:effectLst/>
                <a:latin typeface="Arial" panose="020B0604020202020204" pitchFamily="34" charset="0"/>
              </a:rPr>
              <a:t>:</a:t>
            </a:r>
            <a:endParaRPr lang="en-US" sz="2400" dirty="0">
              <a:solidFill>
                <a:srgbClr val="000000"/>
              </a:solidFill>
              <a:effectLst/>
              <a:latin typeface="Arial" panose="020B0604020202020204" pitchFamily="34" charset="0"/>
            </a:endParaRPr>
          </a:p>
          <a:p>
            <a:pPr rtl="0" fontAlgn="ctr">
              <a:buFont typeface="Arial" panose="020B0604020202020204" pitchFamily="34" charset="0"/>
              <a:buChar char="•"/>
            </a:pPr>
            <a:r>
              <a:rPr lang="en-GB" sz="2000" b="1" dirty="0">
                <a:effectLst/>
                <a:latin typeface="Calibri" panose="020F0502020204030204" pitchFamily="34" charset="0"/>
              </a:rPr>
              <a:t>OAM/CH Prime:</a:t>
            </a:r>
            <a:endParaRPr lang="en-GB" sz="2000" dirty="0">
              <a:effectLst/>
              <a:latin typeface="Calibri" panose="020F0502020204030204" pitchFamily="34" charset="0"/>
            </a:endParaRPr>
          </a:p>
          <a:p>
            <a:pPr marL="742950" lvl="1" indent="-285750" rtl="0" fontAlgn="ctr">
              <a:buFont typeface="Arial" panose="020B0604020202020204" pitchFamily="34" charset="0"/>
              <a:buChar char="•"/>
            </a:pPr>
            <a:r>
              <a:rPr lang="en-GB" sz="2000" dirty="0">
                <a:solidFill>
                  <a:srgbClr val="FF0000"/>
                </a:solidFill>
                <a:effectLst/>
                <a:latin typeface="Calibri" panose="020F0502020204030204" pitchFamily="34" charset="0"/>
              </a:rPr>
              <a:t>Stage-1 freeze: Jun 2025 – (same as SA1 stage-1 freeze)</a:t>
            </a:r>
          </a:p>
          <a:p>
            <a:pPr marL="742950" lvl="1" indent="-285750" rtl="0" fontAlgn="ctr">
              <a:buFont typeface="Arial" panose="020B0604020202020204" pitchFamily="34" charset="0"/>
              <a:buChar char="•"/>
            </a:pPr>
            <a:r>
              <a:rPr lang="en-GB" sz="2000" dirty="0">
                <a:effectLst/>
                <a:latin typeface="Calibri" panose="020F0502020204030204" pitchFamily="34" charset="0"/>
              </a:rPr>
              <a:t>Stage-2 freeze : Jun 2026 (&gt;=80%); Sep 2026 (100%) – (same as SA2 stage-2 freeze)</a:t>
            </a:r>
          </a:p>
          <a:p>
            <a:pPr marL="742950" lvl="1" indent="-285750" rtl="0" fontAlgn="ctr">
              <a:buFont typeface="Arial" panose="020B0604020202020204" pitchFamily="34" charset="0"/>
              <a:buChar char="•"/>
            </a:pPr>
            <a:r>
              <a:rPr lang="en-GB" sz="2000" dirty="0">
                <a:effectLst/>
                <a:latin typeface="Calibri" panose="020F0502020204030204" pitchFamily="34" charset="0"/>
              </a:rPr>
              <a:t>Stage-3 freeze : Mar 2027 – (same as CT stage-3 freeze)</a:t>
            </a:r>
          </a:p>
          <a:p>
            <a:pPr marL="742950" lvl="1" indent="-285750" rtl="0" fontAlgn="ctr">
              <a:buFont typeface="Arial" panose="020B0604020202020204" pitchFamily="34" charset="0"/>
              <a:buChar char="•"/>
            </a:pPr>
            <a:r>
              <a:rPr lang="en-GB" sz="2000" dirty="0">
                <a:effectLst/>
                <a:latin typeface="Calibri" panose="020F0502020204030204" pitchFamily="34" charset="0"/>
              </a:rPr>
              <a:t>ASN.1/</a:t>
            </a:r>
            <a:r>
              <a:rPr lang="en-GB" sz="2000" dirty="0" err="1">
                <a:effectLst/>
                <a:latin typeface="Calibri" panose="020F0502020204030204" pitchFamily="34" charset="0"/>
              </a:rPr>
              <a:t>OpenAPI</a:t>
            </a:r>
            <a:r>
              <a:rPr lang="en-GB" sz="2000" dirty="0">
                <a:effectLst/>
                <a:latin typeface="Calibri" panose="020F0502020204030204" pitchFamily="34" charset="0"/>
              </a:rPr>
              <a:t> freeze: June 2027</a:t>
            </a:r>
          </a:p>
          <a:p>
            <a:endParaRPr lang="en-US"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870" y="2787365"/>
            <a:ext cx="8221835" cy="519616"/>
          </a:xfrm>
        </p:spPr>
        <p:txBody>
          <a:bodyPr/>
          <a:lstStyle/>
          <a:p>
            <a:r>
              <a:rPr lang="sv-SE" sz="4400" dirty="0" err="1"/>
              <a:t>Thank</a:t>
            </a:r>
            <a:r>
              <a:rPr lang="sv-SE" sz="4400" dirty="0"/>
              <a:t> </a:t>
            </a:r>
            <a:r>
              <a:rPr lang="sv-SE" sz="4400" dirty="0" err="1"/>
              <a:t>you</a:t>
            </a:r>
            <a:r>
              <a:rPr lang="sv-SE" sz="4400" dirty="0"/>
              <a: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Content</a:t>
            </a:r>
            <a:endParaRPr lang="zh-CN" altLang="en-US" dirty="0"/>
          </a:p>
        </p:txBody>
      </p:sp>
      <p:sp>
        <p:nvSpPr>
          <p:cNvPr id="3" name="Content Placeholder 2"/>
          <p:cNvSpPr>
            <a:spLocks noGrp="1"/>
          </p:cNvSpPr>
          <p:nvPr>
            <p:ph idx="1"/>
          </p:nvPr>
        </p:nvSpPr>
        <p:spPr/>
        <p:txBody>
          <a:bodyPr/>
          <a:lstStyle/>
          <a:p>
            <a:r>
              <a:rPr lang="en-GB" altLang="zh-CN" dirty="0">
                <a:solidFill>
                  <a:srgbClr val="0000FF"/>
                </a:solidFill>
              </a:rPr>
              <a:t>TR28.869 current status</a:t>
            </a:r>
          </a:p>
          <a:p>
            <a:r>
              <a:rPr lang="en-GB" altLang="zh-CN" dirty="0">
                <a:solidFill>
                  <a:srgbClr val="0000FF"/>
                </a:solidFill>
              </a:rPr>
              <a:t>Open Issues</a:t>
            </a:r>
          </a:p>
          <a:p>
            <a:r>
              <a:rPr lang="en-GB" altLang="zh-CN" dirty="0">
                <a:solidFill>
                  <a:srgbClr val="0000FF"/>
                </a:solidFill>
              </a:rPr>
              <a:t>Ways to move forward</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Current status WT-1</a:t>
            </a:r>
            <a:endParaRPr lang="zh-CN" altLang="en-US" dirty="0"/>
          </a:p>
        </p:txBody>
      </p:sp>
      <p:sp>
        <p:nvSpPr>
          <p:cNvPr id="3" name="Content Placeholder 2"/>
          <p:cNvSpPr>
            <a:spLocks noGrp="1"/>
          </p:cNvSpPr>
          <p:nvPr>
            <p:ph idx="1"/>
          </p:nvPr>
        </p:nvSpPr>
        <p:spPr/>
        <p:txBody>
          <a:bodyPr/>
          <a:lstStyle/>
          <a:p>
            <a:r>
              <a:rPr lang="en-GB" altLang="zh-CN" sz="3200" dirty="0">
                <a:solidFill>
                  <a:srgbClr val="0000FF"/>
                </a:solidFill>
              </a:rPr>
              <a:t>WT-1  Use cases: Use of VNF generic OAM functions</a:t>
            </a:r>
          </a:p>
          <a:p>
            <a:pPr lvl="1"/>
            <a:r>
              <a:rPr lang="en-GB" altLang="zh-CN" sz="2700" dirty="0">
                <a:solidFill>
                  <a:srgbClr val="0000FF"/>
                </a:solidFill>
              </a:rPr>
              <a:t>Use case #1: Cloud-native VNF configuration management</a:t>
            </a:r>
          </a:p>
          <a:p>
            <a:pPr lvl="1"/>
            <a:r>
              <a:rPr lang="en-GB" altLang="zh-CN" sz="2700" dirty="0">
                <a:solidFill>
                  <a:srgbClr val="0000FF"/>
                </a:solidFill>
              </a:rPr>
              <a:t>Use case #2: Cloud-native VNF policy management</a:t>
            </a:r>
          </a:p>
          <a:p>
            <a:pPr lvl="1"/>
            <a:r>
              <a:rPr lang="en-GB" altLang="zh-CN" sz="2700" dirty="0">
                <a:solidFill>
                  <a:srgbClr val="0000FF"/>
                </a:solidFill>
              </a:rPr>
              <a:t>Use case #3: Cloud-native VNF Traffic management</a:t>
            </a:r>
          </a:p>
          <a:p>
            <a:pPr lvl="1"/>
            <a:r>
              <a:rPr lang="en-GB" altLang="zh-CN" sz="2700" dirty="0">
                <a:solidFill>
                  <a:srgbClr val="0000FF"/>
                </a:solidFill>
              </a:rPr>
              <a:t>Use case #4: Cloud-native VNF Upgrade</a:t>
            </a:r>
          </a:p>
          <a:p>
            <a:endParaRPr lang="en-GB" altLang="zh-CN" sz="3200" dirty="0">
              <a:solidFill>
                <a:srgbClr val="0000FF"/>
              </a:solidFill>
            </a:endParaRPr>
          </a:p>
          <a:p>
            <a:endParaRPr lang="en-GB" altLang="zh-CN" sz="3200" dirty="0">
              <a:solidFill>
                <a:srgbClr val="0000FF"/>
              </a:solidFill>
            </a:endParaRPr>
          </a:p>
          <a:p>
            <a:endParaRPr lang="en-GB" altLang="zh-CN" dirty="0">
              <a:solidFill>
                <a:srgbClr val="0000FF"/>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Current status WT-2</a:t>
            </a:r>
            <a:endParaRPr lang="zh-CN" altLang="en-US" dirty="0"/>
          </a:p>
        </p:txBody>
      </p:sp>
      <p:sp>
        <p:nvSpPr>
          <p:cNvPr id="3" name="Content Placeholder 2"/>
          <p:cNvSpPr>
            <a:spLocks noGrp="1"/>
          </p:cNvSpPr>
          <p:nvPr>
            <p:ph idx="1"/>
          </p:nvPr>
        </p:nvSpPr>
        <p:spPr/>
        <p:txBody>
          <a:bodyPr/>
          <a:lstStyle/>
          <a:p>
            <a:r>
              <a:rPr lang="en-GB" altLang="zh-CN" sz="3200" dirty="0">
                <a:solidFill>
                  <a:srgbClr val="0000FF"/>
                </a:solidFill>
              </a:rPr>
              <a:t>WT-2  Use cases: Use of industry solutions for management of cloud-native network functions </a:t>
            </a:r>
          </a:p>
          <a:p>
            <a:pPr lvl="1"/>
            <a:r>
              <a:rPr lang="en-GB" altLang="zh-CN" sz="2700" dirty="0">
                <a:solidFill>
                  <a:srgbClr val="0000FF"/>
                </a:solidFill>
              </a:rPr>
              <a:t>Use case #1: 3GPP management architecture evolution to support LCM of NF Deployment instance</a:t>
            </a:r>
          </a:p>
          <a:p>
            <a:pPr lvl="1"/>
            <a:r>
              <a:rPr lang="en-GB" altLang="zh-CN" sz="2700" dirty="0">
                <a:solidFill>
                  <a:srgbClr val="0000FF"/>
                </a:solidFill>
              </a:rPr>
              <a:t>Use case #2: data streaming for cloud native network function</a:t>
            </a:r>
          </a:p>
          <a:p>
            <a:pPr lvl="1"/>
            <a:r>
              <a:rPr lang="en-GB" altLang="zh-CN" sz="2700" dirty="0">
                <a:solidFill>
                  <a:srgbClr val="0000FF"/>
                </a:solidFill>
              </a:rPr>
              <a:t>Use case #3: Creation of a NF Deployment instance</a:t>
            </a:r>
          </a:p>
          <a:p>
            <a:pPr lvl="1"/>
            <a:r>
              <a:rPr lang="en-GB" altLang="zh-CN" sz="2700" dirty="0">
                <a:solidFill>
                  <a:srgbClr val="0000FF"/>
                </a:solidFill>
              </a:rPr>
              <a:t>Use case #4: Modification of a NF Deployment instance</a:t>
            </a:r>
          </a:p>
          <a:p>
            <a:pPr lvl="1"/>
            <a:r>
              <a:rPr lang="en-GB" altLang="zh-CN" sz="2700" dirty="0">
                <a:solidFill>
                  <a:srgbClr val="0000FF"/>
                </a:solidFill>
              </a:rPr>
              <a:t>Use case #5: Termination of a NF deployment instance</a:t>
            </a:r>
          </a:p>
          <a:p>
            <a:pPr lvl="1"/>
            <a:r>
              <a:rPr lang="en-GB" altLang="zh-CN" sz="2700" dirty="0">
                <a:solidFill>
                  <a:srgbClr val="0000FF"/>
                </a:solidFill>
              </a:rPr>
              <a:t>Use case #6: Scaling of cloud-native network functions</a:t>
            </a:r>
          </a:p>
          <a:p>
            <a:endParaRPr lang="en-GB" altLang="zh-CN" sz="3200" dirty="0">
              <a:solidFill>
                <a:srgbClr val="0000FF"/>
              </a:solidFill>
            </a:endParaRPr>
          </a:p>
          <a:p>
            <a:endParaRPr lang="en-GB" altLang="zh-CN" sz="3200" dirty="0">
              <a:solidFill>
                <a:srgbClr val="0000FF"/>
              </a:solidFill>
            </a:endParaRPr>
          </a:p>
          <a:p>
            <a:endParaRPr lang="en-GB" altLang="zh-CN" dirty="0">
              <a:solidFill>
                <a:srgbClr val="0000FF"/>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Current status WT-3</a:t>
            </a:r>
            <a:endParaRPr lang="zh-CN" altLang="en-US" dirty="0"/>
          </a:p>
        </p:txBody>
      </p:sp>
      <p:sp>
        <p:nvSpPr>
          <p:cNvPr id="3" name="Content Placeholder 2"/>
          <p:cNvSpPr>
            <a:spLocks noGrp="1"/>
          </p:cNvSpPr>
          <p:nvPr>
            <p:ph idx="1"/>
          </p:nvPr>
        </p:nvSpPr>
        <p:spPr/>
        <p:txBody>
          <a:bodyPr/>
          <a:lstStyle/>
          <a:p>
            <a:r>
              <a:rPr lang="en-GB" altLang="zh-CN" sz="3200" dirty="0">
                <a:solidFill>
                  <a:srgbClr val="0000FF"/>
                </a:solidFill>
              </a:rPr>
              <a:t>Support of different cloud deployment scenarios	</a:t>
            </a:r>
          </a:p>
          <a:p>
            <a:pPr lvl="1"/>
            <a:r>
              <a:rPr lang="en-GB" altLang="zh-CN" sz="2700" dirty="0">
                <a:solidFill>
                  <a:srgbClr val="0000FF"/>
                </a:solidFill>
              </a:rPr>
              <a:t>Use case #1: Placement of cloud native NFs</a:t>
            </a:r>
          </a:p>
          <a:p>
            <a:endParaRPr lang="en-GB" altLang="zh-CN" sz="3200" dirty="0">
              <a:solidFill>
                <a:srgbClr val="0000FF"/>
              </a:solidFill>
            </a:endParaRPr>
          </a:p>
          <a:p>
            <a:endParaRPr lang="en-GB" altLang="zh-CN" sz="3200" dirty="0">
              <a:solidFill>
                <a:srgbClr val="0000FF"/>
              </a:solidFill>
            </a:endParaRPr>
          </a:p>
          <a:p>
            <a:endParaRPr lang="en-GB" altLang="zh-CN" dirty="0">
              <a:solidFill>
                <a:srgbClr val="0000FF"/>
              </a:solidFill>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Reported Issues for WT-1</a:t>
            </a:r>
            <a:endParaRPr lang="zh-CN" altLang="en-US" dirty="0"/>
          </a:p>
        </p:txBody>
      </p:sp>
      <p:sp>
        <p:nvSpPr>
          <p:cNvPr id="3" name="Content Placeholder 2"/>
          <p:cNvSpPr>
            <a:spLocks noGrp="1"/>
          </p:cNvSpPr>
          <p:nvPr>
            <p:ph idx="1"/>
          </p:nvPr>
        </p:nvSpPr>
        <p:spPr>
          <a:xfrm>
            <a:off x="58420" y="1454150"/>
            <a:ext cx="11183938" cy="4830763"/>
          </a:xfrm>
        </p:spPr>
        <p:txBody>
          <a:bodyPr/>
          <a:lstStyle/>
          <a:p>
            <a:r>
              <a:rPr lang="en-GB" altLang="zh-CN" sz="2400" dirty="0">
                <a:solidFill>
                  <a:srgbClr val="0000FF"/>
                </a:solidFill>
              </a:rPr>
              <a:t>Open issues according to S5-246790 3GPP TSG-SA5 Meeting #158 Orlando, USA</a:t>
            </a:r>
          </a:p>
          <a:p>
            <a:pPr lvl="1">
              <a:buFont typeface="+mj-lt"/>
              <a:buAutoNum type="arabicPeriod"/>
            </a:pPr>
            <a:r>
              <a:rPr lang="en-GB" sz="1600" dirty="0">
                <a:solidFill>
                  <a:schemeClr val="bg1">
                    <a:lumMod val="65000"/>
                  </a:schemeClr>
                </a:solidFill>
              </a:rPr>
              <a:t>The motivation/need to use PaaS Services is not clear. Further, the use of the term “PaaS Services” in this context needs further clarification. </a:t>
            </a:r>
          </a:p>
          <a:p>
            <a:pPr lvl="1" algn="l">
              <a:buSzTx/>
              <a:buFont typeface="+mj-lt"/>
              <a:buAutoNum type="arabicPeriod"/>
            </a:pPr>
            <a:r>
              <a:rPr lang="en-GB" sz="1600" dirty="0">
                <a:solidFill>
                  <a:srgbClr val="0000FF"/>
                </a:solidFill>
                <a:cs typeface="+mn-ea"/>
              </a:rPr>
              <a:t>Clarification is needed on why the VNF Generic OAM functions need to be discussed within the 3GPP management system.</a:t>
            </a:r>
          </a:p>
          <a:p>
            <a:pPr lvl="1">
              <a:buFont typeface="+mj-lt"/>
              <a:buAutoNum type="arabicPeriod"/>
            </a:pPr>
            <a:r>
              <a:rPr lang="en-GB" sz="1600" dirty="0">
                <a:solidFill>
                  <a:srgbClr val="0000FF"/>
                </a:solidFill>
              </a:rPr>
              <a:t>There are no impacts or enhancements to the 3GPP management system that have been identified in the study to support the VNF generic OAM functions. </a:t>
            </a:r>
          </a:p>
          <a:p>
            <a:pPr lvl="1">
              <a:buFont typeface="+mj-lt"/>
              <a:buAutoNum type="arabicPeriod"/>
            </a:pPr>
            <a:r>
              <a:rPr lang="en-GB" sz="1600" dirty="0">
                <a:solidFill>
                  <a:srgbClr val="0000FF"/>
                </a:solidFill>
              </a:rPr>
              <a:t>The use case in clause 5.1.3 related to cloud-native VNF traffic management is out-of-scope for the 3GPP management system.</a:t>
            </a:r>
          </a:p>
          <a:p>
            <a:pPr lvl="1">
              <a:buFont typeface="+mj-lt"/>
              <a:buAutoNum type="arabicPeriod"/>
            </a:pPr>
            <a:r>
              <a:rPr lang="en-GB" sz="1600" dirty="0">
                <a:solidFill>
                  <a:srgbClr val="0000FF"/>
                </a:solidFill>
              </a:rPr>
              <a:t>NFV-IFA 049 is quoted in use case 5.1.1; however, the content of configuration is unspecified in the IFA 049. No study is made on those configurations in term of how they are relevant to 3GPP management system.</a:t>
            </a:r>
          </a:p>
          <a:p>
            <a:pPr lvl="1">
              <a:buFont typeface="+mj-lt"/>
              <a:buAutoNum type="arabicPeriod"/>
            </a:pPr>
            <a:r>
              <a:rPr lang="en-GB" altLang="zh-CN" sz="1600" dirty="0">
                <a:solidFill>
                  <a:srgbClr val="0000FF"/>
                </a:solidFill>
              </a:rPr>
              <a:t>What’s the configuration parameters and policies for VNF the 3GPP management system needs to interact with VNF generic OAM function to configure the VNF. If it is VNF application level configuration parameters and policies defined in 3GPP, the 3GPP management system can use existing 3GPP provisioning </a:t>
            </a:r>
            <a:r>
              <a:rPr lang="en-GB" altLang="zh-CN" sz="1600" dirty="0" err="1">
                <a:solidFill>
                  <a:srgbClr val="0000FF"/>
                </a:solidFill>
              </a:rPr>
              <a:t>MnSs</a:t>
            </a:r>
            <a:r>
              <a:rPr lang="en-GB" altLang="zh-CN" sz="1600" dirty="0">
                <a:solidFill>
                  <a:srgbClr val="0000FF"/>
                </a:solidFill>
              </a:rPr>
              <a:t> to configure the VNF directly.</a:t>
            </a:r>
          </a:p>
          <a:p>
            <a:pPr lvl="1">
              <a:buFont typeface="+mj-lt"/>
              <a:buAutoNum type="arabicPeriod"/>
            </a:pPr>
            <a:r>
              <a:rPr lang="en-GB" altLang="zh-CN" sz="1600" dirty="0">
                <a:solidFill>
                  <a:srgbClr val="0000FF"/>
                </a:solidFill>
              </a:rPr>
              <a:t>Relationship between 3GPP Management System (SBMA) and ETSI NFV VNF generic OAM functions and NFV-MANO. Need to clarify the boundary between 3GPP and ETSI NFV</a:t>
            </a:r>
            <a:r>
              <a:rPr lang="en-US" altLang="en-GB" sz="1600" dirty="0">
                <a:solidFill>
                  <a:srgbClr val="0000FF"/>
                </a:solidFill>
              </a:rPr>
              <a:t>.</a:t>
            </a:r>
            <a:endParaRPr lang="en-GB" altLang="zh-CN" sz="1600" dirty="0">
              <a:solidFill>
                <a:srgbClr val="0000FF"/>
              </a:solidFill>
            </a:endParaRPr>
          </a:p>
          <a:p>
            <a:pPr lvl="1"/>
            <a:endParaRPr lang="en-GB" altLang="zh-CN" sz="2000" dirty="0">
              <a:solidFill>
                <a:srgbClr val="0000FF"/>
              </a:solidFill>
            </a:endParaRPr>
          </a:p>
          <a:p>
            <a:endParaRPr lang="en-GB" altLang="zh-CN" sz="2400" dirty="0">
              <a:solidFill>
                <a:srgbClr val="0000FF"/>
              </a:solidFill>
            </a:endParaRPr>
          </a:p>
          <a:p>
            <a:endParaRPr lang="en-GB" altLang="zh-CN" sz="3200" dirty="0">
              <a:solidFill>
                <a:srgbClr val="0000FF"/>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Reported Issues for WT-2</a:t>
            </a:r>
            <a:endParaRPr lang="zh-CN" altLang="en-US" dirty="0"/>
          </a:p>
        </p:txBody>
      </p:sp>
      <p:sp>
        <p:nvSpPr>
          <p:cNvPr id="3" name="Content Placeholder 2"/>
          <p:cNvSpPr>
            <a:spLocks noGrp="1"/>
          </p:cNvSpPr>
          <p:nvPr>
            <p:ph idx="1"/>
          </p:nvPr>
        </p:nvSpPr>
        <p:spPr>
          <a:xfrm>
            <a:off x="200660" y="1261110"/>
            <a:ext cx="11184255" cy="5026660"/>
          </a:xfrm>
        </p:spPr>
        <p:txBody>
          <a:bodyPr/>
          <a:lstStyle/>
          <a:p>
            <a:r>
              <a:rPr lang="en-GB" altLang="zh-CN" sz="2400" dirty="0">
                <a:solidFill>
                  <a:srgbClr val="0000FF"/>
                </a:solidFill>
              </a:rPr>
              <a:t>Open issues according to S5-246790 3GPP TSG-SA5 Meeting #158 Orlando, USA</a:t>
            </a:r>
          </a:p>
          <a:p>
            <a:pPr lvl="1"/>
            <a:r>
              <a:rPr lang="en-GB" altLang="zh-CN" sz="2000" dirty="0">
                <a:solidFill>
                  <a:srgbClr val="0000FF"/>
                </a:solidFill>
              </a:rPr>
              <a:t>NF Deployment LCM:</a:t>
            </a:r>
          </a:p>
          <a:p>
            <a:pPr marL="1562100" lvl="2" indent="-342900">
              <a:buFont typeface="+mj-lt"/>
              <a:buAutoNum type="arabicPeriod"/>
            </a:pPr>
            <a:r>
              <a:rPr lang="en-GB" altLang="zh-CN" sz="1500" dirty="0">
                <a:solidFill>
                  <a:schemeClr val="bg1">
                    <a:lumMod val="65000"/>
                  </a:schemeClr>
                </a:solidFill>
              </a:rPr>
              <a:t>The motivation/need to use orchestration and management entity (e.g. Kubernetes based API) are not clear enough. </a:t>
            </a:r>
          </a:p>
          <a:p>
            <a:pPr marL="1562100" lvl="2" indent="-342900">
              <a:buFont typeface="+mj-lt"/>
              <a:buAutoNum type="arabicPeriod"/>
            </a:pPr>
            <a:r>
              <a:rPr lang="en-GB" altLang="zh-CN" sz="1500" dirty="0">
                <a:solidFill>
                  <a:srgbClr val="0000FF"/>
                </a:solidFill>
              </a:rPr>
              <a:t>The orchestration and management entity (e.g. Kubernetes based API) and the interface have not been defined, and further clarification is needed.</a:t>
            </a:r>
          </a:p>
          <a:p>
            <a:pPr marL="1562100" lvl="2" indent="-342900">
              <a:buFont typeface="+mj-lt"/>
              <a:buAutoNum type="arabicPeriod"/>
            </a:pPr>
            <a:r>
              <a:rPr lang="en-GB" altLang="zh-CN" sz="1500" dirty="0">
                <a:solidFill>
                  <a:srgbClr val="0000FF"/>
                </a:solidFill>
              </a:rPr>
              <a:t>How 3GPP management system interact with and send deployment requirements to an orchestration and management entity other than ETSI NF and how to do it in an interoperable way, e.g. standardization of the descriptor, is not clear.</a:t>
            </a:r>
          </a:p>
          <a:p>
            <a:pPr marL="1562100" lvl="2" indent="-342900">
              <a:buFont typeface="+mj-lt"/>
              <a:buAutoNum type="arabicPeriod"/>
            </a:pPr>
            <a:r>
              <a:rPr lang="en-GB" altLang="zh-CN" sz="1500" dirty="0">
                <a:solidFill>
                  <a:srgbClr val="0000FF"/>
                </a:solidFill>
              </a:rPr>
              <a:t>The impact and enhancements need to be done for the 3GPP management system are not clear enough.</a:t>
            </a:r>
          </a:p>
          <a:p>
            <a:pPr marL="1562100" lvl="2" indent="-342900">
              <a:buFont typeface="+mj-lt"/>
              <a:buAutoNum type="arabicPeriod"/>
            </a:pPr>
            <a:r>
              <a:rPr lang="en-GB" altLang="zh-CN" sz="1500" dirty="0">
                <a:solidFill>
                  <a:srgbClr val="0000FF"/>
                </a:solidFill>
              </a:rPr>
              <a:t>Current TR only provide the abstract level requirements and framework for WT-2, it is not clear what will be the solution (e.g. how the industry solution and MANO solution can be used to </a:t>
            </a:r>
            <a:r>
              <a:rPr lang="en-GB" altLang="zh-CN" sz="1500" dirty="0" err="1">
                <a:solidFill>
                  <a:srgbClr val="0000FF"/>
                </a:solidFill>
              </a:rPr>
              <a:t>satify</a:t>
            </a:r>
            <a:r>
              <a:rPr lang="en-GB" altLang="zh-CN" sz="1500" dirty="0">
                <a:solidFill>
                  <a:srgbClr val="0000FF"/>
                </a:solidFill>
              </a:rPr>
              <a:t> the abstract level requirements) for WT-2, whether it is possible to define only requirements in normative work.</a:t>
            </a:r>
          </a:p>
          <a:p>
            <a:pPr marL="1562100" lvl="2" indent="-342900">
              <a:buFont typeface="+mj-lt"/>
              <a:buAutoNum type="arabicPeriod"/>
            </a:pPr>
            <a:r>
              <a:rPr lang="en-GB" altLang="zh-CN" sz="1500" dirty="0">
                <a:solidFill>
                  <a:srgbClr val="0000FF"/>
                </a:solidFill>
              </a:rPr>
              <a:t>The abstract level requirements and framework are also applied for MANO, then the relation with the requirements and framework documented in TS 28.5XX (e.g. 28.500, TS28.525) needs to be clarified.</a:t>
            </a:r>
          </a:p>
          <a:p>
            <a:pPr lvl="1"/>
            <a:r>
              <a:rPr lang="en-GB" sz="2000" dirty="0">
                <a:solidFill>
                  <a:srgbClr val="0000FF"/>
                </a:solidFill>
              </a:rPr>
              <a:t>For the data streaming, there may be the following potential blocking points:</a:t>
            </a:r>
          </a:p>
          <a:p>
            <a:pPr marL="1562100" lvl="2" indent="-342900">
              <a:buFont typeface="+mj-lt"/>
              <a:buAutoNum type="arabicPeriod"/>
            </a:pPr>
            <a:r>
              <a:rPr lang="en-GB" sz="1500" dirty="0">
                <a:solidFill>
                  <a:schemeClr val="bg1">
                    <a:lumMod val="65000"/>
                  </a:schemeClr>
                </a:solidFill>
              </a:rPr>
              <a:t>The use case motivation is not clear </a:t>
            </a:r>
          </a:p>
          <a:p>
            <a:pPr marL="1562100" lvl="2" indent="-342900">
              <a:buFont typeface="+mj-lt"/>
              <a:buAutoNum type="arabicPeriod"/>
            </a:pPr>
            <a:r>
              <a:rPr lang="en-GB" sz="1500" dirty="0">
                <a:solidFill>
                  <a:srgbClr val="0000FF"/>
                </a:solidFill>
              </a:rPr>
              <a:t>The use case requirements refer to a specific solution.</a:t>
            </a:r>
          </a:p>
          <a:p>
            <a:pPr marL="1562100" lvl="2" indent="-342900">
              <a:buFont typeface="+mj-lt"/>
              <a:buAutoNum type="arabicPeriod"/>
            </a:pPr>
            <a:r>
              <a:rPr lang="en-GB" sz="1500" dirty="0">
                <a:solidFill>
                  <a:srgbClr val="0000FF"/>
                </a:solidFill>
              </a:rPr>
              <a:t>The proposed use case has serious architectural impacts on the 3GPP management system without the proper motivation to necessitate such architectural impacts</a:t>
            </a:r>
          </a:p>
          <a:p>
            <a:endParaRPr lang="en-GB" altLang="zh-CN" sz="2400" dirty="0">
              <a:solidFill>
                <a:srgbClr val="0000FF"/>
              </a:solidFill>
            </a:endParaRPr>
          </a:p>
          <a:p>
            <a:endParaRPr lang="en-GB" altLang="zh-CN" sz="3200" dirty="0">
              <a:solidFill>
                <a:srgbClr val="0000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Reported Issues for WT-3 </a:t>
            </a:r>
            <a:endParaRPr lang="zh-CN" altLang="en-US" dirty="0"/>
          </a:p>
        </p:txBody>
      </p:sp>
      <p:sp>
        <p:nvSpPr>
          <p:cNvPr id="3" name="Content Placeholder 2"/>
          <p:cNvSpPr>
            <a:spLocks noGrp="1"/>
          </p:cNvSpPr>
          <p:nvPr>
            <p:ph idx="1"/>
          </p:nvPr>
        </p:nvSpPr>
        <p:spPr/>
        <p:txBody>
          <a:bodyPr/>
          <a:lstStyle/>
          <a:p>
            <a:r>
              <a:rPr lang="en-GB" altLang="zh-CN" sz="2400" dirty="0">
                <a:solidFill>
                  <a:srgbClr val="0000FF"/>
                </a:solidFill>
              </a:rPr>
              <a:t>Open issues according to S5-246790 3GPP TSG-SA5 Meeting #158 Orlando, USA</a:t>
            </a:r>
          </a:p>
          <a:p>
            <a:pPr lvl="1">
              <a:buFont typeface="+mj-lt"/>
              <a:buAutoNum type="arabicPeriod"/>
            </a:pPr>
            <a:r>
              <a:rPr lang="en-GB" altLang="zh-CN" sz="1900" dirty="0">
                <a:solidFill>
                  <a:srgbClr val="0000FF"/>
                </a:solidFill>
              </a:rPr>
              <a:t>There is only one use case described but without endorsing any solution.</a:t>
            </a:r>
          </a:p>
          <a:p>
            <a:pPr marL="0" indent="0">
              <a:buNone/>
            </a:pPr>
            <a:endParaRPr lang="en-GB" altLang="zh-CN" sz="3200" dirty="0">
              <a:solidFill>
                <a:srgbClr val="0000FF"/>
              </a:solidFill>
            </a:endParaRPr>
          </a:p>
        </p:txBody>
      </p:sp>
      <p:sp>
        <p:nvSpPr>
          <p:cNvPr id="4" name="文本框 3"/>
          <p:cNvSpPr txBox="1"/>
          <p:nvPr/>
        </p:nvSpPr>
        <p:spPr>
          <a:xfrm>
            <a:off x="786765" y="3263265"/>
            <a:ext cx="10862945" cy="1611630"/>
          </a:xfrm>
          <a:prstGeom prst="rect">
            <a:avLst/>
          </a:prstGeom>
          <a:noFill/>
        </p:spPr>
        <p:txBody>
          <a:bodyPr wrap="square" rtlCol="0">
            <a:spAutoFit/>
          </a:bodyPr>
          <a:lstStyle/>
          <a:p>
            <a:pPr marL="609600" lvl="1" algn="l">
              <a:spcBef>
                <a:spcPct val="20000"/>
              </a:spcBef>
              <a:buClr>
                <a:srgbClr val="C00000"/>
              </a:buClr>
              <a:buSzTx/>
              <a:buFont typeface="+mj-lt"/>
              <a:buNone/>
            </a:pPr>
            <a:r>
              <a:rPr lang="en-GB" altLang="zh-CN" sz="1900" i="1" kern="0" dirty="0">
                <a:solidFill>
                  <a:srgbClr val="0000FF"/>
                </a:solidFill>
                <a:latin typeface="+mn-lt"/>
                <a:ea typeface="Arial" panose="020B0604020202020204" pitchFamily="34" charset="0"/>
                <a:cs typeface="+mn-ea"/>
              </a:rPr>
              <a:t>NOTE: </a:t>
            </a:r>
            <a:r>
              <a:rPr lang="en-US" altLang="en-GB" sz="1900" i="1" kern="0" dirty="0">
                <a:solidFill>
                  <a:srgbClr val="0000FF"/>
                </a:solidFill>
                <a:latin typeface="+mn-lt"/>
                <a:ea typeface="Arial" panose="020B0604020202020204" pitchFamily="34" charset="0"/>
                <a:cs typeface="+mn-ea"/>
              </a:rPr>
              <a:t> </a:t>
            </a:r>
            <a:r>
              <a:rPr lang="en-GB" altLang="zh-CN" sz="1900" i="1" kern="0" dirty="0">
                <a:solidFill>
                  <a:srgbClr val="0000FF"/>
                </a:solidFill>
                <a:latin typeface="+mn-lt"/>
                <a:ea typeface="Arial" panose="020B0604020202020204" pitchFamily="34" charset="0"/>
                <a:cs typeface="+mn-ea"/>
              </a:rPr>
              <a:t>There are some corresponding c</a:t>
            </a:r>
            <a:r>
              <a:rPr lang="en-GB" altLang="zh-CN" sz="1900" i="1" kern="0" dirty="0">
                <a:solidFill>
                  <a:srgbClr val="0000FF"/>
                </a:solidFill>
                <a:latin typeface="+mn-lt"/>
                <a:ea typeface="Arial" panose="020B0604020202020204" pitchFamily="34" charset="0"/>
                <a:cs typeface="+mn-ea"/>
                <a:sym typeface="+mn-ea"/>
              </a:rPr>
              <a:t>larification</a:t>
            </a:r>
            <a:r>
              <a:rPr lang="en-US" altLang="en-GB" sz="1900" i="1" kern="0" dirty="0">
                <a:solidFill>
                  <a:srgbClr val="0000FF"/>
                </a:solidFill>
                <a:latin typeface="+mn-lt"/>
                <a:ea typeface="Arial" panose="020B0604020202020204" pitchFamily="34" charset="0"/>
                <a:cs typeface="+mn-ea"/>
                <a:sym typeface="+mn-ea"/>
              </a:rPr>
              <a:t>s</a:t>
            </a:r>
            <a:r>
              <a:rPr lang="en-GB" altLang="zh-CN" sz="1900" i="1" kern="0" dirty="0">
                <a:solidFill>
                  <a:srgbClr val="0000FF"/>
                </a:solidFill>
                <a:latin typeface="+mn-lt"/>
                <a:ea typeface="Arial" panose="020B0604020202020204" pitchFamily="34" charset="0"/>
                <a:cs typeface="+mn-ea"/>
              </a:rPr>
              <a:t> for the </a:t>
            </a:r>
            <a:r>
              <a:rPr lang="en-US" altLang="en-GB" sz="1900" i="1" kern="0" dirty="0">
                <a:solidFill>
                  <a:srgbClr val="0000FF"/>
                </a:solidFill>
                <a:latin typeface="+mn-lt"/>
                <a:ea typeface="Arial" panose="020B0604020202020204" pitchFamily="34" charset="0"/>
                <a:cs typeface="+mn-ea"/>
              </a:rPr>
              <a:t>above issue</a:t>
            </a:r>
            <a:r>
              <a:rPr lang="en-GB" altLang="zh-CN" sz="1900" i="1" kern="0" dirty="0">
                <a:solidFill>
                  <a:srgbClr val="0000FF"/>
                </a:solidFill>
                <a:latin typeface="+mn-lt"/>
                <a:ea typeface="Arial" panose="020B0604020202020204" pitchFamily="34" charset="0"/>
                <a:cs typeface="+mn-ea"/>
              </a:rPr>
              <a:t>s</a:t>
            </a:r>
            <a:r>
              <a:rPr lang="en-US" altLang="en-GB" sz="1900" i="1" kern="0" dirty="0">
                <a:solidFill>
                  <a:srgbClr val="0000FF"/>
                </a:solidFill>
                <a:latin typeface="+mn-lt"/>
                <a:ea typeface="Arial" panose="020B0604020202020204" pitchFamily="34" charset="0"/>
                <a:cs typeface="+mn-ea"/>
              </a:rPr>
              <a:t> related WT-1</a:t>
            </a:r>
            <a:r>
              <a:rPr lang="en-GB" altLang="zh-CN" sz="1900" i="1" kern="0" dirty="0">
                <a:solidFill>
                  <a:srgbClr val="0000FF"/>
                </a:solidFill>
                <a:latin typeface="+mn-lt"/>
                <a:ea typeface="Arial" panose="020B0604020202020204" pitchFamily="34" charset="0"/>
                <a:cs typeface="+mn-ea"/>
              </a:rPr>
              <a:t>,</a:t>
            </a:r>
            <a:r>
              <a:rPr lang="en-US" altLang="en-GB" sz="1900" i="1" kern="0" dirty="0">
                <a:solidFill>
                  <a:srgbClr val="0000FF"/>
                </a:solidFill>
                <a:latin typeface="+mn-lt"/>
                <a:ea typeface="Arial" panose="020B0604020202020204" pitchFamily="34" charset="0"/>
                <a:cs typeface="+mn-ea"/>
              </a:rPr>
              <a:t>WT-2 and WT-3,</a:t>
            </a:r>
            <a:r>
              <a:rPr lang="en-GB" altLang="zh-CN" sz="1900" i="1" kern="0" dirty="0">
                <a:solidFill>
                  <a:srgbClr val="0000FF"/>
                </a:solidFill>
                <a:latin typeface="+mn-lt"/>
                <a:ea typeface="Arial" panose="020B0604020202020204" pitchFamily="34" charset="0"/>
                <a:cs typeface="+mn-ea"/>
              </a:rPr>
              <a:t> which are detailed in</a:t>
            </a:r>
            <a:r>
              <a:rPr lang="en-US" altLang="en-GB" sz="1900" i="1" kern="0" dirty="0">
                <a:solidFill>
                  <a:srgbClr val="0000FF"/>
                </a:solidFill>
                <a:latin typeface="+mn-lt"/>
                <a:ea typeface="Arial" panose="020B0604020202020204" pitchFamily="34" charset="0"/>
                <a:cs typeface="+mn-ea"/>
              </a:rPr>
              <a:t> </a:t>
            </a:r>
            <a:endParaRPr lang="en-US" altLang="en-GB" sz="1900" i="1" kern="0" dirty="0">
              <a:solidFill>
                <a:schemeClr val="tx1"/>
              </a:solidFill>
              <a:latin typeface="+mn-lt"/>
              <a:ea typeface="Arial" panose="020B0604020202020204" pitchFamily="34" charset="0"/>
              <a:cs typeface="+mn-ea"/>
            </a:endParaRPr>
          </a:p>
          <a:p>
            <a:pPr marL="609600" lvl="1" algn="l">
              <a:spcBef>
                <a:spcPct val="20000"/>
              </a:spcBef>
              <a:buClr>
                <a:srgbClr val="C00000"/>
              </a:buClr>
              <a:buSzTx/>
              <a:buFont typeface="+mj-lt"/>
              <a:buNone/>
            </a:pPr>
            <a:r>
              <a:rPr lang="en-US" altLang="en-GB" sz="1900" i="1" kern="0" dirty="0">
                <a:solidFill>
                  <a:srgbClr val="0000FF"/>
                </a:solidFill>
                <a:latin typeface="+mn-lt"/>
                <a:ea typeface="Arial" panose="020B0604020202020204" pitchFamily="34" charset="0"/>
                <a:cs typeface="+mn-ea"/>
              </a:rPr>
              <a:t>https://www.3gpp.org/ftp/Meetings_3GPP_SYNC/SA5/Inbox/Drafts/S5-246790rev1%20DP%20on%20CMO%20blocking%20points%20and%20how%20to%20move%20forward.docx</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Ways to move forward</a:t>
            </a:r>
            <a:endParaRPr lang="en-US" dirty="0"/>
          </a:p>
        </p:txBody>
      </p:sp>
      <p:sp>
        <p:nvSpPr>
          <p:cNvPr id="3" name="Content Placeholder 2"/>
          <p:cNvSpPr>
            <a:spLocks noGrp="1"/>
          </p:cNvSpPr>
          <p:nvPr>
            <p:ph idx="1"/>
          </p:nvPr>
        </p:nvSpPr>
        <p:spPr>
          <a:xfrm>
            <a:off x="647700" y="1057910"/>
            <a:ext cx="11183938" cy="4830763"/>
          </a:xfrm>
        </p:spPr>
        <p:txBody>
          <a:bodyPr/>
          <a:lstStyle/>
          <a:p>
            <a:r>
              <a:rPr lang="en-GB" sz="2000" b="1" dirty="0">
                <a:effectLst/>
                <a:latin typeface="Aptos" panose="02110004020202020204"/>
                <a:ea typeface="Aptos" panose="02110004020202020204"/>
              </a:rPr>
              <a:t>WT-1 and WT-2:</a:t>
            </a:r>
            <a:endParaRPr lang="en-GB" sz="2000" b="1" dirty="0">
              <a:effectLst/>
              <a:latin typeface="Calibri" panose="020F0502020204030204" pitchFamily="34" charset="0"/>
              <a:ea typeface="Aptos" panose="02110004020202020204"/>
            </a:endParaRPr>
          </a:p>
          <a:p>
            <a:pPr lvl="1">
              <a:buFont typeface="Arial" panose="020B0604020202020204" pitchFamily="34" charset="0"/>
              <a:buChar char="•"/>
            </a:pPr>
            <a:r>
              <a:rPr lang="en-GB" sz="1800" dirty="0">
                <a:latin typeface="Aptos" panose="02110004020202020204"/>
                <a:cs typeface="Times New Roman" panose="02020603050405020304" pitchFamily="18" charset="0"/>
              </a:rPr>
              <a:t>Option 1: </a:t>
            </a:r>
          </a:p>
          <a:p>
            <a:pPr lvl="2">
              <a:buFont typeface="Arial" panose="020B0604020202020204" pitchFamily="34" charset="0"/>
              <a:buChar char="•"/>
            </a:pPr>
            <a:r>
              <a:rPr lang="en-GB" sz="1600" dirty="0">
                <a:latin typeface="Aptos" panose="02110004020202020204"/>
                <a:cs typeface="Times New Roman" panose="02020603050405020304" pitchFamily="18" charset="0"/>
              </a:rPr>
              <a:t>Update the use cases description/bring new concrete use cases </a:t>
            </a:r>
          </a:p>
          <a:p>
            <a:pPr lvl="2">
              <a:buFont typeface="Arial" panose="020B0604020202020204" pitchFamily="34" charset="0"/>
              <a:buChar char="•"/>
            </a:pPr>
            <a:r>
              <a:rPr lang="en-GB" sz="1600" dirty="0">
                <a:latin typeface="Aptos" panose="02110004020202020204"/>
                <a:cs typeface="Times New Roman" panose="02020603050405020304" pitchFamily="18" charset="0"/>
              </a:rPr>
              <a:t>Describe solutions with concrete updates needed in the 3GPP management system (e.g., new </a:t>
            </a:r>
            <a:r>
              <a:rPr lang="en-GB" sz="1600" dirty="0" err="1">
                <a:latin typeface="Aptos" panose="02110004020202020204"/>
                <a:cs typeface="Times New Roman" panose="02020603050405020304" pitchFamily="18" charset="0"/>
              </a:rPr>
              <a:t>IoCs</a:t>
            </a:r>
            <a:r>
              <a:rPr lang="en-GB" sz="1600" dirty="0">
                <a:latin typeface="Aptos" panose="02110004020202020204"/>
                <a:cs typeface="Times New Roman" panose="02020603050405020304" pitchFamily="18" charset="0"/>
              </a:rPr>
              <a:t>, attributes etc).</a:t>
            </a:r>
          </a:p>
          <a:p>
            <a:pPr lvl="2">
              <a:buFont typeface="Arial" panose="020B0604020202020204" pitchFamily="34" charset="0"/>
              <a:buChar char="•"/>
            </a:pPr>
            <a:r>
              <a:rPr lang="en-GB" sz="1600" dirty="0">
                <a:latin typeface="Aptos" panose="02110004020202020204"/>
                <a:cs typeface="Times New Roman" panose="02020603050405020304" pitchFamily="18" charset="0"/>
              </a:rPr>
              <a:t>Update the requirements accordingly</a:t>
            </a:r>
          </a:p>
          <a:p>
            <a:pPr lvl="1">
              <a:buFont typeface="Arial" panose="020B0604020202020204" pitchFamily="34" charset="0"/>
              <a:buChar char="•"/>
            </a:pPr>
            <a:r>
              <a:rPr lang="en-GB" sz="1800" dirty="0">
                <a:latin typeface="Aptos" panose="02110004020202020204"/>
                <a:cs typeface="Times New Roman" panose="02020603050405020304" pitchFamily="18" charset="0"/>
              </a:rPr>
              <a:t>Option 2: </a:t>
            </a:r>
          </a:p>
          <a:p>
            <a:pPr lvl="2">
              <a:buFont typeface="Arial" panose="020B0604020202020204" pitchFamily="34" charset="0"/>
              <a:buChar char="•"/>
            </a:pPr>
            <a:r>
              <a:rPr lang="en-GB" sz="1600" dirty="0">
                <a:latin typeface="Aptos" panose="02110004020202020204"/>
                <a:cs typeface="Times New Roman" panose="02020603050405020304" pitchFamily="18" charset="0"/>
              </a:rPr>
              <a:t>Leave the use cases descriptions as is </a:t>
            </a:r>
          </a:p>
          <a:p>
            <a:pPr lvl="2">
              <a:buFont typeface="Arial" panose="020B0604020202020204" pitchFamily="34" charset="0"/>
              <a:buChar char="•"/>
            </a:pPr>
            <a:r>
              <a:rPr lang="en-GB" sz="1600" dirty="0">
                <a:latin typeface="Aptos" panose="02110004020202020204"/>
                <a:cs typeface="Times New Roman" panose="02020603050405020304" pitchFamily="18" charset="0"/>
              </a:rPr>
              <a:t>Describe solutions with concrete updates needed in the 3GPP management system (e.g., new </a:t>
            </a:r>
            <a:r>
              <a:rPr lang="en-GB" sz="1600" dirty="0" err="1">
                <a:latin typeface="Aptos" panose="02110004020202020204"/>
                <a:cs typeface="Times New Roman" panose="02020603050405020304" pitchFamily="18" charset="0"/>
              </a:rPr>
              <a:t>IoCs</a:t>
            </a:r>
            <a:r>
              <a:rPr lang="en-GB" sz="1600" dirty="0">
                <a:latin typeface="Aptos" panose="02110004020202020204"/>
                <a:cs typeface="Times New Roman" panose="02020603050405020304" pitchFamily="18" charset="0"/>
              </a:rPr>
              <a:t>, attributes etc).</a:t>
            </a:r>
          </a:p>
          <a:p>
            <a:pPr lvl="2">
              <a:buFont typeface="Arial" panose="020B0604020202020204" pitchFamily="34" charset="0"/>
              <a:buChar char="•"/>
            </a:pPr>
            <a:r>
              <a:rPr lang="en-GB" sz="1600" dirty="0">
                <a:latin typeface="Aptos" panose="02110004020202020204"/>
                <a:cs typeface="Times New Roman" panose="02020603050405020304" pitchFamily="18" charset="0"/>
              </a:rPr>
              <a:t>Update the requirements accordingly</a:t>
            </a:r>
          </a:p>
          <a:p>
            <a:r>
              <a:rPr lang="en-GB" sz="2000" b="1" dirty="0">
                <a:effectLst/>
                <a:latin typeface="Aptos" panose="02110004020202020204"/>
                <a:ea typeface="Aptos" panose="02110004020202020204"/>
              </a:rPr>
              <a:t>WT-3</a:t>
            </a:r>
            <a:r>
              <a:rPr lang="en-GB" sz="2400" b="1" dirty="0">
                <a:effectLst/>
                <a:latin typeface="Aptos" panose="02110004020202020204"/>
                <a:ea typeface="Aptos" panose="02110004020202020204"/>
              </a:rPr>
              <a:t> </a:t>
            </a:r>
            <a:r>
              <a:rPr lang="en-GB" sz="2000" dirty="0"/>
              <a:t>(</a:t>
            </a:r>
            <a:r>
              <a:rPr lang="en-GB" altLang="zh-CN" sz="2000" dirty="0"/>
              <a:t>Support of different cloud deployment scenarios)</a:t>
            </a:r>
            <a:r>
              <a:rPr lang="en-GB" sz="2400" b="1" dirty="0">
                <a:effectLst/>
                <a:latin typeface="Aptos" panose="02110004020202020204"/>
                <a:ea typeface="Aptos" panose="02110004020202020204"/>
              </a:rPr>
              <a:t>:</a:t>
            </a:r>
            <a:endParaRPr lang="en-GB" sz="2400" b="1" dirty="0">
              <a:effectLst/>
              <a:latin typeface="Calibri" panose="020F0502020204030204" pitchFamily="34" charset="0"/>
              <a:ea typeface="Aptos" panose="02110004020202020204"/>
            </a:endParaRPr>
          </a:p>
          <a:p>
            <a:pPr lvl="1">
              <a:buFont typeface="Arial" panose="020B0604020202020204" pitchFamily="34" charset="0"/>
              <a:buChar char="•"/>
            </a:pPr>
            <a:r>
              <a:rPr lang="en-GB" sz="1800" dirty="0">
                <a:latin typeface="Aptos" panose="02110004020202020204"/>
                <a:cs typeface="Times New Roman" panose="02020603050405020304" pitchFamily="18" charset="0"/>
              </a:rPr>
              <a:t>Option 1: </a:t>
            </a:r>
            <a:r>
              <a:rPr lang="en-GB" sz="1600" dirty="0">
                <a:latin typeface="Aptos" panose="02110004020202020204"/>
                <a:cs typeface="Times New Roman" panose="02020603050405020304" pitchFamily="18" charset="0"/>
              </a:rPr>
              <a:t>remove completely the use case and update the SID</a:t>
            </a:r>
          </a:p>
          <a:p>
            <a:pPr lvl="1">
              <a:buFont typeface="Arial" panose="020B0604020202020204" pitchFamily="34" charset="0"/>
              <a:buChar char="•"/>
            </a:pPr>
            <a:r>
              <a:rPr lang="en-GB" sz="1800" dirty="0">
                <a:latin typeface="Aptos" panose="02110004020202020204"/>
                <a:cs typeface="Times New Roman" panose="02020603050405020304" pitchFamily="18" charset="0"/>
              </a:rPr>
              <a:t>Option 2: </a:t>
            </a:r>
          </a:p>
          <a:p>
            <a:pPr lvl="2" algn="l">
              <a:buClrTx/>
              <a:buSzTx/>
              <a:buFont typeface="Arial" panose="020B0604020202020204" pitchFamily="34" charset="0"/>
              <a:buChar char="•"/>
            </a:pPr>
            <a:r>
              <a:rPr lang="en-GB" sz="1600" dirty="0">
                <a:latin typeface="Aptos" panose="02110004020202020204"/>
                <a:cs typeface="Times New Roman" panose="02020603050405020304" pitchFamily="18" charset="0"/>
              </a:rPr>
              <a:t>continue the work by introducing solutions and concrete updates needed in the 3GPP management system </a:t>
            </a:r>
          </a:p>
          <a:p>
            <a:pPr lvl="2" algn="l">
              <a:buClrTx/>
              <a:buSzTx/>
              <a:buFont typeface="Arial" panose="020B0604020202020204" pitchFamily="34" charset="0"/>
              <a:buChar char="•"/>
            </a:pPr>
            <a:r>
              <a:rPr lang="en-GB" sz="1600" dirty="0">
                <a:latin typeface="Aptos" panose="02110004020202020204"/>
                <a:cs typeface="Times New Roman" panose="02020603050405020304" pitchFamily="18" charset="0"/>
              </a:rPr>
              <a:t>Introduce new use cases and solutions</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1009</Words>
  <Application>Microsoft Office PowerPoint</Application>
  <PresentationFormat>Widescreen</PresentationFormat>
  <Paragraphs>79</Paragraphs>
  <Slides>11</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Aptos</vt:lpstr>
      <vt:lpstr>Arial</vt:lpstr>
      <vt:lpstr>Calibri</vt:lpstr>
      <vt:lpstr>Times New Roman</vt:lpstr>
      <vt:lpstr>Office Theme</vt:lpstr>
      <vt:lpstr>2_Office Theme</vt:lpstr>
      <vt:lpstr>   SA5 TR28.869 Open issues and ways to move forward </vt:lpstr>
      <vt:lpstr>Content</vt:lpstr>
      <vt:lpstr>Current status WT-1</vt:lpstr>
      <vt:lpstr>Current status WT-2</vt:lpstr>
      <vt:lpstr>Current status WT-3</vt:lpstr>
      <vt:lpstr>Reported Issues for WT-1</vt:lpstr>
      <vt:lpstr>Reported Issues for WT-2</vt:lpstr>
      <vt:lpstr>Reported Issues for WT-3 </vt:lpstr>
      <vt:lpstr>Ways to move forward</vt:lpstr>
      <vt:lpstr>Timetable</vt:lpstr>
      <vt:lpstr>Thank you!</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Kostas Katsalis</cp:lastModifiedBy>
  <cp:revision>4061</cp:revision>
  <dcterms:created xsi:type="dcterms:W3CDTF">2008-08-30T09:32:00Z</dcterms:created>
  <dcterms:modified xsi:type="dcterms:W3CDTF">2025-01-09T13:05:45Z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(3)HSaI//Rve5D69a2rR01qikLMg8fBi7fbuLeQwCi0aiGGsPyU3Mgg8aLGmQIgGGW6lZ1wBxjJ
EhWORLgYHfONLBrwUqoTgYi53+5skbuNzu1RbWWBoDJb80e/CnqkV80Uhi/gQkluzhJjn68j
wp0cAUzLXar7qmepWlAomGpL/JeoUsQpMTHbemuMvAvVmQbtX+7lO39quxCFl0FTg80GHKUN
ECpYBx/EaLUBOaBg1M</vt:lpwstr>
  </property>
  <property fmtid="{D5CDD505-2E9C-101B-9397-08002B2CF9AE}" pid="3" name="_2015_ms_pID_7253431">
    <vt:lpwstr>reXBAGrBtLORN2aPD1U8fk7kkNE5T5qooM8FCi8nqk2oGuV41nGhlk
SzzKy6PpoM0kaS9w8fznEWNEMGHe0aQbHReC+YkFx70WbT8RPRHIxNaePHGUI1f8SZCIqlOT
Kmy6rfQ+Lr3avZQ1c23Is0xYuR/9XyrYEBWMSLQTZ7CW+f4zoXn8xYkg4xbZOH4gYJBCmCtw
/mlakcnBnbBodogAFs+je1m2ue97hWcmPTq8</vt:lpwstr>
  </property>
  <property fmtid="{D5CDD505-2E9C-101B-9397-08002B2CF9AE}" pid="4" name="_2015_ms_pID_7253432">
    <vt:lpwstr>++FiV3WCZF+LOrc+o4XJwX8=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y fmtid="{D5CDD505-2E9C-101B-9397-08002B2CF9AE}" pid="9" name="ICV">
    <vt:lpwstr>6B7C66F4CC0844D6B148A23C33B441A2_12</vt:lpwstr>
  </property>
  <property fmtid="{D5CDD505-2E9C-101B-9397-08002B2CF9AE}" pid="10" name="KSOProductBuildVer">
    <vt:lpwstr>2052-12.8.2.18205</vt:lpwstr>
  </property>
</Properties>
</file>