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27"/>
  </p:notesMasterIdLst>
  <p:handoutMasterIdLst>
    <p:handoutMasterId r:id="rId28"/>
  </p:handoutMasterIdLst>
  <p:sldIdLst>
    <p:sldId id="303" r:id="rId2"/>
    <p:sldId id="1005" r:id="rId3"/>
    <p:sldId id="1006" r:id="rId4"/>
    <p:sldId id="1007" r:id="rId5"/>
    <p:sldId id="1012" r:id="rId6"/>
    <p:sldId id="1010" r:id="rId7"/>
    <p:sldId id="1009" r:id="rId8"/>
    <p:sldId id="999" r:id="rId9"/>
    <p:sldId id="1000" r:id="rId10"/>
    <p:sldId id="998" r:id="rId11"/>
    <p:sldId id="1004" r:id="rId12"/>
    <p:sldId id="1001" r:id="rId13"/>
    <p:sldId id="994" r:id="rId14"/>
    <p:sldId id="1002" r:id="rId15"/>
    <p:sldId id="1003" r:id="rId16"/>
    <p:sldId id="1338" r:id="rId17"/>
    <p:sldId id="1013" r:id="rId18"/>
    <p:sldId id="982" r:id="rId19"/>
    <p:sldId id="987" r:id="rId20"/>
    <p:sldId id="985" r:id="rId21"/>
    <p:sldId id="990" r:id="rId22"/>
    <p:sldId id="986" r:id="rId23"/>
    <p:sldId id="1014" r:id="rId24"/>
    <p:sldId id="704" r:id="rId25"/>
    <p:sldId id="995" r:id="rId26"/>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C1E442"/>
    <a:srgbClr val="FF3300"/>
    <a:srgbClr val="72AF2F"/>
    <a:srgbClr val="6600FF"/>
    <a:srgbClr val="FFFFCC"/>
    <a:srgbClr val="C6D254"/>
    <a:srgbClr val="000000"/>
    <a:srgbClr val="5C88D0"/>
    <a:srgbClr val="2A6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33" autoAdjust="0"/>
    <p:restoredTop sz="97931" autoAdjust="0"/>
  </p:normalViewPr>
  <p:slideViewPr>
    <p:cSldViewPr snapToGrid="0">
      <p:cViewPr varScale="1">
        <p:scale>
          <a:sx n="95" d="100"/>
          <a:sy n="95" d="100"/>
        </p:scale>
        <p:origin x="91" y="26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1814" y="-344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11/28/2024</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11/28/2024</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45232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11113" y="6364288"/>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11113" y="6502232"/>
            <a:ext cx="7950201"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US" sz="1100" b="1" spc="300" dirty="0">
                <a:ea typeface="+mn-ea"/>
                <a:cs typeface="Arial" panose="020B0604020202020204" pitchFamily="34" charset="0"/>
              </a:rPr>
              <a:t>3GPP SA5 Rel-19 working progress and Rel-20 3GPP SA5 Work Planning</a:t>
            </a:r>
            <a:endParaRPr lang="en-GB" sz="1100" b="1" spc="300" dirty="0">
              <a:ea typeface="+mn-ea"/>
              <a:cs typeface="Arial" panose="020B0604020202020204" pitchFamily="34" charset="0"/>
            </a:endParaRP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2024</a:t>
            </a:r>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a:p>
          <a:p>
            <a:pPr>
              <a:defRPr/>
            </a:pPr>
            <a:endParaRPr lang="en-GB" altLang="en-US" sz="1333"/>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6"/>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7"/>
        </a:buBlip>
        <a:defRPr sz="3200">
          <a:solidFill>
            <a:schemeClr val="tx1"/>
          </a:solidFill>
          <a:latin typeface="+mn-lt"/>
        </a:defRPr>
      </a:lvl2pPr>
      <a:lvl3pPr marL="1522413" indent="-303213" algn="l" rtl="0" eaLnBrk="0" fontAlgn="base" hangingPunct="0">
        <a:spcBef>
          <a:spcPct val="20000"/>
        </a:spcBef>
        <a:spcAft>
          <a:spcPct val="0"/>
        </a:spcAft>
        <a:buBlip>
          <a:blip r:embed="rId8"/>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package" Target="../embeddings/Microsoft_Visio___1.vsdx"/></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forge.3gpp.org/rep/sa5/CH/-/tree/Rel-19/OpenAPI" TargetMode="External"/><Relationship Id="rId3" Type="http://schemas.openxmlformats.org/officeDocument/2006/relationships/hyperlink" Target="https://forge.3gpp.org/rep/sa5/MnS/-/wikis/SA5/Rel-19-Moderated-Topics" TargetMode="External"/><Relationship Id="rId7" Type="http://schemas.openxmlformats.org/officeDocument/2006/relationships/hyperlink" Target="https://forge.3gpp.org/rep/sa5/MnS/-/tree/Rel-19/yang-models" TargetMode="External"/><Relationship Id="rId2" Type="http://schemas.openxmlformats.org/officeDocument/2006/relationships/image" Target="../media/image18.jpeg"/><Relationship Id="rId1" Type="http://schemas.openxmlformats.org/officeDocument/2006/relationships/slideLayout" Target="../slideLayouts/slideLayout3.xml"/><Relationship Id="rId6" Type="http://schemas.openxmlformats.org/officeDocument/2006/relationships/hyperlink" Target="https://forge.3gpp.org/rep/sa5/MnS/-/tree/Rel-19/OpenAPI" TargetMode="External"/><Relationship Id="rId5" Type="http://schemas.openxmlformats.org/officeDocument/2006/relationships/hyperlink" Target="https://forge.3gpp.org/rep/all/5G_APIs" TargetMode="External"/><Relationship Id="rId4" Type="http://schemas.openxmlformats.org/officeDocument/2006/relationships/hyperlink" Target="https://forge.3gpp.org/rep/sa5/MnS" TargetMode="External"/><Relationship Id="rId9" Type="http://schemas.openxmlformats.org/officeDocument/2006/relationships/hyperlink" Target="https://forge.3gpp.org/rep/sa5/CH/-/tree/Rel-19/"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3gpp.org/about-us/introducing-3gpp"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3gpp.org/3gpp-groups/service-system-aspects-sa/sa-wg5"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3gpp.org/ftp/Specs/archive/21_series/21.900/21900-i20.zi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Microsoft_Visio_Drawing.vsdx"/></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054990" y="2501576"/>
            <a:ext cx="8621712" cy="1468438"/>
          </a:xfrm>
        </p:spPr>
        <p:txBody>
          <a:bodyPr>
            <a:noAutofit/>
          </a:bodyPr>
          <a:lstStyle/>
          <a:p>
            <a:pPr>
              <a:defRPr/>
            </a:pPr>
            <a:r>
              <a:rPr lang="en-GB" sz="4000" b="1" i="1" dirty="0">
                <a:effectLst>
                  <a:outerShdw blurRad="38100" dist="38100" dir="2700000" algn="tl">
                    <a:srgbClr val="C0C0C0"/>
                  </a:outerShdw>
                </a:effectLst>
              </a:rPr>
              <a:t>  </a:t>
            </a:r>
            <a:br>
              <a:rPr lang="en-GB" sz="4000" dirty="0"/>
            </a:br>
            <a:r>
              <a:rPr lang="en-US" altLang="zh-CN" sz="4000" b="1" dirty="0"/>
              <a:t>3GPP SA5 Rel-19 working progress and Rel-20 3GPP SA5 Work Planning</a:t>
            </a:r>
            <a:br>
              <a:rPr lang="fr-FR" sz="1800" dirty="0">
                <a:latin typeface="Arial" pitchFamily="34" charset="0"/>
              </a:rPr>
            </a:br>
            <a:endParaRPr lang="en-GB" sz="4000" dirty="0">
              <a:effectLst>
                <a:outerShdw blurRad="38100" dist="38100" dir="2700000" algn="tl">
                  <a:srgbClr val="C0C0C0"/>
                </a:outerShdw>
              </a:effectLst>
            </a:endParaRPr>
          </a:p>
        </p:txBody>
      </p:sp>
      <p:sp>
        <p:nvSpPr>
          <p:cNvPr id="6147" name="Subtitle 6"/>
          <p:cNvSpPr>
            <a:spLocks noGrp="1"/>
          </p:cNvSpPr>
          <p:nvPr>
            <p:ph type="subTitle" idx="1"/>
          </p:nvPr>
        </p:nvSpPr>
        <p:spPr>
          <a:xfrm>
            <a:off x="2098646" y="4339138"/>
            <a:ext cx="8534400" cy="1752600"/>
          </a:xfrm>
        </p:spPr>
        <p:txBody>
          <a:bodyPr/>
          <a:lstStyle/>
          <a:p>
            <a:pPr>
              <a:lnSpc>
                <a:spcPct val="80000"/>
              </a:lnSpc>
            </a:pPr>
            <a:br>
              <a:rPr lang="en-US" altLang="en-US" sz="2667" dirty="0"/>
            </a:br>
            <a:r>
              <a:rPr lang="en-US" altLang="en-US" sz="2400" dirty="0">
                <a:latin typeface="Arial" charset="0"/>
              </a:rPr>
              <a:t>Zou Lan, 3GPP </a:t>
            </a:r>
            <a:r>
              <a:rPr lang="en-GB" altLang="zh-CN" sz="2400" dirty="0">
                <a:latin typeface="Arial" charset="0"/>
              </a:rPr>
              <a:t>SA5 Chair, </a:t>
            </a:r>
            <a:r>
              <a:rPr lang="en-US" altLang="zh-CN" sz="2400" dirty="0">
                <a:latin typeface="Arial" charset="0"/>
              </a:rPr>
              <a:t>HUAWEI</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E534AF-7270-42FF-A421-83A63282D5A9}"/>
              </a:ext>
            </a:extLst>
          </p:cNvPr>
          <p:cNvSpPr>
            <a:spLocks noGrp="1"/>
          </p:cNvSpPr>
          <p:nvPr>
            <p:ph type="title"/>
          </p:nvPr>
        </p:nvSpPr>
        <p:spPr>
          <a:xfrm>
            <a:off x="0" y="39765"/>
            <a:ext cx="11456728" cy="686076"/>
          </a:xfrm>
        </p:spPr>
        <p:txBody>
          <a:bodyPr/>
          <a:lstStyle/>
          <a:p>
            <a:pPr algn="l"/>
            <a:r>
              <a:rPr lang="en-US" altLang="zh-CN" sz="3600" dirty="0"/>
              <a:t>R19 Intent-driven Management (IDM) Study</a:t>
            </a:r>
            <a:endParaRPr lang="zh-CN" altLang="en-US" sz="3600" dirty="0"/>
          </a:p>
        </p:txBody>
      </p:sp>
      <p:sp>
        <p:nvSpPr>
          <p:cNvPr id="5" name="Rectangle 2">
            <a:extLst>
              <a:ext uri="{FF2B5EF4-FFF2-40B4-BE49-F238E27FC236}">
                <a16:creationId xmlns:a16="http://schemas.microsoft.com/office/drawing/2014/main" id="{2837E777-F7D9-496F-BF47-58A7066CD8F3}"/>
              </a:ext>
            </a:extLst>
          </p:cNvPr>
          <p:cNvSpPr>
            <a:spLocks noChangeArrowheads="1"/>
          </p:cNvSpPr>
          <p:nvPr/>
        </p:nvSpPr>
        <p:spPr bwMode="auto">
          <a:xfrm>
            <a:off x="9580180" y="14136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文本框 10">
            <a:extLst>
              <a:ext uri="{FF2B5EF4-FFF2-40B4-BE49-F238E27FC236}">
                <a16:creationId xmlns:a16="http://schemas.microsoft.com/office/drawing/2014/main" id="{E04F8109-0A0F-49C2-9B18-049274979DA4}"/>
              </a:ext>
            </a:extLst>
          </p:cNvPr>
          <p:cNvSpPr txBox="1"/>
          <p:nvPr/>
        </p:nvSpPr>
        <p:spPr>
          <a:xfrm>
            <a:off x="8481848" y="6500648"/>
            <a:ext cx="1387366" cy="292388"/>
          </a:xfrm>
          <a:prstGeom prst="rect">
            <a:avLst/>
          </a:prstGeom>
          <a:noFill/>
        </p:spPr>
        <p:txBody>
          <a:bodyPr wrap="square" rtlCol="0">
            <a:spAutoFit/>
          </a:bodyPr>
          <a:lstStyle/>
          <a:p>
            <a:r>
              <a:rPr lang="en-US" altLang="zh-CN" dirty="0"/>
              <a:t>TR 28.914</a:t>
            </a:r>
            <a:endParaRPr lang="zh-CN" altLang="en-US" dirty="0"/>
          </a:p>
        </p:txBody>
      </p:sp>
      <p:sp>
        <p:nvSpPr>
          <p:cNvPr id="13" name="矩形 12">
            <a:extLst>
              <a:ext uri="{FF2B5EF4-FFF2-40B4-BE49-F238E27FC236}">
                <a16:creationId xmlns:a16="http://schemas.microsoft.com/office/drawing/2014/main" id="{AE922672-2447-48FB-A5BE-DFED17AE4290}"/>
              </a:ext>
            </a:extLst>
          </p:cNvPr>
          <p:cNvSpPr/>
          <p:nvPr/>
        </p:nvSpPr>
        <p:spPr>
          <a:xfrm>
            <a:off x="5323490" y="1456487"/>
            <a:ext cx="6610701" cy="1323439"/>
          </a:xfrm>
          <a:prstGeom prst="rect">
            <a:avLst/>
          </a:prstGeom>
          <a:ln w="12700">
            <a:solidFill>
              <a:schemeClr val="bg1">
                <a:lumMod val="75000"/>
              </a:schemeClr>
            </a:solidFill>
          </a:ln>
        </p:spPr>
        <p:txBody>
          <a:bodyPr wrap="square">
            <a:spAutoFit/>
          </a:bodyPr>
          <a:lstStyle/>
          <a:p>
            <a:pPr marL="285750" lvl="0" indent="-285750" algn="just">
              <a:buFont typeface="Wingdings" panose="05000000000000000000" pitchFamily="2" charset="2"/>
              <a:buChar char="ü"/>
            </a:pPr>
            <a:r>
              <a:rPr lang="en-US" altLang="zh-CN" sz="1600" dirty="0"/>
              <a:t>Intent negotiation functionalities</a:t>
            </a:r>
            <a:endParaRPr lang="zh-CN" altLang="zh-CN" sz="1600" dirty="0"/>
          </a:p>
          <a:p>
            <a:pPr marL="285750" lvl="0" indent="-285750" algn="just">
              <a:buFont typeface="Wingdings" panose="05000000000000000000" pitchFamily="2" charset="2"/>
              <a:buChar char="ü"/>
            </a:pPr>
            <a:r>
              <a:rPr lang="en-US" altLang="zh-CN" sz="1600" dirty="0"/>
              <a:t>Implicit intent report subscription with customized requirements.</a:t>
            </a:r>
            <a:endParaRPr lang="zh-CN" altLang="zh-CN" sz="1600" dirty="0"/>
          </a:p>
          <a:p>
            <a:pPr marL="285750" lvl="0" indent="-285750" algn="just">
              <a:buFont typeface="Wingdings" panose="05000000000000000000" pitchFamily="2" charset="2"/>
              <a:buChar char="ü"/>
            </a:pPr>
            <a:r>
              <a:rPr lang="en-US" altLang="zh-CN" sz="1600" dirty="0"/>
              <a:t>Intent handling state management.</a:t>
            </a:r>
            <a:endParaRPr lang="zh-CN" altLang="zh-CN" sz="1600" dirty="0"/>
          </a:p>
          <a:p>
            <a:pPr marL="285750" lvl="0" indent="-285750" algn="just">
              <a:buFont typeface="Wingdings" panose="05000000000000000000" pitchFamily="2" charset="2"/>
              <a:buChar char="ü"/>
            </a:pPr>
            <a:r>
              <a:rPr lang="en-US" altLang="zh-CN" sz="1600" dirty="0"/>
              <a:t>Intent handling capability enhancement.</a:t>
            </a:r>
            <a:endParaRPr lang="zh-CN" altLang="zh-CN" sz="1600" dirty="0"/>
          </a:p>
          <a:p>
            <a:pPr marL="285750" lvl="0" indent="-285750" algn="just">
              <a:buFont typeface="Wingdings" panose="05000000000000000000" pitchFamily="2" charset="2"/>
              <a:buChar char="ü"/>
            </a:pPr>
            <a:r>
              <a:rPr lang="en-US" altLang="zh-CN" sz="1600" dirty="0"/>
              <a:t>Intent degradation based on expectation preference.</a:t>
            </a:r>
            <a:endParaRPr lang="zh-CN" altLang="zh-CN" sz="1600" dirty="0"/>
          </a:p>
        </p:txBody>
      </p:sp>
      <p:sp>
        <p:nvSpPr>
          <p:cNvPr id="14" name="文本框 13">
            <a:extLst>
              <a:ext uri="{FF2B5EF4-FFF2-40B4-BE49-F238E27FC236}">
                <a16:creationId xmlns:a16="http://schemas.microsoft.com/office/drawing/2014/main" id="{8F7D401D-4FAD-42B6-B260-3E2B01C39E6A}"/>
              </a:ext>
            </a:extLst>
          </p:cNvPr>
          <p:cNvSpPr txBox="1"/>
          <p:nvPr/>
        </p:nvSpPr>
        <p:spPr>
          <a:xfrm>
            <a:off x="5109153" y="996839"/>
            <a:ext cx="4191002" cy="3693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en-GB"/>
            </a:defPPr>
            <a:lvl1pPr marL="381000" indent="-379413">
              <a:spcBef>
                <a:spcPct val="20000"/>
              </a:spcBef>
              <a:buClr>
                <a:srgbClr val="C00000"/>
              </a:buClr>
              <a:buBlip>
                <a:blip r:embed="rId2"/>
              </a:buBlip>
              <a:defRPr sz="2000" b="1" kern="0">
                <a:latin typeface="+mn-lt"/>
              </a:defRPr>
            </a:lvl1pPr>
          </a:lstStyle>
          <a:p>
            <a:r>
              <a:rPr lang="en-US" altLang="zh-CN" dirty="0"/>
              <a:t>New Capabilities</a:t>
            </a:r>
          </a:p>
        </p:txBody>
      </p:sp>
      <p:sp>
        <p:nvSpPr>
          <p:cNvPr id="15" name="矩形 14">
            <a:extLst>
              <a:ext uri="{FF2B5EF4-FFF2-40B4-BE49-F238E27FC236}">
                <a16:creationId xmlns:a16="http://schemas.microsoft.com/office/drawing/2014/main" id="{DD23D8AE-4733-4EE1-912E-11B611ED336A}"/>
              </a:ext>
            </a:extLst>
          </p:cNvPr>
          <p:cNvSpPr/>
          <p:nvPr/>
        </p:nvSpPr>
        <p:spPr>
          <a:xfrm>
            <a:off x="5376041" y="3363014"/>
            <a:ext cx="6610702" cy="2554545"/>
          </a:xfrm>
          <a:prstGeom prst="rect">
            <a:avLst/>
          </a:prstGeom>
          <a:ln w="12700">
            <a:solidFill>
              <a:schemeClr val="bg1">
                <a:lumMod val="75000"/>
              </a:schemeClr>
            </a:solidFill>
          </a:ln>
        </p:spPr>
        <p:txBody>
          <a:bodyPr wrap="square">
            <a:spAutoFit/>
          </a:bodyPr>
          <a:lstStyle/>
          <a:p>
            <a:pPr marL="285750" lvl="0" indent="-285750" algn="just">
              <a:buFont typeface="Wingdings" panose="05000000000000000000" pitchFamily="2" charset="2"/>
              <a:buChar char="ü"/>
            </a:pPr>
            <a:r>
              <a:rPr lang="en-US" altLang="zh-CN" sz="1600" dirty="0"/>
              <a:t>Enhance the RadioServiceExpectation to support the scenario of delivering a radio service in a scheduled time scenario.</a:t>
            </a:r>
            <a:endParaRPr lang="zh-CN" altLang="zh-CN" sz="1600" dirty="0"/>
          </a:p>
          <a:p>
            <a:pPr marL="285750" lvl="0" indent="-285750" algn="just">
              <a:buFont typeface="Wingdings" panose="05000000000000000000" pitchFamily="2" charset="2"/>
              <a:buChar char="ü"/>
            </a:pPr>
            <a:r>
              <a:rPr lang="en-US" altLang="zh-CN" sz="1600" dirty="0"/>
              <a:t>Enhance the RadioNetworkExpectation to support following scenarios: RAN energy saving scenario, Radio network traffic assurance for scheduled events scenario, Radio network support for UAV pre-flight preparation and Radio Network support MOCN undifferentiated radio service.</a:t>
            </a:r>
            <a:endParaRPr lang="zh-CN" altLang="zh-CN" sz="1600" dirty="0"/>
          </a:p>
          <a:p>
            <a:pPr marL="285750" lvl="0" indent="-285750" algn="just">
              <a:buFont typeface="Wingdings" panose="05000000000000000000" pitchFamily="2" charset="2"/>
              <a:buChar char="ü"/>
            </a:pPr>
            <a:r>
              <a:rPr lang="en-US" altLang="zh-CN" sz="1600" dirty="0"/>
              <a:t>Introduce communication service expectation for communication service delivering and assurance.</a:t>
            </a:r>
            <a:endParaRPr lang="zh-CN" altLang="zh-CN" sz="1600" dirty="0"/>
          </a:p>
          <a:p>
            <a:pPr marL="285750" lvl="0" indent="-285750" algn="just">
              <a:buFont typeface="Wingdings" panose="05000000000000000000" pitchFamily="2" charset="2"/>
              <a:buChar char="ü"/>
            </a:pPr>
            <a:r>
              <a:rPr lang="en-US" altLang="zh-CN" sz="1600" dirty="0"/>
              <a:t>Introduce intent expectation for network maintenance.</a:t>
            </a:r>
            <a:endParaRPr lang="zh-CN" altLang="zh-CN" sz="1600" dirty="0"/>
          </a:p>
        </p:txBody>
      </p:sp>
      <p:sp>
        <p:nvSpPr>
          <p:cNvPr id="16" name="文本框 15">
            <a:extLst>
              <a:ext uri="{FF2B5EF4-FFF2-40B4-BE49-F238E27FC236}">
                <a16:creationId xmlns:a16="http://schemas.microsoft.com/office/drawing/2014/main" id="{0978AB8C-2E76-4B57-84A7-52FFAB81B561}"/>
              </a:ext>
            </a:extLst>
          </p:cNvPr>
          <p:cNvSpPr txBox="1"/>
          <p:nvPr/>
        </p:nvSpPr>
        <p:spPr>
          <a:xfrm>
            <a:off x="5227993" y="2888965"/>
            <a:ext cx="4191002" cy="3693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en-GB"/>
            </a:defPPr>
            <a:lvl1pPr marL="381000" indent="-379413">
              <a:spcBef>
                <a:spcPct val="20000"/>
              </a:spcBef>
              <a:buClr>
                <a:srgbClr val="C00000"/>
              </a:buClr>
              <a:buBlip>
                <a:blip r:embed="rId2"/>
              </a:buBlip>
              <a:defRPr sz="2000" b="1" kern="0">
                <a:latin typeface="+mn-lt"/>
              </a:defRPr>
            </a:lvl1pPr>
          </a:lstStyle>
          <a:p>
            <a:r>
              <a:rPr lang="en-US" altLang="zh-CN" dirty="0"/>
              <a:t>New Scenarios</a:t>
            </a:r>
          </a:p>
        </p:txBody>
      </p:sp>
      <p:sp>
        <p:nvSpPr>
          <p:cNvPr id="20" name="文本框 19">
            <a:extLst>
              <a:ext uri="{FF2B5EF4-FFF2-40B4-BE49-F238E27FC236}">
                <a16:creationId xmlns:a16="http://schemas.microsoft.com/office/drawing/2014/main" id="{BEF49233-73FE-4508-8A24-FC98AD3D8F9F}"/>
              </a:ext>
            </a:extLst>
          </p:cNvPr>
          <p:cNvSpPr txBox="1"/>
          <p:nvPr/>
        </p:nvSpPr>
        <p:spPr>
          <a:xfrm>
            <a:off x="107263" y="800914"/>
            <a:ext cx="5119473" cy="64633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en-GB"/>
            </a:defPPr>
            <a:lvl1pPr marL="381000" indent="-379413">
              <a:spcBef>
                <a:spcPct val="20000"/>
              </a:spcBef>
              <a:buClr>
                <a:srgbClr val="C00000"/>
              </a:buClr>
              <a:buBlip>
                <a:blip r:embed="rId2"/>
              </a:buBlip>
              <a:defRPr sz="2000" b="1" kern="0">
                <a:latin typeface="+mn-lt"/>
              </a:defRPr>
            </a:lvl1pPr>
          </a:lstStyle>
          <a:p>
            <a:r>
              <a:rPr lang="en-US" altLang="zh-CN" dirty="0"/>
              <a:t>High-level model of different kind of intents expressed by different roles</a:t>
            </a:r>
          </a:p>
        </p:txBody>
      </p:sp>
      <p:grpSp>
        <p:nvGrpSpPr>
          <p:cNvPr id="10" name="组合 9">
            <a:extLst>
              <a:ext uri="{FF2B5EF4-FFF2-40B4-BE49-F238E27FC236}">
                <a16:creationId xmlns:a16="http://schemas.microsoft.com/office/drawing/2014/main" id="{ECDC311B-400B-4037-999E-68FD063C2F62}"/>
              </a:ext>
            </a:extLst>
          </p:cNvPr>
          <p:cNvGrpSpPr/>
          <p:nvPr/>
        </p:nvGrpSpPr>
        <p:grpSpPr>
          <a:xfrm>
            <a:off x="315308" y="1419322"/>
            <a:ext cx="4700829" cy="2225215"/>
            <a:chOff x="315308" y="1419322"/>
            <a:chExt cx="4628983" cy="2567146"/>
          </a:xfrm>
        </p:grpSpPr>
        <p:pic>
          <p:nvPicPr>
            <p:cNvPr id="19" name="图片 18">
              <a:extLst>
                <a:ext uri="{FF2B5EF4-FFF2-40B4-BE49-F238E27FC236}">
                  <a16:creationId xmlns:a16="http://schemas.microsoft.com/office/drawing/2014/main" id="{E19DF3B1-1108-43AC-8936-B67AF02739C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905" y="1419322"/>
              <a:ext cx="3788187" cy="2386363"/>
            </a:xfrm>
            <a:prstGeom prst="rect">
              <a:avLst/>
            </a:prstGeom>
            <a:noFill/>
            <a:ln>
              <a:noFill/>
            </a:ln>
          </p:spPr>
        </p:pic>
        <p:sp>
          <p:nvSpPr>
            <p:cNvPr id="4" name="矩形 3">
              <a:extLst>
                <a:ext uri="{FF2B5EF4-FFF2-40B4-BE49-F238E27FC236}">
                  <a16:creationId xmlns:a16="http://schemas.microsoft.com/office/drawing/2014/main" id="{E7117812-AC5B-4AF9-BA6D-033AF728143A}"/>
                </a:ext>
              </a:extLst>
            </p:cNvPr>
            <p:cNvSpPr/>
            <p:nvPr/>
          </p:nvSpPr>
          <p:spPr bwMode="auto">
            <a:xfrm>
              <a:off x="315308" y="1431923"/>
              <a:ext cx="4628983" cy="2554545"/>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grpSp>
      <p:pic>
        <p:nvPicPr>
          <p:cNvPr id="21" name="图片 20">
            <a:extLst>
              <a:ext uri="{FF2B5EF4-FFF2-40B4-BE49-F238E27FC236}">
                <a16:creationId xmlns:a16="http://schemas.microsoft.com/office/drawing/2014/main" id="{9F773DCA-1B31-4886-979E-7F2C8D620E7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2076" y="4191461"/>
            <a:ext cx="3393575" cy="1865625"/>
          </a:xfrm>
          <a:prstGeom prst="rect">
            <a:avLst/>
          </a:prstGeom>
          <a:noFill/>
          <a:ln>
            <a:noFill/>
          </a:ln>
        </p:spPr>
      </p:pic>
      <p:sp>
        <p:nvSpPr>
          <p:cNvPr id="22" name="矩形 21">
            <a:extLst>
              <a:ext uri="{FF2B5EF4-FFF2-40B4-BE49-F238E27FC236}">
                <a16:creationId xmlns:a16="http://schemas.microsoft.com/office/drawing/2014/main" id="{7E064FFE-A12B-4CF3-8E4B-51728B9A1760}"/>
              </a:ext>
            </a:extLst>
          </p:cNvPr>
          <p:cNvSpPr/>
          <p:nvPr/>
        </p:nvSpPr>
        <p:spPr>
          <a:xfrm>
            <a:off x="205257" y="3682336"/>
            <a:ext cx="4118090" cy="40011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381000" indent="-379413">
              <a:spcBef>
                <a:spcPct val="20000"/>
              </a:spcBef>
              <a:buClr>
                <a:srgbClr val="C00000"/>
              </a:buClr>
              <a:buBlip>
                <a:blip r:embed="rId2"/>
              </a:buBlip>
            </a:pPr>
            <a:r>
              <a:rPr lang="en-GB" altLang="zh-CN" sz="2000" b="1" kern="0" dirty="0">
                <a:latin typeface="+mn-lt"/>
              </a:rPr>
              <a:t>Intent driven closed-loop</a:t>
            </a:r>
            <a:endParaRPr lang="zh-CN" altLang="en-US" sz="2000" b="1" kern="0" dirty="0">
              <a:latin typeface="+mn-lt"/>
            </a:endParaRPr>
          </a:p>
        </p:txBody>
      </p:sp>
      <p:sp>
        <p:nvSpPr>
          <p:cNvPr id="23" name="矩形 22">
            <a:extLst>
              <a:ext uri="{FF2B5EF4-FFF2-40B4-BE49-F238E27FC236}">
                <a16:creationId xmlns:a16="http://schemas.microsoft.com/office/drawing/2014/main" id="{ABB8CC1B-C010-43BD-8F89-FFC47A0A10C3}"/>
              </a:ext>
            </a:extLst>
          </p:cNvPr>
          <p:cNvSpPr/>
          <p:nvPr/>
        </p:nvSpPr>
        <p:spPr bwMode="auto">
          <a:xfrm>
            <a:off x="353083" y="4038462"/>
            <a:ext cx="4700829" cy="2214292"/>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34240559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E534AF-7270-42FF-A421-83A63282D5A9}"/>
              </a:ext>
            </a:extLst>
          </p:cNvPr>
          <p:cNvSpPr>
            <a:spLocks noGrp="1"/>
          </p:cNvSpPr>
          <p:nvPr>
            <p:ph type="title"/>
          </p:nvPr>
        </p:nvSpPr>
        <p:spPr>
          <a:xfrm>
            <a:off x="1" y="251324"/>
            <a:ext cx="8524240" cy="369332"/>
          </a:xfrm>
        </p:spPr>
        <p:txBody>
          <a:bodyPr/>
          <a:lstStyle/>
          <a:p>
            <a:pPr algn="l"/>
            <a:r>
              <a:rPr lang="en-US" altLang="zh-CN" sz="3600" dirty="0"/>
              <a:t>R19 Closed Control Loop (CCL) Study</a:t>
            </a:r>
            <a:endParaRPr lang="zh-CN" altLang="en-US" sz="3600" dirty="0"/>
          </a:p>
        </p:txBody>
      </p:sp>
      <p:sp>
        <p:nvSpPr>
          <p:cNvPr id="5" name="Rectangle 2">
            <a:extLst>
              <a:ext uri="{FF2B5EF4-FFF2-40B4-BE49-F238E27FC236}">
                <a16:creationId xmlns:a16="http://schemas.microsoft.com/office/drawing/2014/main" id="{2837E777-F7D9-496F-BF47-58A7066CD8F3}"/>
              </a:ext>
            </a:extLst>
          </p:cNvPr>
          <p:cNvSpPr>
            <a:spLocks noChangeArrowheads="1"/>
          </p:cNvSpPr>
          <p:nvPr/>
        </p:nvSpPr>
        <p:spPr bwMode="auto">
          <a:xfrm>
            <a:off x="9580180" y="14136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文本框 10">
            <a:extLst>
              <a:ext uri="{FF2B5EF4-FFF2-40B4-BE49-F238E27FC236}">
                <a16:creationId xmlns:a16="http://schemas.microsoft.com/office/drawing/2014/main" id="{E04F8109-0A0F-49C2-9B18-049274979DA4}"/>
              </a:ext>
            </a:extLst>
          </p:cNvPr>
          <p:cNvSpPr txBox="1"/>
          <p:nvPr/>
        </p:nvSpPr>
        <p:spPr>
          <a:xfrm>
            <a:off x="8481848" y="6500648"/>
            <a:ext cx="1387366" cy="292388"/>
          </a:xfrm>
          <a:prstGeom prst="rect">
            <a:avLst/>
          </a:prstGeom>
          <a:noFill/>
        </p:spPr>
        <p:txBody>
          <a:bodyPr wrap="square" rtlCol="0">
            <a:spAutoFit/>
          </a:bodyPr>
          <a:lstStyle/>
          <a:p>
            <a:r>
              <a:rPr lang="en-US" altLang="zh-CN" dirty="0"/>
              <a:t>TR 28.914</a:t>
            </a:r>
            <a:endParaRPr lang="zh-CN" altLang="en-US" dirty="0"/>
          </a:p>
        </p:txBody>
      </p:sp>
      <p:sp>
        <p:nvSpPr>
          <p:cNvPr id="6" name="Rectangle 3">
            <a:extLst>
              <a:ext uri="{FF2B5EF4-FFF2-40B4-BE49-F238E27FC236}">
                <a16:creationId xmlns:a16="http://schemas.microsoft.com/office/drawing/2014/main" id="{55A970CC-8681-44F3-BC79-5F51EFEC11FA}"/>
              </a:ext>
            </a:extLst>
          </p:cNvPr>
          <p:cNvSpPr>
            <a:spLocks noChangeArrowheads="1"/>
          </p:cNvSpPr>
          <p:nvPr/>
        </p:nvSpPr>
        <p:spPr bwMode="auto">
          <a:xfrm>
            <a:off x="5400771" y="1242494"/>
            <a:ext cx="5430654" cy="70788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381000" indent="-379413">
              <a:spcBef>
                <a:spcPct val="20000"/>
              </a:spcBef>
              <a:buClr>
                <a:srgbClr val="C00000"/>
              </a:buClr>
              <a:buBlip>
                <a:blip r:embed="rId2"/>
              </a:buBlip>
            </a:pPr>
            <a:r>
              <a:rPr lang="en-US" altLang="zh-CN" sz="2000" b="1" kern="0" dirty="0">
                <a:latin typeface="+mn-lt"/>
              </a:rPr>
              <a:t>Following CCL Use cases investigated in TR 28.867</a:t>
            </a:r>
            <a:endParaRPr lang="en-GB" altLang="zh-CN" sz="2000" b="1" kern="0" dirty="0">
              <a:latin typeface="+mn-lt"/>
            </a:endParaRPr>
          </a:p>
        </p:txBody>
      </p:sp>
      <p:sp>
        <p:nvSpPr>
          <p:cNvPr id="10" name="矩形 9">
            <a:extLst>
              <a:ext uri="{FF2B5EF4-FFF2-40B4-BE49-F238E27FC236}">
                <a16:creationId xmlns:a16="http://schemas.microsoft.com/office/drawing/2014/main" id="{F251CA2A-08B7-49FD-8555-823C9336E29F}"/>
              </a:ext>
            </a:extLst>
          </p:cNvPr>
          <p:cNvSpPr/>
          <p:nvPr/>
        </p:nvSpPr>
        <p:spPr bwMode="auto">
          <a:xfrm>
            <a:off x="5688737" y="1946640"/>
            <a:ext cx="5726322" cy="3449774"/>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
        <p:nvSpPr>
          <p:cNvPr id="3" name="矩形 2">
            <a:extLst>
              <a:ext uri="{FF2B5EF4-FFF2-40B4-BE49-F238E27FC236}">
                <a16:creationId xmlns:a16="http://schemas.microsoft.com/office/drawing/2014/main" id="{746EA48F-FF8E-477F-B5EE-69D7793D4F16}"/>
              </a:ext>
            </a:extLst>
          </p:cNvPr>
          <p:cNvSpPr/>
          <p:nvPr/>
        </p:nvSpPr>
        <p:spPr>
          <a:xfrm>
            <a:off x="5624705" y="1923798"/>
            <a:ext cx="5987577" cy="3539430"/>
          </a:xfrm>
          <a:prstGeom prst="rect">
            <a:avLst/>
          </a:prstGeom>
        </p:spPr>
        <p:txBody>
          <a:bodyPr wrap="square">
            <a:spAutoFit/>
          </a:bodyPr>
          <a:lstStyle/>
          <a:p>
            <a:pPr marL="285750" indent="-285750">
              <a:buFont typeface="Wingdings" panose="05000000000000000000" pitchFamily="2" charset="2"/>
              <a:buChar char="ü"/>
            </a:pPr>
            <a:r>
              <a:rPr lang="en-GB" altLang="zh-CN" sz="1600" dirty="0"/>
              <a:t>Use case 1: Dynamic CCL Creation</a:t>
            </a:r>
          </a:p>
          <a:p>
            <a:pPr marL="285750" indent="-285750">
              <a:buFont typeface="Wingdings" panose="05000000000000000000" pitchFamily="2" charset="2"/>
              <a:buChar char="ü"/>
            </a:pPr>
            <a:r>
              <a:rPr lang="en-GB" altLang="zh-CN" sz="1600" dirty="0"/>
              <a:t>Use case 2: Triggered CCL</a:t>
            </a:r>
          </a:p>
          <a:p>
            <a:pPr marL="285750" indent="-285750">
              <a:buFont typeface="Wingdings" panose="05000000000000000000" pitchFamily="2" charset="2"/>
              <a:buChar char="ü"/>
            </a:pPr>
            <a:r>
              <a:rPr lang="en-GB" altLang="zh-CN" sz="1600" dirty="0"/>
              <a:t>Use case 3: CCL creation based on Historical CCL data</a:t>
            </a:r>
          </a:p>
          <a:p>
            <a:pPr marL="285750" indent="-285750">
              <a:buFont typeface="Wingdings" panose="05000000000000000000" pitchFamily="2" charset="2"/>
              <a:buChar char="ü"/>
            </a:pPr>
            <a:r>
              <a:rPr lang="en-GB" altLang="zh-CN" sz="1600" dirty="0"/>
              <a:t>Use case 4: closed control loop for problem recovery</a:t>
            </a:r>
          </a:p>
          <a:p>
            <a:pPr marL="285750" indent="-285750">
              <a:buFont typeface="Wingdings" panose="05000000000000000000" pitchFamily="2" charset="2"/>
              <a:buChar char="ü"/>
            </a:pPr>
            <a:r>
              <a:rPr lang="en-GB" altLang="zh-CN" sz="1600" dirty="0"/>
              <a:t>Use case 5: CCL for fault management</a:t>
            </a:r>
          </a:p>
          <a:p>
            <a:pPr marL="285750" indent="-285750">
              <a:buFont typeface="Wingdings" panose="05000000000000000000" pitchFamily="2" charset="2"/>
              <a:buChar char="ü"/>
            </a:pPr>
            <a:r>
              <a:rPr lang="en-GB" altLang="zh-CN" sz="1600" dirty="0"/>
              <a:t>Use case 6: CCL conflicts management</a:t>
            </a:r>
          </a:p>
          <a:p>
            <a:pPr marL="285750" indent="-285750">
              <a:buFont typeface="Wingdings" panose="05000000000000000000" pitchFamily="2" charset="2"/>
              <a:buChar char="ü"/>
            </a:pPr>
            <a:r>
              <a:rPr lang="en-GB" altLang="zh-CN" sz="1600" dirty="0"/>
              <a:t>Use case 7: CCL scope management</a:t>
            </a:r>
          </a:p>
          <a:p>
            <a:pPr marL="285750" indent="-285750">
              <a:buFont typeface="Wingdings" panose="05000000000000000000" pitchFamily="2" charset="2"/>
              <a:buChar char="ü"/>
            </a:pPr>
            <a:r>
              <a:rPr lang="en-GB" altLang="zh-CN" sz="1600" dirty="0"/>
              <a:t>Use case 8: CCL-impact assessment and resolution</a:t>
            </a:r>
          </a:p>
          <a:p>
            <a:pPr marL="285750" indent="-285750">
              <a:buFont typeface="Wingdings" panose="05000000000000000000" pitchFamily="2" charset="2"/>
              <a:buChar char="ü"/>
            </a:pPr>
            <a:r>
              <a:rPr lang="en-GB" altLang="zh-CN" sz="1600" dirty="0"/>
              <a:t>Use case 9: Consumers feedback on CCL actions</a:t>
            </a:r>
          </a:p>
          <a:p>
            <a:pPr marL="285750" indent="-285750">
              <a:buFont typeface="Wingdings" panose="05000000000000000000" pitchFamily="2" charset="2"/>
              <a:buChar char="ü"/>
            </a:pPr>
            <a:r>
              <a:rPr lang="en-GB" altLang="zh-CN" sz="1600" dirty="0"/>
              <a:t>Use case 10: CCL decision escalation</a:t>
            </a:r>
          </a:p>
          <a:p>
            <a:pPr marL="285750" indent="-285750">
              <a:buFont typeface="Wingdings" panose="05000000000000000000" pitchFamily="2" charset="2"/>
              <a:buChar char="ü"/>
            </a:pPr>
            <a:r>
              <a:rPr lang="en-GB" altLang="zh-CN" sz="1600" dirty="0"/>
              <a:t>Use case 11: Performance Evaluation of a Closed Control  Loop</a:t>
            </a:r>
          </a:p>
          <a:p>
            <a:pPr marL="285750" indent="-285750">
              <a:buFont typeface="Wingdings" panose="05000000000000000000" pitchFamily="2" charset="2"/>
              <a:buChar char="ü"/>
            </a:pPr>
            <a:r>
              <a:rPr lang="en-GB" altLang="zh-CN" sz="1600" dirty="0"/>
              <a:t>Use case 12: Coordinating CCLs with other management functions </a:t>
            </a:r>
            <a:endParaRPr lang="zh-CN" altLang="zh-CN" sz="1600" dirty="0"/>
          </a:p>
        </p:txBody>
      </p:sp>
      <p:sp>
        <p:nvSpPr>
          <p:cNvPr id="13" name="Rectangle 3">
            <a:extLst>
              <a:ext uri="{FF2B5EF4-FFF2-40B4-BE49-F238E27FC236}">
                <a16:creationId xmlns:a16="http://schemas.microsoft.com/office/drawing/2014/main" id="{3E2FF719-FC5B-409F-8A12-65B5169CDD33}"/>
              </a:ext>
            </a:extLst>
          </p:cNvPr>
          <p:cNvSpPr>
            <a:spLocks noChangeArrowheads="1"/>
          </p:cNvSpPr>
          <p:nvPr/>
        </p:nvSpPr>
        <p:spPr bwMode="auto">
          <a:xfrm>
            <a:off x="39642" y="1187022"/>
            <a:ext cx="5430654" cy="70788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381000" indent="-379413">
              <a:spcBef>
                <a:spcPct val="20000"/>
              </a:spcBef>
              <a:buClr>
                <a:srgbClr val="C00000"/>
              </a:buClr>
              <a:buBlip>
                <a:blip r:embed="rId2"/>
              </a:buBlip>
            </a:pPr>
            <a:r>
              <a:rPr lang="en-GB" altLang="zh-CN" sz="2000" b="1" kern="0" dirty="0">
                <a:latin typeface="+mn-lt"/>
              </a:rPr>
              <a:t>Closed control loop governance and monitoring</a:t>
            </a:r>
          </a:p>
        </p:txBody>
      </p:sp>
      <p:sp>
        <p:nvSpPr>
          <p:cNvPr id="14" name="矩形 13">
            <a:extLst>
              <a:ext uri="{FF2B5EF4-FFF2-40B4-BE49-F238E27FC236}">
                <a16:creationId xmlns:a16="http://schemas.microsoft.com/office/drawing/2014/main" id="{CB77344E-2299-4EF1-8F0E-65E8A228A831}"/>
              </a:ext>
            </a:extLst>
          </p:cNvPr>
          <p:cNvSpPr/>
          <p:nvPr/>
        </p:nvSpPr>
        <p:spPr bwMode="auto">
          <a:xfrm>
            <a:off x="369678" y="1946640"/>
            <a:ext cx="4722275" cy="3449774"/>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pic>
        <p:nvPicPr>
          <p:cNvPr id="16" name="图片 15">
            <a:extLst>
              <a:ext uri="{FF2B5EF4-FFF2-40B4-BE49-F238E27FC236}">
                <a16:creationId xmlns:a16="http://schemas.microsoft.com/office/drawing/2014/main" id="{0A64FD61-064F-4D28-B4CF-C242C8671F4A}"/>
              </a:ext>
            </a:extLst>
          </p:cNvPr>
          <p:cNvPicPr>
            <a:picLocks noChangeAspect="1"/>
          </p:cNvPicPr>
          <p:nvPr/>
        </p:nvPicPr>
        <p:blipFill>
          <a:blip r:embed="rId3"/>
          <a:stretch>
            <a:fillRect/>
          </a:stretch>
        </p:blipFill>
        <p:spPr>
          <a:xfrm>
            <a:off x="579718" y="2050104"/>
            <a:ext cx="4137610" cy="2985112"/>
          </a:xfrm>
          <a:prstGeom prst="rect">
            <a:avLst/>
          </a:prstGeom>
        </p:spPr>
      </p:pic>
    </p:spTree>
    <p:extLst>
      <p:ext uri="{BB962C8B-B14F-4D97-AF65-F5344CB8AC3E}">
        <p14:creationId xmlns:p14="http://schemas.microsoft.com/office/powerpoint/2010/main" val="38585100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E534AF-7270-42FF-A421-83A63282D5A9}"/>
              </a:ext>
            </a:extLst>
          </p:cNvPr>
          <p:cNvSpPr>
            <a:spLocks noGrp="1"/>
          </p:cNvSpPr>
          <p:nvPr>
            <p:ph type="title"/>
          </p:nvPr>
        </p:nvSpPr>
        <p:spPr>
          <a:xfrm>
            <a:off x="1" y="251324"/>
            <a:ext cx="8524240" cy="369332"/>
          </a:xfrm>
        </p:spPr>
        <p:txBody>
          <a:bodyPr/>
          <a:lstStyle/>
          <a:p>
            <a:pPr algn="l"/>
            <a:r>
              <a:rPr lang="en-US" altLang="zh-CN" sz="3600" dirty="0"/>
              <a:t>R19 Network Digital Twin (NDT) Study</a:t>
            </a:r>
            <a:endParaRPr lang="zh-CN" altLang="en-US" sz="3600" dirty="0"/>
          </a:p>
        </p:txBody>
      </p:sp>
      <p:sp>
        <p:nvSpPr>
          <p:cNvPr id="5" name="Rectangle 2">
            <a:extLst>
              <a:ext uri="{FF2B5EF4-FFF2-40B4-BE49-F238E27FC236}">
                <a16:creationId xmlns:a16="http://schemas.microsoft.com/office/drawing/2014/main" id="{2837E777-F7D9-496F-BF47-58A7066CD8F3}"/>
              </a:ext>
            </a:extLst>
          </p:cNvPr>
          <p:cNvSpPr>
            <a:spLocks noChangeArrowheads="1"/>
          </p:cNvSpPr>
          <p:nvPr/>
        </p:nvSpPr>
        <p:spPr bwMode="auto">
          <a:xfrm>
            <a:off x="9580180" y="14136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文本框 10">
            <a:extLst>
              <a:ext uri="{FF2B5EF4-FFF2-40B4-BE49-F238E27FC236}">
                <a16:creationId xmlns:a16="http://schemas.microsoft.com/office/drawing/2014/main" id="{E04F8109-0A0F-49C2-9B18-049274979DA4}"/>
              </a:ext>
            </a:extLst>
          </p:cNvPr>
          <p:cNvSpPr txBox="1"/>
          <p:nvPr/>
        </p:nvSpPr>
        <p:spPr>
          <a:xfrm>
            <a:off x="8481848" y="6500648"/>
            <a:ext cx="1387366" cy="292388"/>
          </a:xfrm>
          <a:prstGeom prst="rect">
            <a:avLst/>
          </a:prstGeom>
          <a:noFill/>
        </p:spPr>
        <p:txBody>
          <a:bodyPr wrap="square" rtlCol="0">
            <a:spAutoFit/>
          </a:bodyPr>
          <a:lstStyle/>
          <a:p>
            <a:r>
              <a:rPr lang="en-US" altLang="zh-CN" dirty="0"/>
              <a:t>TR 28.914</a:t>
            </a:r>
            <a:endParaRPr lang="zh-CN" altLang="en-US" dirty="0"/>
          </a:p>
        </p:txBody>
      </p:sp>
      <p:sp>
        <p:nvSpPr>
          <p:cNvPr id="6" name="Rectangle 3">
            <a:extLst>
              <a:ext uri="{FF2B5EF4-FFF2-40B4-BE49-F238E27FC236}">
                <a16:creationId xmlns:a16="http://schemas.microsoft.com/office/drawing/2014/main" id="{55A970CC-8681-44F3-BC79-5F51EFEC11FA}"/>
              </a:ext>
            </a:extLst>
          </p:cNvPr>
          <p:cNvSpPr>
            <a:spLocks noChangeArrowheads="1"/>
          </p:cNvSpPr>
          <p:nvPr/>
        </p:nvSpPr>
        <p:spPr bwMode="auto">
          <a:xfrm>
            <a:off x="424631" y="1103628"/>
            <a:ext cx="5821974" cy="70788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381000" indent="-379413">
              <a:spcBef>
                <a:spcPct val="20000"/>
              </a:spcBef>
              <a:buClr>
                <a:srgbClr val="C00000"/>
              </a:buClr>
              <a:buBlip>
                <a:blip r:embed="rId3"/>
              </a:buBlip>
            </a:pPr>
            <a:r>
              <a:rPr lang="en-US" altLang="zh-CN" sz="2000" b="1" kern="0" dirty="0">
                <a:latin typeface="+mn-lt"/>
              </a:rPr>
              <a:t>Relations between digital twins and network automation functions</a:t>
            </a:r>
            <a:endParaRPr lang="en-GB" altLang="zh-CN" sz="2000" b="1" kern="0" dirty="0">
              <a:latin typeface="+mn-lt"/>
            </a:endParaRPr>
          </a:p>
        </p:txBody>
      </p:sp>
      <p:sp>
        <p:nvSpPr>
          <p:cNvPr id="12" name="矩形 11">
            <a:extLst>
              <a:ext uri="{FF2B5EF4-FFF2-40B4-BE49-F238E27FC236}">
                <a16:creationId xmlns:a16="http://schemas.microsoft.com/office/drawing/2014/main" id="{EAEDF66F-DAFB-4FE4-BFF5-650B23B99C06}"/>
              </a:ext>
            </a:extLst>
          </p:cNvPr>
          <p:cNvSpPr/>
          <p:nvPr/>
        </p:nvSpPr>
        <p:spPr>
          <a:xfrm>
            <a:off x="6308641" y="1803997"/>
            <a:ext cx="4947920" cy="3046988"/>
          </a:xfrm>
          <a:prstGeom prst="rect">
            <a:avLst/>
          </a:prstGeom>
          <a:ln w="12700">
            <a:solidFill>
              <a:schemeClr val="bg1">
                <a:lumMod val="75000"/>
              </a:schemeClr>
            </a:solidFill>
          </a:ln>
        </p:spPr>
        <p:txBody>
          <a:bodyPr wrap="square">
            <a:spAutoFit/>
          </a:bodyPr>
          <a:lstStyle/>
          <a:p>
            <a:pPr marL="285750" lvl="0" indent="-285750">
              <a:buFont typeface="Wingdings" panose="05000000000000000000" pitchFamily="2" charset="2"/>
              <a:buChar char="ü"/>
            </a:pPr>
            <a:r>
              <a:rPr lang="en-GB" altLang="zh-CN" sz="1600" dirty="0"/>
              <a:t>NDT support for network automation including signalling storm analysis, emergency preparedness, network failure and risk prediction and network issue inducement.</a:t>
            </a:r>
            <a:endParaRPr lang="zh-CN" altLang="zh-CN" sz="1600" dirty="0"/>
          </a:p>
          <a:p>
            <a:pPr marL="285750" lvl="0" indent="-285750">
              <a:buFont typeface="Wingdings" panose="05000000000000000000" pitchFamily="2" charset="2"/>
              <a:buChar char="ü"/>
            </a:pPr>
            <a:r>
              <a:rPr lang="en-GB" altLang="zh-CN" sz="1600" dirty="0"/>
              <a:t>NDT support for verification including RAN energy saving policy verification</a:t>
            </a:r>
            <a:r>
              <a:rPr lang="en-US" altLang="zh-CN" sz="1600" dirty="0"/>
              <a:t>, </a:t>
            </a:r>
            <a:r>
              <a:rPr lang="en-GB" altLang="zh-CN" sz="1600" dirty="0"/>
              <a:t>configuration verification.</a:t>
            </a:r>
            <a:endParaRPr lang="zh-CN" altLang="zh-CN" sz="1600" dirty="0"/>
          </a:p>
          <a:p>
            <a:pPr marL="285750" lvl="0" indent="-285750">
              <a:buFont typeface="Wingdings" panose="05000000000000000000" pitchFamily="2" charset="2"/>
              <a:buChar char="ü"/>
            </a:pPr>
            <a:r>
              <a:rPr lang="en-GB" altLang="zh-CN" sz="1600" dirty="0"/>
              <a:t>NDT support for generation including generating data for ML model training and </a:t>
            </a:r>
            <a:r>
              <a:rPr lang="en-US" altLang="zh-CN" sz="1600" dirty="0"/>
              <a:t>measuring customer satisfaction with the network services </a:t>
            </a:r>
            <a:endParaRPr lang="zh-CN" altLang="zh-CN" sz="1600" dirty="0"/>
          </a:p>
          <a:p>
            <a:pPr marL="285750" lvl="0" indent="-285750">
              <a:buFont typeface="Wingdings" panose="05000000000000000000" pitchFamily="2" charset="2"/>
              <a:buChar char="ü"/>
            </a:pPr>
            <a:r>
              <a:rPr lang="en-US" altLang="zh-CN" sz="1600" dirty="0"/>
              <a:t>Advanced </a:t>
            </a:r>
            <a:r>
              <a:rPr lang="en-GB" altLang="zh-CN" sz="1600" dirty="0"/>
              <a:t>NDT capabilities including  nested NDTs. </a:t>
            </a:r>
            <a:endParaRPr lang="zh-CN" altLang="zh-CN" sz="1600" dirty="0"/>
          </a:p>
        </p:txBody>
      </p:sp>
      <p:sp>
        <p:nvSpPr>
          <p:cNvPr id="15" name="文本框 14">
            <a:extLst>
              <a:ext uri="{FF2B5EF4-FFF2-40B4-BE49-F238E27FC236}">
                <a16:creationId xmlns:a16="http://schemas.microsoft.com/office/drawing/2014/main" id="{8F8AC8CB-8ECD-48CD-98D9-D373A1AE1988}"/>
              </a:ext>
            </a:extLst>
          </p:cNvPr>
          <p:cNvSpPr txBox="1"/>
          <p:nvPr/>
        </p:nvSpPr>
        <p:spPr>
          <a:xfrm>
            <a:off x="6328611" y="1242127"/>
            <a:ext cx="3836083" cy="40011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en-GB"/>
            </a:defPPr>
            <a:lvl1pPr marL="381000" indent="-379413">
              <a:spcBef>
                <a:spcPct val="20000"/>
              </a:spcBef>
              <a:buClr>
                <a:srgbClr val="C00000"/>
              </a:buClr>
              <a:buBlip>
                <a:blip r:embed="rId3"/>
              </a:buBlip>
              <a:defRPr sz="2000" b="1" kern="0">
                <a:latin typeface="+mn-lt"/>
              </a:defRPr>
            </a:lvl1pPr>
          </a:lstStyle>
          <a:p>
            <a:r>
              <a:rPr lang="en-US" altLang="zh-CN" dirty="0"/>
              <a:t>NDT Scenarios</a:t>
            </a:r>
          </a:p>
        </p:txBody>
      </p:sp>
      <p:sp>
        <p:nvSpPr>
          <p:cNvPr id="7" name="矩形 6">
            <a:extLst>
              <a:ext uri="{FF2B5EF4-FFF2-40B4-BE49-F238E27FC236}">
                <a16:creationId xmlns:a16="http://schemas.microsoft.com/office/drawing/2014/main" id="{D3286F36-3EDF-4799-9DD4-682CCC0E06D6}"/>
              </a:ext>
            </a:extLst>
          </p:cNvPr>
          <p:cNvSpPr/>
          <p:nvPr/>
        </p:nvSpPr>
        <p:spPr bwMode="auto">
          <a:xfrm>
            <a:off x="629902" y="1774157"/>
            <a:ext cx="5492706" cy="3535633"/>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graphicFrame>
        <p:nvGraphicFramePr>
          <p:cNvPr id="8" name="对象 7">
            <a:extLst>
              <a:ext uri="{FF2B5EF4-FFF2-40B4-BE49-F238E27FC236}">
                <a16:creationId xmlns:a16="http://schemas.microsoft.com/office/drawing/2014/main" id="{4C74568C-D9FF-41B5-B706-B930B03E0CD9}"/>
              </a:ext>
            </a:extLst>
          </p:cNvPr>
          <p:cNvGraphicFramePr>
            <a:graphicFrameLocks noChangeAspect="1"/>
          </p:cNvGraphicFramePr>
          <p:nvPr>
            <p:extLst>
              <p:ext uri="{D42A27DB-BD31-4B8C-83A1-F6EECF244321}">
                <p14:modId xmlns:p14="http://schemas.microsoft.com/office/powerpoint/2010/main" val="2113204349"/>
              </p:ext>
            </p:extLst>
          </p:nvPr>
        </p:nvGraphicFramePr>
        <p:xfrm>
          <a:off x="815935" y="2425152"/>
          <a:ext cx="5120640" cy="2758440"/>
        </p:xfrm>
        <a:graphic>
          <a:graphicData uri="http://schemas.openxmlformats.org/presentationml/2006/ole">
            <mc:AlternateContent xmlns:mc="http://schemas.openxmlformats.org/markup-compatibility/2006">
              <mc:Choice xmlns:v="urn:schemas-microsoft-com:vml" Requires="v">
                <p:oleObj spid="_x0000_s13336" r:id="rId4" imgW="5280554" imgH="2910635" progId="Visio.Drawing.15">
                  <p:embed/>
                </p:oleObj>
              </mc:Choice>
              <mc:Fallback>
                <p:oleObj r:id="rId4" imgW="5280554" imgH="2910635" progId="Visio.Drawing.15">
                  <p:embed/>
                  <p:pic>
                    <p:nvPicPr>
                      <p:cNvPr id="8" name="对象 7">
                        <a:extLst>
                          <a:ext uri="{FF2B5EF4-FFF2-40B4-BE49-F238E27FC236}">
                            <a16:creationId xmlns:a16="http://schemas.microsoft.com/office/drawing/2014/main" id="{4C74568C-D9FF-41B5-B706-B930B03E0C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868" t="8438" r="4962" b="8838"/>
                      <a:stretch>
                        <a:fillRect/>
                      </a:stretch>
                    </p:blipFill>
                    <p:spPr bwMode="auto">
                      <a:xfrm>
                        <a:off x="815935" y="2425152"/>
                        <a:ext cx="5120640" cy="2758440"/>
                      </a:xfrm>
                      <a:prstGeom prst="rect">
                        <a:avLst/>
                      </a:prstGeom>
                      <a:noFill/>
                    </p:spPr>
                  </p:pic>
                </p:oleObj>
              </mc:Fallback>
            </mc:AlternateContent>
          </a:graphicData>
        </a:graphic>
      </p:graphicFrame>
    </p:spTree>
    <p:extLst>
      <p:ext uri="{BB962C8B-B14F-4D97-AF65-F5344CB8AC3E}">
        <p14:creationId xmlns:p14="http://schemas.microsoft.com/office/powerpoint/2010/main" val="127631995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E534AF-7270-42FF-A421-83A63282D5A9}"/>
              </a:ext>
            </a:extLst>
          </p:cNvPr>
          <p:cNvSpPr>
            <a:spLocks noGrp="1"/>
          </p:cNvSpPr>
          <p:nvPr>
            <p:ph type="title"/>
          </p:nvPr>
        </p:nvSpPr>
        <p:spPr>
          <a:xfrm>
            <a:off x="-55979" y="75264"/>
            <a:ext cx="10547516" cy="843235"/>
          </a:xfrm>
        </p:spPr>
        <p:txBody>
          <a:bodyPr/>
          <a:lstStyle/>
          <a:p>
            <a:pPr algn="l"/>
            <a:r>
              <a:rPr lang="en-US" altLang="zh-CN" sz="3200" dirty="0"/>
              <a:t>Rel-19 Service Based Management Architecture (SBMA) study</a:t>
            </a:r>
            <a:endParaRPr lang="zh-CN" altLang="en-US" sz="3200" dirty="0"/>
          </a:p>
        </p:txBody>
      </p:sp>
      <p:sp>
        <p:nvSpPr>
          <p:cNvPr id="5" name="Rectangle 2">
            <a:extLst>
              <a:ext uri="{FF2B5EF4-FFF2-40B4-BE49-F238E27FC236}">
                <a16:creationId xmlns:a16="http://schemas.microsoft.com/office/drawing/2014/main" id="{2837E777-F7D9-496F-BF47-58A7066CD8F3}"/>
              </a:ext>
            </a:extLst>
          </p:cNvPr>
          <p:cNvSpPr>
            <a:spLocks noChangeArrowheads="1"/>
          </p:cNvSpPr>
          <p:nvPr/>
        </p:nvSpPr>
        <p:spPr bwMode="auto">
          <a:xfrm>
            <a:off x="9580180" y="14136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文本框 13">
            <a:extLst>
              <a:ext uri="{FF2B5EF4-FFF2-40B4-BE49-F238E27FC236}">
                <a16:creationId xmlns:a16="http://schemas.microsoft.com/office/drawing/2014/main" id="{8CBC2AF5-532A-454D-B965-F7720E19844D}"/>
              </a:ext>
            </a:extLst>
          </p:cNvPr>
          <p:cNvSpPr txBox="1"/>
          <p:nvPr/>
        </p:nvSpPr>
        <p:spPr>
          <a:xfrm>
            <a:off x="8481848" y="6399731"/>
            <a:ext cx="1387366" cy="292388"/>
          </a:xfrm>
          <a:prstGeom prst="rect">
            <a:avLst/>
          </a:prstGeom>
          <a:noFill/>
        </p:spPr>
        <p:txBody>
          <a:bodyPr wrap="square" rtlCol="0">
            <a:spAutoFit/>
          </a:bodyPr>
          <a:lstStyle/>
          <a:p>
            <a:r>
              <a:rPr lang="en-US" altLang="zh-CN" dirty="0"/>
              <a:t>TS 28.533</a:t>
            </a:r>
            <a:endParaRPr lang="zh-CN" altLang="en-US" dirty="0"/>
          </a:p>
        </p:txBody>
      </p:sp>
      <p:sp>
        <p:nvSpPr>
          <p:cNvPr id="6" name="矩形 5">
            <a:extLst>
              <a:ext uri="{FF2B5EF4-FFF2-40B4-BE49-F238E27FC236}">
                <a16:creationId xmlns:a16="http://schemas.microsoft.com/office/drawing/2014/main" id="{1EDE8452-A54D-4047-AE71-693B80B32718}"/>
              </a:ext>
            </a:extLst>
          </p:cNvPr>
          <p:cNvSpPr/>
          <p:nvPr/>
        </p:nvSpPr>
        <p:spPr>
          <a:xfrm>
            <a:off x="149811" y="977670"/>
            <a:ext cx="5181560" cy="64633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381000" indent="-379413">
              <a:spcBef>
                <a:spcPct val="20000"/>
              </a:spcBef>
              <a:buClr>
                <a:srgbClr val="C00000"/>
              </a:buClr>
              <a:buBlip>
                <a:blip r:embed="rId2"/>
              </a:buBlip>
            </a:pPr>
            <a:r>
              <a:rPr lang="en-US" altLang="zh-CN" sz="2000" b="1" kern="0" dirty="0">
                <a:latin typeface="+mn-lt"/>
              </a:rPr>
              <a:t>An example of deployment scenario for RAN management functions</a:t>
            </a:r>
            <a:endParaRPr lang="zh-CN" altLang="en-US" sz="2000" b="1" kern="0" dirty="0">
              <a:latin typeface="+mn-lt"/>
            </a:endParaRPr>
          </a:p>
        </p:txBody>
      </p:sp>
      <p:sp>
        <p:nvSpPr>
          <p:cNvPr id="10" name="矩形 9">
            <a:extLst>
              <a:ext uri="{FF2B5EF4-FFF2-40B4-BE49-F238E27FC236}">
                <a16:creationId xmlns:a16="http://schemas.microsoft.com/office/drawing/2014/main" id="{F83480E4-9289-4645-8900-F3F25F39F8BB}"/>
              </a:ext>
            </a:extLst>
          </p:cNvPr>
          <p:cNvSpPr/>
          <p:nvPr/>
        </p:nvSpPr>
        <p:spPr bwMode="auto">
          <a:xfrm>
            <a:off x="286409" y="1770097"/>
            <a:ext cx="5746265" cy="4356828"/>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pic>
        <p:nvPicPr>
          <p:cNvPr id="7" name="图片 6">
            <a:extLst>
              <a:ext uri="{FF2B5EF4-FFF2-40B4-BE49-F238E27FC236}">
                <a16:creationId xmlns:a16="http://schemas.microsoft.com/office/drawing/2014/main" id="{A0A4812A-9DCD-4A91-B83E-4212DB29668A}"/>
              </a:ext>
            </a:extLst>
          </p:cNvPr>
          <p:cNvPicPr>
            <a:picLocks noChangeAspect="1"/>
          </p:cNvPicPr>
          <p:nvPr/>
        </p:nvPicPr>
        <p:blipFill>
          <a:blip r:embed="rId3"/>
          <a:stretch>
            <a:fillRect/>
          </a:stretch>
        </p:blipFill>
        <p:spPr>
          <a:xfrm>
            <a:off x="374497" y="1910405"/>
            <a:ext cx="5570087" cy="4057258"/>
          </a:xfrm>
          <a:prstGeom prst="rect">
            <a:avLst/>
          </a:prstGeom>
        </p:spPr>
      </p:pic>
      <p:sp>
        <p:nvSpPr>
          <p:cNvPr id="12" name="矩形 11">
            <a:extLst>
              <a:ext uri="{FF2B5EF4-FFF2-40B4-BE49-F238E27FC236}">
                <a16:creationId xmlns:a16="http://schemas.microsoft.com/office/drawing/2014/main" id="{0733B279-4AE2-4FDC-AAF6-A2D22C1D9A05}"/>
              </a:ext>
            </a:extLst>
          </p:cNvPr>
          <p:cNvSpPr/>
          <p:nvPr/>
        </p:nvSpPr>
        <p:spPr>
          <a:xfrm>
            <a:off x="6208294" y="1741109"/>
            <a:ext cx="5913755" cy="4385816"/>
          </a:xfrm>
          <a:prstGeom prst="rect">
            <a:avLst/>
          </a:prstGeom>
          <a:ln w="12700">
            <a:solidFill>
              <a:schemeClr val="bg1">
                <a:lumMod val="75000"/>
              </a:schemeClr>
            </a:solidFill>
          </a:ln>
        </p:spPr>
        <p:txBody>
          <a:bodyPr wrap="square">
            <a:spAutoFit/>
          </a:bodyPr>
          <a:lstStyle/>
          <a:p>
            <a:pPr marL="285750" indent="-285750">
              <a:buFont typeface="Wingdings" panose="05000000000000000000" pitchFamily="2" charset="2"/>
              <a:buChar char="ü"/>
            </a:pPr>
            <a:r>
              <a:rPr lang="en-GB" altLang="zh-CN" sz="1400" dirty="0"/>
              <a:t>NRM investigation</a:t>
            </a:r>
          </a:p>
          <a:p>
            <a:pPr marL="285750" indent="-285750">
              <a:buFont typeface="Wingdings" panose="05000000000000000000" pitchFamily="2" charset="2"/>
              <a:buChar char="ü"/>
            </a:pPr>
            <a:r>
              <a:rPr lang="en-US" altLang="zh-CN" sz="1400" dirty="0"/>
              <a:t>Connection between 3GPP TS 28.537 and 3GPP TS 28.622 for generic control NRM capabilities</a:t>
            </a:r>
          </a:p>
          <a:p>
            <a:pPr marL="285750" indent="-285750">
              <a:buFont typeface="Wingdings" panose="05000000000000000000" pitchFamily="2" charset="2"/>
              <a:buChar char="ü"/>
            </a:pPr>
            <a:r>
              <a:rPr lang="en-US" altLang="zh-CN" sz="1400" dirty="0"/>
              <a:t>Discovery of management capabilities of </a:t>
            </a:r>
            <a:r>
              <a:rPr lang="en-US" altLang="zh-CN" sz="1400" dirty="0" err="1"/>
              <a:t>MnS</a:t>
            </a:r>
            <a:r>
              <a:rPr lang="en-US" altLang="zh-CN" sz="1400" dirty="0"/>
              <a:t> supported by a </a:t>
            </a:r>
            <a:r>
              <a:rPr lang="en-US" altLang="zh-CN" sz="1400" dirty="0" err="1"/>
              <a:t>MnS</a:t>
            </a:r>
            <a:r>
              <a:rPr lang="en-US" altLang="zh-CN" sz="1400" dirty="0"/>
              <a:t> Producer</a:t>
            </a:r>
          </a:p>
          <a:p>
            <a:pPr marL="285750" indent="-285750">
              <a:buFont typeface="Wingdings" panose="05000000000000000000" pitchFamily="2" charset="2"/>
              <a:buChar char="ü"/>
            </a:pPr>
            <a:r>
              <a:rPr lang="en-US" altLang="zh-CN" sz="1400" dirty="0"/>
              <a:t>&lt;&lt;Support IOCs&gt;&gt; instances in SBMA</a:t>
            </a:r>
          </a:p>
          <a:p>
            <a:pPr marL="285750" indent="-285750">
              <a:buFont typeface="Wingdings" panose="05000000000000000000" pitchFamily="2" charset="2"/>
              <a:buChar char="ü"/>
            </a:pPr>
            <a:r>
              <a:rPr lang="en-US" altLang="zh-CN" sz="1400" dirty="0"/>
              <a:t>Discovery of management capabilities of </a:t>
            </a:r>
            <a:r>
              <a:rPr lang="en-US" altLang="zh-CN" sz="1400" dirty="0" err="1"/>
              <a:t>MnS</a:t>
            </a:r>
            <a:r>
              <a:rPr lang="en-US" altLang="zh-CN" sz="1400" dirty="0"/>
              <a:t> instances based on area of interest</a:t>
            </a:r>
          </a:p>
          <a:p>
            <a:pPr marL="285750" indent="-285750">
              <a:buFont typeface="Wingdings" panose="05000000000000000000" pitchFamily="2" charset="2"/>
              <a:buChar char="ü"/>
            </a:pPr>
            <a:r>
              <a:rPr lang="en-US" altLang="zh-CN" sz="1400" dirty="0"/>
              <a:t>PM investigation</a:t>
            </a:r>
          </a:p>
          <a:p>
            <a:pPr marL="285750" indent="-285750">
              <a:buFont typeface="Wingdings" panose="05000000000000000000" pitchFamily="2" charset="2"/>
              <a:buChar char="ü"/>
            </a:pPr>
            <a:r>
              <a:rPr lang="en-US" altLang="zh-CN" sz="1400" dirty="0"/>
              <a:t>Common Notification Header</a:t>
            </a:r>
          </a:p>
          <a:p>
            <a:pPr marL="285750" indent="-285750">
              <a:buFont typeface="Wingdings" panose="05000000000000000000" pitchFamily="2" charset="2"/>
              <a:buChar char="ü"/>
            </a:pPr>
            <a:r>
              <a:rPr lang="en-US" altLang="zh-CN" sz="1400" dirty="0"/>
              <a:t>Schema retrieval enhancements</a:t>
            </a:r>
          </a:p>
          <a:p>
            <a:pPr marL="285750" indent="-285750">
              <a:buFont typeface="Wingdings" panose="05000000000000000000" pitchFamily="2" charset="2"/>
              <a:buChar char="ü"/>
            </a:pPr>
            <a:r>
              <a:rPr lang="en-US" altLang="zh-CN" sz="1400" dirty="0"/>
              <a:t>Schema reference enhancements</a:t>
            </a:r>
          </a:p>
          <a:p>
            <a:pPr marL="285750" indent="-285750">
              <a:buFont typeface="Wingdings" panose="05000000000000000000" pitchFamily="2" charset="2"/>
              <a:buChar char="ü"/>
            </a:pPr>
            <a:r>
              <a:rPr lang="en-US" altLang="zh-CN" sz="1400" dirty="0"/>
              <a:t>List and handle Alarming-Conditions</a:t>
            </a:r>
          </a:p>
          <a:p>
            <a:pPr marL="285750" indent="-285750">
              <a:buFont typeface="Wingdings" panose="05000000000000000000" pitchFamily="2" charset="2"/>
              <a:buChar char="ü"/>
            </a:pPr>
            <a:r>
              <a:rPr lang="en-US" altLang="zh-CN" sz="1400" dirty="0"/>
              <a:t>Overview of management capabilities and corresponding Solution Sets</a:t>
            </a:r>
          </a:p>
          <a:p>
            <a:pPr marL="285750" indent="-285750">
              <a:buFont typeface="Wingdings" panose="05000000000000000000" pitchFamily="2" charset="2"/>
              <a:buChar char="ü"/>
            </a:pPr>
            <a:r>
              <a:rPr lang="en-US" altLang="zh-CN" sz="1400" dirty="0" err="1"/>
              <a:t>MnS</a:t>
            </a:r>
            <a:r>
              <a:rPr lang="en-US" altLang="zh-CN" sz="1400" dirty="0"/>
              <a:t> Version Number Handling</a:t>
            </a:r>
          </a:p>
          <a:p>
            <a:pPr marL="285750" indent="-285750">
              <a:buFont typeface="Wingdings" panose="05000000000000000000" pitchFamily="2" charset="2"/>
              <a:buChar char="ü"/>
            </a:pPr>
            <a:r>
              <a:rPr lang="en-GB" altLang="zh-CN" sz="1400" dirty="0"/>
              <a:t>Reliable notification transfer</a:t>
            </a:r>
          </a:p>
          <a:p>
            <a:pPr marL="285750" indent="-285750">
              <a:buFont typeface="Wingdings" panose="05000000000000000000" pitchFamily="2" charset="2"/>
              <a:buChar char="ü"/>
            </a:pPr>
            <a:r>
              <a:rPr lang="en-GB" altLang="zh-CN" sz="1400" dirty="0"/>
              <a:t>Usage of </a:t>
            </a:r>
            <a:r>
              <a:rPr lang="en-GB" altLang="zh-CN" sz="1400" dirty="0" err="1"/>
              <a:t>MnS</a:t>
            </a:r>
            <a:r>
              <a:rPr lang="en-GB" altLang="zh-CN" sz="1400" dirty="0"/>
              <a:t> Registry NRM fragment for </a:t>
            </a:r>
            <a:r>
              <a:rPr lang="en-GB" altLang="zh-CN" sz="1400" dirty="0" err="1"/>
              <a:t>MnS</a:t>
            </a:r>
            <a:r>
              <a:rPr lang="en-GB" altLang="zh-CN" sz="1400" dirty="0"/>
              <a:t> Registry and Discovery for different deployment scenarios</a:t>
            </a:r>
          </a:p>
          <a:p>
            <a:pPr marL="285750" indent="-285750">
              <a:buFont typeface="Wingdings" panose="05000000000000000000" pitchFamily="2" charset="2"/>
              <a:buChar char="ü"/>
            </a:pPr>
            <a:r>
              <a:rPr lang="en-GB" altLang="zh-CN" dirty="0"/>
              <a:t>Decouple the management and resource models </a:t>
            </a:r>
            <a:endParaRPr lang="zh-CN" altLang="zh-CN" sz="1400" dirty="0"/>
          </a:p>
        </p:txBody>
      </p:sp>
      <p:sp>
        <p:nvSpPr>
          <p:cNvPr id="13" name="矩形 12">
            <a:extLst>
              <a:ext uri="{FF2B5EF4-FFF2-40B4-BE49-F238E27FC236}">
                <a16:creationId xmlns:a16="http://schemas.microsoft.com/office/drawing/2014/main" id="{1C348A06-AC5C-4704-83A2-F2EE68594FFE}"/>
              </a:ext>
            </a:extLst>
          </p:cNvPr>
          <p:cNvSpPr/>
          <p:nvPr/>
        </p:nvSpPr>
        <p:spPr>
          <a:xfrm>
            <a:off x="5537161" y="1145138"/>
            <a:ext cx="5559512" cy="3693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381000" indent="-379413">
              <a:spcBef>
                <a:spcPct val="20000"/>
              </a:spcBef>
              <a:buClr>
                <a:srgbClr val="C00000"/>
              </a:buClr>
              <a:buBlip>
                <a:blip r:embed="rId2"/>
              </a:buBlip>
            </a:pPr>
            <a:r>
              <a:rPr lang="en-US" altLang="zh-CN" sz="2000" b="1" kern="0" dirty="0">
                <a:latin typeface="+mn-lt"/>
              </a:rPr>
              <a:t>R19 eSBMA topics </a:t>
            </a:r>
            <a:endParaRPr lang="zh-CN" altLang="en-US" sz="2000" b="1" kern="0" dirty="0">
              <a:latin typeface="+mn-lt"/>
            </a:endParaRPr>
          </a:p>
        </p:txBody>
      </p:sp>
    </p:spTree>
    <p:extLst>
      <p:ext uri="{BB962C8B-B14F-4D97-AF65-F5344CB8AC3E}">
        <p14:creationId xmlns:p14="http://schemas.microsoft.com/office/powerpoint/2010/main" val="323076706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EF7E4-0080-41C3-B0B2-B4F6E4CBA821}"/>
              </a:ext>
            </a:extLst>
          </p:cNvPr>
          <p:cNvSpPr>
            <a:spLocks noGrp="1"/>
          </p:cNvSpPr>
          <p:nvPr>
            <p:ph type="title"/>
          </p:nvPr>
        </p:nvSpPr>
        <p:spPr/>
        <p:txBody>
          <a:bodyPr/>
          <a:lstStyle/>
          <a:p>
            <a:pPr algn="l"/>
            <a:r>
              <a:rPr lang="en-GB" sz="3200" dirty="0"/>
              <a:t>Rel-19 Management Service Exposure (</a:t>
            </a:r>
            <a:r>
              <a:rPr lang="en-GB" sz="3200" dirty="0" err="1"/>
              <a:t>MExpo</a:t>
            </a:r>
            <a:r>
              <a:rPr lang="en-GB" sz="3200" dirty="0"/>
              <a:t>) Study</a:t>
            </a:r>
          </a:p>
        </p:txBody>
      </p:sp>
      <p:pic>
        <p:nvPicPr>
          <p:cNvPr id="6" name="Picture 5">
            <a:extLst>
              <a:ext uri="{FF2B5EF4-FFF2-40B4-BE49-F238E27FC236}">
                <a16:creationId xmlns:a16="http://schemas.microsoft.com/office/drawing/2014/main" id="{923A079C-8780-4BDC-B334-CE2715714924}"/>
              </a:ext>
            </a:extLst>
          </p:cNvPr>
          <p:cNvPicPr>
            <a:picLocks noChangeAspect="1"/>
          </p:cNvPicPr>
          <p:nvPr/>
        </p:nvPicPr>
        <p:blipFill>
          <a:blip r:embed="rId2"/>
          <a:stretch>
            <a:fillRect/>
          </a:stretch>
        </p:blipFill>
        <p:spPr>
          <a:xfrm>
            <a:off x="670033" y="2195838"/>
            <a:ext cx="5470090" cy="3817784"/>
          </a:xfrm>
          <a:prstGeom prst="rect">
            <a:avLst/>
          </a:prstGeom>
        </p:spPr>
      </p:pic>
      <p:sp>
        <p:nvSpPr>
          <p:cNvPr id="7" name="Rectangle 3">
            <a:extLst>
              <a:ext uri="{FF2B5EF4-FFF2-40B4-BE49-F238E27FC236}">
                <a16:creationId xmlns:a16="http://schemas.microsoft.com/office/drawing/2014/main" id="{031FF80B-9DB7-481F-8334-652C2A1BC7C9}"/>
              </a:ext>
            </a:extLst>
          </p:cNvPr>
          <p:cNvSpPr>
            <a:spLocks noChangeArrowheads="1"/>
          </p:cNvSpPr>
          <p:nvPr/>
        </p:nvSpPr>
        <p:spPr bwMode="auto">
          <a:xfrm>
            <a:off x="425026" y="1359648"/>
            <a:ext cx="5821974" cy="70788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381000" indent="-379413">
              <a:spcBef>
                <a:spcPct val="20000"/>
              </a:spcBef>
              <a:buClr>
                <a:srgbClr val="C00000"/>
              </a:buClr>
              <a:buBlip>
                <a:blip r:embed="rId3"/>
              </a:buBlip>
            </a:pPr>
            <a:r>
              <a:rPr lang="en-GB" altLang="zh-CN" sz="2000" b="1" kern="0" dirty="0">
                <a:latin typeface="+mn-lt"/>
              </a:rPr>
              <a:t>MSED providing the API provider domain functions as defined by the CAPIF framework</a:t>
            </a:r>
          </a:p>
        </p:txBody>
      </p:sp>
      <p:sp>
        <p:nvSpPr>
          <p:cNvPr id="8" name="矩形 6">
            <a:extLst>
              <a:ext uri="{FF2B5EF4-FFF2-40B4-BE49-F238E27FC236}">
                <a16:creationId xmlns:a16="http://schemas.microsoft.com/office/drawing/2014/main" id="{0CEA6D0B-B326-4B71-85A0-14FA635883B2}"/>
              </a:ext>
            </a:extLst>
          </p:cNvPr>
          <p:cNvSpPr/>
          <p:nvPr/>
        </p:nvSpPr>
        <p:spPr bwMode="auto">
          <a:xfrm>
            <a:off x="553308" y="2067534"/>
            <a:ext cx="5821974" cy="4044942"/>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
        <p:nvSpPr>
          <p:cNvPr id="9" name="矩形 11">
            <a:extLst>
              <a:ext uri="{FF2B5EF4-FFF2-40B4-BE49-F238E27FC236}">
                <a16:creationId xmlns:a16="http://schemas.microsoft.com/office/drawing/2014/main" id="{1B24790A-DB36-4EAE-9144-CBFCAA27FF83}"/>
              </a:ext>
            </a:extLst>
          </p:cNvPr>
          <p:cNvSpPr/>
          <p:nvPr/>
        </p:nvSpPr>
        <p:spPr>
          <a:xfrm>
            <a:off x="6909759" y="2067534"/>
            <a:ext cx="4779733" cy="3654847"/>
          </a:xfrm>
          <a:prstGeom prst="rect">
            <a:avLst/>
          </a:prstGeom>
          <a:ln w="12700">
            <a:solidFill>
              <a:schemeClr val="bg1">
                <a:lumMod val="75000"/>
              </a:schemeClr>
            </a:solidFill>
          </a:ln>
        </p:spPr>
        <p:txBody>
          <a:bodyPr wrap="square">
            <a:spAutoFit/>
          </a:bodyPr>
          <a:lstStyle/>
          <a:p>
            <a:pPr>
              <a:spcAft>
                <a:spcPts val="900"/>
              </a:spcAft>
            </a:pPr>
            <a:r>
              <a:rPr lang="en-US" altLang="zh-CN" sz="1600" dirty="0"/>
              <a:t>The following use cases of </a:t>
            </a:r>
            <a:r>
              <a:rPr lang="en-GB" altLang="zh-CN" sz="1600" dirty="0"/>
              <a:t>exposure of management services to external consumers </a:t>
            </a:r>
            <a:r>
              <a:rPr lang="en-US" altLang="zh-CN" sz="1600" dirty="0"/>
              <a:t>have been investigated in TR 28.879</a:t>
            </a:r>
          </a:p>
          <a:p>
            <a:pPr marL="285750" indent="-285750">
              <a:buFont typeface="Wingdings" panose="05000000000000000000" pitchFamily="2" charset="2"/>
              <a:buChar char="ü"/>
            </a:pPr>
            <a:r>
              <a:rPr lang="en-GB" altLang="zh-CN" sz="1600" dirty="0"/>
              <a:t>Use case #1: </a:t>
            </a:r>
            <a:r>
              <a:rPr lang="en-GB" altLang="zh-CN" sz="1600" dirty="0" err="1"/>
              <a:t>MnS</a:t>
            </a:r>
            <a:r>
              <a:rPr lang="en-GB" altLang="zh-CN" sz="1600" dirty="0"/>
              <a:t> producer registration into CAPIF</a:t>
            </a:r>
          </a:p>
          <a:p>
            <a:pPr marL="285750" indent="-285750">
              <a:buFont typeface="Wingdings" panose="05000000000000000000" pitchFamily="2" charset="2"/>
              <a:buChar char="ü"/>
            </a:pPr>
            <a:r>
              <a:rPr lang="en-GB" altLang="zh-CN" sz="1600" dirty="0"/>
              <a:t>Use case #2: Publishing of management services to the CCF</a:t>
            </a:r>
          </a:p>
          <a:p>
            <a:pPr marL="285750" indent="-285750">
              <a:buFont typeface="Wingdings" panose="05000000000000000000" pitchFamily="2" charset="2"/>
              <a:buChar char="ü"/>
            </a:pPr>
            <a:r>
              <a:rPr lang="en-GB" altLang="zh-CN" sz="1600" dirty="0"/>
              <a:t>Use case #3: Configuring discovery information of an external </a:t>
            </a:r>
            <a:r>
              <a:rPr lang="en-GB" altLang="zh-CN" sz="1600" dirty="0" err="1"/>
              <a:t>MnS</a:t>
            </a:r>
            <a:r>
              <a:rPr lang="en-GB" altLang="zh-CN" sz="1600" dirty="0"/>
              <a:t> consumer</a:t>
            </a:r>
          </a:p>
          <a:p>
            <a:pPr marL="285750" indent="-285750">
              <a:buFont typeface="Wingdings" panose="05000000000000000000" pitchFamily="2" charset="2"/>
              <a:buChar char="ü"/>
            </a:pPr>
            <a:r>
              <a:rPr lang="en-GB" altLang="zh-CN" sz="1600" dirty="0"/>
              <a:t>Use case #4: Authorization of the external </a:t>
            </a:r>
            <a:r>
              <a:rPr lang="en-GB" altLang="zh-CN" sz="1600" dirty="0" err="1"/>
              <a:t>MnS</a:t>
            </a:r>
            <a:r>
              <a:rPr lang="en-GB" altLang="zh-CN" sz="1600" dirty="0"/>
              <a:t> consumer to access the management service API</a:t>
            </a:r>
          </a:p>
          <a:p>
            <a:pPr marL="285750" indent="-285750">
              <a:buFont typeface="Wingdings" panose="05000000000000000000" pitchFamily="2" charset="2"/>
              <a:buChar char="ü"/>
            </a:pPr>
            <a:r>
              <a:rPr lang="en-GB" altLang="zh-CN" sz="1600" dirty="0"/>
              <a:t>Use case #5: Logging the management service API invocations to the CCF</a:t>
            </a:r>
          </a:p>
        </p:txBody>
      </p:sp>
      <p:sp>
        <p:nvSpPr>
          <p:cNvPr id="11" name="文本框 14">
            <a:extLst>
              <a:ext uri="{FF2B5EF4-FFF2-40B4-BE49-F238E27FC236}">
                <a16:creationId xmlns:a16="http://schemas.microsoft.com/office/drawing/2014/main" id="{DCD15103-7E1B-42BB-B995-138B8097ED9D}"/>
              </a:ext>
            </a:extLst>
          </p:cNvPr>
          <p:cNvSpPr txBox="1"/>
          <p:nvPr/>
        </p:nvSpPr>
        <p:spPr>
          <a:xfrm>
            <a:off x="6763264" y="1371600"/>
            <a:ext cx="3836083" cy="3693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en-GB"/>
            </a:defPPr>
            <a:lvl1pPr marL="381000" indent="-379413">
              <a:spcBef>
                <a:spcPct val="20000"/>
              </a:spcBef>
              <a:buClr>
                <a:srgbClr val="C00000"/>
              </a:buClr>
              <a:buBlip>
                <a:blip r:embed="rId3"/>
              </a:buBlip>
              <a:defRPr sz="2000" b="1" kern="0">
                <a:latin typeface="+mn-lt"/>
              </a:defRPr>
            </a:lvl1pPr>
          </a:lstStyle>
          <a:p>
            <a:r>
              <a:rPr lang="en-US" altLang="zh-CN" dirty="0"/>
              <a:t>New Scenarios</a:t>
            </a:r>
          </a:p>
        </p:txBody>
      </p:sp>
    </p:spTree>
    <p:extLst>
      <p:ext uri="{BB962C8B-B14F-4D97-AF65-F5344CB8AC3E}">
        <p14:creationId xmlns:p14="http://schemas.microsoft.com/office/powerpoint/2010/main" val="163277845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EF7E4-0080-41C3-B0B2-B4F6E4CBA821}"/>
              </a:ext>
            </a:extLst>
          </p:cNvPr>
          <p:cNvSpPr>
            <a:spLocks noGrp="1"/>
          </p:cNvSpPr>
          <p:nvPr>
            <p:ph type="title"/>
          </p:nvPr>
        </p:nvSpPr>
        <p:spPr/>
        <p:txBody>
          <a:bodyPr/>
          <a:lstStyle/>
          <a:p>
            <a:pPr algn="l"/>
            <a:r>
              <a:rPr lang="en-GB" sz="3600" dirty="0"/>
              <a:t>Rel-19 Energy Efficiency (EE) Study</a:t>
            </a:r>
          </a:p>
        </p:txBody>
      </p:sp>
      <p:sp>
        <p:nvSpPr>
          <p:cNvPr id="5" name="Rectangle 3">
            <a:extLst>
              <a:ext uri="{FF2B5EF4-FFF2-40B4-BE49-F238E27FC236}">
                <a16:creationId xmlns:a16="http://schemas.microsoft.com/office/drawing/2014/main" id="{EABED971-AF8C-4BB9-9791-3AC763AB88A5}"/>
              </a:ext>
            </a:extLst>
          </p:cNvPr>
          <p:cNvSpPr>
            <a:spLocks noChangeArrowheads="1"/>
          </p:cNvSpPr>
          <p:nvPr/>
        </p:nvSpPr>
        <p:spPr bwMode="auto">
          <a:xfrm>
            <a:off x="417005" y="1383956"/>
            <a:ext cx="4987017" cy="3693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381000" indent="-379413">
              <a:spcBef>
                <a:spcPct val="20000"/>
              </a:spcBef>
              <a:buClr>
                <a:srgbClr val="C00000"/>
              </a:buClr>
              <a:buBlip>
                <a:blip r:embed="rId2"/>
              </a:buBlip>
            </a:pPr>
            <a:r>
              <a:rPr lang="en-GB" altLang="zh-CN" sz="2000" b="1" kern="0" dirty="0">
                <a:latin typeface="+mn-lt"/>
              </a:rPr>
              <a:t>Types of energy related information</a:t>
            </a:r>
          </a:p>
        </p:txBody>
      </p:sp>
      <p:sp>
        <p:nvSpPr>
          <p:cNvPr id="6" name="矩形 6">
            <a:extLst>
              <a:ext uri="{FF2B5EF4-FFF2-40B4-BE49-F238E27FC236}">
                <a16:creationId xmlns:a16="http://schemas.microsoft.com/office/drawing/2014/main" id="{DD874D64-A261-4BAE-B09A-6545C80B4797}"/>
              </a:ext>
            </a:extLst>
          </p:cNvPr>
          <p:cNvSpPr/>
          <p:nvPr/>
        </p:nvSpPr>
        <p:spPr bwMode="auto">
          <a:xfrm>
            <a:off x="197749" y="1960604"/>
            <a:ext cx="5634642" cy="3889459"/>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
        <p:nvSpPr>
          <p:cNvPr id="8" name="矩形 11">
            <a:extLst>
              <a:ext uri="{FF2B5EF4-FFF2-40B4-BE49-F238E27FC236}">
                <a16:creationId xmlns:a16="http://schemas.microsoft.com/office/drawing/2014/main" id="{3B87CC09-2D8A-40E7-8358-FABE29A55989}"/>
              </a:ext>
            </a:extLst>
          </p:cNvPr>
          <p:cNvSpPr/>
          <p:nvPr/>
        </p:nvSpPr>
        <p:spPr>
          <a:xfrm>
            <a:off x="6048217" y="1960604"/>
            <a:ext cx="5946034" cy="4347344"/>
          </a:xfrm>
          <a:prstGeom prst="rect">
            <a:avLst/>
          </a:prstGeom>
          <a:ln w="12700">
            <a:solidFill>
              <a:schemeClr val="bg1">
                <a:lumMod val="75000"/>
              </a:schemeClr>
            </a:solidFill>
          </a:ln>
        </p:spPr>
        <p:txBody>
          <a:bodyPr wrap="square">
            <a:spAutoFit/>
          </a:bodyPr>
          <a:lstStyle/>
          <a:p>
            <a:pPr>
              <a:spcAft>
                <a:spcPts val="900"/>
              </a:spcAft>
            </a:pPr>
            <a:r>
              <a:rPr lang="en-US" altLang="zh-CN" sz="1600" dirty="0"/>
              <a:t>The following use cases of </a:t>
            </a:r>
            <a:r>
              <a:rPr lang="en-GB" sz="1600" kern="0" dirty="0"/>
              <a:t>energy efficiency and energy saving aspects of 5G networks and services </a:t>
            </a:r>
            <a:r>
              <a:rPr lang="en-US" altLang="zh-CN" sz="1600" dirty="0"/>
              <a:t>have been investigated in TR 28.880:</a:t>
            </a:r>
          </a:p>
          <a:p>
            <a:pPr marL="285750" lvl="2" indent="-285750">
              <a:buFont typeface="Wingdings" panose="05000000000000000000" pitchFamily="2" charset="2"/>
              <a:buChar char="ü"/>
            </a:pPr>
            <a:r>
              <a:rPr lang="en-GB" dirty="0"/>
              <a:t>Use case #1: Estimation of containerized VNF/VNFC energy consumption</a:t>
            </a:r>
          </a:p>
          <a:p>
            <a:pPr marL="285750" lvl="2" indent="-285750">
              <a:buFont typeface="Wingdings" panose="05000000000000000000" pitchFamily="2" charset="2"/>
              <a:buChar char="ü"/>
            </a:pPr>
            <a:r>
              <a:rPr lang="en-GB" dirty="0"/>
              <a:t>Use case #2: Alternative option to obtain energy consumption of VNF/VNFC</a:t>
            </a:r>
          </a:p>
          <a:p>
            <a:pPr marL="285750" lvl="2" indent="-285750">
              <a:buFont typeface="Wingdings" panose="05000000000000000000" pitchFamily="2" charset="2"/>
              <a:buChar char="ü"/>
            </a:pPr>
            <a:r>
              <a:rPr lang="en-GB" dirty="0"/>
              <a:t>Use case #3: Enabling renewable energy consumption and carbon emission information reporting</a:t>
            </a:r>
          </a:p>
          <a:p>
            <a:pPr marL="285750" lvl="2" indent="-285750">
              <a:buFont typeface="Wingdings" panose="05000000000000000000" pitchFamily="2" charset="2"/>
              <a:buChar char="ü"/>
            </a:pPr>
            <a:r>
              <a:rPr lang="en-GB" dirty="0"/>
              <a:t>Use case #4: Exposure of carbon and renewable energy related information</a:t>
            </a:r>
          </a:p>
          <a:p>
            <a:pPr marL="285750" lvl="2" indent="-285750">
              <a:buFont typeface="Wingdings" panose="05000000000000000000" pitchFamily="2" charset="2"/>
              <a:buChar char="ü"/>
            </a:pPr>
            <a:r>
              <a:rPr lang="en-GB" dirty="0"/>
              <a:t>Use case #5: Estimating averaged </a:t>
            </a:r>
            <a:r>
              <a:rPr lang="en-GB" dirty="0" err="1"/>
              <a:t>gNB</a:t>
            </a:r>
            <a:r>
              <a:rPr lang="en-GB" dirty="0"/>
              <a:t> energy consumption per UE</a:t>
            </a:r>
          </a:p>
          <a:p>
            <a:pPr marL="285750" lvl="2" indent="-285750">
              <a:buFont typeface="Wingdings" panose="05000000000000000000" pitchFamily="2" charset="2"/>
              <a:buChar char="ü"/>
            </a:pPr>
            <a:r>
              <a:rPr lang="en-GB" dirty="0"/>
              <a:t>Use case #6: Multi-dimensional network energy efficiency metrics</a:t>
            </a:r>
          </a:p>
          <a:p>
            <a:pPr marL="285750" lvl="2" indent="-285750">
              <a:buFont typeface="Wingdings" panose="05000000000000000000" pitchFamily="2" charset="2"/>
              <a:buChar char="ü"/>
            </a:pPr>
            <a:r>
              <a:rPr lang="en-GB" dirty="0"/>
              <a:t>Use case #7: Renewable energy based LBO</a:t>
            </a:r>
          </a:p>
          <a:p>
            <a:pPr marL="285750" lvl="2" indent="-285750">
              <a:buFont typeface="Wingdings" panose="05000000000000000000" pitchFamily="2" charset="2"/>
              <a:buChar char="ü"/>
            </a:pPr>
            <a:r>
              <a:rPr lang="en-GB" dirty="0"/>
              <a:t>Use case #8: Energy saving by converting QoS of a service</a:t>
            </a:r>
          </a:p>
          <a:p>
            <a:pPr marL="285750" lvl="2" indent="-285750">
              <a:buFont typeface="Wingdings" panose="05000000000000000000" pitchFamily="2" charset="2"/>
              <a:buChar char="ü"/>
            </a:pPr>
            <a:r>
              <a:rPr lang="en-GB" dirty="0"/>
              <a:t>Use case #9: Renewable energy enabling 5GC NF re-selection</a:t>
            </a:r>
          </a:p>
          <a:p>
            <a:pPr marL="285750" lvl="2" indent="-285750">
              <a:buFont typeface="Wingdings" panose="05000000000000000000" pitchFamily="2" charset="2"/>
              <a:buChar char="ü"/>
            </a:pPr>
            <a:r>
              <a:rPr lang="en-GB" dirty="0"/>
              <a:t>Use case #10: Deployment of Network Slices depending on the energy source of the operator site</a:t>
            </a:r>
          </a:p>
          <a:p>
            <a:pPr marL="285750" lvl="2" indent="-285750">
              <a:buFont typeface="Wingdings" panose="05000000000000000000" pitchFamily="2" charset="2"/>
              <a:buChar char="ü"/>
            </a:pPr>
            <a:r>
              <a:rPr lang="en-GB" dirty="0"/>
              <a:t>Use case #11: Handling of power shortages</a:t>
            </a:r>
          </a:p>
          <a:p>
            <a:pPr marL="285750" lvl="2" indent="-285750">
              <a:buFont typeface="Wingdings" panose="05000000000000000000" pitchFamily="2" charset="2"/>
              <a:buChar char="ü"/>
            </a:pPr>
            <a:r>
              <a:rPr lang="en-GB" dirty="0"/>
              <a:t>Use case #12: Cell proximity-based energy saving</a:t>
            </a:r>
          </a:p>
          <a:p>
            <a:pPr marL="285750" lvl="2" indent="-285750">
              <a:buFont typeface="Wingdings" panose="05000000000000000000" pitchFamily="2" charset="2"/>
              <a:buChar char="ü"/>
            </a:pPr>
            <a:r>
              <a:rPr lang="en-GB" dirty="0"/>
              <a:t>Use case #13:  Per-network slice </a:t>
            </a:r>
            <a:r>
              <a:rPr lang="en-GB" dirty="0" err="1"/>
              <a:t>gNB</a:t>
            </a:r>
            <a:r>
              <a:rPr lang="en-GB" dirty="0"/>
              <a:t> and 5GC NF Energy Consumption</a:t>
            </a:r>
          </a:p>
        </p:txBody>
      </p:sp>
      <p:sp>
        <p:nvSpPr>
          <p:cNvPr id="9" name="文本框 14">
            <a:extLst>
              <a:ext uri="{FF2B5EF4-FFF2-40B4-BE49-F238E27FC236}">
                <a16:creationId xmlns:a16="http://schemas.microsoft.com/office/drawing/2014/main" id="{A510B246-9194-4DF3-9A64-6CD43F9C76E9}"/>
              </a:ext>
            </a:extLst>
          </p:cNvPr>
          <p:cNvSpPr txBox="1"/>
          <p:nvPr/>
        </p:nvSpPr>
        <p:spPr>
          <a:xfrm>
            <a:off x="6048217" y="1409358"/>
            <a:ext cx="3836083" cy="3693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en-GB"/>
            </a:defPPr>
            <a:lvl1pPr marL="381000" indent="-379413">
              <a:spcBef>
                <a:spcPct val="20000"/>
              </a:spcBef>
              <a:buClr>
                <a:srgbClr val="C00000"/>
              </a:buClr>
              <a:buBlip>
                <a:blip r:embed="rId2"/>
              </a:buBlip>
              <a:defRPr sz="2000" b="1" kern="0">
                <a:latin typeface="+mn-lt"/>
              </a:defRPr>
            </a:lvl1pPr>
          </a:lstStyle>
          <a:p>
            <a:r>
              <a:rPr lang="en-US" altLang="zh-CN" dirty="0"/>
              <a:t>New Scenarios</a:t>
            </a:r>
          </a:p>
        </p:txBody>
      </p:sp>
      <p:pic>
        <p:nvPicPr>
          <p:cNvPr id="12" name="Picture 11">
            <a:extLst>
              <a:ext uri="{FF2B5EF4-FFF2-40B4-BE49-F238E27FC236}">
                <a16:creationId xmlns:a16="http://schemas.microsoft.com/office/drawing/2014/main" id="{D3DBB1F4-1F44-4F01-9AEE-C66880FF275D}"/>
              </a:ext>
            </a:extLst>
          </p:cNvPr>
          <p:cNvPicPr>
            <a:picLocks noChangeAspect="1"/>
          </p:cNvPicPr>
          <p:nvPr/>
        </p:nvPicPr>
        <p:blipFill>
          <a:blip r:embed="rId3"/>
          <a:stretch>
            <a:fillRect/>
          </a:stretch>
        </p:blipFill>
        <p:spPr>
          <a:xfrm>
            <a:off x="197748" y="2141837"/>
            <a:ext cx="5634642" cy="3468129"/>
          </a:xfrm>
          <a:prstGeom prst="rect">
            <a:avLst/>
          </a:prstGeom>
        </p:spPr>
      </p:pic>
    </p:spTree>
    <p:extLst>
      <p:ext uri="{BB962C8B-B14F-4D97-AF65-F5344CB8AC3E}">
        <p14:creationId xmlns:p14="http://schemas.microsoft.com/office/powerpoint/2010/main" val="62296732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F0A8F1F-BDBB-469A-84D5-2FE2C4B8CCE8}"/>
              </a:ext>
            </a:extLst>
          </p:cNvPr>
          <p:cNvSpPr>
            <a:spLocks noGrp="1"/>
          </p:cNvSpPr>
          <p:nvPr>
            <p:ph type="title"/>
          </p:nvPr>
        </p:nvSpPr>
        <p:spPr>
          <a:xfrm>
            <a:off x="609600" y="274638"/>
            <a:ext cx="9112251" cy="1143000"/>
          </a:xfrm>
        </p:spPr>
        <p:txBody>
          <a:bodyPr/>
          <a:lstStyle/>
          <a:p>
            <a:r>
              <a:rPr lang="en-US" altLang="zh-CN" sz="3600" dirty="0"/>
              <a:t>Rel-19 SA5 Summary Information in forge</a:t>
            </a:r>
            <a:endParaRPr lang="zh-CN" altLang="en-US" sz="3600" dirty="0"/>
          </a:p>
        </p:txBody>
      </p:sp>
      <p:sp>
        <p:nvSpPr>
          <p:cNvPr id="6" name="Rectangle 5">
            <a:extLst>
              <a:ext uri="{FF2B5EF4-FFF2-40B4-BE49-F238E27FC236}">
                <a16:creationId xmlns:a16="http://schemas.microsoft.com/office/drawing/2014/main" id="{FB1F1AF4-B542-49FE-9166-F13D4D1FA6D0}"/>
              </a:ext>
            </a:extLst>
          </p:cNvPr>
          <p:cNvSpPr/>
          <p:nvPr/>
        </p:nvSpPr>
        <p:spPr>
          <a:xfrm>
            <a:off x="476191" y="1417638"/>
            <a:ext cx="11239618" cy="4801314"/>
          </a:xfrm>
          <a:prstGeom prst="rect">
            <a:avLst/>
          </a:prstGeom>
        </p:spPr>
        <p:txBody>
          <a:bodyPr wrap="square">
            <a:spAutoFit/>
          </a:bodyPr>
          <a:lstStyle/>
          <a:p>
            <a:pPr marL="342900" indent="-342900">
              <a:buBlip>
                <a:blip r:embed="rId2"/>
              </a:buBlip>
            </a:pPr>
            <a:r>
              <a:rPr lang="en-US" altLang="zh-CN" sz="1800" dirty="0"/>
              <a:t>SA5 Rel-19 ongoing topics</a:t>
            </a:r>
            <a:endParaRPr lang="zh-CN" altLang="zh-CN" sz="1800" dirty="0"/>
          </a:p>
          <a:p>
            <a:pPr marL="950913" lvl="1" indent="-342900">
              <a:buBlip>
                <a:blip r:embed="rId2"/>
              </a:buBlip>
            </a:pPr>
            <a:r>
              <a:rPr lang="en-US" altLang="zh-CN" sz="1800" dirty="0"/>
              <a:t>Details of SA5 Rel-19 approved WIDs/SIDs : </a:t>
            </a:r>
            <a:br>
              <a:rPr lang="en-US" altLang="zh-CN" sz="1800" dirty="0"/>
            </a:br>
            <a:r>
              <a:rPr lang="en-US" altLang="zh-CN" sz="1800" dirty="0">
                <a:hlinkClick r:id="rId3">
                  <a:extLst>
                    <a:ext uri="{A12FA001-AC4F-418D-AE19-62706E023703}">
                      <ahyp:hlinkClr xmlns:ahyp="http://schemas.microsoft.com/office/drawing/2018/hyperlinkcolor" val="tx"/>
                    </a:ext>
                  </a:extLst>
                </a:hlinkClick>
              </a:rPr>
              <a:t>https://forge.3gpp.org/rep/sa5/MnS/-/wikis/SA5/Rel-19-Moderated-Topics</a:t>
            </a:r>
            <a:r>
              <a:rPr lang="en-US" altLang="zh-CN" sz="1800" dirty="0"/>
              <a:t> </a:t>
            </a:r>
            <a:endParaRPr lang="zh-CN" altLang="zh-CN" sz="1800" dirty="0"/>
          </a:p>
          <a:p>
            <a:pPr marL="342900" lvl="0" indent="-342900">
              <a:buBlip>
                <a:blip r:embed="rId2"/>
              </a:buBlip>
            </a:pPr>
            <a:endParaRPr lang="en-US" altLang="zh-CN" sz="1800" dirty="0"/>
          </a:p>
          <a:p>
            <a:pPr marL="342900" lvl="0" indent="-342900">
              <a:buBlip>
                <a:blip r:embed="rId2"/>
              </a:buBlip>
            </a:pPr>
            <a:r>
              <a:rPr lang="en-US" altLang="zh-CN" sz="1800" dirty="0"/>
              <a:t>Stage 3 forge links: </a:t>
            </a:r>
            <a:r>
              <a:rPr lang="en-US" altLang="zh-CN" sz="1800" dirty="0">
                <a:hlinkClick r:id="rId4">
                  <a:extLst>
                    <a:ext uri="{A12FA001-AC4F-418D-AE19-62706E023703}">
                      <ahyp:hlinkClr xmlns:ahyp="http://schemas.microsoft.com/office/drawing/2018/hyperlinkcolor" val="tx"/>
                    </a:ext>
                  </a:extLst>
                </a:hlinkClick>
              </a:rPr>
              <a:t>https://forge.3gpp.org/rep/sa5/MnS</a:t>
            </a:r>
            <a:endParaRPr lang="en-US" altLang="zh-CN" sz="1800" dirty="0"/>
          </a:p>
          <a:p>
            <a:pPr marL="950913" lvl="1" indent="-342900">
              <a:buBlip>
                <a:blip r:embed="rId2"/>
              </a:buBlip>
            </a:pPr>
            <a:r>
              <a:rPr lang="en-US" altLang="zh-CN" sz="1800" dirty="0"/>
              <a:t>Management and Orchestration APIs:</a:t>
            </a:r>
          </a:p>
          <a:p>
            <a:pPr marL="1560513" lvl="2" indent="-342900">
              <a:buBlip>
                <a:blip r:embed="rId2"/>
              </a:buBlip>
            </a:pPr>
            <a:r>
              <a:rPr lang="en-US" altLang="zh-CN" sz="1800" dirty="0" err="1"/>
              <a:t>OpenAPI</a:t>
            </a:r>
            <a:r>
              <a:rPr lang="en-US" altLang="zh-CN" sz="1800" dirty="0"/>
              <a:t> solution is captured in </a:t>
            </a:r>
            <a:r>
              <a:rPr lang="en-US" altLang="zh-CN" sz="1800" dirty="0">
                <a:hlinkClick r:id="rId5"/>
              </a:rPr>
              <a:t>https://forge.3gpp.org/rep/all/5G_APIs</a:t>
            </a:r>
            <a:r>
              <a:rPr lang="en-US" altLang="zh-CN" sz="1800" dirty="0"/>
              <a:t> (3GPP unified stage3 repository) and  </a:t>
            </a:r>
            <a:r>
              <a:rPr lang="en-US" altLang="zh-CN" sz="1800" dirty="0">
                <a:hlinkClick r:id="rId6"/>
              </a:rPr>
              <a:t>https://forge.3gpp.org/rep/sa5/MnS/-/tree/Rel-19/OpenAPI</a:t>
            </a:r>
            <a:r>
              <a:rPr lang="en-US" altLang="zh-CN" sz="1800" dirty="0"/>
              <a:t> (SA5 stage3 repository)</a:t>
            </a:r>
          </a:p>
          <a:p>
            <a:pPr marL="1560513" lvl="2" indent="-342900">
              <a:buBlip>
                <a:blip r:embed="rId2"/>
              </a:buBlip>
            </a:pPr>
            <a:r>
              <a:rPr lang="en-US" altLang="zh-CN" sz="1800" dirty="0"/>
              <a:t>YANG solution is captured in </a:t>
            </a:r>
            <a:r>
              <a:rPr lang="en-US" altLang="zh-CN" sz="1800" dirty="0">
                <a:hlinkClick r:id="rId7"/>
              </a:rPr>
              <a:t>https://forge.3gpp.org/rep/sa5/MnS/-/tree/Rel-19/yang-models</a:t>
            </a:r>
            <a:r>
              <a:rPr lang="en-US" altLang="zh-CN" sz="1800" dirty="0"/>
              <a:t> (SA5 stage3 repository)</a:t>
            </a:r>
          </a:p>
          <a:p>
            <a:pPr marL="950913" lvl="1" indent="-342900">
              <a:buBlip>
                <a:blip r:embed="rId2"/>
              </a:buBlip>
            </a:pPr>
            <a:r>
              <a:rPr lang="en-US" altLang="zh-CN" sz="1800" dirty="0"/>
              <a:t>Charging APIs: </a:t>
            </a:r>
          </a:p>
          <a:p>
            <a:pPr marL="1560513" lvl="2" indent="-342900">
              <a:buBlip>
                <a:blip r:embed="rId2"/>
              </a:buBlip>
            </a:pPr>
            <a:r>
              <a:rPr lang="en-US" altLang="zh-CN" sz="1800" dirty="0" err="1"/>
              <a:t>OpenAPI</a:t>
            </a:r>
            <a:r>
              <a:rPr lang="en-US" altLang="zh-CN" sz="1800" dirty="0"/>
              <a:t> solution to be captured in </a:t>
            </a:r>
            <a:r>
              <a:rPr lang="en-US" altLang="zh-CN" sz="1800" dirty="0">
                <a:hlinkClick r:id="rId5"/>
              </a:rPr>
              <a:t>https://forge.3gpp.org/rep/all/5G_APIs</a:t>
            </a:r>
            <a:r>
              <a:rPr lang="en-US" altLang="zh-CN" sz="1800" dirty="0"/>
              <a:t> (3GPP unified stage3 repository) and  </a:t>
            </a:r>
            <a:r>
              <a:rPr lang="en-US" altLang="zh-CN" sz="1800" dirty="0">
                <a:hlinkClick r:id="rId8"/>
              </a:rPr>
              <a:t>https://forge.3gpp.org/rep/sa5/CH/-/tree/Rel-19/OpenAPI</a:t>
            </a:r>
            <a:r>
              <a:rPr lang="en-US" altLang="zh-CN" sz="1800" dirty="0"/>
              <a:t> (SA5 stage3 repository)</a:t>
            </a:r>
          </a:p>
          <a:p>
            <a:pPr marL="1560513" lvl="2" indent="-342900">
              <a:buBlip>
                <a:blip r:embed="rId2"/>
              </a:buBlip>
            </a:pPr>
            <a:r>
              <a:rPr lang="en-US" altLang="zh-CN" sz="1800" dirty="0"/>
              <a:t>ASN.1 solution to be captured in </a:t>
            </a:r>
            <a:r>
              <a:rPr lang="en-US" altLang="zh-CN" sz="1800" dirty="0">
                <a:hlinkClick r:id="rId9"/>
              </a:rPr>
              <a:t>https://forge.3gpp.org/rep/sa5/CH/-/tree/Rel-19/</a:t>
            </a:r>
            <a:r>
              <a:rPr lang="en-US" altLang="zh-CN" sz="1800" dirty="0"/>
              <a:t> (SA5 stage3 repository)</a:t>
            </a:r>
            <a:endParaRPr lang="en-US" altLang="zh-CN" sz="1200" dirty="0"/>
          </a:p>
        </p:txBody>
      </p:sp>
    </p:spTree>
    <p:extLst>
      <p:ext uri="{BB962C8B-B14F-4D97-AF65-F5344CB8AC3E}">
        <p14:creationId xmlns:p14="http://schemas.microsoft.com/office/powerpoint/2010/main" val="2544895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02FD-AC55-4E33-8486-DDFB4E325DAA}"/>
              </a:ext>
            </a:extLst>
          </p:cNvPr>
          <p:cNvSpPr>
            <a:spLocks noGrp="1"/>
          </p:cNvSpPr>
          <p:nvPr>
            <p:ph type="title"/>
          </p:nvPr>
        </p:nvSpPr>
        <p:spPr/>
        <p:txBody>
          <a:bodyPr/>
          <a:lstStyle/>
          <a:p>
            <a:r>
              <a:rPr lang="en-US" altLang="zh-CN" dirty="0"/>
              <a:t>Content</a:t>
            </a:r>
            <a:endParaRPr lang="zh-CN" altLang="en-US" dirty="0"/>
          </a:p>
        </p:txBody>
      </p:sp>
      <p:sp>
        <p:nvSpPr>
          <p:cNvPr id="3" name="Content Placeholder 2">
            <a:extLst>
              <a:ext uri="{FF2B5EF4-FFF2-40B4-BE49-F238E27FC236}">
                <a16:creationId xmlns:a16="http://schemas.microsoft.com/office/drawing/2014/main" id="{9587A72E-7889-4E30-879E-9C4CCD3F171A}"/>
              </a:ext>
            </a:extLst>
          </p:cNvPr>
          <p:cNvSpPr>
            <a:spLocks noGrp="1"/>
          </p:cNvSpPr>
          <p:nvPr>
            <p:ph idx="1"/>
          </p:nvPr>
        </p:nvSpPr>
        <p:spPr>
          <a:xfrm>
            <a:off x="652463" y="1371600"/>
            <a:ext cx="11183938" cy="4830763"/>
          </a:xfrm>
        </p:spPr>
        <p:txBody>
          <a:bodyPr/>
          <a:lstStyle/>
          <a:p>
            <a:r>
              <a:rPr lang="en-US" altLang="zh-CN" sz="3600" dirty="0"/>
              <a:t>3GPP SA5 introduction</a:t>
            </a:r>
          </a:p>
          <a:p>
            <a:r>
              <a:rPr lang="en-US" altLang="zh-CN" sz="3600" dirty="0"/>
              <a:t>Release 19 working progress</a:t>
            </a:r>
          </a:p>
          <a:p>
            <a:r>
              <a:rPr lang="en-US" altLang="zh-CN" sz="3600" dirty="0">
                <a:solidFill>
                  <a:srgbClr val="0000FF"/>
                </a:solidFill>
              </a:rPr>
              <a:t>Release 20 work planning</a:t>
            </a:r>
            <a:endParaRPr lang="en-GB" altLang="zh-CN" sz="2400" dirty="0">
              <a:solidFill>
                <a:srgbClr val="0000FF"/>
              </a:solidFill>
            </a:endParaRPr>
          </a:p>
        </p:txBody>
      </p:sp>
    </p:spTree>
    <p:extLst>
      <p:ext uri="{BB962C8B-B14F-4D97-AF65-F5344CB8AC3E}">
        <p14:creationId xmlns:p14="http://schemas.microsoft.com/office/powerpoint/2010/main" val="322494129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804E3CE-0AA5-4D60-8E2E-A14B5E7AC193}"/>
              </a:ext>
            </a:extLst>
          </p:cNvPr>
          <p:cNvSpPr txBox="1">
            <a:spLocks/>
          </p:cNvSpPr>
          <p:nvPr/>
        </p:nvSpPr>
        <p:spPr bwMode="auto">
          <a:xfrm>
            <a:off x="90996" y="92676"/>
            <a:ext cx="9819123" cy="92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sz="3200" kern="0" dirty="0"/>
              <a:t>For Information: </a:t>
            </a:r>
          </a:p>
          <a:p>
            <a:r>
              <a:rPr lang="en-US" sz="3200" kern="0" dirty="0"/>
              <a:t>SA 5G-A/6G Rel-20 Workshop Plan (Ref:SP-240952) </a:t>
            </a:r>
          </a:p>
        </p:txBody>
      </p:sp>
      <p:sp>
        <p:nvSpPr>
          <p:cNvPr id="5" name="Content Placeholder 2">
            <a:extLst>
              <a:ext uri="{FF2B5EF4-FFF2-40B4-BE49-F238E27FC236}">
                <a16:creationId xmlns:a16="http://schemas.microsoft.com/office/drawing/2014/main" id="{6E719274-3D84-4FD6-A762-1591318EEC97}"/>
              </a:ext>
            </a:extLst>
          </p:cNvPr>
          <p:cNvSpPr>
            <a:spLocks noGrp="1"/>
          </p:cNvSpPr>
          <p:nvPr>
            <p:ph idx="1"/>
          </p:nvPr>
        </p:nvSpPr>
        <p:spPr>
          <a:xfrm>
            <a:off x="4137593" y="1272058"/>
            <a:ext cx="3088252" cy="4223306"/>
          </a:xfrm>
          <a:ln w="3175">
            <a:solidFill>
              <a:schemeClr val="tx1"/>
            </a:solidFill>
          </a:ln>
        </p:spPr>
        <p:txBody>
          <a:bodyPr/>
          <a:lstStyle/>
          <a:p>
            <a:pPr marL="0" indent="0">
              <a:buNone/>
            </a:pPr>
            <a:r>
              <a:rPr lang="en-US" sz="1600" b="1" dirty="0"/>
              <a:t>6</a:t>
            </a:r>
            <a:r>
              <a:rPr lang="en-US" altLang="zh-CN" sz="1600" b="1" dirty="0"/>
              <a:t>G Workshop Plan:</a:t>
            </a:r>
            <a:endParaRPr lang="en-US" sz="1600" b="1" dirty="0"/>
          </a:p>
          <a:p>
            <a:r>
              <a:rPr lang="en-US" sz="1400" dirty="0"/>
              <a:t>Dates: March 10</a:t>
            </a:r>
            <a:r>
              <a:rPr lang="en-US" sz="1400" baseline="30000" dirty="0"/>
              <a:t>th</a:t>
            </a:r>
            <a:r>
              <a:rPr lang="en-US" sz="1400" dirty="0"/>
              <a:t> – 11</a:t>
            </a:r>
            <a:r>
              <a:rPr lang="en-US" sz="1400" baseline="30000" dirty="0"/>
              <a:t>th</a:t>
            </a:r>
            <a:r>
              <a:rPr lang="en-US" sz="1400" dirty="0"/>
              <a:t> (Monday – Tuesday), collocated with TSG#107 meetings.</a:t>
            </a:r>
          </a:p>
          <a:p>
            <a:r>
              <a:rPr lang="en-US" sz="1400" b="1" dirty="0"/>
              <a:t>Workshop timings</a:t>
            </a:r>
          </a:p>
          <a:p>
            <a:pPr lvl="1"/>
            <a:r>
              <a:rPr lang="en-US" sz="1200" b="1" dirty="0"/>
              <a:t>Parallel RAN/SA sessions </a:t>
            </a:r>
            <a:r>
              <a:rPr lang="en-US" sz="1200" dirty="0"/>
              <a:t>starting from Monday afternoon to Tuesday early afternoon</a:t>
            </a:r>
          </a:p>
          <a:p>
            <a:pPr lvl="2"/>
            <a:r>
              <a:rPr lang="en-US" sz="1100" dirty="0"/>
              <a:t>Monday: 1400 – 1800</a:t>
            </a:r>
          </a:p>
          <a:p>
            <a:pPr lvl="2"/>
            <a:r>
              <a:rPr lang="en-US" sz="1100" dirty="0"/>
              <a:t>Tuesday: 0900 – 1530</a:t>
            </a:r>
          </a:p>
          <a:p>
            <a:pPr lvl="1"/>
            <a:r>
              <a:rPr lang="en-US" sz="1200" b="1" dirty="0"/>
              <a:t>Joint RAN/SA/CT session</a:t>
            </a:r>
            <a:endParaRPr lang="en-US" sz="1200" strike="sngStrike" dirty="0"/>
          </a:p>
          <a:p>
            <a:pPr lvl="2"/>
            <a:r>
              <a:rPr lang="en-US" sz="1100" dirty="0"/>
              <a:t>Monday morning: 0900 - 1230</a:t>
            </a:r>
          </a:p>
          <a:p>
            <a:pPr lvl="2"/>
            <a:r>
              <a:rPr lang="en-US" sz="1100" dirty="0"/>
              <a:t>Tuesday 1600 – 1800: summary of the workshop</a:t>
            </a:r>
          </a:p>
        </p:txBody>
      </p:sp>
      <p:sp>
        <p:nvSpPr>
          <p:cNvPr id="6" name="Content Placeholder 2">
            <a:extLst>
              <a:ext uri="{FF2B5EF4-FFF2-40B4-BE49-F238E27FC236}">
                <a16:creationId xmlns:a16="http://schemas.microsoft.com/office/drawing/2014/main" id="{51F6DCD6-E025-406C-A8A3-5432F55FA17E}"/>
              </a:ext>
            </a:extLst>
          </p:cNvPr>
          <p:cNvSpPr txBox="1">
            <a:spLocks/>
          </p:cNvSpPr>
          <p:nvPr/>
        </p:nvSpPr>
        <p:spPr bwMode="auto">
          <a:xfrm>
            <a:off x="7287587" y="1269313"/>
            <a:ext cx="4803881" cy="5057345"/>
          </a:xfrm>
          <a:prstGeom prst="rect">
            <a:avLst/>
          </a:prstGeom>
          <a:solidFill>
            <a:schemeClr val="bg1"/>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lvl1pPr marL="609585" indent="-609585" algn="l" rtl="0" eaLnBrk="0" fontAlgn="base" hangingPunct="0">
              <a:spcBef>
                <a:spcPct val="20000"/>
              </a:spcBef>
              <a:spcAft>
                <a:spcPct val="0"/>
              </a:spcAft>
              <a:buFontTx/>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marL="0" indent="0">
              <a:buNone/>
            </a:pPr>
            <a:r>
              <a:rPr lang="en-US" altLang="zh-CN" sz="1200" b="1" dirty="0"/>
              <a:t>6G Workshop: SA Agenda (SA#107):</a:t>
            </a:r>
            <a:endParaRPr lang="en-US" sz="1200" b="1" kern="0" dirty="0"/>
          </a:p>
          <a:p>
            <a:r>
              <a:rPr lang="en-US" sz="1200" kern="0" dirty="0"/>
              <a:t>Draft preliminary </a:t>
            </a:r>
            <a:r>
              <a:rPr lang="en-US" sz="1200" b="1" kern="0" dirty="0"/>
              <a:t>Agenda for SA</a:t>
            </a:r>
          </a:p>
          <a:p>
            <a:pPr marL="1144588" lvl="1" indent="-460375">
              <a:buFont typeface="+mj-lt"/>
              <a:buAutoNum type="arabicPeriod"/>
            </a:pPr>
            <a:r>
              <a:rPr lang="en-US" sz="1200" kern="0" dirty="0"/>
              <a:t>Opening of the workshop (Monday 0900 local time)</a:t>
            </a:r>
          </a:p>
          <a:p>
            <a:pPr marL="1141413" lvl="1" indent="-457200">
              <a:buFont typeface="+mj-lt"/>
              <a:buAutoNum type="arabicPeriod"/>
            </a:pPr>
            <a:r>
              <a:rPr lang="en-US" sz="1200" kern="0" dirty="0">
                <a:solidFill>
                  <a:srgbClr val="0000FF"/>
                </a:solidFill>
              </a:rPr>
              <a:t>Contributions from 3GPP members</a:t>
            </a:r>
          </a:p>
          <a:p>
            <a:pPr marL="1674784" lvl="2" indent="-457200"/>
            <a:r>
              <a:rPr lang="en-US" sz="1200" kern="0" dirty="0">
                <a:solidFill>
                  <a:srgbClr val="0000FF"/>
                </a:solidFill>
              </a:rPr>
              <a:t>Contributions on 6G technologies with a focus on System/CN aspects, 6G Stage-2 study organization, etc. [Details TBD]</a:t>
            </a:r>
          </a:p>
          <a:p>
            <a:pPr marL="1674784" lvl="2" indent="-457200"/>
            <a:r>
              <a:rPr lang="en-US" sz="1200" kern="0" dirty="0">
                <a:solidFill>
                  <a:srgbClr val="0000FF"/>
                </a:solidFill>
              </a:rPr>
              <a:t>Up to one contribution per company</a:t>
            </a:r>
          </a:p>
          <a:p>
            <a:pPr marL="2284350" lvl="3" indent="-457200"/>
            <a:r>
              <a:rPr lang="en-US" sz="1200" kern="0" dirty="0">
                <a:solidFill>
                  <a:srgbClr val="0000FF"/>
                </a:solidFill>
              </a:rPr>
              <a:t>6G </a:t>
            </a:r>
            <a:r>
              <a:rPr lang="en-US" sz="1200" kern="0" dirty="0" err="1">
                <a:solidFill>
                  <a:srgbClr val="0000FF"/>
                </a:solidFill>
              </a:rPr>
              <a:t>usecases</a:t>
            </a:r>
            <a:r>
              <a:rPr lang="en-US" sz="1200" kern="0" dirty="0">
                <a:solidFill>
                  <a:srgbClr val="0000FF"/>
                </a:solidFill>
              </a:rPr>
              <a:t> related papers may be submitted for information but will not get handled. </a:t>
            </a:r>
          </a:p>
          <a:p>
            <a:pPr marL="1142962" lvl="1" indent="-457200">
              <a:buFont typeface="+mj-lt"/>
              <a:buAutoNum type="arabicPeriod" startAt="3"/>
            </a:pPr>
            <a:r>
              <a:rPr lang="en-US" sz="1200" kern="0" dirty="0"/>
              <a:t>Chairman's summary and open discussion</a:t>
            </a:r>
          </a:p>
          <a:p>
            <a:pPr marL="1219133" lvl="2" indent="0">
              <a:buFontTx/>
              <a:buNone/>
            </a:pPr>
            <a:r>
              <a:rPr lang="en-US" sz="1200" i="1" kern="0" dirty="0">
                <a:solidFill>
                  <a:srgbClr val="FF0000"/>
                </a:solidFill>
              </a:rPr>
              <a:t> No individual contributions, please. TSG Chairs will prepare the summary</a:t>
            </a:r>
          </a:p>
          <a:p>
            <a:pPr marL="1144588" lvl="1" indent="-460375">
              <a:buFont typeface="+mj-lt"/>
              <a:buAutoNum type="arabicPeriod" startAt="3"/>
            </a:pPr>
            <a:r>
              <a:rPr lang="en-US" sz="1200" kern="0" dirty="0"/>
              <a:t>Closing of the workshop (Tuesday 1800 local time)</a:t>
            </a:r>
          </a:p>
          <a:p>
            <a:r>
              <a:rPr lang="en-US" sz="1200" b="1" kern="0" dirty="0"/>
              <a:t>Contributions</a:t>
            </a:r>
          </a:p>
          <a:p>
            <a:pPr lvl="1"/>
            <a:r>
              <a:rPr lang="en-US" sz="1200" b="1" kern="0" dirty="0"/>
              <a:t>Individual contributions </a:t>
            </a:r>
            <a:r>
              <a:rPr lang="en-US" sz="1200" kern="0" dirty="0"/>
              <a:t>are invited for the </a:t>
            </a:r>
            <a:r>
              <a:rPr lang="en-US" sz="1200" b="1" kern="0" dirty="0"/>
              <a:t>parallel sessions</a:t>
            </a:r>
          </a:p>
          <a:p>
            <a:pPr lvl="2"/>
            <a:r>
              <a:rPr lang="en-US" sz="1200" kern="0" dirty="0"/>
              <a:t>Contributions are welcome from </a:t>
            </a:r>
            <a:r>
              <a:rPr lang="en-US" sz="1200" b="1" kern="0" dirty="0"/>
              <a:t>3GPP members </a:t>
            </a:r>
            <a:r>
              <a:rPr lang="en-US" sz="1200" b="1" u="sng" kern="0" dirty="0">
                <a:solidFill>
                  <a:srgbClr val="FF0000"/>
                </a:solidFill>
              </a:rPr>
              <a:t>and MRPs / verticals </a:t>
            </a:r>
            <a:r>
              <a:rPr lang="en-US" sz="1200" b="1" kern="0" dirty="0"/>
              <a:t>only</a:t>
            </a:r>
          </a:p>
          <a:p>
            <a:pPr lvl="2"/>
            <a:r>
              <a:rPr lang="en-US" sz="1200" kern="0" dirty="0"/>
              <a:t>A subset of the contributions will be selected for presentation, with details TBD</a:t>
            </a:r>
          </a:p>
          <a:p>
            <a:pPr lvl="1"/>
            <a:r>
              <a:rPr lang="en-US" sz="1200" kern="0" dirty="0"/>
              <a:t>TSG chairs will prepare a </a:t>
            </a:r>
            <a:r>
              <a:rPr lang="en-US" sz="1200" b="1" kern="0" dirty="0"/>
              <a:t>summary</a:t>
            </a:r>
            <a:r>
              <a:rPr lang="en-US" sz="1200" kern="0" dirty="0"/>
              <a:t> for the </a:t>
            </a:r>
            <a:r>
              <a:rPr lang="en-US" sz="1200" b="1" kern="0" dirty="0"/>
              <a:t>joint session</a:t>
            </a:r>
          </a:p>
          <a:p>
            <a:pPr lvl="2"/>
            <a:r>
              <a:rPr lang="en-US" sz="1200" kern="0" dirty="0"/>
              <a:t>No individual contributions, please</a:t>
            </a:r>
          </a:p>
        </p:txBody>
      </p:sp>
      <p:sp>
        <p:nvSpPr>
          <p:cNvPr id="8" name="Content Placeholder 2">
            <a:extLst>
              <a:ext uri="{FF2B5EF4-FFF2-40B4-BE49-F238E27FC236}">
                <a16:creationId xmlns:a16="http://schemas.microsoft.com/office/drawing/2014/main" id="{409DEBEE-5E00-4909-8869-2AA348F0274E}"/>
              </a:ext>
            </a:extLst>
          </p:cNvPr>
          <p:cNvSpPr txBox="1">
            <a:spLocks/>
          </p:cNvSpPr>
          <p:nvPr/>
        </p:nvSpPr>
        <p:spPr bwMode="auto">
          <a:xfrm>
            <a:off x="90996" y="1269313"/>
            <a:ext cx="3988807" cy="505734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609585" indent="-609585" algn="l" rtl="0" eaLnBrk="0" fontAlgn="base" hangingPunct="0">
              <a:spcBef>
                <a:spcPct val="20000"/>
              </a:spcBef>
              <a:spcAft>
                <a:spcPct val="0"/>
              </a:spcAft>
              <a:buFontTx/>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marL="0" lvl="1" indent="0">
              <a:buNone/>
            </a:pPr>
            <a:r>
              <a:rPr lang="en-US" altLang="zh-CN" sz="1600" b="1" dirty="0"/>
              <a:t>5G-Advanced in Rel-20 for TSG-SA (SA#106):</a:t>
            </a:r>
            <a:endParaRPr lang="en-US" sz="1600" b="1" kern="0" dirty="0">
              <a:ea typeface="+mn-ea"/>
              <a:cs typeface="+mn-cs"/>
            </a:endParaRPr>
          </a:p>
          <a:p>
            <a:pPr marL="457176" lvl="1" indent="-457176"/>
            <a:r>
              <a:rPr lang="en-US" sz="1400" b="1" kern="0" dirty="0">
                <a:ea typeface="+mn-ea"/>
                <a:cs typeface="+mn-cs"/>
              </a:rPr>
              <a:t>5G-Advanced timelines :</a:t>
            </a:r>
          </a:p>
          <a:p>
            <a:pPr lvl="2"/>
            <a:r>
              <a:rPr lang="en-US" sz="1100" b="1" kern="0" dirty="0"/>
              <a:t>Stage-1 freeze: Jun 2025</a:t>
            </a:r>
          </a:p>
          <a:p>
            <a:pPr lvl="2"/>
            <a:r>
              <a:rPr lang="en-US" sz="1100" b="1" kern="0" dirty="0"/>
              <a:t>Stage-2 freeze: Jun 2026 (&gt;=80%); Sep 2026 (100%)</a:t>
            </a:r>
          </a:p>
          <a:p>
            <a:pPr lvl="2"/>
            <a:r>
              <a:rPr lang="en-US" sz="1100" b="1" kern="0" dirty="0"/>
              <a:t>Stage-3 freeze: Mar 2027</a:t>
            </a:r>
          </a:p>
          <a:p>
            <a:pPr lvl="2"/>
            <a:r>
              <a:rPr lang="en-US" sz="1100" b="1" kern="0" dirty="0"/>
              <a:t>ASN.1/</a:t>
            </a:r>
            <a:r>
              <a:rPr lang="en-US" sz="1100" b="1" kern="0" dirty="0" err="1"/>
              <a:t>OpenAPI</a:t>
            </a:r>
            <a:r>
              <a:rPr lang="en-US" sz="1100" b="1" kern="0" dirty="0"/>
              <a:t> freeze: June 2027</a:t>
            </a:r>
          </a:p>
          <a:p>
            <a:r>
              <a:rPr lang="en-US" sz="1400" b="1" kern="0" dirty="0"/>
              <a:t>Dedicated agenda and discussion </a:t>
            </a:r>
            <a:r>
              <a:rPr lang="en-US" sz="1400" kern="0" dirty="0"/>
              <a:t>for </a:t>
            </a:r>
            <a:r>
              <a:rPr lang="en-US" sz="1400" b="1" kern="0" dirty="0"/>
              <a:t>5G-Advanced in Rel-20 </a:t>
            </a:r>
            <a:r>
              <a:rPr lang="en-US" sz="1400" kern="0" dirty="0"/>
              <a:t>will be arranged </a:t>
            </a:r>
            <a:r>
              <a:rPr lang="en-US" sz="1400" b="1" kern="0" dirty="0"/>
              <a:t>in December 2024 as part of SA#106 </a:t>
            </a:r>
          </a:p>
          <a:p>
            <a:pPr lvl="1"/>
            <a:r>
              <a:rPr lang="en-US" sz="1200" kern="0" dirty="0"/>
              <a:t>Targeting a 1-day “workshop” for 5G-Advanced within SA#106. [</a:t>
            </a:r>
            <a:r>
              <a:rPr lang="en-US" sz="1200" kern="0" dirty="0">
                <a:solidFill>
                  <a:srgbClr val="FF0000"/>
                </a:solidFill>
              </a:rPr>
              <a:t>Details TBD</a:t>
            </a:r>
            <a:r>
              <a:rPr lang="en-US" sz="1200" kern="0" dirty="0"/>
              <a:t>]</a:t>
            </a:r>
          </a:p>
          <a:p>
            <a:pPr lvl="1"/>
            <a:r>
              <a:rPr lang="en-US" sz="1200" kern="0" dirty="0"/>
              <a:t>SA#106: </a:t>
            </a:r>
            <a:r>
              <a:rPr lang="en-US" sz="1200" b="1" kern="0" dirty="0"/>
              <a:t>Start 0900 Tuesday</a:t>
            </a:r>
            <a:r>
              <a:rPr lang="en-US" sz="1200" kern="0" dirty="0"/>
              <a:t>, Finish 1600 Friday. </a:t>
            </a:r>
          </a:p>
          <a:p>
            <a:pPr marL="457176" lvl="1" indent="-457176"/>
            <a:r>
              <a:rPr lang="en-US" sz="1400" b="1" kern="0" dirty="0">
                <a:ea typeface="+mn-ea"/>
                <a:cs typeface="+mn-cs"/>
              </a:rPr>
              <a:t>Rel-20 prioritization to take place after Dec 2024 </a:t>
            </a:r>
          </a:p>
          <a:p>
            <a:pPr lvl="1"/>
            <a:r>
              <a:rPr lang="en-US" sz="1200" kern="0" dirty="0"/>
              <a:t>1-step Prioritization (June, 25), or 2-step Prioritization (Mar, 25 + June, 25)? [</a:t>
            </a:r>
            <a:r>
              <a:rPr lang="en-US" sz="1200" kern="0" dirty="0">
                <a:solidFill>
                  <a:srgbClr val="FF0000"/>
                </a:solidFill>
              </a:rPr>
              <a:t>TBD no later than Dec</a:t>
            </a:r>
            <a:r>
              <a:rPr lang="en-US" sz="1200" kern="0" dirty="0"/>
              <a:t>]</a:t>
            </a:r>
          </a:p>
        </p:txBody>
      </p:sp>
    </p:spTree>
    <p:extLst>
      <p:ext uri="{BB962C8B-B14F-4D97-AF65-F5344CB8AC3E}">
        <p14:creationId xmlns:p14="http://schemas.microsoft.com/office/powerpoint/2010/main" val="91873740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2DA1AF-F165-46C4-8C38-0DD122B1C99B}"/>
              </a:ext>
            </a:extLst>
          </p:cNvPr>
          <p:cNvSpPr txBox="1">
            <a:spLocks/>
          </p:cNvSpPr>
          <p:nvPr/>
        </p:nvSpPr>
        <p:spPr bwMode="auto">
          <a:xfrm>
            <a:off x="182824" y="180884"/>
            <a:ext cx="9089864"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r>
              <a:rPr lang="en-GB" sz="2400" dirty="0"/>
              <a:t>Release 20 timeline– figure with SA5 (recommended by SA5 leaders)</a:t>
            </a:r>
            <a:endParaRPr lang="en-US" sz="2400" dirty="0"/>
          </a:p>
        </p:txBody>
      </p:sp>
      <p:sp>
        <p:nvSpPr>
          <p:cNvPr id="5" name="TextBox 4">
            <a:extLst>
              <a:ext uri="{FF2B5EF4-FFF2-40B4-BE49-F238E27FC236}">
                <a16:creationId xmlns:a16="http://schemas.microsoft.com/office/drawing/2014/main" id="{2AC8A57F-DEC1-496D-BE8D-C247556EEF1A}"/>
              </a:ext>
            </a:extLst>
          </p:cNvPr>
          <p:cNvSpPr txBox="1"/>
          <p:nvPr/>
        </p:nvSpPr>
        <p:spPr>
          <a:xfrm>
            <a:off x="7856225" y="6020895"/>
            <a:ext cx="1475084" cy="253916"/>
          </a:xfrm>
          <a:prstGeom prst="rect">
            <a:avLst/>
          </a:prstGeom>
          <a:solidFill>
            <a:schemeClr val="bg1">
              <a:lumMod val="85000"/>
            </a:schemeClr>
          </a:solidFill>
        </p:spPr>
        <p:txBody>
          <a:bodyPr wrap="none" rtlCol="0">
            <a:spAutoFit/>
          </a:bodyPr>
          <a:lstStyle/>
          <a:p>
            <a:r>
              <a:rPr lang="en-US" altLang="zh-CN" sz="1050" b="1" dirty="0">
                <a:latin typeface="+mn-lt"/>
              </a:rPr>
              <a:t>Reference</a:t>
            </a:r>
            <a:r>
              <a:rPr lang="zh-CN" altLang="en-US" sz="1050" b="1" dirty="0">
                <a:latin typeface="+mn-lt"/>
              </a:rPr>
              <a:t>：</a:t>
            </a:r>
            <a:r>
              <a:rPr lang="en-US" altLang="zh-CN" sz="1050" b="1" dirty="0">
                <a:latin typeface="+mn-lt"/>
              </a:rPr>
              <a:t>SP-241424</a:t>
            </a:r>
            <a:endParaRPr lang="zh-CN" altLang="en-US" sz="1050" b="1" dirty="0">
              <a:latin typeface="+mn-lt"/>
            </a:endParaRPr>
          </a:p>
        </p:txBody>
      </p:sp>
      <p:cxnSp>
        <p:nvCxnSpPr>
          <p:cNvPr id="6" name="Straight Connector 5">
            <a:extLst>
              <a:ext uri="{FF2B5EF4-FFF2-40B4-BE49-F238E27FC236}">
                <a16:creationId xmlns:a16="http://schemas.microsoft.com/office/drawing/2014/main" id="{89EDA5B3-FF2F-4780-9B95-7FCAA304F667}"/>
              </a:ext>
            </a:extLst>
          </p:cNvPr>
          <p:cNvCxnSpPr>
            <a:cxnSpLocks noChangeShapeType="1"/>
          </p:cNvCxnSpPr>
          <p:nvPr/>
        </p:nvCxnSpPr>
        <p:spPr bwMode="auto">
          <a:xfrm>
            <a:off x="401314" y="1584861"/>
            <a:ext cx="0" cy="4261048"/>
          </a:xfrm>
          <a:prstGeom prst="line">
            <a:avLst/>
          </a:prstGeom>
          <a:noFill/>
          <a:ln w="28575" algn="ctr">
            <a:solidFill>
              <a:schemeClr val="accent4">
                <a:lumMod val="40000"/>
                <a:lumOff val="60000"/>
              </a:schemeClr>
            </a:solidFill>
            <a:round/>
            <a:headEnd/>
            <a:tailEnd/>
          </a:ln>
        </p:spPr>
      </p:cxnSp>
      <p:cxnSp>
        <p:nvCxnSpPr>
          <p:cNvPr id="7" name="Straight Connector 6">
            <a:extLst>
              <a:ext uri="{FF2B5EF4-FFF2-40B4-BE49-F238E27FC236}">
                <a16:creationId xmlns:a16="http://schemas.microsoft.com/office/drawing/2014/main" id="{1A1AFABD-776E-4FCF-A8DE-B76E1C9F6D2A}"/>
              </a:ext>
            </a:extLst>
          </p:cNvPr>
          <p:cNvCxnSpPr>
            <a:cxnSpLocks/>
          </p:cNvCxnSpPr>
          <p:nvPr/>
        </p:nvCxnSpPr>
        <p:spPr bwMode="auto">
          <a:xfrm>
            <a:off x="466835" y="1134523"/>
            <a:ext cx="233435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8" name="Straight Connector 114">
            <a:extLst>
              <a:ext uri="{FF2B5EF4-FFF2-40B4-BE49-F238E27FC236}">
                <a16:creationId xmlns:a16="http://schemas.microsoft.com/office/drawing/2014/main" id="{D5FC6CB0-E75B-443B-BBEE-C23D9B4C6F6E}"/>
              </a:ext>
            </a:extLst>
          </p:cNvPr>
          <p:cNvCxnSpPr>
            <a:cxnSpLocks noChangeShapeType="1"/>
          </p:cNvCxnSpPr>
          <p:nvPr/>
        </p:nvCxnSpPr>
        <p:spPr bwMode="auto">
          <a:xfrm flipH="1">
            <a:off x="2510488" y="1598408"/>
            <a:ext cx="40930" cy="4204252"/>
          </a:xfrm>
          <a:prstGeom prst="line">
            <a:avLst/>
          </a:prstGeom>
          <a:ln>
            <a:solidFill>
              <a:srgbClr val="C00000"/>
            </a:solidFill>
            <a:headEnd/>
            <a:tailEnd/>
          </a:ln>
        </p:spPr>
        <p:style>
          <a:lnRef idx="3">
            <a:schemeClr val="accent2"/>
          </a:lnRef>
          <a:fillRef idx="0">
            <a:schemeClr val="accent2"/>
          </a:fillRef>
          <a:effectRef idx="2">
            <a:schemeClr val="accent2"/>
          </a:effectRef>
          <a:fontRef idx="minor">
            <a:schemeClr val="tx1"/>
          </a:fontRef>
        </p:style>
      </p:cxnSp>
      <p:cxnSp>
        <p:nvCxnSpPr>
          <p:cNvPr id="9" name="Straight Connector 114">
            <a:extLst>
              <a:ext uri="{FF2B5EF4-FFF2-40B4-BE49-F238E27FC236}">
                <a16:creationId xmlns:a16="http://schemas.microsoft.com/office/drawing/2014/main" id="{29576483-711F-46E0-94A2-C2A71E77D95F}"/>
              </a:ext>
            </a:extLst>
          </p:cNvPr>
          <p:cNvCxnSpPr>
            <a:cxnSpLocks noChangeShapeType="1"/>
          </p:cNvCxnSpPr>
          <p:nvPr/>
        </p:nvCxnSpPr>
        <p:spPr bwMode="auto">
          <a:xfrm>
            <a:off x="1015730" y="1584861"/>
            <a:ext cx="0" cy="4261048"/>
          </a:xfrm>
          <a:prstGeom prst="line">
            <a:avLst/>
          </a:prstGeom>
          <a:noFill/>
          <a:ln w="9525" algn="ctr">
            <a:solidFill>
              <a:schemeClr val="accent4">
                <a:lumMod val="40000"/>
                <a:lumOff val="60000"/>
              </a:schemeClr>
            </a:solidFill>
            <a:prstDash val="dash"/>
            <a:round/>
            <a:headEnd/>
            <a:tailEnd/>
          </a:ln>
        </p:spPr>
      </p:cxnSp>
      <p:sp>
        <p:nvSpPr>
          <p:cNvPr id="10" name="TextBox 9">
            <a:extLst>
              <a:ext uri="{FF2B5EF4-FFF2-40B4-BE49-F238E27FC236}">
                <a16:creationId xmlns:a16="http://schemas.microsoft.com/office/drawing/2014/main" id="{975233D7-60B8-4AA1-9307-742C8EC4DAB2}"/>
              </a:ext>
            </a:extLst>
          </p:cNvPr>
          <p:cNvSpPr txBox="1"/>
          <p:nvPr/>
        </p:nvSpPr>
        <p:spPr>
          <a:xfrm>
            <a:off x="1364407" y="1012286"/>
            <a:ext cx="498475" cy="246062"/>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2024</a:t>
            </a:r>
          </a:p>
        </p:txBody>
      </p:sp>
      <p:grpSp>
        <p:nvGrpSpPr>
          <p:cNvPr id="11" name="Group 10">
            <a:extLst>
              <a:ext uri="{FF2B5EF4-FFF2-40B4-BE49-F238E27FC236}">
                <a16:creationId xmlns:a16="http://schemas.microsoft.com/office/drawing/2014/main" id="{2793734E-99BD-4AEE-8CB9-D96D059B3BD0}"/>
              </a:ext>
            </a:extLst>
          </p:cNvPr>
          <p:cNvGrpSpPr/>
          <p:nvPr/>
        </p:nvGrpSpPr>
        <p:grpSpPr>
          <a:xfrm>
            <a:off x="806488" y="1277610"/>
            <a:ext cx="400050" cy="354013"/>
            <a:chOff x="996003" y="755453"/>
            <a:chExt cx="400050" cy="354013"/>
          </a:xfrm>
        </p:grpSpPr>
        <p:sp>
          <p:nvSpPr>
            <p:cNvPr id="12" name="TextBox 86">
              <a:extLst>
                <a:ext uri="{FF2B5EF4-FFF2-40B4-BE49-F238E27FC236}">
                  <a16:creationId xmlns:a16="http://schemas.microsoft.com/office/drawing/2014/main" id="{1B2DF2C1-D608-40DD-AC0B-369F447BC407}"/>
                </a:ext>
              </a:extLst>
            </p:cNvPr>
            <p:cNvSpPr txBox="1">
              <a:spLocks noChangeArrowheads="1"/>
            </p:cNvSpPr>
            <p:nvPr/>
          </p:nvSpPr>
          <p:spPr bwMode="auto">
            <a:xfrm>
              <a:off x="996003" y="755453"/>
              <a:ext cx="3889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#103</a:t>
              </a:r>
              <a:endParaRPr lang="en-GB" altLang="en-US" sz="400">
                <a:latin typeface="Montserrat" panose="00000500000000000000" pitchFamily="2" charset="0"/>
              </a:endParaRPr>
            </a:p>
          </p:txBody>
        </p:sp>
        <p:sp>
          <p:nvSpPr>
            <p:cNvPr id="13" name="TextBox 59">
              <a:extLst>
                <a:ext uri="{FF2B5EF4-FFF2-40B4-BE49-F238E27FC236}">
                  <a16:creationId xmlns:a16="http://schemas.microsoft.com/office/drawing/2014/main" id="{195C6572-517F-4199-B594-5C16A3DDA829}"/>
                </a:ext>
              </a:extLst>
            </p:cNvPr>
            <p:cNvSpPr txBox="1">
              <a:spLocks noChangeArrowheads="1"/>
            </p:cNvSpPr>
            <p:nvPr/>
          </p:nvSpPr>
          <p:spPr bwMode="auto">
            <a:xfrm>
              <a:off x="1018228" y="909441"/>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Mar.</a:t>
              </a:r>
            </a:p>
          </p:txBody>
        </p:sp>
      </p:grpSp>
      <p:grpSp>
        <p:nvGrpSpPr>
          <p:cNvPr id="14" name="Group 13">
            <a:extLst>
              <a:ext uri="{FF2B5EF4-FFF2-40B4-BE49-F238E27FC236}">
                <a16:creationId xmlns:a16="http://schemas.microsoft.com/office/drawing/2014/main" id="{43D14379-C890-48C0-AE6A-3AF94FE4318B}"/>
              </a:ext>
            </a:extLst>
          </p:cNvPr>
          <p:cNvGrpSpPr/>
          <p:nvPr/>
        </p:nvGrpSpPr>
        <p:grpSpPr>
          <a:xfrm>
            <a:off x="5660925" y="1277610"/>
            <a:ext cx="403225" cy="354013"/>
            <a:chOff x="6320478" y="755453"/>
            <a:chExt cx="403225" cy="354013"/>
          </a:xfrm>
        </p:grpSpPr>
        <p:sp>
          <p:nvSpPr>
            <p:cNvPr id="15" name="TextBox 86">
              <a:extLst>
                <a:ext uri="{FF2B5EF4-FFF2-40B4-BE49-F238E27FC236}">
                  <a16:creationId xmlns:a16="http://schemas.microsoft.com/office/drawing/2014/main" id="{0166EE55-06E5-424F-8196-23461EFFB8D5}"/>
                </a:ext>
              </a:extLst>
            </p:cNvPr>
            <p:cNvSpPr txBox="1">
              <a:spLocks noChangeArrowheads="1"/>
            </p:cNvSpPr>
            <p:nvPr/>
          </p:nvSpPr>
          <p:spPr bwMode="auto">
            <a:xfrm>
              <a:off x="6320478" y="755453"/>
              <a:ext cx="3429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#111</a:t>
              </a:r>
              <a:endParaRPr lang="en-GB" altLang="en-US" sz="400">
                <a:latin typeface="Montserrat" panose="00000500000000000000" pitchFamily="2" charset="0"/>
              </a:endParaRPr>
            </a:p>
          </p:txBody>
        </p:sp>
        <p:sp>
          <p:nvSpPr>
            <p:cNvPr id="16" name="TextBox 60">
              <a:extLst>
                <a:ext uri="{FF2B5EF4-FFF2-40B4-BE49-F238E27FC236}">
                  <a16:creationId xmlns:a16="http://schemas.microsoft.com/office/drawing/2014/main" id="{A9AAB00E-1DCC-4AFB-BB6E-40A1AE8EB654}"/>
                </a:ext>
              </a:extLst>
            </p:cNvPr>
            <p:cNvSpPr txBox="1">
              <a:spLocks noChangeArrowheads="1"/>
            </p:cNvSpPr>
            <p:nvPr/>
          </p:nvSpPr>
          <p:spPr bwMode="auto">
            <a:xfrm>
              <a:off x="6345878" y="909441"/>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2" charset="0"/>
                </a:rPr>
                <a:t>Mar.</a:t>
              </a:r>
            </a:p>
          </p:txBody>
        </p:sp>
      </p:grpSp>
      <p:grpSp>
        <p:nvGrpSpPr>
          <p:cNvPr id="17" name="Group 16">
            <a:extLst>
              <a:ext uri="{FF2B5EF4-FFF2-40B4-BE49-F238E27FC236}">
                <a16:creationId xmlns:a16="http://schemas.microsoft.com/office/drawing/2014/main" id="{36D11D3F-306A-41EA-909B-3AFE1263F97D}"/>
              </a:ext>
            </a:extLst>
          </p:cNvPr>
          <p:cNvGrpSpPr/>
          <p:nvPr/>
        </p:nvGrpSpPr>
        <p:grpSpPr>
          <a:xfrm>
            <a:off x="3222594" y="1277610"/>
            <a:ext cx="390525" cy="354013"/>
            <a:chOff x="3678878" y="755453"/>
            <a:chExt cx="390525" cy="354013"/>
          </a:xfrm>
        </p:grpSpPr>
        <p:sp>
          <p:nvSpPr>
            <p:cNvPr id="18" name="TextBox 86">
              <a:extLst>
                <a:ext uri="{FF2B5EF4-FFF2-40B4-BE49-F238E27FC236}">
                  <a16:creationId xmlns:a16="http://schemas.microsoft.com/office/drawing/2014/main" id="{036C0DA8-EA79-45E9-8A10-B5E4DDA8756D}"/>
                </a:ext>
              </a:extLst>
            </p:cNvPr>
            <p:cNvSpPr txBox="1">
              <a:spLocks noChangeArrowheads="1"/>
            </p:cNvSpPr>
            <p:nvPr/>
          </p:nvSpPr>
          <p:spPr bwMode="auto">
            <a:xfrm>
              <a:off x="3678878" y="75545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#107</a:t>
              </a:r>
              <a:endParaRPr lang="en-GB" altLang="en-US" sz="400">
                <a:latin typeface="Montserrat" panose="00000500000000000000" pitchFamily="2" charset="0"/>
              </a:endParaRPr>
            </a:p>
          </p:txBody>
        </p:sp>
        <p:sp>
          <p:nvSpPr>
            <p:cNvPr id="19" name="TextBox 61">
              <a:extLst>
                <a:ext uri="{FF2B5EF4-FFF2-40B4-BE49-F238E27FC236}">
                  <a16:creationId xmlns:a16="http://schemas.microsoft.com/office/drawing/2014/main" id="{E698CC41-FF0D-467D-9D7E-D74B78A7130F}"/>
                </a:ext>
              </a:extLst>
            </p:cNvPr>
            <p:cNvSpPr txBox="1">
              <a:spLocks noChangeArrowheads="1"/>
            </p:cNvSpPr>
            <p:nvPr/>
          </p:nvSpPr>
          <p:spPr bwMode="auto">
            <a:xfrm>
              <a:off x="3683640" y="909441"/>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Mar.</a:t>
              </a:r>
            </a:p>
          </p:txBody>
        </p:sp>
      </p:grpSp>
      <p:grpSp>
        <p:nvGrpSpPr>
          <p:cNvPr id="20" name="Group 19">
            <a:extLst>
              <a:ext uri="{FF2B5EF4-FFF2-40B4-BE49-F238E27FC236}">
                <a16:creationId xmlns:a16="http://schemas.microsoft.com/office/drawing/2014/main" id="{07F19D39-1820-42BE-A51B-DE7318E8E949}"/>
              </a:ext>
            </a:extLst>
          </p:cNvPr>
          <p:cNvGrpSpPr/>
          <p:nvPr/>
        </p:nvGrpSpPr>
        <p:grpSpPr>
          <a:xfrm>
            <a:off x="1412102" y="1277610"/>
            <a:ext cx="396875" cy="354013"/>
            <a:chOff x="1684978" y="755453"/>
            <a:chExt cx="396875" cy="354013"/>
          </a:xfrm>
        </p:grpSpPr>
        <p:sp>
          <p:nvSpPr>
            <p:cNvPr id="21" name="TextBox 86">
              <a:extLst>
                <a:ext uri="{FF2B5EF4-FFF2-40B4-BE49-F238E27FC236}">
                  <a16:creationId xmlns:a16="http://schemas.microsoft.com/office/drawing/2014/main" id="{0E4DB8F0-1121-4B30-97BF-CBB79EA7A82D}"/>
                </a:ext>
              </a:extLst>
            </p:cNvPr>
            <p:cNvSpPr txBox="1">
              <a:spLocks noChangeArrowheads="1"/>
            </p:cNvSpPr>
            <p:nvPr/>
          </p:nvSpPr>
          <p:spPr bwMode="auto">
            <a:xfrm>
              <a:off x="1684978" y="755453"/>
              <a:ext cx="396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#104</a:t>
              </a:r>
              <a:endParaRPr lang="en-GB" altLang="en-US" sz="400">
                <a:latin typeface="Montserrat" panose="00000500000000000000" pitchFamily="2" charset="0"/>
              </a:endParaRPr>
            </a:p>
          </p:txBody>
        </p:sp>
        <p:sp>
          <p:nvSpPr>
            <p:cNvPr id="22" name="TextBox 62">
              <a:extLst>
                <a:ext uri="{FF2B5EF4-FFF2-40B4-BE49-F238E27FC236}">
                  <a16:creationId xmlns:a16="http://schemas.microsoft.com/office/drawing/2014/main" id="{57B1150F-375D-481C-9E14-1EFFD63DFD99}"/>
                </a:ext>
              </a:extLst>
            </p:cNvPr>
            <p:cNvSpPr txBox="1">
              <a:spLocks noChangeArrowheads="1"/>
            </p:cNvSpPr>
            <p:nvPr/>
          </p:nvSpPr>
          <p:spPr bwMode="auto">
            <a:xfrm>
              <a:off x="1705615" y="909441"/>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2" charset="0"/>
                </a:rPr>
                <a:t>Jun.</a:t>
              </a:r>
            </a:p>
          </p:txBody>
        </p:sp>
      </p:grpSp>
      <p:grpSp>
        <p:nvGrpSpPr>
          <p:cNvPr id="23" name="Group 22">
            <a:extLst>
              <a:ext uri="{FF2B5EF4-FFF2-40B4-BE49-F238E27FC236}">
                <a16:creationId xmlns:a16="http://schemas.microsoft.com/office/drawing/2014/main" id="{3AD99D0D-F4D5-41CD-962F-18ACB7B5993A}"/>
              </a:ext>
            </a:extLst>
          </p:cNvPr>
          <p:cNvGrpSpPr/>
          <p:nvPr/>
        </p:nvGrpSpPr>
        <p:grpSpPr>
          <a:xfrm>
            <a:off x="3818683" y="1277610"/>
            <a:ext cx="422275" cy="354013"/>
            <a:chOff x="4367853" y="755453"/>
            <a:chExt cx="422275" cy="354013"/>
          </a:xfrm>
        </p:grpSpPr>
        <p:sp>
          <p:nvSpPr>
            <p:cNvPr id="24" name="TextBox 86">
              <a:extLst>
                <a:ext uri="{FF2B5EF4-FFF2-40B4-BE49-F238E27FC236}">
                  <a16:creationId xmlns:a16="http://schemas.microsoft.com/office/drawing/2014/main" id="{761D082C-EA3E-4418-816E-80C7A489C2CA}"/>
                </a:ext>
              </a:extLst>
            </p:cNvPr>
            <p:cNvSpPr txBox="1">
              <a:spLocks noChangeArrowheads="1"/>
            </p:cNvSpPr>
            <p:nvPr/>
          </p:nvSpPr>
          <p:spPr bwMode="auto">
            <a:xfrm>
              <a:off x="4367853" y="755453"/>
              <a:ext cx="396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#108</a:t>
              </a:r>
              <a:endParaRPr lang="en-GB" altLang="en-US" sz="400">
                <a:latin typeface="Montserrat" panose="00000500000000000000" pitchFamily="2" charset="0"/>
              </a:endParaRPr>
            </a:p>
          </p:txBody>
        </p:sp>
        <p:sp>
          <p:nvSpPr>
            <p:cNvPr id="25" name="TextBox 63">
              <a:extLst>
                <a:ext uri="{FF2B5EF4-FFF2-40B4-BE49-F238E27FC236}">
                  <a16:creationId xmlns:a16="http://schemas.microsoft.com/office/drawing/2014/main" id="{48E191C4-EDB1-4A3D-88EF-CE1AC307A335}"/>
                </a:ext>
              </a:extLst>
            </p:cNvPr>
            <p:cNvSpPr txBox="1">
              <a:spLocks noChangeArrowheads="1"/>
            </p:cNvSpPr>
            <p:nvPr/>
          </p:nvSpPr>
          <p:spPr bwMode="auto">
            <a:xfrm>
              <a:off x="4418653" y="909441"/>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Jun.</a:t>
              </a:r>
            </a:p>
          </p:txBody>
        </p:sp>
      </p:grpSp>
      <p:grpSp>
        <p:nvGrpSpPr>
          <p:cNvPr id="26" name="Group 25">
            <a:extLst>
              <a:ext uri="{FF2B5EF4-FFF2-40B4-BE49-F238E27FC236}">
                <a16:creationId xmlns:a16="http://schemas.microsoft.com/office/drawing/2014/main" id="{CEF90B53-BE2D-4866-AB1A-8078B8830141}"/>
              </a:ext>
            </a:extLst>
          </p:cNvPr>
          <p:cNvGrpSpPr/>
          <p:nvPr/>
        </p:nvGrpSpPr>
        <p:grpSpPr>
          <a:xfrm>
            <a:off x="6269714" y="1277610"/>
            <a:ext cx="407988" cy="354013"/>
            <a:chOff x="6884040" y="755453"/>
            <a:chExt cx="407988" cy="354013"/>
          </a:xfrm>
        </p:grpSpPr>
        <p:sp>
          <p:nvSpPr>
            <p:cNvPr id="27" name="TextBox 86">
              <a:extLst>
                <a:ext uri="{FF2B5EF4-FFF2-40B4-BE49-F238E27FC236}">
                  <a16:creationId xmlns:a16="http://schemas.microsoft.com/office/drawing/2014/main" id="{48E371C9-4BA9-446A-979A-03D4C78C00CF}"/>
                </a:ext>
              </a:extLst>
            </p:cNvPr>
            <p:cNvSpPr txBox="1">
              <a:spLocks noChangeArrowheads="1"/>
            </p:cNvSpPr>
            <p:nvPr/>
          </p:nvSpPr>
          <p:spPr bwMode="auto">
            <a:xfrm>
              <a:off x="6884040" y="755453"/>
              <a:ext cx="3635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#112</a:t>
              </a:r>
              <a:endParaRPr lang="en-GB" altLang="en-US" sz="400">
                <a:latin typeface="Montserrat" panose="00000500000000000000" pitchFamily="2" charset="0"/>
              </a:endParaRPr>
            </a:p>
          </p:txBody>
        </p:sp>
        <p:sp>
          <p:nvSpPr>
            <p:cNvPr id="28" name="TextBox 64">
              <a:extLst>
                <a:ext uri="{FF2B5EF4-FFF2-40B4-BE49-F238E27FC236}">
                  <a16:creationId xmlns:a16="http://schemas.microsoft.com/office/drawing/2014/main" id="{54D0F21B-FC13-4AA6-887A-57C7206AED4E}"/>
                </a:ext>
              </a:extLst>
            </p:cNvPr>
            <p:cNvSpPr txBox="1">
              <a:spLocks noChangeArrowheads="1"/>
            </p:cNvSpPr>
            <p:nvPr/>
          </p:nvSpPr>
          <p:spPr bwMode="auto">
            <a:xfrm>
              <a:off x="6920553" y="909441"/>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Jun.</a:t>
              </a:r>
            </a:p>
          </p:txBody>
        </p:sp>
      </p:grpSp>
      <p:grpSp>
        <p:nvGrpSpPr>
          <p:cNvPr id="29" name="Group 28">
            <a:extLst>
              <a:ext uri="{FF2B5EF4-FFF2-40B4-BE49-F238E27FC236}">
                <a16:creationId xmlns:a16="http://schemas.microsoft.com/office/drawing/2014/main" id="{EB27DEFF-7BF1-4E8E-A892-368D7252BAA0}"/>
              </a:ext>
            </a:extLst>
          </p:cNvPr>
          <p:cNvGrpSpPr/>
          <p:nvPr/>
        </p:nvGrpSpPr>
        <p:grpSpPr>
          <a:xfrm>
            <a:off x="2014541" y="1277610"/>
            <a:ext cx="390525" cy="354013"/>
            <a:chOff x="2464440" y="755453"/>
            <a:chExt cx="390525" cy="354013"/>
          </a:xfrm>
        </p:grpSpPr>
        <p:sp>
          <p:nvSpPr>
            <p:cNvPr id="30" name="TextBox 86">
              <a:extLst>
                <a:ext uri="{FF2B5EF4-FFF2-40B4-BE49-F238E27FC236}">
                  <a16:creationId xmlns:a16="http://schemas.microsoft.com/office/drawing/2014/main" id="{E47CCC74-8467-48B7-9508-83D9633E8166}"/>
                </a:ext>
              </a:extLst>
            </p:cNvPr>
            <p:cNvSpPr txBox="1">
              <a:spLocks noChangeArrowheads="1"/>
            </p:cNvSpPr>
            <p:nvPr/>
          </p:nvSpPr>
          <p:spPr bwMode="auto">
            <a:xfrm>
              <a:off x="2464440" y="75545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#105</a:t>
              </a:r>
              <a:endParaRPr lang="en-GB" altLang="en-US" sz="400">
                <a:latin typeface="Montserrat" panose="00000500000000000000" pitchFamily="2" charset="0"/>
              </a:endParaRPr>
            </a:p>
          </p:txBody>
        </p:sp>
        <p:sp>
          <p:nvSpPr>
            <p:cNvPr id="31" name="TextBox 65">
              <a:extLst>
                <a:ext uri="{FF2B5EF4-FFF2-40B4-BE49-F238E27FC236}">
                  <a16:creationId xmlns:a16="http://schemas.microsoft.com/office/drawing/2014/main" id="{A46668B1-925D-46E5-8B03-EAA8AB88CDDB}"/>
                </a:ext>
              </a:extLst>
            </p:cNvPr>
            <p:cNvSpPr txBox="1">
              <a:spLocks noChangeArrowheads="1"/>
            </p:cNvSpPr>
            <p:nvPr/>
          </p:nvSpPr>
          <p:spPr bwMode="auto">
            <a:xfrm>
              <a:off x="2480315" y="909441"/>
              <a:ext cx="374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Sep.</a:t>
              </a:r>
            </a:p>
          </p:txBody>
        </p:sp>
      </p:grpSp>
      <p:grpSp>
        <p:nvGrpSpPr>
          <p:cNvPr id="32" name="Group 31">
            <a:extLst>
              <a:ext uri="{FF2B5EF4-FFF2-40B4-BE49-F238E27FC236}">
                <a16:creationId xmlns:a16="http://schemas.microsoft.com/office/drawing/2014/main" id="{AA161BB9-AA27-49E5-B127-DADAB35FF9A4}"/>
              </a:ext>
            </a:extLst>
          </p:cNvPr>
          <p:cNvGrpSpPr/>
          <p:nvPr/>
        </p:nvGrpSpPr>
        <p:grpSpPr>
          <a:xfrm>
            <a:off x="4446522" y="1277610"/>
            <a:ext cx="406400" cy="354013"/>
            <a:chOff x="5098103" y="755453"/>
            <a:chExt cx="406400" cy="354013"/>
          </a:xfrm>
        </p:grpSpPr>
        <p:sp>
          <p:nvSpPr>
            <p:cNvPr id="33" name="TextBox 86">
              <a:extLst>
                <a:ext uri="{FF2B5EF4-FFF2-40B4-BE49-F238E27FC236}">
                  <a16:creationId xmlns:a16="http://schemas.microsoft.com/office/drawing/2014/main" id="{7EDBD43F-0F98-481F-89FE-CC7BCDB4DC73}"/>
                </a:ext>
              </a:extLst>
            </p:cNvPr>
            <p:cNvSpPr txBox="1">
              <a:spLocks noChangeArrowheads="1"/>
            </p:cNvSpPr>
            <p:nvPr/>
          </p:nvSpPr>
          <p:spPr bwMode="auto">
            <a:xfrm>
              <a:off x="5098103" y="755453"/>
              <a:ext cx="393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#109</a:t>
              </a:r>
              <a:endParaRPr lang="en-GB" altLang="en-US" sz="400">
                <a:latin typeface="Montserrat" panose="00000500000000000000" pitchFamily="2" charset="0"/>
              </a:endParaRPr>
            </a:p>
          </p:txBody>
        </p:sp>
        <p:sp>
          <p:nvSpPr>
            <p:cNvPr id="34" name="TextBox 66">
              <a:extLst>
                <a:ext uri="{FF2B5EF4-FFF2-40B4-BE49-F238E27FC236}">
                  <a16:creationId xmlns:a16="http://schemas.microsoft.com/office/drawing/2014/main" id="{3B915487-560D-43C2-B914-438C92012051}"/>
                </a:ext>
              </a:extLst>
            </p:cNvPr>
            <p:cNvSpPr txBox="1">
              <a:spLocks noChangeArrowheads="1"/>
            </p:cNvSpPr>
            <p:nvPr/>
          </p:nvSpPr>
          <p:spPr bwMode="auto">
            <a:xfrm>
              <a:off x="5129853" y="909441"/>
              <a:ext cx="374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Sep.</a:t>
              </a:r>
            </a:p>
          </p:txBody>
        </p:sp>
      </p:grpSp>
      <p:grpSp>
        <p:nvGrpSpPr>
          <p:cNvPr id="35" name="Group 34">
            <a:extLst>
              <a:ext uri="{FF2B5EF4-FFF2-40B4-BE49-F238E27FC236}">
                <a16:creationId xmlns:a16="http://schemas.microsoft.com/office/drawing/2014/main" id="{23BBFA9A-C446-4421-BC4C-EE4765855890}"/>
              </a:ext>
            </a:extLst>
          </p:cNvPr>
          <p:cNvGrpSpPr/>
          <p:nvPr/>
        </p:nvGrpSpPr>
        <p:grpSpPr>
          <a:xfrm>
            <a:off x="210399" y="1277610"/>
            <a:ext cx="390525" cy="354013"/>
            <a:chOff x="314965" y="755453"/>
            <a:chExt cx="390525" cy="354013"/>
          </a:xfrm>
        </p:grpSpPr>
        <p:sp>
          <p:nvSpPr>
            <p:cNvPr id="36" name="TextBox 86">
              <a:extLst>
                <a:ext uri="{FF2B5EF4-FFF2-40B4-BE49-F238E27FC236}">
                  <a16:creationId xmlns:a16="http://schemas.microsoft.com/office/drawing/2014/main" id="{1F2869D2-90E0-489F-9DF1-F39A17A67EB6}"/>
                </a:ext>
              </a:extLst>
            </p:cNvPr>
            <p:cNvSpPr txBox="1">
              <a:spLocks noChangeArrowheads="1"/>
            </p:cNvSpPr>
            <p:nvPr/>
          </p:nvSpPr>
          <p:spPr bwMode="auto">
            <a:xfrm>
              <a:off x="314965" y="75545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#102</a:t>
              </a:r>
              <a:endParaRPr lang="en-GB" altLang="en-US" sz="400" dirty="0">
                <a:latin typeface="Montserrat" panose="00000500000000000000" pitchFamily="2" charset="0"/>
              </a:endParaRPr>
            </a:p>
          </p:txBody>
        </p:sp>
        <p:sp>
          <p:nvSpPr>
            <p:cNvPr id="37" name="TextBox 69">
              <a:extLst>
                <a:ext uri="{FF2B5EF4-FFF2-40B4-BE49-F238E27FC236}">
                  <a16:creationId xmlns:a16="http://schemas.microsoft.com/office/drawing/2014/main" id="{DCE96625-9F3F-4A25-963F-2032D23C4F0C}"/>
                </a:ext>
              </a:extLst>
            </p:cNvPr>
            <p:cNvSpPr txBox="1">
              <a:spLocks noChangeArrowheads="1"/>
            </p:cNvSpPr>
            <p:nvPr/>
          </p:nvSpPr>
          <p:spPr bwMode="auto">
            <a:xfrm>
              <a:off x="321315" y="90944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grpSp>
        <p:nvGrpSpPr>
          <p:cNvPr id="38" name="Group 37">
            <a:extLst>
              <a:ext uri="{FF2B5EF4-FFF2-40B4-BE49-F238E27FC236}">
                <a16:creationId xmlns:a16="http://schemas.microsoft.com/office/drawing/2014/main" id="{1247D740-E70D-43C0-9CF4-288919D42080}"/>
              </a:ext>
            </a:extLst>
          </p:cNvPr>
          <p:cNvGrpSpPr/>
          <p:nvPr/>
        </p:nvGrpSpPr>
        <p:grpSpPr>
          <a:xfrm>
            <a:off x="2610630" y="1277610"/>
            <a:ext cx="406400" cy="354013"/>
            <a:chOff x="2991490" y="755453"/>
            <a:chExt cx="406400" cy="354013"/>
          </a:xfrm>
        </p:grpSpPr>
        <p:sp>
          <p:nvSpPr>
            <p:cNvPr id="39" name="TextBox 86">
              <a:extLst>
                <a:ext uri="{FF2B5EF4-FFF2-40B4-BE49-F238E27FC236}">
                  <a16:creationId xmlns:a16="http://schemas.microsoft.com/office/drawing/2014/main" id="{9A218FB1-BC9D-4CB6-8450-4F5D4CD1423E}"/>
                </a:ext>
              </a:extLst>
            </p:cNvPr>
            <p:cNvSpPr txBox="1">
              <a:spLocks noChangeArrowheads="1"/>
            </p:cNvSpPr>
            <p:nvPr/>
          </p:nvSpPr>
          <p:spPr bwMode="auto">
            <a:xfrm>
              <a:off x="2991490" y="755453"/>
              <a:ext cx="3921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#106</a:t>
              </a:r>
              <a:endParaRPr lang="en-GB" altLang="en-US" sz="400">
                <a:latin typeface="Montserrat" panose="00000500000000000000" pitchFamily="2" charset="0"/>
              </a:endParaRPr>
            </a:p>
          </p:txBody>
        </p:sp>
        <p:sp>
          <p:nvSpPr>
            <p:cNvPr id="40" name="TextBox 70">
              <a:extLst>
                <a:ext uri="{FF2B5EF4-FFF2-40B4-BE49-F238E27FC236}">
                  <a16:creationId xmlns:a16="http://schemas.microsoft.com/office/drawing/2014/main" id="{FA6FFDBF-957F-40E3-9712-CDC978C832B0}"/>
                </a:ext>
              </a:extLst>
            </p:cNvPr>
            <p:cNvSpPr txBox="1">
              <a:spLocks noChangeArrowheads="1"/>
            </p:cNvSpPr>
            <p:nvPr/>
          </p:nvSpPr>
          <p:spPr bwMode="auto">
            <a:xfrm>
              <a:off x="3013715" y="90944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grpSp>
        <p:nvGrpSpPr>
          <p:cNvPr id="41" name="Group 40">
            <a:extLst>
              <a:ext uri="{FF2B5EF4-FFF2-40B4-BE49-F238E27FC236}">
                <a16:creationId xmlns:a16="http://schemas.microsoft.com/office/drawing/2014/main" id="{21D56733-4258-4469-A506-2EFC4662A6E3}"/>
              </a:ext>
            </a:extLst>
          </p:cNvPr>
          <p:cNvGrpSpPr/>
          <p:nvPr/>
        </p:nvGrpSpPr>
        <p:grpSpPr>
          <a:xfrm>
            <a:off x="5058486" y="1277610"/>
            <a:ext cx="396875" cy="354013"/>
            <a:chOff x="5758503" y="755453"/>
            <a:chExt cx="396875" cy="354013"/>
          </a:xfrm>
        </p:grpSpPr>
        <p:sp>
          <p:nvSpPr>
            <p:cNvPr id="42" name="TextBox 86">
              <a:extLst>
                <a:ext uri="{FF2B5EF4-FFF2-40B4-BE49-F238E27FC236}">
                  <a16:creationId xmlns:a16="http://schemas.microsoft.com/office/drawing/2014/main" id="{DD382702-C0DC-4D95-BFCC-CB1449B4864D}"/>
                </a:ext>
              </a:extLst>
            </p:cNvPr>
            <p:cNvSpPr txBox="1">
              <a:spLocks noChangeArrowheads="1"/>
            </p:cNvSpPr>
            <p:nvPr/>
          </p:nvSpPr>
          <p:spPr bwMode="auto">
            <a:xfrm>
              <a:off x="5758503" y="755453"/>
              <a:ext cx="3698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#110</a:t>
              </a:r>
              <a:endParaRPr lang="en-GB" altLang="en-US" sz="400">
                <a:latin typeface="Montserrat" panose="00000500000000000000" pitchFamily="2" charset="0"/>
              </a:endParaRPr>
            </a:p>
          </p:txBody>
        </p:sp>
        <p:sp>
          <p:nvSpPr>
            <p:cNvPr id="43" name="TextBox 71">
              <a:extLst>
                <a:ext uri="{FF2B5EF4-FFF2-40B4-BE49-F238E27FC236}">
                  <a16:creationId xmlns:a16="http://schemas.microsoft.com/office/drawing/2014/main" id="{0443325F-C29C-4B4E-AA08-BF33A3C9AE4A}"/>
                </a:ext>
              </a:extLst>
            </p:cNvPr>
            <p:cNvSpPr txBox="1">
              <a:spLocks noChangeArrowheads="1"/>
            </p:cNvSpPr>
            <p:nvPr/>
          </p:nvSpPr>
          <p:spPr bwMode="auto">
            <a:xfrm>
              <a:off x="5771203" y="90944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sp>
        <p:nvSpPr>
          <p:cNvPr id="44" name="Rectangle 12">
            <a:extLst>
              <a:ext uri="{FF2B5EF4-FFF2-40B4-BE49-F238E27FC236}">
                <a16:creationId xmlns:a16="http://schemas.microsoft.com/office/drawing/2014/main" id="{361F08AC-1AEC-487A-9512-1CBDA6D36022}"/>
              </a:ext>
            </a:extLst>
          </p:cNvPr>
          <p:cNvSpPr>
            <a:spLocks noChangeArrowheads="1"/>
          </p:cNvSpPr>
          <p:nvPr/>
        </p:nvSpPr>
        <p:spPr bwMode="auto">
          <a:xfrm>
            <a:off x="2093111" y="5894973"/>
            <a:ext cx="8699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100" dirty="0">
                <a:solidFill>
                  <a:srgbClr val="C00000"/>
                </a:solidFill>
                <a:latin typeface="Montserrat" panose="00000500000000000000" pitchFamily="2" charset="0"/>
              </a:rPr>
              <a:t>Now</a:t>
            </a:r>
          </a:p>
        </p:txBody>
      </p:sp>
      <p:sp>
        <p:nvSpPr>
          <p:cNvPr id="45" name="TextBox 67">
            <a:extLst>
              <a:ext uri="{FF2B5EF4-FFF2-40B4-BE49-F238E27FC236}">
                <a16:creationId xmlns:a16="http://schemas.microsoft.com/office/drawing/2014/main" id="{D6E8D4CB-5941-498A-9A3C-DF1A4DA1E05D}"/>
              </a:ext>
            </a:extLst>
          </p:cNvPr>
          <p:cNvSpPr txBox="1">
            <a:spLocks noChangeArrowheads="1"/>
          </p:cNvSpPr>
          <p:nvPr/>
        </p:nvSpPr>
        <p:spPr bwMode="auto">
          <a:xfrm>
            <a:off x="150920" y="1175798"/>
            <a:ext cx="403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TSGs</a:t>
            </a:r>
          </a:p>
        </p:txBody>
      </p:sp>
      <p:sp>
        <p:nvSpPr>
          <p:cNvPr id="46" name="Chevron 60">
            <a:extLst>
              <a:ext uri="{FF2B5EF4-FFF2-40B4-BE49-F238E27FC236}">
                <a16:creationId xmlns:a16="http://schemas.microsoft.com/office/drawing/2014/main" id="{5348FC6E-36B4-4298-90D1-5FEEE1550FFB}"/>
              </a:ext>
            </a:extLst>
          </p:cNvPr>
          <p:cNvSpPr/>
          <p:nvPr/>
        </p:nvSpPr>
        <p:spPr bwMode="auto">
          <a:xfrm>
            <a:off x="105412" y="1634041"/>
            <a:ext cx="1557862" cy="22165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97123"/>
              <a:gd name="connsiteY0" fmla="*/ 0 h 222250"/>
              <a:gd name="connsiteX1" fmla="*/ 1467062 w 1597123"/>
              <a:gd name="connsiteY1" fmla="*/ 0 h 222250"/>
              <a:gd name="connsiteX2" fmla="*/ 1597123 w 1597123"/>
              <a:gd name="connsiteY2" fmla="*/ 117917 h 222250"/>
              <a:gd name="connsiteX3" fmla="*/ 1467062 w 1597123"/>
              <a:gd name="connsiteY3" fmla="*/ 222250 h 222250"/>
              <a:gd name="connsiteX4" fmla="*/ 0 w 1597123"/>
              <a:gd name="connsiteY4" fmla="*/ 222250 h 222250"/>
              <a:gd name="connsiteX5" fmla="*/ 26818 w 1597123"/>
              <a:gd name="connsiteY5" fmla="*/ 98155 h 222250"/>
              <a:gd name="connsiteX6" fmla="*/ 0 w 1597123"/>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123" h="222250">
                <a:moveTo>
                  <a:pt x="0" y="0"/>
                </a:moveTo>
                <a:lnTo>
                  <a:pt x="1467062" y="0"/>
                </a:lnTo>
                <a:lnTo>
                  <a:pt x="1597123" y="117917"/>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SA1 5GA SID </a:t>
            </a:r>
            <a:r>
              <a:rPr lang="fr-FR" sz="800" dirty="0" err="1">
                <a:latin typeface="Montserrat" panose="00000500000000000000" pitchFamily="50" charset="0"/>
                <a:ea typeface="ＭＳ Ｐゴシック" charset="-128"/>
                <a:cs typeface="Arial" pitchFamily="34" charset="0"/>
              </a:rPr>
              <a:t>definition</a:t>
            </a:r>
            <a:endParaRPr lang="fr-FR" sz="800" dirty="0">
              <a:latin typeface="Montserrat" panose="00000500000000000000" pitchFamily="50" charset="0"/>
              <a:ea typeface="ＭＳ Ｐゴシック" charset="-128"/>
              <a:cs typeface="Arial" pitchFamily="34" charset="0"/>
            </a:endParaRPr>
          </a:p>
        </p:txBody>
      </p:sp>
      <p:sp>
        <p:nvSpPr>
          <p:cNvPr id="47" name="Star: 5 Points 46">
            <a:extLst>
              <a:ext uri="{FF2B5EF4-FFF2-40B4-BE49-F238E27FC236}">
                <a16:creationId xmlns:a16="http://schemas.microsoft.com/office/drawing/2014/main" id="{117D9257-AEBA-40EB-A495-3D3687966822}"/>
              </a:ext>
            </a:extLst>
          </p:cNvPr>
          <p:cNvSpPr/>
          <p:nvPr/>
        </p:nvSpPr>
        <p:spPr bwMode="auto">
          <a:xfrm>
            <a:off x="3248511" y="4004849"/>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48" name="TextBox 1">
            <a:extLst>
              <a:ext uri="{FF2B5EF4-FFF2-40B4-BE49-F238E27FC236}">
                <a16:creationId xmlns:a16="http://schemas.microsoft.com/office/drawing/2014/main" id="{36FEE40F-A9D9-4FC6-9D1B-256649B30D32}"/>
              </a:ext>
            </a:extLst>
          </p:cNvPr>
          <p:cNvSpPr txBox="1">
            <a:spLocks noChangeArrowheads="1"/>
          </p:cNvSpPr>
          <p:nvPr/>
        </p:nvSpPr>
        <p:spPr bwMode="auto">
          <a:xfrm>
            <a:off x="2935248" y="4267606"/>
            <a:ext cx="1079604" cy="200055"/>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GB" altLang="en-US" sz="700" b="1" dirty="0">
                <a:latin typeface="Montserrat" panose="00000500000000000000" pitchFamily="50" charset="0"/>
              </a:rPr>
              <a:t>Workshop 6G TSGs</a:t>
            </a:r>
            <a:endParaRPr lang="en-GB" altLang="en-US" sz="700" dirty="0">
              <a:latin typeface="Montserrat" panose="00000500000000000000" pitchFamily="50" charset="0"/>
            </a:endParaRPr>
          </a:p>
        </p:txBody>
      </p:sp>
      <p:sp>
        <p:nvSpPr>
          <p:cNvPr id="49" name="Chevron 60">
            <a:extLst>
              <a:ext uri="{FF2B5EF4-FFF2-40B4-BE49-F238E27FC236}">
                <a16:creationId xmlns:a16="http://schemas.microsoft.com/office/drawing/2014/main" id="{60EBEDEB-9B24-4AD7-9F91-D6296D8E024F}"/>
              </a:ext>
            </a:extLst>
          </p:cNvPr>
          <p:cNvSpPr/>
          <p:nvPr/>
        </p:nvSpPr>
        <p:spPr bwMode="auto">
          <a:xfrm>
            <a:off x="3302426" y="1629642"/>
            <a:ext cx="731838"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50" name="Chevron 60">
            <a:extLst>
              <a:ext uri="{FF2B5EF4-FFF2-40B4-BE49-F238E27FC236}">
                <a16:creationId xmlns:a16="http://schemas.microsoft.com/office/drawing/2014/main" id="{528558C8-A6AC-493D-9D46-6569C7BA2CD8}"/>
              </a:ext>
            </a:extLst>
          </p:cNvPr>
          <p:cNvSpPr/>
          <p:nvPr/>
        </p:nvSpPr>
        <p:spPr bwMode="auto">
          <a:xfrm>
            <a:off x="1575227" y="1633240"/>
            <a:ext cx="1869433"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5GA </a:t>
            </a:r>
            <a:r>
              <a:rPr lang="fr-FR" sz="900" dirty="0" err="1">
                <a:latin typeface="Montserrat" panose="00000500000000000000" pitchFamily="50" charset="0"/>
                <a:ea typeface="ＭＳ Ｐゴシック" charset="-128"/>
                <a:cs typeface="Arial" pitchFamily="34" charset="0"/>
              </a:rPr>
              <a:t>Studies</a:t>
            </a:r>
            <a:r>
              <a:rPr lang="fr-FR" sz="900" dirty="0">
                <a:latin typeface="Montserrat" panose="00000500000000000000" pitchFamily="50" charset="0"/>
                <a:ea typeface="ＭＳ Ｐゴシック" charset="-128"/>
                <a:cs typeface="Arial" pitchFamily="34" charset="0"/>
              </a:rPr>
              <a:t> + </a:t>
            </a:r>
            <a:r>
              <a:rPr lang="fr-FR" sz="900" dirty="0" err="1">
                <a:latin typeface="Montserrat" panose="00000500000000000000" pitchFamily="50" charset="0"/>
                <a:ea typeface="ＭＳ Ｐゴシック" charset="-128"/>
                <a:cs typeface="Arial" pitchFamily="34" charset="0"/>
              </a:rPr>
              <a:t>Norm</a:t>
            </a:r>
            <a:r>
              <a:rPr lang="fr-FR" sz="900" dirty="0">
                <a:latin typeface="Montserrat" panose="00000500000000000000" pitchFamily="50" charset="0"/>
                <a:ea typeface="ＭＳ Ｐゴシック" charset="-128"/>
                <a:cs typeface="Arial" pitchFamily="34" charset="0"/>
              </a:rPr>
              <a:t> 80%</a:t>
            </a:r>
          </a:p>
        </p:txBody>
      </p:sp>
      <p:sp>
        <p:nvSpPr>
          <p:cNvPr id="51" name="Chevron 60">
            <a:extLst>
              <a:ext uri="{FF2B5EF4-FFF2-40B4-BE49-F238E27FC236}">
                <a16:creationId xmlns:a16="http://schemas.microsoft.com/office/drawing/2014/main" id="{007DA1BF-7D05-4FE3-95E8-E2AA65464633}"/>
              </a:ext>
            </a:extLst>
          </p:cNvPr>
          <p:cNvSpPr/>
          <p:nvPr/>
        </p:nvSpPr>
        <p:spPr bwMode="auto">
          <a:xfrm>
            <a:off x="6324446" y="1928681"/>
            <a:ext cx="731838"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52" name="Chevron 60">
            <a:extLst>
              <a:ext uri="{FF2B5EF4-FFF2-40B4-BE49-F238E27FC236}">
                <a16:creationId xmlns:a16="http://schemas.microsoft.com/office/drawing/2014/main" id="{FCA37EA0-358A-41BF-9286-006B7934D986}"/>
              </a:ext>
            </a:extLst>
          </p:cNvPr>
          <p:cNvSpPr/>
          <p:nvPr/>
        </p:nvSpPr>
        <p:spPr bwMode="auto">
          <a:xfrm>
            <a:off x="3993302" y="1930448"/>
            <a:ext cx="2438397"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 2 (SA2, SA6, …) 5GA St.+</a:t>
            </a:r>
            <a:r>
              <a:rPr lang="fr-FR" sz="900" dirty="0" err="1">
                <a:latin typeface="Montserrat" panose="00000500000000000000" pitchFamily="50" charset="0"/>
                <a:ea typeface="ＭＳ Ｐゴシック" charset="-128"/>
                <a:cs typeface="Arial" pitchFamily="34" charset="0"/>
              </a:rPr>
              <a:t>Norm</a:t>
            </a:r>
            <a:r>
              <a:rPr lang="fr-FR" sz="900" dirty="0">
                <a:latin typeface="Montserrat" panose="00000500000000000000" pitchFamily="50" charset="0"/>
                <a:ea typeface="ＭＳ Ｐゴシック" charset="-128"/>
                <a:cs typeface="Arial" pitchFamily="34" charset="0"/>
              </a:rPr>
              <a:t> 80%</a:t>
            </a:r>
          </a:p>
        </p:txBody>
      </p:sp>
      <p:sp>
        <p:nvSpPr>
          <p:cNvPr id="53" name="Chevron 60">
            <a:extLst>
              <a:ext uri="{FF2B5EF4-FFF2-40B4-BE49-F238E27FC236}">
                <a16:creationId xmlns:a16="http://schemas.microsoft.com/office/drawing/2014/main" id="{B6ABB6FA-E5F5-4B60-9E10-AB2B2EF25462}"/>
              </a:ext>
            </a:extLst>
          </p:cNvPr>
          <p:cNvSpPr/>
          <p:nvPr/>
        </p:nvSpPr>
        <p:spPr bwMode="auto">
          <a:xfrm>
            <a:off x="6395557" y="3101412"/>
            <a:ext cx="1878490"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3 5GA St + </a:t>
            </a:r>
            <a:r>
              <a:rPr lang="fr-FR" sz="900" dirty="0" err="1">
                <a:latin typeface="Montserrat" panose="00000500000000000000" pitchFamily="50" charset="0"/>
                <a:ea typeface="ＭＳ Ｐゴシック" charset="-128"/>
                <a:cs typeface="Arial" pitchFamily="34" charset="0"/>
              </a:rPr>
              <a:t>Norm</a:t>
            </a:r>
            <a:endParaRPr lang="fr-FR" sz="900" dirty="0">
              <a:latin typeface="Montserrat" panose="00000500000000000000" pitchFamily="50" charset="0"/>
              <a:ea typeface="ＭＳ Ｐゴシック" charset="-128"/>
              <a:cs typeface="Arial" pitchFamily="34" charset="0"/>
            </a:endParaRPr>
          </a:p>
        </p:txBody>
      </p:sp>
      <p:sp>
        <p:nvSpPr>
          <p:cNvPr id="54" name="Chevron 60">
            <a:extLst>
              <a:ext uri="{FF2B5EF4-FFF2-40B4-BE49-F238E27FC236}">
                <a16:creationId xmlns:a16="http://schemas.microsoft.com/office/drawing/2014/main" id="{009F863D-2196-496D-A6F6-BF913D00C062}"/>
              </a:ext>
            </a:extLst>
          </p:cNvPr>
          <p:cNvSpPr/>
          <p:nvPr/>
        </p:nvSpPr>
        <p:spPr bwMode="auto">
          <a:xfrm>
            <a:off x="4634538" y="5621649"/>
            <a:ext cx="1245990" cy="197892"/>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25034"/>
              <a:gd name="connsiteY0" fmla="*/ 0 h 222250"/>
              <a:gd name="connsiteX1" fmla="*/ 1467062 w 1625034"/>
              <a:gd name="connsiteY1" fmla="*/ 0 h 222250"/>
              <a:gd name="connsiteX2" fmla="*/ 1625034 w 1625034"/>
              <a:gd name="connsiteY2" fmla="*/ 104677 h 222250"/>
              <a:gd name="connsiteX3" fmla="*/ 1467062 w 1625034"/>
              <a:gd name="connsiteY3" fmla="*/ 222250 h 222250"/>
              <a:gd name="connsiteX4" fmla="*/ 0 w 1625034"/>
              <a:gd name="connsiteY4" fmla="*/ 222250 h 222250"/>
              <a:gd name="connsiteX5" fmla="*/ 26818 w 1625034"/>
              <a:gd name="connsiteY5" fmla="*/ 98155 h 222250"/>
              <a:gd name="connsiteX6" fmla="*/ 0 w 162503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034" h="222250">
                <a:moveTo>
                  <a:pt x="0" y="0"/>
                </a:moveTo>
                <a:lnTo>
                  <a:pt x="1467062" y="0"/>
                </a:lnTo>
                <a:lnTo>
                  <a:pt x="1625034" y="104677"/>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Stage 3 6G SID </a:t>
            </a:r>
            <a:r>
              <a:rPr lang="fr-FR" sz="800" dirty="0" err="1">
                <a:latin typeface="Montserrat" panose="00000500000000000000" pitchFamily="50" charset="0"/>
                <a:ea typeface="ＭＳ Ｐゴシック" charset="-128"/>
                <a:cs typeface="Arial" pitchFamily="34" charset="0"/>
              </a:rPr>
              <a:t>def</a:t>
            </a:r>
            <a:r>
              <a:rPr lang="fr-FR" sz="800" dirty="0">
                <a:latin typeface="Montserrat" panose="00000500000000000000" pitchFamily="50" charset="0"/>
                <a:ea typeface="ＭＳ Ｐゴシック" charset="-128"/>
                <a:cs typeface="Arial" pitchFamily="34" charset="0"/>
              </a:rPr>
              <a:t>.</a:t>
            </a:r>
          </a:p>
        </p:txBody>
      </p:sp>
      <p:grpSp>
        <p:nvGrpSpPr>
          <p:cNvPr id="55" name="Group 54">
            <a:extLst>
              <a:ext uri="{FF2B5EF4-FFF2-40B4-BE49-F238E27FC236}">
                <a16:creationId xmlns:a16="http://schemas.microsoft.com/office/drawing/2014/main" id="{7D54E802-9FCD-4D92-A7C5-7B9D4D87722F}"/>
              </a:ext>
            </a:extLst>
          </p:cNvPr>
          <p:cNvGrpSpPr/>
          <p:nvPr/>
        </p:nvGrpSpPr>
        <p:grpSpPr>
          <a:xfrm>
            <a:off x="6883266" y="1267450"/>
            <a:ext cx="390850" cy="354013"/>
            <a:chOff x="7359013" y="745293"/>
            <a:chExt cx="390850" cy="354013"/>
          </a:xfrm>
        </p:grpSpPr>
        <p:sp>
          <p:nvSpPr>
            <p:cNvPr id="56" name="TextBox 86">
              <a:extLst>
                <a:ext uri="{FF2B5EF4-FFF2-40B4-BE49-F238E27FC236}">
                  <a16:creationId xmlns:a16="http://schemas.microsoft.com/office/drawing/2014/main" id="{219E27A1-E649-437E-84DD-05C7B0064340}"/>
                </a:ext>
              </a:extLst>
            </p:cNvPr>
            <p:cNvSpPr txBox="1">
              <a:spLocks noChangeArrowheads="1"/>
            </p:cNvSpPr>
            <p:nvPr/>
          </p:nvSpPr>
          <p:spPr bwMode="auto">
            <a:xfrm>
              <a:off x="7359013" y="745293"/>
              <a:ext cx="3626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#113</a:t>
              </a:r>
              <a:endParaRPr lang="en-GB" altLang="en-US" sz="400" dirty="0">
                <a:latin typeface="Montserrat" panose="00000500000000000000" pitchFamily="2" charset="0"/>
              </a:endParaRPr>
            </a:p>
          </p:txBody>
        </p:sp>
        <p:sp>
          <p:nvSpPr>
            <p:cNvPr id="57" name="TextBox 66">
              <a:extLst>
                <a:ext uri="{FF2B5EF4-FFF2-40B4-BE49-F238E27FC236}">
                  <a16:creationId xmlns:a16="http://schemas.microsoft.com/office/drawing/2014/main" id="{097C716F-A5E1-48A0-B38A-31288EF6F0DB}"/>
                </a:ext>
              </a:extLst>
            </p:cNvPr>
            <p:cNvSpPr txBox="1">
              <a:spLocks noChangeArrowheads="1"/>
            </p:cNvSpPr>
            <p:nvPr/>
          </p:nvSpPr>
          <p:spPr bwMode="auto">
            <a:xfrm>
              <a:off x="7375213" y="899281"/>
              <a:ext cx="374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Sep.</a:t>
              </a:r>
            </a:p>
          </p:txBody>
        </p:sp>
      </p:grpSp>
      <p:grpSp>
        <p:nvGrpSpPr>
          <p:cNvPr id="58" name="Group 57">
            <a:extLst>
              <a:ext uri="{FF2B5EF4-FFF2-40B4-BE49-F238E27FC236}">
                <a16:creationId xmlns:a16="http://schemas.microsoft.com/office/drawing/2014/main" id="{73D8AAAD-4D6C-4C96-8F85-6CD5B2CABADC}"/>
              </a:ext>
            </a:extLst>
          </p:cNvPr>
          <p:cNvGrpSpPr/>
          <p:nvPr/>
        </p:nvGrpSpPr>
        <p:grpSpPr>
          <a:xfrm>
            <a:off x="7479680" y="1267450"/>
            <a:ext cx="384175" cy="354013"/>
            <a:chOff x="8016563" y="745293"/>
            <a:chExt cx="384175" cy="354013"/>
          </a:xfrm>
        </p:grpSpPr>
        <p:sp>
          <p:nvSpPr>
            <p:cNvPr id="59" name="TextBox 86">
              <a:extLst>
                <a:ext uri="{FF2B5EF4-FFF2-40B4-BE49-F238E27FC236}">
                  <a16:creationId xmlns:a16="http://schemas.microsoft.com/office/drawing/2014/main" id="{57905CD9-B53F-4255-BD60-192BC067FB4C}"/>
                </a:ext>
              </a:extLst>
            </p:cNvPr>
            <p:cNvSpPr txBox="1">
              <a:spLocks noChangeArrowheads="1"/>
            </p:cNvSpPr>
            <p:nvPr/>
          </p:nvSpPr>
          <p:spPr bwMode="auto">
            <a:xfrm>
              <a:off x="8017046" y="745293"/>
              <a:ext cx="3706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#114</a:t>
              </a:r>
              <a:endParaRPr lang="en-GB" altLang="en-US" sz="400" dirty="0">
                <a:latin typeface="Montserrat" panose="00000500000000000000" pitchFamily="2" charset="0"/>
              </a:endParaRPr>
            </a:p>
          </p:txBody>
        </p:sp>
        <p:sp>
          <p:nvSpPr>
            <p:cNvPr id="60" name="TextBox 71">
              <a:extLst>
                <a:ext uri="{FF2B5EF4-FFF2-40B4-BE49-F238E27FC236}">
                  <a16:creationId xmlns:a16="http://schemas.microsoft.com/office/drawing/2014/main" id="{A1099C78-612B-478E-B37C-CC2EB2E6EF59}"/>
                </a:ext>
              </a:extLst>
            </p:cNvPr>
            <p:cNvSpPr txBox="1">
              <a:spLocks noChangeArrowheads="1"/>
            </p:cNvSpPr>
            <p:nvPr/>
          </p:nvSpPr>
          <p:spPr bwMode="auto">
            <a:xfrm>
              <a:off x="8016563" y="89928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sp>
        <p:nvSpPr>
          <p:cNvPr id="61" name="TextBox 86">
            <a:extLst>
              <a:ext uri="{FF2B5EF4-FFF2-40B4-BE49-F238E27FC236}">
                <a16:creationId xmlns:a16="http://schemas.microsoft.com/office/drawing/2014/main" id="{81E168DE-A9B6-4488-A56A-812A2AB9D7C5}"/>
              </a:ext>
            </a:extLst>
          </p:cNvPr>
          <p:cNvSpPr txBox="1">
            <a:spLocks noChangeArrowheads="1"/>
          </p:cNvSpPr>
          <p:nvPr/>
        </p:nvSpPr>
        <p:spPr bwMode="auto">
          <a:xfrm>
            <a:off x="8069419" y="1280997"/>
            <a:ext cx="3626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#115</a:t>
            </a:r>
            <a:endParaRPr lang="en-GB" altLang="en-US" sz="400" dirty="0">
              <a:latin typeface="Montserrat" panose="00000500000000000000" pitchFamily="2" charset="0"/>
            </a:endParaRPr>
          </a:p>
        </p:txBody>
      </p:sp>
      <p:sp>
        <p:nvSpPr>
          <p:cNvPr id="62" name="TextBox 60">
            <a:extLst>
              <a:ext uri="{FF2B5EF4-FFF2-40B4-BE49-F238E27FC236}">
                <a16:creationId xmlns:a16="http://schemas.microsoft.com/office/drawing/2014/main" id="{678DD7FA-98C7-44DC-A34A-885A12B0BF32}"/>
              </a:ext>
            </a:extLst>
          </p:cNvPr>
          <p:cNvSpPr txBox="1">
            <a:spLocks noChangeArrowheads="1"/>
          </p:cNvSpPr>
          <p:nvPr/>
        </p:nvSpPr>
        <p:spPr bwMode="auto">
          <a:xfrm>
            <a:off x="8104669" y="1434985"/>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Mar.</a:t>
            </a:r>
          </a:p>
        </p:txBody>
      </p:sp>
      <p:sp>
        <p:nvSpPr>
          <p:cNvPr id="63" name="TextBox 60">
            <a:extLst>
              <a:ext uri="{FF2B5EF4-FFF2-40B4-BE49-F238E27FC236}">
                <a16:creationId xmlns:a16="http://schemas.microsoft.com/office/drawing/2014/main" id="{61DCF5FB-1AAF-4233-BA3B-A8CD0B82A290}"/>
              </a:ext>
            </a:extLst>
          </p:cNvPr>
          <p:cNvSpPr txBox="1">
            <a:spLocks noChangeArrowheads="1"/>
          </p:cNvSpPr>
          <p:nvPr/>
        </p:nvSpPr>
        <p:spPr bwMode="auto">
          <a:xfrm>
            <a:off x="8694830" y="1418051"/>
            <a:ext cx="3513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Jun</a:t>
            </a:r>
          </a:p>
        </p:txBody>
      </p:sp>
      <p:cxnSp>
        <p:nvCxnSpPr>
          <p:cNvPr id="64" name="Straight Connector 63">
            <a:extLst>
              <a:ext uri="{FF2B5EF4-FFF2-40B4-BE49-F238E27FC236}">
                <a16:creationId xmlns:a16="http://schemas.microsoft.com/office/drawing/2014/main" id="{5FA8C62D-4ACD-4653-8E3C-5332FB11006A}"/>
              </a:ext>
            </a:extLst>
          </p:cNvPr>
          <p:cNvCxnSpPr>
            <a:cxnSpLocks/>
          </p:cNvCxnSpPr>
          <p:nvPr/>
        </p:nvCxnSpPr>
        <p:spPr bwMode="auto">
          <a:xfrm>
            <a:off x="30900" y="3379696"/>
            <a:ext cx="9144000" cy="0"/>
          </a:xfrm>
          <a:prstGeom prst="line">
            <a:avLst/>
          </a:prstGeom>
          <a:solidFill>
            <a:schemeClr val="accent1"/>
          </a:solidFill>
          <a:ln w="254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sp>
        <p:nvSpPr>
          <p:cNvPr id="65" name="Star: 5 Points 64">
            <a:extLst>
              <a:ext uri="{FF2B5EF4-FFF2-40B4-BE49-F238E27FC236}">
                <a16:creationId xmlns:a16="http://schemas.microsoft.com/office/drawing/2014/main" id="{7CC469B0-6242-4B9A-B6D9-22BAC954CF8E}"/>
              </a:ext>
            </a:extLst>
          </p:cNvPr>
          <p:cNvSpPr/>
          <p:nvPr/>
        </p:nvSpPr>
        <p:spPr bwMode="auto">
          <a:xfrm>
            <a:off x="1164393" y="3358794"/>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66" name="TextBox 1">
            <a:extLst>
              <a:ext uri="{FF2B5EF4-FFF2-40B4-BE49-F238E27FC236}">
                <a16:creationId xmlns:a16="http://schemas.microsoft.com/office/drawing/2014/main" id="{18915A28-060D-4486-A3AC-31012C933706}"/>
              </a:ext>
            </a:extLst>
          </p:cNvPr>
          <p:cNvSpPr txBox="1">
            <a:spLocks noChangeArrowheads="1"/>
          </p:cNvSpPr>
          <p:nvPr/>
        </p:nvSpPr>
        <p:spPr bwMode="auto">
          <a:xfrm>
            <a:off x="839356" y="3649850"/>
            <a:ext cx="1149037" cy="307777"/>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GB" altLang="en-US" sz="700" b="1" dirty="0">
                <a:latin typeface="Montserrat" panose="00000500000000000000" pitchFamily="50" charset="0"/>
              </a:rPr>
              <a:t>Workshop IMT-2030 use cases</a:t>
            </a:r>
            <a:endParaRPr lang="en-GB" altLang="en-US" sz="700" dirty="0">
              <a:latin typeface="Montserrat" panose="00000500000000000000" pitchFamily="50" charset="0"/>
            </a:endParaRPr>
          </a:p>
        </p:txBody>
      </p:sp>
      <p:sp>
        <p:nvSpPr>
          <p:cNvPr id="67" name="Chevron 60">
            <a:extLst>
              <a:ext uri="{FF2B5EF4-FFF2-40B4-BE49-F238E27FC236}">
                <a16:creationId xmlns:a16="http://schemas.microsoft.com/office/drawing/2014/main" id="{7A15F251-477B-4AF0-9790-CB454D6C4C5C}"/>
              </a:ext>
            </a:extLst>
          </p:cNvPr>
          <p:cNvSpPr/>
          <p:nvPr/>
        </p:nvSpPr>
        <p:spPr bwMode="auto">
          <a:xfrm>
            <a:off x="4101700" y="2408881"/>
            <a:ext cx="3562434" cy="21954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a:t>
            </a:r>
          </a:p>
        </p:txBody>
      </p:sp>
      <p:sp>
        <p:nvSpPr>
          <p:cNvPr id="68" name="Chevron 60">
            <a:extLst>
              <a:ext uri="{FF2B5EF4-FFF2-40B4-BE49-F238E27FC236}">
                <a16:creationId xmlns:a16="http://schemas.microsoft.com/office/drawing/2014/main" id="{F9D07B0C-DDEC-4358-8191-D22E4BAFDF34}"/>
              </a:ext>
            </a:extLst>
          </p:cNvPr>
          <p:cNvSpPr/>
          <p:nvPr/>
        </p:nvSpPr>
        <p:spPr bwMode="auto">
          <a:xfrm>
            <a:off x="4621254" y="2639994"/>
            <a:ext cx="3634571" cy="20997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 </a:t>
            </a:r>
            <a:r>
              <a:rPr lang="fr-FR" sz="900" dirty="0" err="1">
                <a:latin typeface="Montserrat" panose="00000500000000000000" pitchFamily="50" charset="0"/>
                <a:ea typeface="ＭＳ Ｐゴシック" charset="-128"/>
                <a:cs typeface="Arial" pitchFamily="34" charset="0"/>
              </a:rPr>
              <a:t>Completion</a:t>
            </a:r>
            <a:r>
              <a:rPr lang="fr-FR" sz="900" dirty="0">
                <a:latin typeface="Montserrat" panose="00000500000000000000" pitchFamily="50" charset="0"/>
                <a:ea typeface="ＭＳ Ｐゴシック" charset="-128"/>
                <a:cs typeface="Arial" pitchFamily="34" charset="0"/>
              </a:rPr>
              <a:t> (RAN2/3/4core)</a:t>
            </a:r>
          </a:p>
        </p:txBody>
      </p:sp>
      <p:sp>
        <p:nvSpPr>
          <p:cNvPr id="69" name="TextBox 86">
            <a:extLst>
              <a:ext uri="{FF2B5EF4-FFF2-40B4-BE49-F238E27FC236}">
                <a16:creationId xmlns:a16="http://schemas.microsoft.com/office/drawing/2014/main" id="{92DB0BA3-3C31-4608-8AB0-94CD89181008}"/>
              </a:ext>
            </a:extLst>
          </p:cNvPr>
          <p:cNvSpPr txBox="1">
            <a:spLocks noChangeArrowheads="1"/>
          </p:cNvSpPr>
          <p:nvPr/>
        </p:nvSpPr>
        <p:spPr bwMode="auto">
          <a:xfrm>
            <a:off x="8646936" y="1277610"/>
            <a:ext cx="36580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#116</a:t>
            </a:r>
            <a:endParaRPr lang="en-GB" altLang="en-US" sz="400" dirty="0">
              <a:latin typeface="Montserrat" panose="00000500000000000000" pitchFamily="2" charset="0"/>
            </a:endParaRPr>
          </a:p>
        </p:txBody>
      </p:sp>
      <p:cxnSp>
        <p:nvCxnSpPr>
          <p:cNvPr id="70" name="Straight Connector 114">
            <a:extLst>
              <a:ext uri="{FF2B5EF4-FFF2-40B4-BE49-F238E27FC236}">
                <a16:creationId xmlns:a16="http://schemas.microsoft.com/office/drawing/2014/main" id="{F4799ED1-6DEB-43DE-9091-1C3E0569FBFF}"/>
              </a:ext>
            </a:extLst>
          </p:cNvPr>
          <p:cNvCxnSpPr>
            <a:cxnSpLocks noChangeShapeType="1"/>
          </p:cNvCxnSpPr>
          <p:nvPr/>
        </p:nvCxnSpPr>
        <p:spPr bwMode="auto">
          <a:xfrm flipH="1">
            <a:off x="2140904" y="1581743"/>
            <a:ext cx="53864" cy="4313230"/>
          </a:xfrm>
          <a:prstGeom prst="line">
            <a:avLst/>
          </a:prstGeom>
          <a:noFill/>
          <a:ln w="9525" algn="ctr">
            <a:solidFill>
              <a:schemeClr val="accent4">
                <a:lumMod val="40000"/>
                <a:lumOff val="60000"/>
              </a:schemeClr>
            </a:solidFill>
            <a:prstDash val="dash"/>
            <a:round/>
            <a:headEnd/>
            <a:tailEnd/>
          </a:ln>
        </p:spPr>
      </p:cxnSp>
      <p:cxnSp>
        <p:nvCxnSpPr>
          <p:cNvPr id="71" name="Straight Connector 114">
            <a:extLst>
              <a:ext uri="{FF2B5EF4-FFF2-40B4-BE49-F238E27FC236}">
                <a16:creationId xmlns:a16="http://schemas.microsoft.com/office/drawing/2014/main" id="{9EB3D2DC-785F-4094-9479-5C4D223A1770}"/>
              </a:ext>
            </a:extLst>
          </p:cNvPr>
          <p:cNvCxnSpPr>
            <a:cxnSpLocks noChangeShapeType="1"/>
          </p:cNvCxnSpPr>
          <p:nvPr/>
        </p:nvCxnSpPr>
        <p:spPr bwMode="auto">
          <a:xfrm>
            <a:off x="3427489" y="1584861"/>
            <a:ext cx="13360" cy="4359902"/>
          </a:xfrm>
          <a:prstGeom prst="line">
            <a:avLst/>
          </a:prstGeom>
          <a:noFill/>
          <a:ln w="9525" algn="ctr">
            <a:solidFill>
              <a:schemeClr val="accent4">
                <a:lumMod val="40000"/>
                <a:lumOff val="60000"/>
              </a:schemeClr>
            </a:solidFill>
            <a:prstDash val="dash"/>
            <a:round/>
            <a:headEnd/>
            <a:tailEnd/>
          </a:ln>
        </p:spPr>
      </p:cxnSp>
      <p:cxnSp>
        <p:nvCxnSpPr>
          <p:cNvPr id="72" name="Straight Connector 114">
            <a:extLst>
              <a:ext uri="{FF2B5EF4-FFF2-40B4-BE49-F238E27FC236}">
                <a16:creationId xmlns:a16="http://schemas.microsoft.com/office/drawing/2014/main" id="{2CA1254C-51EF-4F3C-8259-57DD5A4EF4EF}"/>
              </a:ext>
            </a:extLst>
          </p:cNvPr>
          <p:cNvCxnSpPr>
            <a:cxnSpLocks noChangeShapeType="1"/>
          </p:cNvCxnSpPr>
          <p:nvPr/>
        </p:nvCxnSpPr>
        <p:spPr bwMode="auto">
          <a:xfrm>
            <a:off x="4032724" y="1584861"/>
            <a:ext cx="7990" cy="4359902"/>
          </a:xfrm>
          <a:prstGeom prst="line">
            <a:avLst/>
          </a:prstGeom>
          <a:noFill/>
          <a:ln w="9525" algn="ctr">
            <a:solidFill>
              <a:schemeClr val="accent4">
                <a:lumMod val="40000"/>
                <a:lumOff val="60000"/>
              </a:schemeClr>
            </a:solidFill>
            <a:prstDash val="dash"/>
            <a:round/>
            <a:headEnd/>
            <a:tailEnd/>
          </a:ln>
        </p:spPr>
      </p:cxnSp>
      <p:cxnSp>
        <p:nvCxnSpPr>
          <p:cNvPr id="73" name="Straight Connector 114">
            <a:extLst>
              <a:ext uri="{FF2B5EF4-FFF2-40B4-BE49-F238E27FC236}">
                <a16:creationId xmlns:a16="http://schemas.microsoft.com/office/drawing/2014/main" id="{B927F168-00A7-40F7-BC1E-35FE46435E66}"/>
              </a:ext>
            </a:extLst>
          </p:cNvPr>
          <p:cNvCxnSpPr>
            <a:cxnSpLocks noChangeShapeType="1"/>
          </p:cNvCxnSpPr>
          <p:nvPr/>
        </p:nvCxnSpPr>
        <p:spPr bwMode="auto">
          <a:xfrm>
            <a:off x="4637959" y="1584861"/>
            <a:ext cx="0" cy="4359902"/>
          </a:xfrm>
          <a:prstGeom prst="line">
            <a:avLst/>
          </a:prstGeom>
          <a:noFill/>
          <a:ln w="9525" algn="ctr">
            <a:solidFill>
              <a:schemeClr val="accent4">
                <a:lumMod val="40000"/>
                <a:lumOff val="60000"/>
              </a:schemeClr>
            </a:solidFill>
            <a:prstDash val="dash"/>
            <a:round/>
            <a:headEnd/>
            <a:tailEnd/>
          </a:ln>
        </p:spPr>
      </p:cxnSp>
      <p:cxnSp>
        <p:nvCxnSpPr>
          <p:cNvPr id="74" name="Straight Connector 114">
            <a:extLst>
              <a:ext uri="{FF2B5EF4-FFF2-40B4-BE49-F238E27FC236}">
                <a16:creationId xmlns:a16="http://schemas.microsoft.com/office/drawing/2014/main" id="{566102B8-AF4B-4C6F-8B81-F51678D60411}"/>
              </a:ext>
            </a:extLst>
          </p:cNvPr>
          <p:cNvCxnSpPr>
            <a:cxnSpLocks noChangeShapeType="1"/>
          </p:cNvCxnSpPr>
          <p:nvPr/>
        </p:nvCxnSpPr>
        <p:spPr bwMode="auto">
          <a:xfrm>
            <a:off x="5848429" y="1584861"/>
            <a:ext cx="0" cy="4359902"/>
          </a:xfrm>
          <a:prstGeom prst="line">
            <a:avLst/>
          </a:prstGeom>
          <a:noFill/>
          <a:ln w="9525" algn="ctr">
            <a:solidFill>
              <a:schemeClr val="accent4">
                <a:lumMod val="40000"/>
                <a:lumOff val="60000"/>
              </a:schemeClr>
            </a:solidFill>
            <a:prstDash val="dash"/>
            <a:round/>
            <a:headEnd/>
            <a:tailEnd/>
          </a:ln>
        </p:spPr>
      </p:cxnSp>
      <p:cxnSp>
        <p:nvCxnSpPr>
          <p:cNvPr id="75" name="Straight Connector 114">
            <a:extLst>
              <a:ext uri="{FF2B5EF4-FFF2-40B4-BE49-F238E27FC236}">
                <a16:creationId xmlns:a16="http://schemas.microsoft.com/office/drawing/2014/main" id="{CE740A42-E1D4-4EC5-9289-ADCCA5D83DD4}"/>
              </a:ext>
            </a:extLst>
          </p:cNvPr>
          <p:cNvCxnSpPr>
            <a:cxnSpLocks noChangeShapeType="1"/>
          </p:cNvCxnSpPr>
          <p:nvPr/>
        </p:nvCxnSpPr>
        <p:spPr bwMode="auto">
          <a:xfrm>
            <a:off x="6453664" y="1584861"/>
            <a:ext cx="0" cy="4359902"/>
          </a:xfrm>
          <a:prstGeom prst="line">
            <a:avLst/>
          </a:prstGeom>
          <a:noFill/>
          <a:ln w="9525" algn="ctr">
            <a:solidFill>
              <a:schemeClr val="accent4">
                <a:lumMod val="40000"/>
                <a:lumOff val="60000"/>
              </a:schemeClr>
            </a:solidFill>
            <a:prstDash val="dash"/>
            <a:round/>
            <a:headEnd/>
            <a:tailEnd/>
          </a:ln>
        </p:spPr>
      </p:cxnSp>
      <p:cxnSp>
        <p:nvCxnSpPr>
          <p:cNvPr id="76" name="Straight Connector 114">
            <a:extLst>
              <a:ext uri="{FF2B5EF4-FFF2-40B4-BE49-F238E27FC236}">
                <a16:creationId xmlns:a16="http://schemas.microsoft.com/office/drawing/2014/main" id="{D0BAD298-EC02-4A54-9710-68814F41A45D}"/>
              </a:ext>
            </a:extLst>
          </p:cNvPr>
          <p:cNvCxnSpPr>
            <a:cxnSpLocks noChangeShapeType="1"/>
          </p:cNvCxnSpPr>
          <p:nvPr/>
        </p:nvCxnSpPr>
        <p:spPr bwMode="auto">
          <a:xfrm>
            <a:off x="7058899" y="1584861"/>
            <a:ext cx="0" cy="4359902"/>
          </a:xfrm>
          <a:prstGeom prst="line">
            <a:avLst/>
          </a:prstGeom>
          <a:noFill/>
          <a:ln w="9525" algn="ctr">
            <a:solidFill>
              <a:schemeClr val="accent4">
                <a:lumMod val="40000"/>
                <a:lumOff val="60000"/>
              </a:schemeClr>
            </a:solidFill>
            <a:prstDash val="dash"/>
            <a:round/>
            <a:headEnd/>
            <a:tailEnd/>
          </a:ln>
        </p:spPr>
      </p:cxnSp>
      <p:cxnSp>
        <p:nvCxnSpPr>
          <p:cNvPr id="77" name="Straight Connector 114">
            <a:extLst>
              <a:ext uri="{FF2B5EF4-FFF2-40B4-BE49-F238E27FC236}">
                <a16:creationId xmlns:a16="http://schemas.microsoft.com/office/drawing/2014/main" id="{A2AEA3B0-9765-4EB6-BAED-03711DB4EB3C}"/>
              </a:ext>
            </a:extLst>
          </p:cNvPr>
          <p:cNvCxnSpPr>
            <a:cxnSpLocks noChangeShapeType="1"/>
          </p:cNvCxnSpPr>
          <p:nvPr/>
        </p:nvCxnSpPr>
        <p:spPr bwMode="auto">
          <a:xfrm>
            <a:off x="8269369" y="1584861"/>
            <a:ext cx="4678" cy="4359902"/>
          </a:xfrm>
          <a:prstGeom prst="line">
            <a:avLst/>
          </a:prstGeom>
          <a:noFill/>
          <a:ln w="9525" algn="ctr">
            <a:solidFill>
              <a:schemeClr val="accent4">
                <a:lumMod val="40000"/>
                <a:lumOff val="60000"/>
              </a:schemeClr>
            </a:solidFill>
            <a:prstDash val="dash"/>
            <a:round/>
            <a:headEnd/>
            <a:tailEnd/>
          </a:ln>
        </p:spPr>
      </p:cxnSp>
      <p:cxnSp>
        <p:nvCxnSpPr>
          <p:cNvPr id="78" name="Straight Connector 114">
            <a:extLst>
              <a:ext uri="{FF2B5EF4-FFF2-40B4-BE49-F238E27FC236}">
                <a16:creationId xmlns:a16="http://schemas.microsoft.com/office/drawing/2014/main" id="{5A120B95-E02A-4CED-BEC9-C4BAB9B5B3BC}"/>
              </a:ext>
            </a:extLst>
          </p:cNvPr>
          <p:cNvCxnSpPr>
            <a:cxnSpLocks noChangeShapeType="1"/>
          </p:cNvCxnSpPr>
          <p:nvPr/>
        </p:nvCxnSpPr>
        <p:spPr bwMode="auto">
          <a:xfrm>
            <a:off x="8874609" y="1584861"/>
            <a:ext cx="0" cy="4359902"/>
          </a:xfrm>
          <a:prstGeom prst="line">
            <a:avLst/>
          </a:prstGeom>
          <a:noFill/>
          <a:ln w="9525" algn="ctr">
            <a:solidFill>
              <a:schemeClr val="accent4">
                <a:lumMod val="40000"/>
                <a:lumOff val="60000"/>
              </a:schemeClr>
            </a:solidFill>
            <a:prstDash val="dash"/>
            <a:round/>
            <a:headEnd/>
            <a:tailEnd/>
          </a:ln>
        </p:spPr>
      </p:cxnSp>
      <p:cxnSp>
        <p:nvCxnSpPr>
          <p:cNvPr id="79" name="Straight Connector 114">
            <a:extLst>
              <a:ext uri="{FF2B5EF4-FFF2-40B4-BE49-F238E27FC236}">
                <a16:creationId xmlns:a16="http://schemas.microsoft.com/office/drawing/2014/main" id="{12794B5E-5DF6-48EF-AC6A-90C66E038A98}"/>
              </a:ext>
            </a:extLst>
          </p:cNvPr>
          <p:cNvCxnSpPr>
            <a:cxnSpLocks noChangeShapeType="1"/>
          </p:cNvCxnSpPr>
          <p:nvPr/>
        </p:nvCxnSpPr>
        <p:spPr bwMode="auto">
          <a:xfrm>
            <a:off x="5243194" y="1584861"/>
            <a:ext cx="16719" cy="4359902"/>
          </a:xfrm>
          <a:prstGeom prst="line">
            <a:avLst/>
          </a:prstGeom>
          <a:noFill/>
          <a:ln w="28575" algn="ctr">
            <a:solidFill>
              <a:schemeClr val="accent4">
                <a:lumMod val="40000"/>
                <a:lumOff val="60000"/>
              </a:schemeClr>
            </a:solidFill>
            <a:round/>
            <a:headEnd/>
            <a:tailEnd/>
          </a:ln>
        </p:spPr>
      </p:cxnSp>
      <p:cxnSp>
        <p:nvCxnSpPr>
          <p:cNvPr id="80" name="Straight Connector 114">
            <a:extLst>
              <a:ext uri="{FF2B5EF4-FFF2-40B4-BE49-F238E27FC236}">
                <a16:creationId xmlns:a16="http://schemas.microsoft.com/office/drawing/2014/main" id="{BBEFD7D5-F052-4321-9081-2FF81AD8E873}"/>
              </a:ext>
            </a:extLst>
          </p:cNvPr>
          <p:cNvCxnSpPr>
            <a:cxnSpLocks noChangeShapeType="1"/>
          </p:cNvCxnSpPr>
          <p:nvPr/>
        </p:nvCxnSpPr>
        <p:spPr bwMode="auto">
          <a:xfrm flipH="1">
            <a:off x="7655204" y="1584861"/>
            <a:ext cx="8930" cy="4359902"/>
          </a:xfrm>
          <a:prstGeom prst="line">
            <a:avLst/>
          </a:prstGeom>
          <a:noFill/>
          <a:ln w="28575" algn="ctr">
            <a:solidFill>
              <a:schemeClr val="accent4">
                <a:lumMod val="40000"/>
                <a:lumOff val="60000"/>
              </a:schemeClr>
            </a:solidFill>
            <a:round/>
            <a:headEnd/>
            <a:tailEnd/>
          </a:ln>
        </p:spPr>
      </p:cxnSp>
      <p:cxnSp>
        <p:nvCxnSpPr>
          <p:cNvPr id="81" name="Straight Connector 114">
            <a:extLst>
              <a:ext uri="{FF2B5EF4-FFF2-40B4-BE49-F238E27FC236}">
                <a16:creationId xmlns:a16="http://schemas.microsoft.com/office/drawing/2014/main" id="{975B5E6F-C9F7-4113-B26B-D05F85C623C8}"/>
              </a:ext>
            </a:extLst>
          </p:cNvPr>
          <p:cNvCxnSpPr>
            <a:cxnSpLocks noChangeShapeType="1"/>
          </p:cNvCxnSpPr>
          <p:nvPr/>
        </p:nvCxnSpPr>
        <p:spPr bwMode="auto">
          <a:xfrm flipH="1">
            <a:off x="2801193" y="1584861"/>
            <a:ext cx="21061" cy="4359902"/>
          </a:xfrm>
          <a:prstGeom prst="line">
            <a:avLst/>
          </a:prstGeom>
          <a:noFill/>
          <a:ln w="28575" algn="ctr">
            <a:solidFill>
              <a:schemeClr val="accent4">
                <a:lumMod val="40000"/>
                <a:lumOff val="60000"/>
              </a:schemeClr>
            </a:solidFill>
            <a:round/>
            <a:headEnd/>
            <a:tailEnd/>
          </a:ln>
        </p:spPr>
      </p:cxnSp>
      <p:sp>
        <p:nvSpPr>
          <p:cNvPr id="82" name="Chevron 60">
            <a:extLst>
              <a:ext uri="{FF2B5EF4-FFF2-40B4-BE49-F238E27FC236}">
                <a16:creationId xmlns:a16="http://schemas.microsoft.com/office/drawing/2014/main" id="{0AA9AF51-C223-47B8-B739-F8BC2B3A20B5}"/>
              </a:ext>
            </a:extLst>
          </p:cNvPr>
          <p:cNvSpPr/>
          <p:nvPr/>
        </p:nvSpPr>
        <p:spPr bwMode="auto">
          <a:xfrm>
            <a:off x="2066292" y="3440748"/>
            <a:ext cx="3803221"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83" name="Chevron 60">
            <a:extLst>
              <a:ext uri="{FF2B5EF4-FFF2-40B4-BE49-F238E27FC236}">
                <a16:creationId xmlns:a16="http://schemas.microsoft.com/office/drawing/2014/main" id="{F0EA6511-7F4F-4CFA-B7EA-E63027E20038}"/>
              </a:ext>
            </a:extLst>
          </p:cNvPr>
          <p:cNvSpPr/>
          <p:nvPr/>
        </p:nvSpPr>
        <p:spPr bwMode="auto">
          <a:xfrm>
            <a:off x="5137998" y="2172242"/>
            <a:ext cx="751835" cy="22165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89500"/>
              <a:gd name="connsiteY0" fmla="*/ 0 h 222250"/>
              <a:gd name="connsiteX1" fmla="*/ 1467062 w 1689500"/>
              <a:gd name="connsiteY1" fmla="*/ 0 h 222250"/>
              <a:gd name="connsiteX2" fmla="*/ 1689500 w 1689500"/>
              <a:gd name="connsiteY2" fmla="*/ 111126 h 222250"/>
              <a:gd name="connsiteX3" fmla="*/ 1467062 w 1689500"/>
              <a:gd name="connsiteY3" fmla="*/ 222250 h 222250"/>
              <a:gd name="connsiteX4" fmla="*/ 0 w 1689500"/>
              <a:gd name="connsiteY4" fmla="*/ 222250 h 222250"/>
              <a:gd name="connsiteX5" fmla="*/ 26818 w 1689500"/>
              <a:gd name="connsiteY5" fmla="*/ 98155 h 222250"/>
              <a:gd name="connsiteX6" fmla="*/ 0 w 1689500"/>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9500" h="222250">
                <a:moveTo>
                  <a:pt x="0" y="0"/>
                </a:moveTo>
                <a:lnTo>
                  <a:pt x="1467062" y="0"/>
                </a:lnTo>
                <a:lnTo>
                  <a:pt x="1689500" y="111126"/>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RAN4 C.def.</a:t>
            </a:r>
          </a:p>
        </p:txBody>
      </p:sp>
      <p:sp>
        <p:nvSpPr>
          <p:cNvPr id="84" name="Chevron 60">
            <a:extLst>
              <a:ext uri="{FF2B5EF4-FFF2-40B4-BE49-F238E27FC236}">
                <a16:creationId xmlns:a16="http://schemas.microsoft.com/office/drawing/2014/main" id="{A1B9721A-E2C3-46B1-B13C-31C79E91D27B}"/>
              </a:ext>
            </a:extLst>
          </p:cNvPr>
          <p:cNvSpPr/>
          <p:nvPr/>
        </p:nvSpPr>
        <p:spPr bwMode="auto">
          <a:xfrm>
            <a:off x="8167771" y="2639147"/>
            <a:ext cx="708871" cy="209970"/>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700" dirty="0">
                <a:latin typeface="Montserrat" panose="00000500000000000000" pitchFamily="50" charset="0"/>
                <a:ea typeface="ＭＳ Ｐゴシック" charset="-128"/>
                <a:cs typeface="Arial" pitchFamily="34" charset="0"/>
              </a:rPr>
              <a:t>RAN4 Perf</a:t>
            </a:r>
          </a:p>
        </p:txBody>
      </p:sp>
      <p:sp>
        <p:nvSpPr>
          <p:cNvPr id="85" name="Chevron 60">
            <a:extLst>
              <a:ext uri="{FF2B5EF4-FFF2-40B4-BE49-F238E27FC236}">
                <a16:creationId xmlns:a16="http://schemas.microsoft.com/office/drawing/2014/main" id="{A5646462-F234-41A3-804D-305A0A1F4EB2}"/>
              </a:ext>
            </a:extLst>
          </p:cNvPr>
          <p:cNvSpPr/>
          <p:nvPr/>
        </p:nvSpPr>
        <p:spPr bwMode="auto">
          <a:xfrm>
            <a:off x="4050878" y="2172121"/>
            <a:ext cx="1209035" cy="22165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01837"/>
              <a:gd name="connsiteY0" fmla="*/ 0 h 222250"/>
              <a:gd name="connsiteX1" fmla="*/ 1467062 w 1601837"/>
              <a:gd name="connsiteY1" fmla="*/ 0 h 222250"/>
              <a:gd name="connsiteX2" fmla="*/ 1601837 w 1601837"/>
              <a:gd name="connsiteY2" fmla="*/ 111126 h 222250"/>
              <a:gd name="connsiteX3" fmla="*/ 1467062 w 1601837"/>
              <a:gd name="connsiteY3" fmla="*/ 222250 h 222250"/>
              <a:gd name="connsiteX4" fmla="*/ 0 w 1601837"/>
              <a:gd name="connsiteY4" fmla="*/ 222250 h 222250"/>
              <a:gd name="connsiteX5" fmla="*/ 26818 w 1601837"/>
              <a:gd name="connsiteY5" fmla="*/ 98155 h 222250"/>
              <a:gd name="connsiteX6" fmla="*/ 0 w 1601837"/>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1837" h="222250">
                <a:moveTo>
                  <a:pt x="0" y="0"/>
                </a:moveTo>
                <a:lnTo>
                  <a:pt x="1467062" y="0"/>
                </a:lnTo>
                <a:lnTo>
                  <a:pt x="1601837" y="111126"/>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RP Content </a:t>
            </a:r>
            <a:r>
              <a:rPr lang="fr-FR" sz="800" dirty="0" err="1">
                <a:latin typeface="Montserrat" panose="00000500000000000000" pitchFamily="50" charset="0"/>
                <a:ea typeface="ＭＳ Ｐゴシック" charset="-128"/>
                <a:cs typeface="Arial" pitchFamily="34" charset="0"/>
              </a:rPr>
              <a:t>def</a:t>
            </a:r>
            <a:r>
              <a:rPr lang="fr-FR" sz="800" dirty="0">
                <a:latin typeface="Montserrat" panose="00000500000000000000" pitchFamily="50" charset="0"/>
                <a:ea typeface="ＭＳ Ｐゴシック" charset="-128"/>
                <a:cs typeface="Arial" pitchFamily="34" charset="0"/>
              </a:rPr>
              <a:t>.</a:t>
            </a:r>
          </a:p>
        </p:txBody>
      </p:sp>
      <p:sp>
        <p:nvSpPr>
          <p:cNvPr id="86" name="Chevron 60">
            <a:extLst>
              <a:ext uri="{FF2B5EF4-FFF2-40B4-BE49-F238E27FC236}">
                <a16:creationId xmlns:a16="http://schemas.microsoft.com/office/drawing/2014/main" id="{F9FBF152-187F-499A-9040-2740B657FF9F}"/>
              </a:ext>
            </a:extLst>
          </p:cNvPr>
          <p:cNvSpPr/>
          <p:nvPr/>
        </p:nvSpPr>
        <p:spPr bwMode="auto">
          <a:xfrm>
            <a:off x="1405887" y="3447412"/>
            <a:ext cx="833121" cy="219286"/>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92394"/>
              <a:gd name="connsiteY0" fmla="*/ 0 h 222250"/>
              <a:gd name="connsiteX1" fmla="*/ 1467062 w 1592394"/>
              <a:gd name="connsiteY1" fmla="*/ 0 h 222250"/>
              <a:gd name="connsiteX2" fmla="*/ 1592394 w 1592394"/>
              <a:gd name="connsiteY2" fmla="*/ 124393 h 222250"/>
              <a:gd name="connsiteX3" fmla="*/ 1467062 w 1592394"/>
              <a:gd name="connsiteY3" fmla="*/ 222250 h 222250"/>
              <a:gd name="connsiteX4" fmla="*/ 0 w 1592394"/>
              <a:gd name="connsiteY4" fmla="*/ 222250 h 222250"/>
              <a:gd name="connsiteX5" fmla="*/ 26818 w 1592394"/>
              <a:gd name="connsiteY5" fmla="*/ 98155 h 222250"/>
              <a:gd name="connsiteX6" fmla="*/ 0 w 1592394"/>
              <a:gd name="connsiteY6" fmla="*/ 0 h 222250"/>
              <a:gd name="connsiteX0" fmla="*/ 0 w 1770114"/>
              <a:gd name="connsiteY0" fmla="*/ 0 h 222250"/>
              <a:gd name="connsiteX1" fmla="*/ 1467062 w 1770114"/>
              <a:gd name="connsiteY1" fmla="*/ 0 h 222250"/>
              <a:gd name="connsiteX2" fmla="*/ 1770114 w 1770114"/>
              <a:gd name="connsiteY2" fmla="*/ 124393 h 222250"/>
              <a:gd name="connsiteX3" fmla="*/ 1467062 w 1770114"/>
              <a:gd name="connsiteY3" fmla="*/ 222250 h 222250"/>
              <a:gd name="connsiteX4" fmla="*/ 0 w 1770114"/>
              <a:gd name="connsiteY4" fmla="*/ 222250 h 222250"/>
              <a:gd name="connsiteX5" fmla="*/ 26818 w 1770114"/>
              <a:gd name="connsiteY5" fmla="*/ 98155 h 222250"/>
              <a:gd name="connsiteX6" fmla="*/ 0 w 177011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114" h="222250">
                <a:moveTo>
                  <a:pt x="0" y="0"/>
                </a:moveTo>
                <a:lnTo>
                  <a:pt x="1467062" y="0"/>
                </a:lnTo>
                <a:lnTo>
                  <a:pt x="1770114" y="124393"/>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SA1 6G SID </a:t>
            </a:r>
            <a:r>
              <a:rPr lang="fr-FR" sz="800" dirty="0" err="1">
                <a:latin typeface="Montserrat" panose="00000500000000000000" pitchFamily="50" charset="0"/>
                <a:ea typeface="ＭＳ Ｐゴシック" charset="-128"/>
                <a:cs typeface="Arial" pitchFamily="34" charset="0"/>
              </a:rPr>
              <a:t>def</a:t>
            </a:r>
            <a:r>
              <a:rPr lang="fr-FR" sz="800" dirty="0">
                <a:latin typeface="Montserrat" panose="00000500000000000000" pitchFamily="50" charset="0"/>
                <a:ea typeface="ＭＳ Ｐゴシック" charset="-128"/>
                <a:cs typeface="Arial" pitchFamily="34" charset="0"/>
              </a:rPr>
              <a:t>.</a:t>
            </a:r>
          </a:p>
        </p:txBody>
      </p:sp>
      <p:sp>
        <p:nvSpPr>
          <p:cNvPr id="87" name="Chevron 60">
            <a:extLst>
              <a:ext uri="{FF2B5EF4-FFF2-40B4-BE49-F238E27FC236}">
                <a16:creationId xmlns:a16="http://schemas.microsoft.com/office/drawing/2014/main" id="{140F0D4C-64BE-4E86-B841-379FEF75BA9F}"/>
              </a:ext>
            </a:extLst>
          </p:cNvPr>
          <p:cNvSpPr/>
          <p:nvPr/>
        </p:nvSpPr>
        <p:spPr bwMode="auto">
          <a:xfrm>
            <a:off x="2164500" y="3718350"/>
            <a:ext cx="690880" cy="291254"/>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82192"/>
              <a:gd name="connsiteY0" fmla="*/ 0 h 222250"/>
              <a:gd name="connsiteX1" fmla="*/ 1467062 w 1582192"/>
              <a:gd name="connsiteY1" fmla="*/ 0 h 222250"/>
              <a:gd name="connsiteX2" fmla="*/ 1582192 w 1582192"/>
              <a:gd name="connsiteY2" fmla="*/ 104333 h 222250"/>
              <a:gd name="connsiteX3" fmla="*/ 1467062 w 1582192"/>
              <a:gd name="connsiteY3" fmla="*/ 222250 h 222250"/>
              <a:gd name="connsiteX4" fmla="*/ 0 w 1582192"/>
              <a:gd name="connsiteY4" fmla="*/ 222250 h 222250"/>
              <a:gd name="connsiteX5" fmla="*/ 26818 w 1582192"/>
              <a:gd name="connsiteY5" fmla="*/ 98155 h 222250"/>
              <a:gd name="connsiteX6" fmla="*/ 0 w 1582192"/>
              <a:gd name="connsiteY6" fmla="*/ 0 h 222250"/>
              <a:gd name="connsiteX0" fmla="*/ 0 w 1944424"/>
              <a:gd name="connsiteY0" fmla="*/ 0 h 222250"/>
              <a:gd name="connsiteX1" fmla="*/ 1467062 w 1944424"/>
              <a:gd name="connsiteY1" fmla="*/ 0 h 222250"/>
              <a:gd name="connsiteX2" fmla="*/ 1944424 w 1944424"/>
              <a:gd name="connsiteY2" fmla="*/ 109889 h 222250"/>
              <a:gd name="connsiteX3" fmla="*/ 1467062 w 1944424"/>
              <a:gd name="connsiteY3" fmla="*/ 222250 h 222250"/>
              <a:gd name="connsiteX4" fmla="*/ 0 w 1944424"/>
              <a:gd name="connsiteY4" fmla="*/ 222250 h 222250"/>
              <a:gd name="connsiteX5" fmla="*/ 26818 w 1944424"/>
              <a:gd name="connsiteY5" fmla="*/ 98155 h 222250"/>
              <a:gd name="connsiteX6" fmla="*/ 0 w 194442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424" h="222250">
                <a:moveTo>
                  <a:pt x="0" y="0"/>
                </a:moveTo>
                <a:lnTo>
                  <a:pt x="1467062" y="0"/>
                </a:lnTo>
                <a:lnTo>
                  <a:pt x="1944424" y="109889"/>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RP IMT-2030 disc.</a:t>
            </a:r>
          </a:p>
        </p:txBody>
      </p:sp>
      <p:sp>
        <p:nvSpPr>
          <p:cNvPr id="88" name="Chevron 60">
            <a:extLst>
              <a:ext uri="{FF2B5EF4-FFF2-40B4-BE49-F238E27FC236}">
                <a16:creationId xmlns:a16="http://schemas.microsoft.com/office/drawing/2014/main" id="{5A2EB65E-857D-4FB9-BB0C-05896240419A}"/>
              </a:ext>
            </a:extLst>
          </p:cNvPr>
          <p:cNvSpPr/>
          <p:nvPr/>
        </p:nvSpPr>
        <p:spPr bwMode="auto">
          <a:xfrm>
            <a:off x="2767327" y="3752376"/>
            <a:ext cx="1273387" cy="243257"/>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RP ITU </a:t>
            </a:r>
            <a:r>
              <a:rPr lang="fr-FR" sz="900" dirty="0" err="1">
                <a:latin typeface="Montserrat" panose="00000500000000000000" pitchFamily="50" charset="0"/>
                <a:ea typeface="ＭＳ Ｐゴシック" charset="-128"/>
                <a:cs typeface="Arial" pitchFamily="34" charset="0"/>
              </a:rPr>
              <a:t>Study</a:t>
            </a:r>
            <a:endParaRPr lang="fr-FR" sz="900" dirty="0">
              <a:latin typeface="Montserrat" panose="00000500000000000000" pitchFamily="50" charset="0"/>
              <a:ea typeface="ＭＳ Ｐゴシック" charset="-128"/>
              <a:cs typeface="Arial" pitchFamily="34" charset="0"/>
            </a:endParaRPr>
          </a:p>
        </p:txBody>
      </p:sp>
      <p:sp>
        <p:nvSpPr>
          <p:cNvPr id="89" name="Chevron 60">
            <a:extLst>
              <a:ext uri="{FF2B5EF4-FFF2-40B4-BE49-F238E27FC236}">
                <a16:creationId xmlns:a16="http://schemas.microsoft.com/office/drawing/2014/main" id="{342E6D61-6798-4388-860E-519051F9E0E2}"/>
              </a:ext>
            </a:extLst>
          </p:cNvPr>
          <p:cNvSpPr/>
          <p:nvPr/>
        </p:nvSpPr>
        <p:spPr bwMode="auto">
          <a:xfrm>
            <a:off x="3505621" y="4085011"/>
            <a:ext cx="2993813" cy="21954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RP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90" name="Chevron 60">
            <a:extLst>
              <a:ext uri="{FF2B5EF4-FFF2-40B4-BE49-F238E27FC236}">
                <a16:creationId xmlns:a16="http://schemas.microsoft.com/office/drawing/2014/main" id="{2D487410-507A-46EF-9C0C-9D7883E96362}"/>
              </a:ext>
            </a:extLst>
          </p:cNvPr>
          <p:cNvSpPr/>
          <p:nvPr/>
        </p:nvSpPr>
        <p:spPr bwMode="auto">
          <a:xfrm>
            <a:off x="4065690" y="4732862"/>
            <a:ext cx="4225294" cy="232628"/>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91" name="Chevron 60">
            <a:extLst>
              <a:ext uri="{FF2B5EF4-FFF2-40B4-BE49-F238E27FC236}">
                <a16:creationId xmlns:a16="http://schemas.microsoft.com/office/drawing/2014/main" id="{86FD6CED-61A3-4764-938B-9AECBD00CC4D}"/>
              </a:ext>
            </a:extLst>
          </p:cNvPr>
          <p:cNvSpPr/>
          <p:nvPr/>
        </p:nvSpPr>
        <p:spPr bwMode="auto">
          <a:xfrm>
            <a:off x="3939114" y="4421234"/>
            <a:ext cx="3786293"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SA2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92" name="Chevron 60">
            <a:extLst>
              <a:ext uri="{FF2B5EF4-FFF2-40B4-BE49-F238E27FC236}">
                <a16:creationId xmlns:a16="http://schemas.microsoft.com/office/drawing/2014/main" id="{D52B8A0F-FAB8-4F66-AD29-C499107E857A}"/>
              </a:ext>
            </a:extLst>
          </p:cNvPr>
          <p:cNvSpPr/>
          <p:nvPr/>
        </p:nvSpPr>
        <p:spPr bwMode="auto">
          <a:xfrm>
            <a:off x="5812795" y="5612794"/>
            <a:ext cx="2709334"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3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93" name="Title 1">
            <a:extLst>
              <a:ext uri="{FF2B5EF4-FFF2-40B4-BE49-F238E27FC236}">
                <a16:creationId xmlns:a16="http://schemas.microsoft.com/office/drawing/2014/main" id="{8E1EBC32-BBE8-4FF6-818A-724680DB5440}"/>
              </a:ext>
            </a:extLst>
          </p:cNvPr>
          <p:cNvSpPr txBox="1">
            <a:spLocks/>
          </p:cNvSpPr>
          <p:nvPr/>
        </p:nvSpPr>
        <p:spPr bwMode="auto">
          <a:xfrm>
            <a:off x="6607806" y="3595961"/>
            <a:ext cx="2490109" cy="38868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1800" b="1" kern="0" dirty="0">
                <a:latin typeface="Montserrat" panose="00000500000000000000" pitchFamily="50" charset="0"/>
                <a:ea typeface="ＭＳ Ｐゴシック" charset="0"/>
                <a:cs typeface="ＭＳ Ｐゴシック" charset="0"/>
              </a:rPr>
              <a:t>Rel-20 – FS_6G part</a:t>
            </a:r>
            <a:endParaRPr lang="en-US" sz="1600" b="1" kern="0" dirty="0">
              <a:latin typeface="Montserrat" panose="00000500000000000000" pitchFamily="50" charset="0"/>
              <a:ea typeface="ＭＳ Ｐゴシック" charset="0"/>
              <a:cs typeface="ＭＳ Ｐゴシック" charset="0"/>
            </a:endParaRPr>
          </a:p>
        </p:txBody>
      </p:sp>
      <p:cxnSp>
        <p:nvCxnSpPr>
          <p:cNvPr id="94" name="Straight Connector 93">
            <a:extLst>
              <a:ext uri="{FF2B5EF4-FFF2-40B4-BE49-F238E27FC236}">
                <a16:creationId xmlns:a16="http://schemas.microsoft.com/office/drawing/2014/main" id="{C5670A09-8A40-4797-9D48-AF1DAA666F50}"/>
              </a:ext>
            </a:extLst>
          </p:cNvPr>
          <p:cNvCxnSpPr>
            <a:cxnSpLocks/>
          </p:cNvCxnSpPr>
          <p:nvPr/>
        </p:nvCxnSpPr>
        <p:spPr bwMode="auto">
          <a:xfrm>
            <a:off x="2834108" y="1131138"/>
            <a:ext cx="233435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95" name="TextBox 94">
            <a:extLst>
              <a:ext uri="{FF2B5EF4-FFF2-40B4-BE49-F238E27FC236}">
                <a16:creationId xmlns:a16="http://schemas.microsoft.com/office/drawing/2014/main" id="{5A40FFB0-E5EE-4956-A315-73C8B3895059}"/>
              </a:ext>
            </a:extLst>
          </p:cNvPr>
          <p:cNvSpPr txBox="1"/>
          <p:nvPr/>
        </p:nvSpPr>
        <p:spPr>
          <a:xfrm>
            <a:off x="3731680" y="1008901"/>
            <a:ext cx="486030" cy="24622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2025</a:t>
            </a:r>
          </a:p>
        </p:txBody>
      </p:sp>
      <p:cxnSp>
        <p:nvCxnSpPr>
          <p:cNvPr id="96" name="Straight Connector 95">
            <a:extLst>
              <a:ext uri="{FF2B5EF4-FFF2-40B4-BE49-F238E27FC236}">
                <a16:creationId xmlns:a16="http://schemas.microsoft.com/office/drawing/2014/main" id="{86FF6F1C-94D5-4CEE-9654-487DBF83E837}"/>
              </a:ext>
            </a:extLst>
          </p:cNvPr>
          <p:cNvCxnSpPr>
            <a:cxnSpLocks/>
          </p:cNvCxnSpPr>
          <p:nvPr/>
        </p:nvCxnSpPr>
        <p:spPr bwMode="auto">
          <a:xfrm>
            <a:off x="5235251" y="1134530"/>
            <a:ext cx="233435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97" name="TextBox 96">
            <a:extLst>
              <a:ext uri="{FF2B5EF4-FFF2-40B4-BE49-F238E27FC236}">
                <a16:creationId xmlns:a16="http://schemas.microsoft.com/office/drawing/2014/main" id="{63EE8FD4-4E97-41E4-8D31-E0AFE71B63CD}"/>
              </a:ext>
            </a:extLst>
          </p:cNvPr>
          <p:cNvSpPr txBox="1"/>
          <p:nvPr/>
        </p:nvSpPr>
        <p:spPr>
          <a:xfrm>
            <a:off x="6132823" y="1012293"/>
            <a:ext cx="492443" cy="24622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2026</a:t>
            </a:r>
          </a:p>
        </p:txBody>
      </p:sp>
      <p:cxnSp>
        <p:nvCxnSpPr>
          <p:cNvPr id="98" name="Straight Connector 97">
            <a:extLst>
              <a:ext uri="{FF2B5EF4-FFF2-40B4-BE49-F238E27FC236}">
                <a16:creationId xmlns:a16="http://schemas.microsoft.com/office/drawing/2014/main" id="{64A8033E-0F6F-4F11-A170-D375D64CC774}"/>
              </a:ext>
            </a:extLst>
          </p:cNvPr>
          <p:cNvCxnSpPr>
            <a:cxnSpLocks/>
          </p:cNvCxnSpPr>
          <p:nvPr/>
        </p:nvCxnSpPr>
        <p:spPr bwMode="auto">
          <a:xfrm>
            <a:off x="7629620" y="1124374"/>
            <a:ext cx="1491093"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99" name="TextBox 98">
            <a:extLst>
              <a:ext uri="{FF2B5EF4-FFF2-40B4-BE49-F238E27FC236}">
                <a16:creationId xmlns:a16="http://schemas.microsoft.com/office/drawing/2014/main" id="{67C72575-067A-42E1-80D3-D80386027E5F}"/>
              </a:ext>
            </a:extLst>
          </p:cNvPr>
          <p:cNvSpPr txBox="1"/>
          <p:nvPr/>
        </p:nvSpPr>
        <p:spPr>
          <a:xfrm>
            <a:off x="8195299" y="1015684"/>
            <a:ext cx="489236" cy="24622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2027</a:t>
            </a:r>
          </a:p>
        </p:txBody>
      </p:sp>
      <p:sp>
        <p:nvSpPr>
          <p:cNvPr id="100" name="Thought Bubble: Cloud 99">
            <a:extLst>
              <a:ext uri="{FF2B5EF4-FFF2-40B4-BE49-F238E27FC236}">
                <a16:creationId xmlns:a16="http://schemas.microsoft.com/office/drawing/2014/main" id="{D53B40C9-C19A-4678-B413-A901A4EB9EC2}"/>
              </a:ext>
            </a:extLst>
          </p:cNvPr>
          <p:cNvSpPr/>
          <p:nvPr/>
        </p:nvSpPr>
        <p:spPr bwMode="auto">
          <a:xfrm>
            <a:off x="2826445" y="4794272"/>
            <a:ext cx="1197887" cy="438946"/>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101" name="Chevron 60">
            <a:extLst>
              <a:ext uri="{FF2B5EF4-FFF2-40B4-BE49-F238E27FC236}">
                <a16:creationId xmlns:a16="http://schemas.microsoft.com/office/drawing/2014/main" id="{01F9DA0E-18F9-4B53-8A0D-26385B6ABF75}"/>
              </a:ext>
            </a:extLst>
          </p:cNvPr>
          <p:cNvSpPr/>
          <p:nvPr/>
        </p:nvSpPr>
        <p:spPr bwMode="auto">
          <a:xfrm>
            <a:off x="3326550" y="4409131"/>
            <a:ext cx="748030" cy="281698"/>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09167"/>
              <a:gd name="connsiteY0" fmla="*/ 0 h 222250"/>
              <a:gd name="connsiteX1" fmla="*/ 1467062 w 1609167"/>
              <a:gd name="connsiteY1" fmla="*/ 0 h 222250"/>
              <a:gd name="connsiteX2" fmla="*/ 1609167 w 1609167"/>
              <a:gd name="connsiteY2" fmla="*/ 118533 h 222250"/>
              <a:gd name="connsiteX3" fmla="*/ 1467062 w 1609167"/>
              <a:gd name="connsiteY3" fmla="*/ 222250 h 222250"/>
              <a:gd name="connsiteX4" fmla="*/ 0 w 1609167"/>
              <a:gd name="connsiteY4" fmla="*/ 222250 h 222250"/>
              <a:gd name="connsiteX5" fmla="*/ 26818 w 1609167"/>
              <a:gd name="connsiteY5" fmla="*/ 98155 h 222250"/>
              <a:gd name="connsiteX6" fmla="*/ 0 w 1609167"/>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9167" h="222250">
                <a:moveTo>
                  <a:pt x="0" y="0"/>
                </a:moveTo>
                <a:lnTo>
                  <a:pt x="1467062" y="0"/>
                </a:lnTo>
                <a:lnTo>
                  <a:pt x="1609167" y="118533"/>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700" dirty="0">
                <a:latin typeface="Montserrat" panose="00000500000000000000" pitchFamily="50" charset="0"/>
                <a:ea typeface="ＭＳ Ｐゴシック" charset="-128"/>
                <a:cs typeface="Arial" pitchFamily="34" charset="0"/>
              </a:rPr>
              <a:t>SA2 &amp; RAN </a:t>
            </a:r>
            <a:r>
              <a:rPr lang="fr-FR" sz="700" dirty="0" err="1">
                <a:latin typeface="Montserrat" panose="00000500000000000000" pitchFamily="50" charset="0"/>
                <a:ea typeface="ＭＳ Ｐゴシック" charset="-128"/>
                <a:cs typeface="Arial" pitchFamily="34" charset="0"/>
              </a:rPr>
              <a:t>WGs</a:t>
            </a:r>
            <a:r>
              <a:rPr lang="fr-FR" sz="700" dirty="0">
                <a:latin typeface="Montserrat" panose="00000500000000000000" pitchFamily="50" charset="0"/>
                <a:ea typeface="ＭＳ Ｐゴシック" charset="-128"/>
                <a:cs typeface="Arial" pitchFamily="34" charset="0"/>
              </a:rPr>
              <a:t> 6G SID </a:t>
            </a:r>
            <a:r>
              <a:rPr lang="fr-FR" sz="700" dirty="0" err="1">
                <a:latin typeface="Montserrat" panose="00000500000000000000" pitchFamily="50" charset="0"/>
                <a:ea typeface="ＭＳ Ｐゴシック" charset="-128"/>
                <a:cs typeface="Arial" pitchFamily="34" charset="0"/>
              </a:rPr>
              <a:t>def</a:t>
            </a:r>
            <a:r>
              <a:rPr lang="fr-FR" sz="700" dirty="0">
                <a:latin typeface="Montserrat" panose="00000500000000000000" pitchFamily="50" charset="0"/>
                <a:ea typeface="ＭＳ Ｐゴシック" charset="-128"/>
                <a:cs typeface="Arial" pitchFamily="34" charset="0"/>
              </a:rPr>
              <a:t>.</a:t>
            </a:r>
          </a:p>
        </p:txBody>
      </p:sp>
      <p:sp>
        <p:nvSpPr>
          <p:cNvPr id="102" name="TextBox 101">
            <a:extLst>
              <a:ext uri="{FF2B5EF4-FFF2-40B4-BE49-F238E27FC236}">
                <a16:creationId xmlns:a16="http://schemas.microsoft.com/office/drawing/2014/main" id="{A15437E3-FF66-4892-89B6-E649B4561F3A}"/>
              </a:ext>
            </a:extLst>
          </p:cNvPr>
          <p:cNvSpPr txBox="1"/>
          <p:nvPr/>
        </p:nvSpPr>
        <p:spPr>
          <a:xfrm>
            <a:off x="2812897" y="4829015"/>
            <a:ext cx="1198880" cy="369332"/>
          </a:xfrm>
          <a:prstGeom prst="rect">
            <a:avLst/>
          </a:prstGeom>
          <a:noFill/>
        </p:spPr>
        <p:txBody>
          <a:bodyPr wrap="square">
            <a:spAutoFit/>
          </a:bodyPr>
          <a:lstStyle/>
          <a:p>
            <a:pPr algn="ctr">
              <a:defRPr/>
            </a:pPr>
            <a:r>
              <a:rPr lang="fr-FR" sz="900" dirty="0">
                <a:latin typeface="Montserrat" panose="00000500000000000000" pitchFamily="50" charset="0"/>
                <a:ea typeface="ＭＳ Ｐゴシック" charset="-128"/>
                <a:cs typeface="Arial" pitchFamily="34" charset="0"/>
              </a:rPr>
              <a:t>SA3/4/6 SID </a:t>
            </a:r>
            <a:r>
              <a:rPr lang="fr-FR" sz="900" dirty="0" err="1">
                <a:latin typeface="Montserrat" panose="00000500000000000000" pitchFamily="50" charset="0"/>
                <a:ea typeface="ＭＳ Ｐゴシック" charset="-128"/>
                <a:cs typeface="Arial" pitchFamily="34" charset="0"/>
              </a:rPr>
              <a:t>def</a:t>
            </a:r>
            <a:r>
              <a:rPr lang="fr-FR" sz="900" dirty="0">
                <a:latin typeface="Montserrat" panose="00000500000000000000" pitchFamily="50" charset="0"/>
                <a:ea typeface="ＭＳ Ｐゴシック" charset="-128"/>
                <a:cs typeface="Arial" pitchFamily="34" charset="0"/>
              </a:rPr>
              <a:t>. and </a:t>
            </a:r>
            <a:r>
              <a:rPr lang="fr-FR" sz="900" dirty="0" err="1">
                <a:latin typeface="Montserrat" panose="00000500000000000000" pitchFamily="50" charset="0"/>
                <a:ea typeface="ＭＳ Ｐゴシック" charset="-128"/>
                <a:cs typeface="Arial" pitchFamily="34" charset="0"/>
              </a:rPr>
              <a:t>compl</a:t>
            </a:r>
            <a:r>
              <a:rPr lang="fr-FR" sz="900" dirty="0">
                <a:latin typeface="Montserrat" panose="00000500000000000000" pitchFamily="50" charset="0"/>
                <a:ea typeface="ＭＳ Ｐゴシック" charset="-128"/>
                <a:cs typeface="Arial" pitchFamily="34" charset="0"/>
              </a:rPr>
              <a:t>. TBD</a:t>
            </a:r>
          </a:p>
        </p:txBody>
      </p:sp>
      <p:sp>
        <p:nvSpPr>
          <p:cNvPr id="103" name="Chevron 58">
            <a:extLst>
              <a:ext uri="{FF2B5EF4-FFF2-40B4-BE49-F238E27FC236}">
                <a16:creationId xmlns:a16="http://schemas.microsoft.com/office/drawing/2014/main" id="{7D40FECF-8AAC-4665-9FCA-9F54191140DC}"/>
              </a:ext>
            </a:extLst>
          </p:cNvPr>
          <p:cNvSpPr/>
          <p:nvPr/>
        </p:nvSpPr>
        <p:spPr bwMode="auto">
          <a:xfrm>
            <a:off x="8057301" y="3088430"/>
            <a:ext cx="853440" cy="243841"/>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700" dirty="0">
                <a:latin typeface="Montserrat" panose="00000500000000000000" pitchFamily="50" charset="0"/>
                <a:ea typeface="ＭＳ Ｐゴシック" charset="-128"/>
                <a:cs typeface="Arial" pitchFamily="34" charset="0"/>
              </a:rPr>
              <a:t>5GA ASN.1 &amp; Open APIs </a:t>
            </a:r>
          </a:p>
        </p:txBody>
      </p:sp>
      <p:sp>
        <p:nvSpPr>
          <p:cNvPr id="104" name="Chevron 60">
            <a:extLst>
              <a:ext uri="{FF2B5EF4-FFF2-40B4-BE49-F238E27FC236}">
                <a16:creationId xmlns:a16="http://schemas.microsoft.com/office/drawing/2014/main" id="{E26A1CD4-2222-4DDE-858A-C3D5FB14F16D}"/>
              </a:ext>
            </a:extLst>
          </p:cNvPr>
          <p:cNvSpPr/>
          <p:nvPr/>
        </p:nvSpPr>
        <p:spPr bwMode="auto">
          <a:xfrm>
            <a:off x="4641001" y="5041789"/>
            <a:ext cx="4262970" cy="21954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RAN2/3/4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105" name="Thought Bubble: Cloud 104">
            <a:extLst>
              <a:ext uri="{FF2B5EF4-FFF2-40B4-BE49-F238E27FC236}">
                <a16:creationId xmlns:a16="http://schemas.microsoft.com/office/drawing/2014/main" id="{8F440BEE-05F2-47D7-9FE0-8D72C453CAD4}"/>
              </a:ext>
            </a:extLst>
          </p:cNvPr>
          <p:cNvSpPr/>
          <p:nvPr/>
        </p:nvSpPr>
        <p:spPr bwMode="auto">
          <a:xfrm>
            <a:off x="3160180" y="1943739"/>
            <a:ext cx="903248" cy="250613"/>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106" name="TextBox 105">
            <a:extLst>
              <a:ext uri="{FF2B5EF4-FFF2-40B4-BE49-F238E27FC236}">
                <a16:creationId xmlns:a16="http://schemas.microsoft.com/office/drawing/2014/main" id="{B66B2E89-976D-41FF-AE0D-9E1B3417A4CB}"/>
              </a:ext>
            </a:extLst>
          </p:cNvPr>
          <p:cNvSpPr txBox="1"/>
          <p:nvPr/>
        </p:nvSpPr>
        <p:spPr>
          <a:xfrm>
            <a:off x="3051807" y="1935776"/>
            <a:ext cx="1060025" cy="215444"/>
          </a:xfrm>
          <a:prstGeom prst="rect">
            <a:avLst/>
          </a:prstGeom>
          <a:noFill/>
        </p:spPr>
        <p:txBody>
          <a:bodyPr wrap="square">
            <a:spAutoFit/>
          </a:bodyPr>
          <a:lstStyle/>
          <a:p>
            <a:pPr algn="ctr">
              <a:defRPr/>
            </a:pPr>
            <a:r>
              <a:rPr lang="fr-FR" sz="800" dirty="0">
                <a:solidFill>
                  <a:schemeClr val="dk1"/>
                </a:solidFill>
                <a:latin typeface="Montserrat" panose="00000500000000000000" pitchFamily="50" charset="0"/>
                <a:ea typeface="ＭＳ Ｐゴシック" charset="-128"/>
                <a:cs typeface="Arial" pitchFamily="34" charset="0"/>
              </a:rPr>
              <a:t>St.2 SID </a:t>
            </a:r>
            <a:r>
              <a:rPr lang="fr-FR" sz="800" dirty="0" err="1">
                <a:solidFill>
                  <a:schemeClr val="dk1"/>
                </a:solidFill>
                <a:latin typeface="Montserrat" panose="00000500000000000000" pitchFamily="50" charset="0"/>
                <a:ea typeface="ＭＳ Ｐゴシック" charset="-128"/>
                <a:cs typeface="Arial" pitchFamily="34" charset="0"/>
              </a:rPr>
              <a:t>def</a:t>
            </a:r>
            <a:r>
              <a:rPr lang="fr-FR" sz="800" dirty="0">
                <a:solidFill>
                  <a:schemeClr val="dk1"/>
                </a:solidFill>
                <a:latin typeface="Montserrat" panose="00000500000000000000" pitchFamily="50" charset="0"/>
                <a:ea typeface="ＭＳ Ｐゴシック" charset="-128"/>
                <a:cs typeface="Arial" pitchFamily="34" charset="0"/>
              </a:rPr>
              <a:t>. TBD</a:t>
            </a:r>
          </a:p>
        </p:txBody>
      </p:sp>
      <p:sp>
        <p:nvSpPr>
          <p:cNvPr id="107" name="Thought Bubble: Cloud 106">
            <a:extLst>
              <a:ext uri="{FF2B5EF4-FFF2-40B4-BE49-F238E27FC236}">
                <a16:creationId xmlns:a16="http://schemas.microsoft.com/office/drawing/2014/main" id="{569B7922-52BC-4450-A2D5-65426AE75E7F}"/>
              </a:ext>
            </a:extLst>
          </p:cNvPr>
          <p:cNvSpPr/>
          <p:nvPr/>
        </p:nvSpPr>
        <p:spPr bwMode="auto">
          <a:xfrm>
            <a:off x="5344580" y="3078269"/>
            <a:ext cx="903248" cy="250613"/>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108" name="TextBox 107">
            <a:extLst>
              <a:ext uri="{FF2B5EF4-FFF2-40B4-BE49-F238E27FC236}">
                <a16:creationId xmlns:a16="http://schemas.microsoft.com/office/drawing/2014/main" id="{703F8E98-DE59-400F-B3E7-3C8E814DF18A}"/>
              </a:ext>
            </a:extLst>
          </p:cNvPr>
          <p:cNvSpPr txBox="1"/>
          <p:nvPr/>
        </p:nvSpPr>
        <p:spPr>
          <a:xfrm>
            <a:off x="5236207" y="3070306"/>
            <a:ext cx="1060025" cy="215444"/>
          </a:xfrm>
          <a:prstGeom prst="rect">
            <a:avLst/>
          </a:prstGeom>
          <a:noFill/>
        </p:spPr>
        <p:txBody>
          <a:bodyPr wrap="square">
            <a:spAutoFit/>
          </a:bodyPr>
          <a:lstStyle/>
          <a:p>
            <a:pPr algn="ctr">
              <a:defRPr/>
            </a:pPr>
            <a:r>
              <a:rPr lang="fr-FR" sz="800" dirty="0">
                <a:solidFill>
                  <a:schemeClr val="dk1"/>
                </a:solidFill>
                <a:latin typeface="Montserrat" panose="00000500000000000000" pitchFamily="50" charset="0"/>
                <a:ea typeface="ＭＳ Ｐゴシック" charset="-128"/>
                <a:cs typeface="Arial" pitchFamily="34" charset="0"/>
              </a:rPr>
              <a:t>St.3 SID </a:t>
            </a:r>
            <a:r>
              <a:rPr lang="fr-FR" sz="800" dirty="0" err="1">
                <a:solidFill>
                  <a:schemeClr val="dk1"/>
                </a:solidFill>
                <a:latin typeface="Montserrat" panose="00000500000000000000" pitchFamily="50" charset="0"/>
                <a:ea typeface="ＭＳ Ｐゴシック" charset="-128"/>
                <a:cs typeface="Arial" pitchFamily="34" charset="0"/>
              </a:rPr>
              <a:t>def</a:t>
            </a:r>
            <a:r>
              <a:rPr lang="fr-FR" sz="800" dirty="0">
                <a:solidFill>
                  <a:schemeClr val="dk1"/>
                </a:solidFill>
                <a:latin typeface="Montserrat" panose="00000500000000000000" pitchFamily="50" charset="0"/>
                <a:ea typeface="ＭＳ Ｐゴシック" charset="-128"/>
                <a:cs typeface="Arial" pitchFamily="34" charset="0"/>
              </a:rPr>
              <a:t>. TBD</a:t>
            </a:r>
          </a:p>
        </p:txBody>
      </p:sp>
      <p:sp>
        <p:nvSpPr>
          <p:cNvPr id="109" name="Title 1">
            <a:extLst>
              <a:ext uri="{FF2B5EF4-FFF2-40B4-BE49-F238E27FC236}">
                <a16:creationId xmlns:a16="http://schemas.microsoft.com/office/drawing/2014/main" id="{6F7D82F0-E0FD-4CE1-9B9A-0B269EE5BF75}"/>
              </a:ext>
            </a:extLst>
          </p:cNvPr>
          <p:cNvSpPr txBox="1">
            <a:spLocks/>
          </p:cNvSpPr>
          <p:nvPr/>
        </p:nvSpPr>
        <p:spPr bwMode="auto">
          <a:xfrm>
            <a:off x="886496" y="569570"/>
            <a:ext cx="7142018" cy="388686"/>
          </a:xfrm>
          <a:prstGeom prst="rect">
            <a:avLst/>
          </a:prstGeom>
          <a:noFill/>
          <a:ln>
            <a:noFill/>
          </a:ln>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2400" kern="0" dirty="0">
                <a:latin typeface="Montserrat" panose="00000500000000000000" pitchFamily="50" charset="0"/>
                <a:ea typeface="ＭＳ Ｐゴシック" charset="0"/>
                <a:cs typeface="ＭＳ Ｐゴシック" charset="0"/>
              </a:rPr>
              <a:t>Release 20 timeline</a:t>
            </a:r>
            <a:endParaRPr lang="en-US" sz="2000" kern="0" dirty="0">
              <a:latin typeface="Montserrat" panose="00000500000000000000" pitchFamily="50" charset="0"/>
              <a:ea typeface="ＭＳ Ｐゴシック" charset="0"/>
              <a:cs typeface="ＭＳ Ｐゴシック" charset="0"/>
            </a:endParaRPr>
          </a:p>
        </p:txBody>
      </p:sp>
      <p:sp>
        <p:nvSpPr>
          <p:cNvPr id="110" name="Chevron 60">
            <a:extLst>
              <a:ext uri="{FF2B5EF4-FFF2-40B4-BE49-F238E27FC236}">
                <a16:creationId xmlns:a16="http://schemas.microsoft.com/office/drawing/2014/main" id="{E5719DD9-D6C8-4B1A-B09E-247DE6049E58}"/>
              </a:ext>
            </a:extLst>
          </p:cNvPr>
          <p:cNvSpPr/>
          <p:nvPr/>
        </p:nvSpPr>
        <p:spPr bwMode="auto">
          <a:xfrm>
            <a:off x="7655890" y="4421234"/>
            <a:ext cx="550705"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solidFill>
              <a:schemeClr val="tx1"/>
            </a:solidFill>
            <a:prstDash val="dash"/>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or </a:t>
            </a:r>
          </a:p>
        </p:txBody>
      </p:sp>
      <p:sp>
        <p:nvSpPr>
          <p:cNvPr id="111" name="Thought Bubble: Cloud 110">
            <a:extLst>
              <a:ext uri="{FF2B5EF4-FFF2-40B4-BE49-F238E27FC236}">
                <a16:creationId xmlns:a16="http://schemas.microsoft.com/office/drawing/2014/main" id="{308F9275-5B3C-433F-82AA-64AD8C6E5952}"/>
              </a:ext>
            </a:extLst>
          </p:cNvPr>
          <p:cNvSpPr/>
          <p:nvPr/>
        </p:nvSpPr>
        <p:spPr bwMode="auto">
          <a:xfrm>
            <a:off x="8053454" y="5608152"/>
            <a:ext cx="903248" cy="250613"/>
          </a:xfrm>
          <a:prstGeom prst="cloudCallout">
            <a:avLst>
              <a:gd name="adj1" fmla="val -1577"/>
              <a:gd name="adj2" fmla="val 30526"/>
            </a:avLst>
          </a:prstGeom>
          <a:solidFill>
            <a:srgbClr val="88C5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112" name="TextBox 111">
            <a:extLst>
              <a:ext uri="{FF2B5EF4-FFF2-40B4-BE49-F238E27FC236}">
                <a16:creationId xmlns:a16="http://schemas.microsoft.com/office/drawing/2014/main" id="{FACF1926-2A48-4CC7-8141-82609A0D845A}"/>
              </a:ext>
            </a:extLst>
          </p:cNvPr>
          <p:cNvSpPr txBox="1"/>
          <p:nvPr/>
        </p:nvSpPr>
        <p:spPr>
          <a:xfrm>
            <a:off x="7965553" y="5634308"/>
            <a:ext cx="1060025" cy="215444"/>
          </a:xfrm>
          <a:prstGeom prst="rect">
            <a:avLst/>
          </a:prstGeom>
          <a:noFill/>
        </p:spPr>
        <p:txBody>
          <a:bodyPr wrap="square">
            <a:spAutoFit/>
          </a:bodyPr>
          <a:lstStyle/>
          <a:p>
            <a:pPr algn="ctr">
              <a:defRPr/>
            </a:pPr>
            <a:r>
              <a:rPr lang="fr-FR" sz="800" dirty="0">
                <a:solidFill>
                  <a:schemeClr val="dk1"/>
                </a:solidFill>
                <a:latin typeface="Montserrat" panose="00000500000000000000" pitchFamily="50" charset="0"/>
                <a:ea typeface="ＭＳ Ｐゴシック" charset="-128"/>
                <a:cs typeface="Arial" pitchFamily="34" charset="0"/>
              </a:rPr>
              <a:t>TBD</a:t>
            </a:r>
          </a:p>
        </p:txBody>
      </p:sp>
      <p:sp>
        <p:nvSpPr>
          <p:cNvPr id="113" name="TextBox 1">
            <a:extLst>
              <a:ext uri="{FF2B5EF4-FFF2-40B4-BE49-F238E27FC236}">
                <a16:creationId xmlns:a16="http://schemas.microsoft.com/office/drawing/2014/main" id="{D9004E89-454B-4BDC-A2C0-61FE3D141098}"/>
              </a:ext>
            </a:extLst>
          </p:cNvPr>
          <p:cNvSpPr txBox="1">
            <a:spLocks noChangeArrowheads="1"/>
          </p:cNvSpPr>
          <p:nvPr/>
        </p:nvSpPr>
        <p:spPr bwMode="auto">
          <a:xfrm>
            <a:off x="6212244" y="689014"/>
            <a:ext cx="1363663" cy="169862"/>
          </a:xfrm>
          <a:prstGeom prst="rect">
            <a:avLst/>
          </a:prstGeom>
          <a:ln w="3175"/>
        </p:spPr>
        <p:style>
          <a:lnRef idx="2">
            <a:schemeClr val="accent6"/>
          </a:lnRef>
          <a:fillRef idx="1">
            <a:schemeClr val="lt1"/>
          </a:fillRef>
          <a:effectRef idx="0">
            <a:schemeClr val="accent6"/>
          </a:effectRef>
          <a:fontRef idx="minor">
            <a:schemeClr val="dk1"/>
          </a:fontRef>
        </p:style>
        <p:txBody>
          <a:bodyPr wrap="none">
            <a:spAutoFit/>
          </a:bodyPr>
          <a:lstStyle/>
          <a:p>
            <a:pPr>
              <a:defRPr/>
            </a:pPr>
            <a:r>
              <a:rPr lang="en-GB" altLang="en-US" sz="500" b="1" dirty="0">
                <a:latin typeface="Montserrat" panose="00000500000000000000" pitchFamily="50" charset="0"/>
              </a:rPr>
              <a:t>Note</a:t>
            </a:r>
            <a:r>
              <a:rPr lang="en-GB" altLang="en-US" sz="500" dirty="0">
                <a:latin typeface="Montserrat" panose="00000500000000000000" pitchFamily="50" charset="0"/>
              </a:rPr>
              <a:t>: All starting dates are indicative</a:t>
            </a:r>
          </a:p>
        </p:txBody>
      </p:sp>
      <p:sp>
        <p:nvSpPr>
          <p:cNvPr id="114" name="Star: 5 Points 113">
            <a:extLst>
              <a:ext uri="{FF2B5EF4-FFF2-40B4-BE49-F238E27FC236}">
                <a16:creationId xmlns:a16="http://schemas.microsoft.com/office/drawing/2014/main" id="{FF86E9FA-EC5E-4ED8-BCE0-71A1EE04D5D7}"/>
              </a:ext>
            </a:extLst>
          </p:cNvPr>
          <p:cNvSpPr/>
          <p:nvPr/>
        </p:nvSpPr>
        <p:spPr bwMode="auto">
          <a:xfrm>
            <a:off x="2656159" y="2527701"/>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115" name="TextBox 1">
            <a:extLst>
              <a:ext uri="{FF2B5EF4-FFF2-40B4-BE49-F238E27FC236}">
                <a16:creationId xmlns:a16="http://schemas.microsoft.com/office/drawing/2014/main" id="{502DA9E9-3997-4981-B954-C451EDEF3922}"/>
              </a:ext>
            </a:extLst>
          </p:cNvPr>
          <p:cNvSpPr txBox="1">
            <a:spLocks noChangeArrowheads="1"/>
          </p:cNvSpPr>
          <p:nvPr/>
        </p:nvSpPr>
        <p:spPr bwMode="auto">
          <a:xfrm>
            <a:off x="2276734" y="2864213"/>
            <a:ext cx="1164115" cy="200055"/>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GB" altLang="en-US" sz="700" b="1" dirty="0">
                <a:latin typeface="Montserrat" panose="00000500000000000000" pitchFamily="50" charset="0"/>
              </a:rPr>
              <a:t>Workshop 5GA RAN</a:t>
            </a:r>
            <a:endParaRPr lang="en-GB" altLang="en-US" sz="700" dirty="0">
              <a:latin typeface="Montserrat" panose="00000500000000000000" pitchFamily="50" charset="0"/>
            </a:endParaRPr>
          </a:p>
        </p:txBody>
      </p:sp>
      <p:sp>
        <p:nvSpPr>
          <p:cNvPr id="116" name="Star: 5 Points 115">
            <a:extLst>
              <a:ext uri="{FF2B5EF4-FFF2-40B4-BE49-F238E27FC236}">
                <a16:creationId xmlns:a16="http://schemas.microsoft.com/office/drawing/2014/main" id="{ACA4339C-F319-47A9-8934-47E96720EBC7}"/>
              </a:ext>
            </a:extLst>
          </p:cNvPr>
          <p:cNvSpPr/>
          <p:nvPr/>
        </p:nvSpPr>
        <p:spPr bwMode="auto">
          <a:xfrm>
            <a:off x="2641743" y="2031371"/>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117" name="TextBox 1">
            <a:extLst>
              <a:ext uri="{FF2B5EF4-FFF2-40B4-BE49-F238E27FC236}">
                <a16:creationId xmlns:a16="http://schemas.microsoft.com/office/drawing/2014/main" id="{13A28A5D-CC39-4F34-83CB-9057D2B51928}"/>
              </a:ext>
            </a:extLst>
          </p:cNvPr>
          <p:cNvSpPr txBox="1">
            <a:spLocks noChangeArrowheads="1"/>
          </p:cNvSpPr>
          <p:nvPr/>
        </p:nvSpPr>
        <p:spPr bwMode="auto">
          <a:xfrm>
            <a:off x="2262318" y="2367883"/>
            <a:ext cx="1164115" cy="200055"/>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GB" altLang="en-US" sz="700" b="1" dirty="0">
                <a:latin typeface="Montserrat" panose="00000500000000000000" pitchFamily="50" charset="0"/>
              </a:rPr>
              <a:t>Workshop 5GA SA</a:t>
            </a:r>
            <a:endParaRPr lang="en-GB" altLang="en-US" sz="700" dirty="0">
              <a:latin typeface="Montserrat" panose="00000500000000000000" pitchFamily="50" charset="0"/>
            </a:endParaRPr>
          </a:p>
        </p:txBody>
      </p:sp>
      <p:cxnSp>
        <p:nvCxnSpPr>
          <p:cNvPr id="118" name="Straight Connector 114">
            <a:extLst>
              <a:ext uri="{FF2B5EF4-FFF2-40B4-BE49-F238E27FC236}">
                <a16:creationId xmlns:a16="http://schemas.microsoft.com/office/drawing/2014/main" id="{729C07E3-DC59-4E66-B65C-2A4F97688FA4}"/>
              </a:ext>
            </a:extLst>
          </p:cNvPr>
          <p:cNvCxnSpPr>
            <a:cxnSpLocks noChangeShapeType="1"/>
          </p:cNvCxnSpPr>
          <p:nvPr/>
        </p:nvCxnSpPr>
        <p:spPr bwMode="auto">
          <a:xfrm>
            <a:off x="1563392" y="1452781"/>
            <a:ext cx="0" cy="4393128"/>
          </a:xfrm>
          <a:prstGeom prst="line">
            <a:avLst/>
          </a:prstGeom>
          <a:noFill/>
          <a:ln w="9525" algn="ctr">
            <a:solidFill>
              <a:schemeClr val="accent4">
                <a:lumMod val="40000"/>
                <a:lumOff val="60000"/>
              </a:schemeClr>
            </a:solidFill>
            <a:prstDash val="dash"/>
            <a:round/>
            <a:headEnd/>
            <a:tailEnd/>
          </a:ln>
        </p:spPr>
      </p:cxnSp>
      <p:sp>
        <p:nvSpPr>
          <p:cNvPr id="119" name="Chevron 60">
            <a:extLst>
              <a:ext uri="{FF2B5EF4-FFF2-40B4-BE49-F238E27FC236}">
                <a16:creationId xmlns:a16="http://schemas.microsoft.com/office/drawing/2014/main" id="{18DF2A5F-0D70-4EA6-9CDA-5B09424788DF}"/>
              </a:ext>
            </a:extLst>
          </p:cNvPr>
          <p:cNvSpPr/>
          <p:nvPr/>
        </p:nvSpPr>
        <p:spPr bwMode="auto">
          <a:xfrm>
            <a:off x="4054258" y="2872451"/>
            <a:ext cx="4213079" cy="165742"/>
          </a:xfrm>
          <a:prstGeom prst="chevron">
            <a:avLst/>
          </a:prstGeom>
          <a:solidFill>
            <a:schemeClr val="accent6">
              <a:lumMod val="20000"/>
              <a:lumOff val="80000"/>
            </a:schemeClr>
          </a:solidFill>
          <a:ln w="9525" cap="flat" cmpd="sng" algn="ctr">
            <a:noFill/>
            <a:prstDash val="solid"/>
            <a:round/>
            <a:headEnd type="none" w="med" len="med"/>
            <a:tailEnd type="none" w="med" len="med"/>
          </a:ln>
          <a:effectLst/>
        </p:spPr>
        <p:txBody>
          <a:bodyPr lIns="0" rIns="0"/>
          <a:lstStyle/>
          <a:p>
            <a:pPr algn="ctr">
              <a:defRPr/>
            </a:pPr>
            <a:r>
              <a:rPr lang="fr-FR" sz="900" dirty="0">
                <a:solidFill>
                  <a:srgbClr val="FF0000"/>
                </a:solidFill>
                <a:latin typeface="+mn-lt"/>
                <a:ea typeface="ＭＳ Ｐゴシック" charset="-128"/>
                <a:cs typeface="Arial" pitchFamily="34" charset="0"/>
              </a:rPr>
              <a:t>Management Stage 2/Stage3 St.+</a:t>
            </a:r>
            <a:r>
              <a:rPr lang="fr-FR" sz="900" dirty="0" err="1">
                <a:solidFill>
                  <a:srgbClr val="FF0000"/>
                </a:solidFill>
                <a:latin typeface="+mn-lt"/>
                <a:ea typeface="ＭＳ Ｐゴシック" charset="-128"/>
                <a:cs typeface="Arial" pitchFamily="34" charset="0"/>
              </a:rPr>
              <a:t>Norm</a:t>
            </a:r>
            <a:r>
              <a:rPr lang="fr-FR" sz="900" dirty="0">
                <a:solidFill>
                  <a:srgbClr val="FF0000"/>
                </a:solidFill>
                <a:latin typeface="+mn-lt"/>
                <a:ea typeface="ＭＳ Ｐゴシック" charset="-128"/>
                <a:cs typeface="Arial" pitchFamily="34" charset="0"/>
              </a:rPr>
              <a:t> </a:t>
            </a:r>
            <a:r>
              <a:rPr lang="fr-FR" sz="900" dirty="0" err="1">
                <a:solidFill>
                  <a:srgbClr val="FF0000"/>
                </a:solidFill>
                <a:latin typeface="+mn-lt"/>
                <a:ea typeface="ＭＳ Ｐゴシック" charset="-128"/>
                <a:cs typeface="Arial" pitchFamily="34" charset="0"/>
              </a:rPr>
              <a:t>supporting</a:t>
            </a:r>
            <a:r>
              <a:rPr lang="fr-FR" sz="900" dirty="0">
                <a:solidFill>
                  <a:srgbClr val="FF0000"/>
                </a:solidFill>
                <a:latin typeface="+mn-lt"/>
                <a:ea typeface="ＭＳ Ｐゴシック" charset="-128"/>
                <a:cs typeface="Arial" pitchFamily="34" charset="0"/>
              </a:rPr>
              <a:t> SA&amp;RAN </a:t>
            </a:r>
            <a:r>
              <a:rPr lang="fr-FR" altLang="zh-CN" sz="900" dirty="0">
                <a:solidFill>
                  <a:srgbClr val="FF0000"/>
                </a:solidFill>
                <a:latin typeface="+mn-lt"/>
                <a:ea typeface="ＭＳ Ｐゴシック" charset="-128"/>
              </a:rPr>
              <a:t>(SA5) </a:t>
            </a:r>
            <a:endParaRPr lang="fr-FR" sz="900" dirty="0">
              <a:solidFill>
                <a:srgbClr val="FF0000"/>
              </a:solidFill>
              <a:latin typeface="+mn-lt"/>
              <a:ea typeface="ＭＳ Ｐゴシック" charset="-128"/>
              <a:cs typeface="Arial" pitchFamily="34" charset="0"/>
            </a:endParaRPr>
          </a:p>
        </p:txBody>
      </p:sp>
      <p:sp>
        <p:nvSpPr>
          <p:cNvPr id="121" name="TextBox 120">
            <a:extLst>
              <a:ext uri="{FF2B5EF4-FFF2-40B4-BE49-F238E27FC236}">
                <a16:creationId xmlns:a16="http://schemas.microsoft.com/office/drawing/2014/main" id="{EE373594-8455-44DA-83BA-3C0CF652242C}"/>
              </a:ext>
            </a:extLst>
          </p:cNvPr>
          <p:cNvSpPr txBox="1"/>
          <p:nvPr/>
        </p:nvSpPr>
        <p:spPr>
          <a:xfrm>
            <a:off x="8593767" y="4338231"/>
            <a:ext cx="875561" cy="430887"/>
          </a:xfrm>
          <a:prstGeom prst="rect">
            <a:avLst/>
          </a:prstGeom>
          <a:noFill/>
        </p:spPr>
        <p:txBody>
          <a:bodyPr wrap="none" rtlCol="0">
            <a:spAutoFit/>
          </a:bodyPr>
          <a:lstStyle/>
          <a:p>
            <a:r>
              <a:rPr lang="en-US" altLang="zh-CN" sz="1100" b="1" dirty="0">
                <a:solidFill>
                  <a:srgbClr val="C00000"/>
                </a:solidFill>
                <a:latin typeface="Arial" panose="020B0604020202020204" pitchFamily="34" charset="0"/>
                <a:cs typeface="Arial" panose="020B0604020202020204" pitchFamily="34" charset="0"/>
              </a:rPr>
              <a:t>3GPP SA5</a:t>
            </a:r>
          </a:p>
          <a:p>
            <a:r>
              <a:rPr lang="en-US" altLang="zh-CN" sz="1100" b="1" dirty="0">
                <a:solidFill>
                  <a:srgbClr val="C00000"/>
                </a:solidFill>
                <a:latin typeface="Arial" panose="020B0604020202020204" pitchFamily="34" charset="0"/>
                <a:cs typeface="Arial" panose="020B0604020202020204" pitchFamily="34" charset="0"/>
              </a:rPr>
              <a:t>Time plan</a:t>
            </a:r>
            <a:endParaRPr lang="zh-CN" altLang="en-US" sz="1100" b="1" dirty="0">
              <a:solidFill>
                <a:srgbClr val="C00000"/>
              </a:solidFill>
              <a:latin typeface="Arial" panose="020B0604020202020204" pitchFamily="34" charset="0"/>
              <a:cs typeface="Arial" panose="020B0604020202020204" pitchFamily="34" charset="0"/>
            </a:endParaRPr>
          </a:p>
        </p:txBody>
      </p:sp>
      <p:cxnSp>
        <p:nvCxnSpPr>
          <p:cNvPr id="122" name="Straight Connector 121">
            <a:extLst>
              <a:ext uri="{FF2B5EF4-FFF2-40B4-BE49-F238E27FC236}">
                <a16:creationId xmlns:a16="http://schemas.microsoft.com/office/drawing/2014/main" id="{DCD04FFF-DDD6-46B4-9F19-7BD175C10DED}"/>
              </a:ext>
            </a:extLst>
          </p:cNvPr>
          <p:cNvCxnSpPr>
            <a:cxnSpLocks/>
            <a:stCxn id="119" idx="3"/>
            <a:endCxn id="121" idx="1"/>
          </p:cNvCxnSpPr>
          <p:nvPr/>
        </p:nvCxnSpPr>
        <p:spPr>
          <a:xfrm>
            <a:off x="8267337" y="2955322"/>
            <a:ext cx="326430" cy="1598353"/>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B5785BBB-EE92-46EE-8127-9F9C08483145}"/>
              </a:ext>
            </a:extLst>
          </p:cNvPr>
          <p:cNvCxnSpPr>
            <a:cxnSpLocks/>
            <a:endCxn id="121" idx="1"/>
          </p:cNvCxnSpPr>
          <p:nvPr/>
        </p:nvCxnSpPr>
        <p:spPr>
          <a:xfrm flipV="1">
            <a:off x="8281932" y="4553675"/>
            <a:ext cx="311835" cy="837036"/>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9FCB6B10-4552-435D-83AD-85B4E0BA0344}"/>
              </a:ext>
            </a:extLst>
          </p:cNvPr>
          <p:cNvSpPr txBox="1"/>
          <p:nvPr/>
        </p:nvSpPr>
        <p:spPr>
          <a:xfrm>
            <a:off x="9545314" y="1740767"/>
            <a:ext cx="2490103" cy="4185761"/>
          </a:xfrm>
          <a:prstGeom prst="rect">
            <a:avLst/>
          </a:prstGeom>
          <a:noFill/>
        </p:spPr>
        <p:txBody>
          <a:bodyPr wrap="square" rtlCol="0">
            <a:spAutoFit/>
          </a:bodyPr>
          <a:lstStyle/>
          <a:p>
            <a:r>
              <a:rPr lang="en-GB" altLang="zh-CN" sz="1400" b="1" dirty="0">
                <a:latin typeface="+mn-lt"/>
              </a:rPr>
              <a:t>OAM/CH prime feature:</a:t>
            </a:r>
            <a:endParaRPr lang="zh-CN" altLang="zh-CN" sz="1400" dirty="0">
              <a:latin typeface="+mn-lt"/>
            </a:endParaRPr>
          </a:p>
          <a:p>
            <a:pPr marL="285750" lvl="0" indent="-285750">
              <a:buFont typeface="Wingdings" panose="05000000000000000000" pitchFamily="2" charset="2"/>
              <a:buChar char="Ø"/>
            </a:pPr>
            <a:r>
              <a:rPr lang="en-GB" altLang="zh-CN" sz="1400" dirty="0">
                <a:latin typeface="+mn-lt"/>
              </a:rPr>
              <a:t>Start of Rel-20 study: Jan.2025 (SA#107/SA5#159)</a:t>
            </a:r>
            <a:endParaRPr lang="zh-CN" altLang="zh-CN" sz="1400" dirty="0">
              <a:latin typeface="+mn-lt"/>
            </a:endParaRPr>
          </a:p>
          <a:p>
            <a:pPr marL="285750" lvl="0" indent="-285750">
              <a:buFont typeface="Wingdings" panose="05000000000000000000" pitchFamily="2" charset="2"/>
              <a:buChar char="Ø"/>
            </a:pPr>
            <a:r>
              <a:rPr lang="en-US" altLang="zh-CN" sz="1400" dirty="0">
                <a:latin typeface="+mn-lt"/>
              </a:rPr>
              <a:t>End of Rel-20 work: Mar.2027 (SA#115/SA5#172)</a:t>
            </a:r>
          </a:p>
          <a:p>
            <a:r>
              <a:rPr lang="en-GB" altLang="zh-CN" sz="1400" dirty="0">
                <a:latin typeface="+mn-lt"/>
              </a:rPr>
              <a:t> </a:t>
            </a:r>
            <a:endParaRPr lang="zh-CN" altLang="zh-CN" sz="1400" dirty="0">
              <a:latin typeface="+mn-lt"/>
            </a:endParaRPr>
          </a:p>
          <a:p>
            <a:r>
              <a:rPr lang="en-GB" altLang="zh-CN" sz="1400" b="1" dirty="0">
                <a:latin typeface="+mn-lt"/>
              </a:rPr>
              <a:t>OAM/CH support to network feature </a:t>
            </a:r>
            <a:r>
              <a:rPr lang="en-GB" altLang="zh-CN" sz="1400" dirty="0">
                <a:latin typeface="+mn-lt"/>
              </a:rPr>
              <a:t>(</a:t>
            </a:r>
            <a:r>
              <a:rPr lang="en-US" altLang="zh-CN" sz="1400" dirty="0">
                <a:latin typeface="+mn-lt"/>
              </a:rPr>
              <a:t>SA5 is ready to support network features pending the availability of inputs from other WGs. )</a:t>
            </a:r>
            <a:endParaRPr lang="zh-CN" altLang="zh-CN" sz="1400" dirty="0">
              <a:latin typeface="+mn-lt"/>
            </a:endParaRPr>
          </a:p>
          <a:p>
            <a:pPr marL="285750" lvl="0" indent="-285750">
              <a:buFont typeface="Wingdings" panose="05000000000000000000" pitchFamily="2" charset="2"/>
              <a:buChar char="Ø"/>
            </a:pPr>
            <a:r>
              <a:rPr lang="en-GB" altLang="zh-CN" sz="1400" dirty="0">
                <a:latin typeface="+mn-lt"/>
              </a:rPr>
              <a:t>Start of Rel-20 study: Jun.2025 (SA#108/SA5#161)</a:t>
            </a:r>
          </a:p>
          <a:p>
            <a:pPr marL="285750" lvl="0" indent="-285750">
              <a:buFont typeface="Wingdings" panose="05000000000000000000" pitchFamily="2" charset="2"/>
              <a:buChar char="Ø"/>
            </a:pPr>
            <a:r>
              <a:rPr lang="en-GB" altLang="zh-CN" sz="1400" dirty="0">
                <a:latin typeface="+mn-lt"/>
              </a:rPr>
              <a:t>End of Rel-20 study: Mar.2027 (SA#115/SA5#172)</a:t>
            </a:r>
            <a:endParaRPr lang="zh-CN" altLang="zh-CN" sz="1400" dirty="0">
              <a:latin typeface="+mn-lt"/>
            </a:endParaRPr>
          </a:p>
        </p:txBody>
      </p:sp>
      <p:sp>
        <p:nvSpPr>
          <p:cNvPr id="125" name="Chevron 60">
            <a:extLst>
              <a:ext uri="{FF2B5EF4-FFF2-40B4-BE49-F238E27FC236}">
                <a16:creationId xmlns:a16="http://schemas.microsoft.com/office/drawing/2014/main" id="{4C19788E-6B6E-4E19-924F-E2FCF545CB65}"/>
              </a:ext>
            </a:extLst>
          </p:cNvPr>
          <p:cNvSpPr/>
          <p:nvPr/>
        </p:nvSpPr>
        <p:spPr bwMode="auto">
          <a:xfrm>
            <a:off x="3361620" y="5306173"/>
            <a:ext cx="748030" cy="281698"/>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09167"/>
              <a:gd name="connsiteY0" fmla="*/ 0 h 222250"/>
              <a:gd name="connsiteX1" fmla="*/ 1467062 w 1609167"/>
              <a:gd name="connsiteY1" fmla="*/ 0 h 222250"/>
              <a:gd name="connsiteX2" fmla="*/ 1609167 w 1609167"/>
              <a:gd name="connsiteY2" fmla="*/ 118533 h 222250"/>
              <a:gd name="connsiteX3" fmla="*/ 1467062 w 1609167"/>
              <a:gd name="connsiteY3" fmla="*/ 222250 h 222250"/>
              <a:gd name="connsiteX4" fmla="*/ 0 w 1609167"/>
              <a:gd name="connsiteY4" fmla="*/ 222250 h 222250"/>
              <a:gd name="connsiteX5" fmla="*/ 26818 w 1609167"/>
              <a:gd name="connsiteY5" fmla="*/ 98155 h 222250"/>
              <a:gd name="connsiteX6" fmla="*/ 0 w 1609167"/>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9167" h="222250">
                <a:moveTo>
                  <a:pt x="0" y="0"/>
                </a:moveTo>
                <a:lnTo>
                  <a:pt x="1467062" y="0"/>
                </a:lnTo>
                <a:lnTo>
                  <a:pt x="1609167" y="118533"/>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700" dirty="0">
                <a:latin typeface="Montserrat" panose="00000500000000000000" pitchFamily="50" charset="0"/>
                <a:ea typeface="ＭＳ Ｐゴシック" charset="-128"/>
                <a:cs typeface="Arial" pitchFamily="34" charset="0"/>
              </a:rPr>
              <a:t>SA5 6G SID </a:t>
            </a:r>
            <a:r>
              <a:rPr lang="fr-FR" sz="700" dirty="0" err="1">
                <a:latin typeface="Montserrat" panose="00000500000000000000" pitchFamily="50" charset="0"/>
                <a:ea typeface="ＭＳ Ｐゴシック" charset="-128"/>
                <a:cs typeface="Arial" pitchFamily="34" charset="0"/>
              </a:rPr>
              <a:t>def</a:t>
            </a:r>
            <a:r>
              <a:rPr lang="fr-FR" sz="700" dirty="0">
                <a:latin typeface="Montserrat" panose="00000500000000000000" pitchFamily="50" charset="0"/>
                <a:ea typeface="ＭＳ Ｐゴシック" charset="-128"/>
                <a:cs typeface="Arial" pitchFamily="34" charset="0"/>
              </a:rPr>
              <a:t>.</a:t>
            </a:r>
          </a:p>
        </p:txBody>
      </p:sp>
      <p:sp>
        <p:nvSpPr>
          <p:cNvPr id="126" name="Chevron 60">
            <a:extLst>
              <a:ext uri="{FF2B5EF4-FFF2-40B4-BE49-F238E27FC236}">
                <a16:creationId xmlns:a16="http://schemas.microsoft.com/office/drawing/2014/main" id="{688F809E-F7B0-4683-AD5A-BB1F13B33339}"/>
              </a:ext>
            </a:extLst>
          </p:cNvPr>
          <p:cNvSpPr/>
          <p:nvPr/>
        </p:nvSpPr>
        <p:spPr bwMode="auto">
          <a:xfrm>
            <a:off x="4039528" y="5311563"/>
            <a:ext cx="4241322" cy="270918"/>
          </a:xfrm>
          <a:prstGeom prst="chevron">
            <a:avLst/>
          </a:prstGeom>
          <a:solidFill>
            <a:schemeClr val="accent6">
              <a:lumMod val="20000"/>
              <a:lumOff val="80000"/>
            </a:schemeClr>
          </a:solidFill>
          <a:ln w="9525" cap="flat" cmpd="sng" algn="ctr">
            <a:noFill/>
            <a:prstDash val="solid"/>
            <a:round/>
            <a:headEnd type="none" w="med" len="med"/>
            <a:tailEnd type="none" w="med" len="med"/>
          </a:ln>
          <a:effectLst/>
        </p:spPr>
        <p:txBody>
          <a:bodyPr lIns="0" rIns="0"/>
          <a:lstStyle/>
          <a:p>
            <a:pPr algn="ctr"/>
            <a:r>
              <a:rPr lang="fr-FR" sz="800" dirty="0">
                <a:solidFill>
                  <a:srgbClr val="FF0000"/>
                </a:solidFill>
                <a:latin typeface="+mn-lt"/>
                <a:ea typeface="ＭＳ Ｐゴシック" charset="-128"/>
              </a:rPr>
              <a:t>SA5 6G </a:t>
            </a:r>
            <a:r>
              <a:rPr lang="fr-FR" sz="800" dirty="0" err="1">
                <a:solidFill>
                  <a:srgbClr val="FF0000"/>
                </a:solidFill>
                <a:latin typeface="+mn-lt"/>
                <a:ea typeface="ＭＳ Ｐゴシック" charset="-128"/>
              </a:rPr>
              <a:t>Study</a:t>
            </a:r>
            <a:r>
              <a:rPr lang="fr-FR" sz="800" dirty="0">
                <a:solidFill>
                  <a:srgbClr val="FF0000"/>
                </a:solidFill>
                <a:latin typeface="+mn-lt"/>
                <a:ea typeface="ＭＳ Ｐゴシック" charset="-128"/>
              </a:rPr>
              <a:t>(</a:t>
            </a:r>
            <a:r>
              <a:rPr lang="fr-FR" sz="800" dirty="0" err="1">
                <a:solidFill>
                  <a:srgbClr val="FF0000"/>
                </a:solidFill>
                <a:latin typeface="+mn-lt"/>
                <a:ea typeface="ＭＳ Ｐゴシック" charset="-128"/>
              </a:rPr>
              <a:t>ies</a:t>
            </a:r>
            <a:r>
              <a:rPr lang="fr-FR" sz="800" dirty="0">
                <a:solidFill>
                  <a:srgbClr val="FF0000"/>
                </a:solidFill>
                <a:latin typeface="+mn-lt"/>
                <a:ea typeface="ＭＳ Ｐゴシック" charset="-128"/>
              </a:rPr>
              <a:t>)</a:t>
            </a:r>
          </a:p>
          <a:p>
            <a:pPr algn="ctr"/>
            <a:endParaRPr lang="fr-FR" sz="800" dirty="0">
              <a:solidFill>
                <a:srgbClr val="FF0000"/>
              </a:solidFill>
              <a:latin typeface="+mn-lt"/>
              <a:ea typeface="ＭＳ Ｐゴシック" charset="-128"/>
            </a:endParaRPr>
          </a:p>
        </p:txBody>
      </p:sp>
      <p:sp>
        <p:nvSpPr>
          <p:cNvPr id="127" name="Title 1">
            <a:extLst>
              <a:ext uri="{FF2B5EF4-FFF2-40B4-BE49-F238E27FC236}">
                <a16:creationId xmlns:a16="http://schemas.microsoft.com/office/drawing/2014/main" id="{CFA57679-78E2-4E52-BC31-57AB883C1798}"/>
              </a:ext>
            </a:extLst>
          </p:cNvPr>
          <p:cNvSpPr txBox="1">
            <a:spLocks/>
          </p:cNvSpPr>
          <p:nvPr/>
        </p:nvSpPr>
        <p:spPr bwMode="auto">
          <a:xfrm>
            <a:off x="6767622" y="1620175"/>
            <a:ext cx="2278234" cy="38868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1800" b="1" kern="0" dirty="0">
                <a:latin typeface="Montserrat" panose="00000500000000000000" pitchFamily="50" charset="0"/>
                <a:ea typeface="ＭＳ Ｐゴシック" charset="0"/>
                <a:cs typeface="ＭＳ Ｐゴシック" charset="0"/>
              </a:rPr>
              <a:t>Rel-20 - 5GA part</a:t>
            </a:r>
            <a:endParaRPr lang="en-US" sz="1600" b="1" kern="0" dirty="0">
              <a:latin typeface="Montserrat" panose="00000500000000000000" pitchFamily="50" charset="0"/>
              <a:ea typeface="ＭＳ Ｐゴシック" charset="0"/>
              <a:cs typeface="ＭＳ Ｐゴシック" charset="0"/>
            </a:endParaRPr>
          </a:p>
        </p:txBody>
      </p:sp>
      <p:sp>
        <p:nvSpPr>
          <p:cNvPr id="128" name="Chevron 60">
            <a:extLst>
              <a:ext uri="{FF2B5EF4-FFF2-40B4-BE49-F238E27FC236}">
                <a16:creationId xmlns:a16="http://schemas.microsoft.com/office/drawing/2014/main" id="{E910609E-7519-43DA-97A7-10AC69EA7F10}"/>
              </a:ext>
            </a:extLst>
          </p:cNvPr>
          <p:cNvSpPr/>
          <p:nvPr/>
        </p:nvSpPr>
        <p:spPr bwMode="auto">
          <a:xfrm>
            <a:off x="2952908" y="2870441"/>
            <a:ext cx="1152244" cy="192816"/>
          </a:xfrm>
          <a:prstGeom prst="chevron">
            <a:avLst/>
          </a:prstGeom>
          <a:solidFill>
            <a:schemeClr val="accent6">
              <a:lumMod val="20000"/>
              <a:lumOff val="80000"/>
            </a:schemeClr>
          </a:solidFill>
          <a:ln w="9525" cap="flat" cmpd="sng" algn="ctr">
            <a:noFill/>
            <a:prstDash val="solid"/>
            <a:round/>
            <a:headEnd type="none" w="med" len="med"/>
            <a:tailEnd type="none" w="med" len="med"/>
          </a:ln>
          <a:effectLst/>
        </p:spPr>
        <p:txBody>
          <a:bodyPr lIns="0" rIns="0"/>
          <a:lstStyle/>
          <a:p>
            <a:pPr algn="ctr"/>
            <a:r>
              <a:rPr lang="fr-FR" sz="700" dirty="0">
                <a:solidFill>
                  <a:srgbClr val="FF0000"/>
                </a:solidFill>
                <a:latin typeface="+mn-lt"/>
                <a:ea typeface="ＭＳ Ｐゴシック" charset="-128"/>
              </a:rPr>
              <a:t>OAM/CH prime Stage1</a:t>
            </a:r>
          </a:p>
        </p:txBody>
      </p:sp>
      <p:sp>
        <p:nvSpPr>
          <p:cNvPr id="129" name="TextBox 128">
            <a:extLst>
              <a:ext uri="{FF2B5EF4-FFF2-40B4-BE49-F238E27FC236}">
                <a16:creationId xmlns:a16="http://schemas.microsoft.com/office/drawing/2014/main" id="{D180B1EF-C209-4DD7-BE8D-B987BD57D78E}"/>
              </a:ext>
            </a:extLst>
          </p:cNvPr>
          <p:cNvSpPr txBox="1"/>
          <p:nvPr/>
        </p:nvSpPr>
        <p:spPr>
          <a:xfrm rot="20459462">
            <a:off x="7273742" y="2966356"/>
            <a:ext cx="4504759" cy="292388"/>
          </a:xfrm>
          <a:prstGeom prst="rect">
            <a:avLst/>
          </a:prstGeom>
          <a:solidFill>
            <a:srgbClr val="FFFF00"/>
          </a:solidFill>
        </p:spPr>
        <p:txBody>
          <a:bodyPr wrap="none" rtlCol="0">
            <a:spAutoFit/>
          </a:bodyPr>
          <a:lstStyle/>
          <a:p>
            <a:r>
              <a:rPr lang="en-US" altLang="zh-CN" dirty="0"/>
              <a:t>This time plan is in working progress, maybe updated later</a:t>
            </a:r>
            <a:endParaRPr lang="zh-CN" altLang="en-US" dirty="0"/>
          </a:p>
        </p:txBody>
      </p:sp>
    </p:spTree>
    <p:extLst>
      <p:ext uri="{BB962C8B-B14F-4D97-AF65-F5344CB8AC3E}">
        <p14:creationId xmlns:p14="http://schemas.microsoft.com/office/powerpoint/2010/main" val="406624500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02FD-AC55-4E33-8486-DDFB4E325DAA}"/>
              </a:ext>
            </a:extLst>
          </p:cNvPr>
          <p:cNvSpPr>
            <a:spLocks noGrp="1"/>
          </p:cNvSpPr>
          <p:nvPr>
            <p:ph type="title"/>
          </p:nvPr>
        </p:nvSpPr>
        <p:spPr/>
        <p:txBody>
          <a:bodyPr/>
          <a:lstStyle/>
          <a:p>
            <a:r>
              <a:rPr lang="en-US" altLang="zh-CN" dirty="0"/>
              <a:t>Content</a:t>
            </a:r>
            <a:endParaRPr lang="zh-CN" altLang="en-US" dirty="0"/>
          </a:p>
        </p:txBody>
      </p:sp>
      <p:sp>
        <p:nvSpPr>
          <p:cNvPr id="3" name="Content Placeholder 2">
            <a:extLst>
              <a:ext uri="{FF2B5EF4-FFF2-40B4-BE49-F238E27FC236}">
                <a16:creationId xmlns:a16="http://schemas.microsoft.com/office/drawing/2014/main" id="{9587A72E-7889-4E30-879E-9C4CCD3F171A}"/>
              </a:ext>
            </a:extLst>
          </p:cNvPr>
          <p:cNvSpPr>
            <a:spLocks noGrp="1"/>
          </p:cNvSpPr>
          <p:nvPr>
            <p:ph idx="1"/>
          </p:nvPr>
        </p:nvSpPr>
        <p:spPr>
          <a:xfrm>
            <a:off x="652463" y="1371600"/>
            <a:ext cx="11183938" cy="4830763"/>
          </a:xfrm>
        </p:spPr>
        <p:txBody>
          <a:bodyPr/>
          <a:lstStyle/>
          <a:p>
            <a:r>
              <a:rPr lang="en-US" altLang="zh-CN" sz="3600" dirty="0">
                <a:solidFill>
                  <a:srgbClr val="0000FF"/>
                </a:solidFill>
              </a:rPr>
              <a:t>3GPP SA5 introduction</a:t>
            </a:r>
          </a:p>
          <a:p>
            <a:r>
              <a:rPr lang="en-US" altLang="zh-CN" sz="3600" dirty="0"/>
              <a:t>Release 19 working progress</a:t>
            </a:r>
          </a:p>
          <a:p>
            <a:r>
              <a:rPr lang="en-US" altLang="zh-CN" sz="3600" dirty="0"/>
              <a:t>Release 20 work planning</a:t>
            </a:r>
            <a:endParaRPr lang="en-GB" altLang="zh-CN" sz="2400" dirty="0"/>
          </a:p>
        </p:txBody>
      </p:sp>
    </p:spTree>
    <p:extLst>
      <p:ext uri="{BB962C8B-B14F-4D97-AF65-F5344CB8AC3E}">
        <p14:creationId xmlns:p14="http://schemas.microsoft.com/office/powerpoint/2010/main" val="3114489204"/>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0E34D-9C9F-4609-A944-E0D055A7086E}"/>
              </a:ext>
            </a:extLst>
          </p:cNvPr>
          <p:cNvSpPr>
            <a:spLocks noGrp="1"/>
          </p:cNvSpPr>
          <p:nvPr>
            <p:ph type="title"/>
          </p:nvPr>
        </p:nvSpPr>
        <p:spPr/>
        <p:txBody>
          <a:bodyPr/>
          <a:lstStyle/>
          <a:p>
            <a:r>
              <a:rPr lang="en-US" altLang="zh-CN" dirty="0"/>
              <a:t>Detailed Rel-20 time plan with 5GA/6G</a:t>
            </a:r>
            <a:endParaRPr lang="zh-CN" altLang="en-US" dirty="0"/>
          </a:p>
        </p:txBody>
      </p:sp>
      <p:sp>
        <p:nvSpPr>
          <p:cNvPr id="3" name="Content Placeholder 2">
            <a:extLst>
              <a:ext uri="{FF2B5EF4-FFF2-40B4-BE49-F238E27FC236}">
                <a16:creationId xmlns:a16="http://schemas.microsoft.com/office/drawing/2014/main" id="{4FA983E6-F8CF-4F6A-960A-86F4510861A6}"/>
              </a:ext>
            </a:extLst>
          </p:cNvPr>
          <p:cNvSpPr>
            <a:spLocks noGrp="1"/>
          </p:cNvSpPr>
          <p:nvPr>
            <p:ph idx="1"/>
          </p:nvPr>
        </p:nvSpPr>
        <p:spPr>
          <a:xfrm>
            <a:off x="647700" y="1268627"/>
            <a:ext cx="10951176" cy="1944130"/>
          </a:xfrm>
          <a:ln>
            <a:solidFill>
              <a:schemeClr val="tx1"/>
            </a:solidFill>
          </a:ln>
        </p:spPr>
        <p:txBody>
          <a:bodyPr/>
          <a:lstStyle/>
          <a:p>
            <a:pPr marL="0" indent="0">
              <a:buNone/>
            </a:pPr>
            <a:r>
              <a:rPr lang="en-GB" altLang="zh-CN" sz="1600" b="1" dirty="0"/>
              <a:t>Overall Plan:</a:t>
            </a:r>
          </a:p>
          <a:p>
            <a:r>
              <a:rPr lang="en-GB" altLang="zh-CN" sz="1600" b="1" dirty="0"/>
              <a:t>OAM/CH prime feature:</a:t>
            </a:r>
            <a:endParaRPr lang="zh-CN" altLang="zh-CN" sz="1600" dirty="0"/>
          </a:p>
          <a:p>
            <a:pPr lvl="1"/>
            <a:r>
              <a:rPr lang="en-GB" altLang="zh-CN" sz="1050" dirty="0"/>
              <a:t>Start of Rel-20 study: Jan.2025 (SA#107/SA5#159)</a:t>
            </a:r>
          </a:p>
          <a:p>
            <a:pPr lvl="1"/>
            <a:r>
              <a:rPr lang="en-GB" altLang="zh-CN" sz="1050" dirty="0"/>
              <a:t>End of Rel-20 work: Mar.2027 (SA#115/SA5#172)</a:t>
            </a:r>
            <a:endParaRPr lang="zh-CN" altLang="zh-CN" sz="1050" dirty="0"/>
          </a:p>
          <a:p>
            <a:r>
              <a:rPr lang="en-GB" altLang="zh-CN" sz="1600" b="1" dirty="0"/>
              <a:t>OAM/CH support to network feature (SA5 is ready to support network features pending the availability of inputs from other WGs. )</a:t>
            </a:r>
            <a:endParaRPr lang="zh-CN" altLang="zh-CN" sz="1600" dirty="0"/>
          </a:p>
          <a:p>
            <a:pPr lvl="1"/>
            <a:r>
              <a:rPr lang="en-GB" altLang="zh-CN" sz="1050" dirty="0"/>
              <a:t>Start of Rel-20 study: Jun.2025 (SA#108/SA5#161)</a:t>
            </a:r>
            <a:endParaRPr lang="zh-CN" altLang="zh-CN" sz="1050" dirty="0"/>
          </a:p>
          <a:p>
            <a:pPr lvl="1"/>
            <a:r>
              <a:rPr lang="en-GB" altLang="zh-CN" sz="1050" dirty="0"/>
              <a:t>End of Rel-20 study: Mar.2027 (SA#115/SA5#172)</a:t>
            </a:r>
            <a:endParaRPr lang="zh-CN" altLang="en-US" sz="1050" dirty="0"/>
          </a:p>
        </p:txBody>
      </p:sp>
      <p:sp>
        <p:nvSpPr>
          <p:cNvPr id="4" name="Rectangle 3">
            <a:extLst>
              <a:ext uri="{FF2B5EF4-FFF2-40B4-BE49-F238E27FC236}">
                <a16:creationId xmlns:a16="http://schemas.microsoft.com/office/drawing/2014/main" id="{79C55F42-DC8A-44FB-9DE1-6A11CB63075E}"/>
              </a:ext>
            </a:extLst>
          </p:cNvPr>
          <p:cNvSpPr/>
          <p:nvPr/>
        </p:nvSpPr>
        <p:spPr>
          <a:xfrm>
            <a:off x="647700" y="3282951"/>
            <a:ext cx="5448300" cy="2930033"/>
          </a:xfrm>
          <a:prstGeom prst="rect">
            <a:avLst/>
          </a:prstGeom>
          <a:ln>
            <a:solidFill>
              <a:schemeClr val="tx1"/>
            </a:solidFill>
          </a:ln>
        </p:spPr>
        <p:txBody>
          <a:bodyPr wrap="square">
            <a:spAutoFit/>
          </a:bodyPr>
          <a:lstStyle/>
          <a:p>
            <a:pPr>
              <a:spcBef>
                <a:spcPct val="20000"/>
              </a:spcBef>
            </a:pPr>
            <a:r>
              <a:rPr lang="en-US" altLang="zh-CN" sz="1800" b="1" dirty="0">
                <a:latin typeface="+mn-lt"/>
                <a:cs typeface="+mn-cs"/>
              </a:rPr>
              <a:t>5GA:</a:t>
            </a:r>
          </a:p>
          <a:p>
            <a:pPr marL="609585" indent="-609585">
              <a:spcBef>
                <a:spcPct val="20000"/>
              </a:spcBef>
              <a:buBlip>
                <a:blip r:embed="rId2"/>
              </a:buBlip>
            </a:pPr>
            <a:r>
              <a:rPr lang="en-US" altLang="zh-CN" sz="1800" b="1" dirty="0">
                <a:latin typeface="+mn-lt"/>
                <a:cs typeface="+mn-cs"/>
              </a:rPr>
              <a:t>OAM/CH Prime:</a:t>
            </a:r>
          </a:p>
          <a:p>
            <a:pPr marL="989013" lvl="1" indent="-379413">
              <a:spcBef>
                <a:spcPct val="20000"/>
              </a:spcBef>
              <a:buClr>
                <a:srgbClr val="C00000"/>
              </a:buClr>
              <a:buBlip>
                <a:blip r:embed="rId3"/>
              </a:buBlip>
            </a:pPr>
            <a:r>
              <a:rPr lang="en-US" altLang="zh-CN" sz="1100" dirty="0">
                <a:latin typeface="+mn-lt"/>
              </a:rPr>
              <a:t>OAM/CH prime Stage-1 freeze: Jun 2025 – (same as SA1 stage-1 freeze)</a:t>
            </a:r>
          </a:p>
          <a:p>
            <a:pPr marL="989013" lvl="1" indent="-379413">
              <a:spcBef>
                <a:spcPct val="20000"/>
              </a:spcBef>
              <a:buClr>
                <a:srgbClr val="C00000"/>
              </a:buClr>
              <a:buBlip>
                <a:blip r:embed="rId3"/>
              </a:buBlip>
            </a:pPr>
            <a:r>
              <a:rPr lang="en-US" altLang="zh-CN" sz="1100" dirty="0">
                <a:latin typeface="+mn-lt"/>
              </a:rPr>
              <a:t>Stage-2 freeze : Jun 2026 (&gt;=80%); Sep 2026 (100%) – (same as SA2 stage-2 freeze)</a:t>
            </a:r>
          </a:p>
          <a:p>
            <a:pPr marL="989013" lvl="1" indent="-379413">
              <a:spcBef>
                <a:spcPct val="20000"/>
              </a:spcBef>
              <a:buClr>
                <a:srgbClr val="C00000"/>
              </a:buClr>
              <a:buBlip>
                <a:blip r:embed="rId3"/>
              </a:buBlip>
            </a:pPr>
            <a:r>
              <a:rPr lang="en-US" altLang="zh-CN" sz="1100" dirty="0">
                <a:latin typeface="+mn-lt"/>
              </a:rPr>
              <a:t>Stage-3 freeze : Mar 2027 – (same as CT stage-3 freeze)</a:t>
            </a:r>
          </a:p>
          <a:p>
            <a:pPr marL="609585" indent="-609585">
              <a:spcBef>
                <a:spcPct val="20000"/>
              </a:spcBef>
              <a:buBlip>
                <a:blip r:embed="rId2"/>
              </a:buBlip>
            </a:pPr>
            <a:r>
              <a:rPr lang="en-US" altLang="zh-CN" sz="1800" b="1" dirty="0">
                <a:latin typeface="+mn-lt"/>
                <a:cs typeface="+mn-cs"/>
              </a:rPr>
              <a:t>OAM/CH support network features: </a:t>
            </a:r>
          </a:p>
          <a:p>
            <a:pPr marL="989013" lvl="1" indent="-379413">
              <a:spcBef>
                <a:spcPct val="20000"/>
              </a:spcBef>
              <a:buClr>
                <a:srgbClr val="C00000"/>
              </a:buClr>
              <a:buBlip>
                <a:blip r:embed="rId3"/>
              </a:buBlip>
            </a:pPr>
            <a:r>
              <a:rPr lang="en-US" altLang="zh-CN" sz="1100" dirty="0">
                <a:latin typeface="+mn-lt"/>
              </a:rPr>
              <a:t>OAM/CH support Stage-1 freeze : Dec 2025 – (6 months later than SA1 stage-1 freeze)</a:t>
            </a:r>
          </a:p>
          <a:p>
            <a:pPr marL="989013" lvl="1" indent="-379413">
              <a:spcBef>
                <a:spcPct val="20000"/>
              </a:spcBef>
              <a:buClr>
                <a:srgbClr val="C00000"/>
              </a:buClr>
              <a:buBlip>
                <a:blip r:embed="rId3"/>
              </a:buBlip>
            </a:pPr>
            <a:r>
              <a:rPr lang="en-US" altLang="zh-CN" sz="1100" dirty="0">
                <a:latin typeface="+mn-lt"/>
              </a:rPr>
              <a:t>Stage-2 freeze: Sep 2026 (&gt;=80%); Dec 2026 (100%) – (3 months later than SA2 stage-2 freeze)</a:t>
            </a:r>
          </a:p>
          <a:p>
            <a:pPr marL="989013" lvl="1" indent="-379413">
              <a:spcBef>
                <a:spcPct val="20000"/>
              </a:spcBef>
              <a:buClr>
                <a:srgbClr val="C00000"/>
              </a:buClr>
              <a:buBlip>
                <a:blip r:embed="rId3"/>
              </a:buBlip>
            </a:pPr>
            <a:r>
              <a:rPr lang="en-US" altLang="zh-CN" sz="1100" dirty="0">
                <a:latin typeface="+mn-lt"/>
              </a:rPr>
              <a:t>Stage-3 freeze : Mar 2027 – (3 months earlier than CT </a:t>
            </a:r>
            <a:r>
              <a:rPr lang="en-US" altLang="zh-CN" sz="1100" dirty="0" err="1">
                <a:latin typeface="+mn-lt"/>
              </a:rPr>
              <a:t>OpenAPI</a:t>
            </a:r>
            <a:r>
              <a:rPr lang="en-US" altLang="zh-CN" sz="1100" dirty="0">
                <a:latin typeface="+mn-lt"/>
              </a:rPr>
              <a:t>/ASN.1 freeze)</a:t>
            </a:r>
          </a:p>
        </p:txBody>
      </p:sp>
      <p:sp>
        <p:nvSpPr>
          <p:cNvPr id="5" name="Rectangle 4">
            <a:extLst>
              <a:ext uri="{FF2B5EF4-FFF2-40B4-BE49-F238E27FC236}">
                <a16:creationId xmlns:a16="http://schemas.microsoft.com/office/drawing/2014/main" id="{10914C5E-C134-4EE1-93F9-A3C283F4B47E}"/>
              </a:ext>
            </a:extLst>
          </p:cNvPr>
          <p:cNvSpPr/>
          <p:nvPr/>
        </p:nvSpPr>
        <p:spPr>
          <a:xfrm>
            <a:off x="6096000" y="3282952"/>
            <a:ext cx="5502876" cy="2985433"/>
          </a:xfrm>
          <a:prstGeom prst="rect">
            <a:avLst/>
          </a:prstGeom>
          <a:ln>
            <a:solidFill>
              <a:schemeClr val="tx1"/>
            </a:solidFill>
          </a:ln>
        </p:spPr>
        <p:txBody>
          <a:bodyPr wrap="square">
            <a:spAutoFit/>
          </a:bodyPr>
          <a:lstStyle/>
          <a:p>
            <a:pPr>
              <a:spcBef>
                <a:spcPct val="20000"/>
              </a:spcBef>
            </a:pPr>
            <a:r>
              <a:rPr lang="en-US" altLang="zh-CN" sz="1600" b="1" dirty="0">
                <a:latin typeface="+mn-lt"/>
                <a:cs typeface="+mn-cs"/>
              </a:rPr>
              <a:t>6G SI Approval:</a:t>
            </a:r>
          </a:p>
          <a:p>
            <a:pPr marL="609585" indent="-609585">
              <a:spcBef>
                <a:spcPct val="20000"/>
              </a:spcBef>
              <a:buBlip>
                <a:blip r:embed="rId2"/>
              </a:buBlip>
            </a:pPr>
            <a:r>
              <a:rPr lang="en-US" altLang="zh-CN" sz="1600" b="1" dirty="0">
                <a:latin typeface="+mn-lt"/>
                <a:cs typeface="+mn-cs"/>
              </a:rPr>
              <a:t>OAM/CH Prime:</a:t>
            </a:r>
          </a:p>
          <a:p>
            <a:pPr marL="989013" lvl="1" indent="-379413">
              <a:spcBef>
                <a:spcPct val="20000"/>
              </a:spcBef>
              <a:buClr>
                <a:srgbClr val="C00000"/>
              </a:buClr>
              <a:buBlip>
                <a:blip r:embed="rId3"/>
              </a:buBlip>
            </a:pPr>
            <a:r>
              <a:rPr lang="en-US" altLang="zh-CN" sz="1050" dirty="0">
                <a:latin typeface="+mn-lt"/>
              </a:rPr>
              <a:t>SA5 SI approval: TSG#108 (Jun 2025) – (same as SA2 SI approval)</a:t>
            </a:r>
          </a:p>
          <a:p>
            <a:pPr marL="609585" indent="-609585">
              <a:spcBef>
                <a:spcPct val="20000"/>
              </a:spcBef>
              <a:buBlip>
                <a:blip r:embed="rId2"/>
              </a:buBlip>
            </a:pPr>
            <a:r>
              <a:rPr lang="en-US" altLang="zh-CN" sz="1600" b="1" dirty="0">
                <a:latin typeface="+mn-lt"/>
                <a:cs typeface="+mn-cs"/>
              </a:rPr>
              <a:t>OAM/CH support: </a:t>
            </a:r>
          </a:p>
          <a:p>
            <a:pPr marL="989013" lvl="1" indent="-379413">
              <a:spcBef>
                <a:spcPct val="20000"/>
              </a:spcBef>
              <a:buClr>
                <a:srgbClr val="C00000"/>
              </a:buClr>
              <a:buBlip>
                <a:blip r:embed="rId3"/>
              </a:buBlip>
            </a:pPr>
            <a:r>
              <a:rPr lang="en-US" altLang="zh-CN" sz="1050" dirty="0">
                <a:latin typeface="+mn-lt"/>
              </a:rPr>
              <a:t>SA5 SI approval: TSG#110 (Dec 2025) – (6 months later than SA2 SI approval)</a:t>
            </a:r>
          </a:p>
          <a:p>
            <a:pPr>
              <a:spcBef>
                <a:spcPct val="20000"/>
              </a:spcBef>
            </a:pPr>
            <a:r>
              <a:rPr lang="en-US" altLang="zh-CN" sz="1600" b="1" dirty="0">
                <a:latin typeface="+mn-lt"/>
                <a:cs typeface="+mn-cs"/>
              </a:rPr>
              <a:t>6G SI completion: </a:t>
            </a:r>
          </a:p>
          <a:p>
            <a:pPr marL="609585" indent="-609585">
              <a:spcBef>
                <a:spcPct val="20000"/>
              </a:spcBef>
              <a:buBlip>
                <a:blip r:embed="rId2"/>
              </a:buBlip>
            </a:pPr>
            <a:r>
              <a:rPr lang="en-US" altLang="zh-CN" sz="1600" b="1" dirty="0">
                <a:latin typeface="+mn-lt"/>
                <a:cs typeface="+mn-cs"/>
              </a:rPr>
              <a:t>OAM/CH Prime:</a:t>
            </a:r>
          </a:p>
          <a:p>
            <a:pPr marL="989013" lvl="1" indent="-379413">
              <a:spcBef>
                <a:spcPct val="20000"/>
              </a:spcBef>
              <a:buClr>
                <a:srgbClr val="C00000"/>
              </a:buClr>
              <a:buBlip>
                <a:blip r:embed="rId3"/>
              </a:buBlip>
            </a:pPr>
            <a:r>
              <a:rPr lang="en-US" altLang="zh-CN" sz="1050" dirty="0">
                <a:latin typeface="+mn-lt"/>
              </a:rPr>
              <a:t>SA5 6G SI completion: Dec 2026 or Mar 2027 (To be confirmed at future TSG meeting) </a:t>
            </a:r>
          </a:p>
          <a:p>
            <a:pPr marL="609585" indent="-609585">
              <a:spcBef>
                <a:spcPct val="20000"/>
              </a:spcBef>
              <a:buBlip>
                <a:blip r:embed="rId2"/>
              </a:buBlip>
            </a:pPr>
            <a:r>
              <a:rPr lang="en-US" altLang="zh-CN" sz="1600" b="1" dirty="0">
                <a:latin typeface="+mn-lt"/>
                <a:cs typeface="+mn-cs"/>
              </a:rPr>
              <a:t>OAM/CH support:</a:t>
            </a:r>
          </a:p>
          <a:p>
            <a:pPr marL="989013" lvl="1" indent="-379413">
              <a:spcBef>
                <a:spcPct val="20000"/>
              </a:spcBef>
              <a:buClr>
                <a:srgbClr val="C00000"/>
              </a:buClr>
              <a:buBlip>
                <a:blip r:embed="rId3"/>
              </a:buBlip>
            </a:pPr>
            <a:r>
              <a:rPr lang="en-US" altLang="zh-CN" sz="1050" dirty="0">
                <a:latin typeface="+mn-lt"/>
              </a:rPr>
              <a:t>SA5 6G SI completion: Dec 2026 or Mar 2027 (To be confirmed at future TSG meeting) ·</a:t>
            </a:r>
          </a:p>
        </p:txBody>
      </p:sp>
      <p:sp>
        <p:nvSpPr>
          <p:cNvPr id="6" name="TextBox 5">
            <a:extLst>
              <a:ext uri="{FF2B5EF4-FFF2-40B4-BE49-F238E27FC236}">
                <a16:creationId xmlns:a16="http://schemas.microsoft.com/office/drawing/2014/main" id="{234C935E-47EB-4ADD-AA1E-CDF5527B135C}"/>
              </a:ext>
            </a:extLst>
          </p:cNvPr>
          <p:cNvSpPr txBox="1"/>
          <p:nvPr/>
        </p:nvSpPr>
        <p:spPr>
          <a:xfrm rot="20459462">
            <a:off x="7273742" y="2966356"/>
            <a:ext cx="4504759" cy="292388"/>
          </a:xfrm>
          <a:prstGeom prst="rect">
            <a:avLst/>
          </a:prstGeom>
          <a:solidFill>
            <a:srgbClr val="FFFF00"/>
          </a:solidFill>
        </p:spPr>
        <p:txBody>
          <a:bodyPr wrap="none" rtlCol="0">
            <a:spAutoFit/>
          </a:bodyPr>
          <a:lstStyle/>
          <a:p>
            <a:r>
              <a:rPr lang="en-US" altLang="zh-CN" dirty="0"/>
              <a:t>This time plan is in working progress, maybe updated later</a:t>
            </a:r>
            <a:endParaRPr lang="zh-CN" altLang="en-US" dirty="0"/>
          </a:p>
        </p:txBody>
      </p:sp>
    </p:spTree>
    <p:extLst>
      <p:ext uri="{BB962C8B-B14F-4D97-AF65-F5344CB8AC3E}">
        <p14:creationId xmlns:p14="http://schemas.microsoft.com/office/powerpoint/2010/main" val="4144345154"/>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0E6AB-9842-4723-A64D-5FAEE78BBDDE}"/>
              </a:ext>
            </a:extLst>
          </p:cNvPr>
          <p:cNvSpPr>
            <a:spLocks noGrp="1"/>
          </p:cNvSpPr>
          <p:nvPr>
            <p:ph type="title"/>
          </p:nvPr>
        </p:nvSpPr>
        <p:spPr/>
        <p:txBody>
          <a:bodyPr/>
          <a:lstStyle/>
          <a:p>
            <a:r>
              <a:rPr lang="en-GB" altLang="en-US" dirty="0"/>
              <a:t>SA5 Rel-20 capacity summary </a:t>
            </a:r>
            <a:endParaRPr lang="zh-CN" altLang="en-US" dirty="0"/>
          </a:p>
        </p:txBody>
      </p:sp>
      <p:sp>
        <p:nvSpPr>
          <p:cNvPr id="4" name="Slide Number Placeholder 3">
            <a:extLst>
              <a:ext uri="{FF2B5EF4-FFF2-40B4-BE49-F238E27FC236}">
                <a16:creationId xmlns:a16="http://schemas.microsoft.com/office/drawing/2014/main" id="{8B2CF4B1-BAC4-4B36-A967-BF92131FE939}"/>
              </a:ext>
            </a:extLst>
          </p:cNvPr>
          <p:cNvSpPr>
            <a:spLocks noGrp="1"/>
          </p:cNvSpPr>
          <p:nvPr>
            <p:ph type="sldNum" sz="quarter" idx="10"/>
          </p:nvPr>
        </p:nvSpPr>
        <p:spPr/>
        <p:txBody>
          <a:bodyPr/>
          <a:lstStyle/>
          <a:p>
            <a:pPr>
              <a:defRPr/>
            </a:pPr>
            <a:fld id="{8B78E712-7E90-46AF-8873-540771249AD5}" type="slidenum">
              <a:rPr lang="en-GB" smtClean="0"/>
              <a:pPr>
                <a:defRPr/>
              </a:pPr>
              <a:t>21</a:t>
            </a:fld>
            <a:endParaRPr lang="en-GB" dirty="0"/>
          </a:p>
        </p:txBody>
      </p:sp>
      <p:sp>
        <p:nvSpPr>
          <p:cNvPr id="6" name="Content Placeholder 2">
            <a:extLst>
              <a:ext uri="{FF2B5EF4-FFF2-40B4-BE49-F238E27FC236}">
                <a16:creationId xmlns:a16="http://schemas.microsoft.com/office/drawing/2014/main" id="{CBBE5E9C-2388-489A-9825-0BD51C90FACA}"/>
              </a:ext>
            </a:extLst>
          </p:cNvPr>
          <p:cNvSpPr txBox="1">
            <a:spLocks/>
          </p:cNvSpPr>
          <p:nvPr/>
        </p:nvSpPr>
        <p:spPr bwMode="auto">
          <a:xfrm>
            <a:off x="838200" y="1351735"/>
            <a:ext cx="10515600" cy="477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8013" indent="-608013" algn="l" rtl="0" eaLnBrk="0" fontAlgn="base" hangingPunct="0">
              <a:spcBef>
                <a:spcPct val="20000"/>
              </a:spcBef>
              <a:spcAft>
                <a:spcPct val="0"/>
              </a:spcAft>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r>
              <a:rPr lang="en-US" sz="2400" kern="0" dirty="0"/>
              <a:t>SA5 capacity:</a:t>
            </a:r>
          </a:p>
          <a:p>
            <a:pPr lvl="1"/>
            <a:r>
              <a:rPr lang="en-US" sz="2000" kern="0" dirty="0"/>
              <a:t>Max </a:t>
            </a:r>
            <a:r>
              <a:rPr lang="en-US" altLang="en-US" sz="2000" kern="0" dirty="0"/>
              <a:t>TUs: 124 (OAM) / 80 (Charging)</a:t>
            </a:r>
          </a:p>
          <a:p>
            <a:pPr lvl="2"/>
            <a:r>
              <a:rPr lang="en-US" altLang="en-US" sz="1600" kern="0" dirty="0"/>
              <a:t>Additional buffer TUs: 61(OAM)/40(CH)</a:t>
            </a:r>
          </a:p>
          <a:p>
            <a:pPr lvl="1"/>
            <a:r>
              <a:rPr lang="en-US" altLang="en-US" sz="2000" kern="0" dirty="0"/>
              <a:t>Max number of SIs/WIs: 10~15 (OAM) / 6~10 (Charging)</a:t>
            </a:r>
          </a:p>
          <a:p>
            <a:pPr lvl="2"/>
            <a:r>
              <a:rPr lang="en-US" altLang="en-US" sz="1600" kern="0" dirty="0"/>
              <a:t>Note: one feature made up of SI+WI is counted as one item</a:t>
            </a:r>
          </a:p>
          <a:p>
            <a:pPr lvl="1"/>
            <a:r>
              <a:rPr lang="en-US" altLang="en-US" sz="2000" kern="0" dirty="0"/>
              <a:t>Max TUs per Feature: 12~8 TU</a:t>
            </a:r>
          </a:p>
          <a:p>
            <a:r>
              <a:rPr lang="en-US" altLang="en-US" sz="2400" kern="0" dirty="0"/>
              <a:t>Assumptions</a:t>
            </a:r>
          </a:p>
          <a:p>
            <a:pPr lvl="1"/>
            <a:r>
              <a:rPr lang="en-US" altLang="en-US" sz="2000" kern="0" dirty="0"/>
              <a:t>Start: Jun 2025, End: Mar 2027 (21 months)</a:t>
            </a:r>
          </a:p>
          <a:p>
            <a:pPr lvl="1"/>
            <a:r>
              <a:rPr lang="en-US" altLang="en-US" sz="2000" kern="0" dirty="0"/>
              <a:t>One track for OAM and One track for Charging</a:t>
            </a:r>
          </a:p>
          <a:p>
            <a:pPr lvl="1"/>
            <a:r>
              <a:rPr lang="en-US" altLang="en-US" sz="2000" kern="0" dirty="0"/>
              <a:t>Number of meetings: 10</a:t>
            </a:r>
          </a:p>
          <a:p>
            <a:pPr lvl="1"/>
            <a:r>
              <a:rPr lang="en-US" altLang="en-US" sz="2000" kern="0" dirty="0"/>
              <a:t>Expected total TUs per meeting (for all releases): 18.5 (OAM) / 12 (Charging)</a:t>
            </a:r>
          </a:p>
          <a:p>
            <a:pPr lvl="1"/>
            <a:r>
              <a:rPr lang="en-US" altLang="en-US" sz="2000" kern="0" dirty="0"/>
              <a:t>Total TUs (for all releases): 185 (OAM) / 120 (Charging)</a:t>
            </a:r>
          </a:p>
          <a:p>
            <a:pPr lvl="1"/>
            <a:r>
              <a:rPr lang="en-US" altLang="en-US" sz="2000" kern="0" dirty="0"/>
              <a:t>TUs for maintenance of past releases: 35 (OAM) / 18 (Charging)</a:t>
            </a:r>
          </a:p>
        </p:txBody>
      </p:sp>
      <p:sp>
        <p:nvSpPr>
          <p:cNvPr id="5" name="TextBox 4">
            <a:extLst>
              <a:ext uri="{FF2B5EF4-FFF2-40B4-BE49-F238E27FC236}">
                <a16:creationId xmlns:a16="http://schemas.microsoft.com/office/drawing/2014/main" id="{BD879DC1-713E-403B-970A-DD21E7D33C53}"/>
              </a:ext>
            </a:extLst>
          </p:cNvPr>
          <p:cNvSpPr txBox="1"/>
          <p:nvPr/>
        </p:nvSpPr>
        <p:spPr>
          <a:xfrm rot="20459462">
            <a:off x="7273742" y="2966356"/>
            <a:ext cx="4504759" cy="292388"/>
          </a:xfrm>
          <a:prstGeom prst="rect">
            <a:avLst/>
          </a:prstGeom>
          <a:solidFill>
            <a:srgbClr val="FFFF00"/>
          </a:solidFill>
        </p:spPr>
        <p:txBody>
          <a:bodyPr wrap="none" rtlCol="0">
            <a:spAutoFit/>
          </a:bodyPr>
          <a:lstStyle/>
          <a:p>
            <a:r>
              <a:rPr lang="en-US" altLang="zh-CN" dirty="0"/>
              <a:t>This time plan is in working progress, maybe updated later</a:t>
            </a:r>
            <a:endParaRPr lang="zh-CN" altLang="en-US" dirty="0"/>
          </a:p>
        </p:txBody>
      </p:sp>
    </p:spTree>
    <p:extLst>
      <p:ext uri="{BB962C8B-B14F-4D97-AF65-F5344CB8AC3E}">
        <p14:creationId xmlns:p14="http://schemas.microsoft.com/office/powerpoint/2010/main" val="2097038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14846B3-C87D-433B-86ED-7790A62537ED}"/>
              </a:ext>
            </a:extLst>
          </p:cNvPr>
          <p:cNvSpPr>
            <a:spLocks noGrp="1"/>
          </p:cNvSpPr>
          <p:nvPr>
            <p:ph type="title"/>
          </p:nvPr>
        </p:nvSpPr>
        <p:spPr>
          <a:xfrm>
            <a:off x="652463" y="228600"/>
            <a:ext cx="9102725" cy="1143000"/>
          </a:xfrm>
        </p:spPr>
        <p:txBody>
          <a:bodyPr/>
          <a:lstStyle/>
          <a:p>
            <a:r>
              <a:rPr lang="en-US" altLang="zh-CN" dirty="0"/>
              <a:t>Potential Rel-20 management features workshop</a:t>
            </a:r>
            <a:endParaRPr lang="zh-CN" altLang="en-US" dirty="0"/>
          </a:p>
        </p:txBody>
      </p:sp>
      <p:sp>
        <p:nvSpPr>
          <p:cNvPr id="6" name="Content Placeholder 2">
            <a:extLst>
              <a:ext uri="{FF2B5EF4-FFF2-40B4-BE49-F238E27FC236}">
                <a16:creationId xmlns:a16="http://schemas.microsoft.com/office/drawing/2014/main" id="{3D0C935D-CF09-4E51-89A0-378EAF629CEE}"/>
              </a:ext>
            </a:extLst>
          </p:cNvPr>
          <p:cNvSpPr txBox="1">
            <a:spLocks/>
          </p:cNvSpPr>
          <p:nvPr/>
        </p:nvSpPr>
        <p:spPr bwMode="auto">
          <a:xfrm>
            <a:off x="784860" y="1638300"/>
            <a:ext cx="10904220"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8013" indent="-608013" algn="l" rtl="0" eaLnBrk="0" fontAlgn="base" hangingPunct="0">
              <a:spcBef>
                <a:spcPct val="20000"/>
              </a:spcBef>
              <a:spcAft>
                <a:spcPct val="0"/>
              </a:spcAft>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r>
              <a:rPr lang="en-US" altLang="zh-CN" sz="1600" b="1" kern="0" dirty="0"/>
              <a:t>Plan for management Feature Workshop (details </a:t>
            </a:r>
            <a:r>
              <a:rPr lang="en-US" altLang="zh-CN" sz="1600" b="1" kern="0"/>
              <a:t>to be updated </a:t>
            </a:r>
            <a:r>
              <a:rPr lang="en-US" altLang="zh-CN" sz="1600" b="1" kern="0" dirty="0"/>
              <a:t>according to the availability of inputs):</a:t>
            </a:r>
          </a:p>
          <a:p>
            <a:pPr lvl="1">
              <a:buFont typeface="+mj-lt"/>
              <a:buAutoNum type="arabicPeriod"/>
            </a:pPr>
            <a:r>
              <a:rPr lang="en-US" altLang="zh-CN" sz="1600" kern="0" dirty="0"/>
              <a:t>January 2025: Online presentation on potential topics and directions (4 TUs)</a:t>
            </a:r>
          </a:p>
          <a:p>
            <a:pPr lvl="1">
              <a:buFont typeface="+mj-lt"/>
              <a:buAutoNum type="arabicPeriod"/>
            </a:pPr>
            <a:r>
              <a:rPr lang="en-US" altLang="zh-CN" sz="1600" kern="0" dirty="0"/>
              <a:t>February 2025 (SA5#159): Contributions more focused on concrete topics, especially on management prime features (2 TUs)</a:t>
            </a:r>
          </a:p>
          <a:p>
            <a:pPr lvl="1"/>
            <a:endParaRPr lang="en-US" altLang="zh-CN" sz="1600" kern="0" dirty="0"/>
          </a:p>
          <a:p>
            <a:r>
              <a:rPr lang="en-US" altLang="zh-CN" sz="1600" b="1" kern="0" dirty="0"/>
              <a:t>Draft Agenda</a:t>
            </a:r>
          </a:p>
          <a:p>
            <a:pPr marL="1144588" lvl="1" indent="-460375">
              <a:buFont typeface="+mj-lt"/>
              <a:buAutoNum type="arabicPeriod"/>
            </a:pPr>
            <a:r>
              <a:rPr lang="en-US" altLang="zh-CN" sz="1600" kern="0" dirty="0"/>
              <a:t>Opening of the workshop </a:t>
            </a:r>
          </a:p>
          <a:p>
            <a:pPr marL="1141413" lvl="1" indent="-457200">
              <a:buFont typeface="+mj-lt"/>
              <a:buAutoNum type="arabicPeriod"/>
            </a:pPr>
            <a:r>
              <a:rPr lang="en-US" altLang="zh-CN" sz="1600" kern="0" dirty="0">
                <a:solidFill>
                  <a:srgbClr val="0000FF"/>
                </a:solidFill>
              </a:rPr>
              <a:t>Contributions from 3GPP member companies</a:t>
            </a:r>
          </a:p>
          <a:p>
            <a:pPr marL="1674784" lvl="2" indent="-457200"/>
            <a:r>
              <a:rPr lang="en-US" altLang="zh-CN" sz="1600" kern="0" dirty="0">
                <a:solidFill>
                  <a:srgbClr val="0000FF"/>
                </a:solidFill>
              </a:rPr>
              <a:t>Contributions on potential Rel-20 management use cases and requirements, etc. </a:t>
            </a:r>
          </a:p>
          <a:p>
            <a:pPr marL="1674784" lvl="2" indent="-457200"/>
            <a:r>
              <a:rPr lang="en-US" altLang="zh-CN" sz="1600" kern="0" dirty="0">
                <a:solidFill>
                  <a:srgbClr val="0000FF"/>
                </a:solidFill>
              </a:rPr>
              <a:t>Up to one contribution per company</a:t>
            </a:r>
          </a:p>
          <a:p>
            <a:pPr marL="1142962" lvl="1" indent="-457200">
              <a:buFont typeface="+mj-lt"/>
              <a:buAutoNum type="arabicPeriod" startAt="3"/>
            </a:pPr>
            <a:r>
              <a:rPr lang="en-US" altLang="zh-CN" sz="1600" kern="0" dirty="0"/>
              <a:t>Chairman's summary and open discussion</a:t>
            </a:r>
            <a:r>
              <a:rPr lang="en-US" altLang="zh-CN" sz="1600" i="1" kern="0" dirty="0">
                <a:solidFill>
                  <a:srgbClr val="FF0000"/>
                </a:solidFill>
              </a:rPr>
              <a:t> </a:t>
            </a:r>
          </a:p>
          <a:p>
            <a:pPr marL="1144588" lvl="1" indent="-460375">
              <a:buFont typeface="+mj-lt"/>
              <a:buAutoNum type="arabicPeriod" startAt="3"/>
            </a:pPr>
            <a:r>
              <a:rPr lang="en-US" altLang="zh-CN" sz="1600" kern="0" dirty="0"/>
              <a:t>Closing of the workshop</a:t>
            </a:r>
          </a:p>
          <a:p>
            <a:pPr marL="684213" lvl="1" indent="0">
              <a:buNone/>
            </a:pPr>
            <a:endParaRPr lang="en-US" altLang="zh-CN" sz="1600" kern="0" dirty="0"/>
          </a:p>
          <a:p>
            <a:pPr marL="608013" lvl="1" indent="-608013">
              <a:buBlip>
                <a:blip r:embed="rId2"/>
              </a:buBlip>
            </a:pPr>
            <a:r>
              <a:rPr lang="en-US" altLang="zh-CN" sz="1600" kern="0" dirty="0">
                <a:cs typeface="+mn-cs"/>
              </a:rPr>
              <a:t>Please feel free to contact Chair if you plan to provide presentation, and it will be helpful to make better planning for this activity.</a:t>
            </a:r>
            <a:endParaRPr lang="zh-CN" altLang="en-US" sz="1600" kern="0" dirty="0">
              <a:cs typeface="+mn-cs"/>
            </a:endParaRPr>
          </a:p>
          <a:p>
            <a:pPr marL="608013" lvl="1" indent="-608013">
              <a:buBlip>
                <a:blip r:embed="rId2"/>
              </a:buBlip>
            </a:pPr>
            <a:endParaRPr lang="en-US" altLang="zh-CN" sz="1600" kern="0" dirty="0">
              <a:cs typeface="+mn-cs"/>
            </a:endParaRPr>
          </a:p>
          <a:p>
            <a:pPr lvl="1"/>
            <a:endParaRPr lang="en-US" altLang="zh-CN" sz="1600" kern="0" dirty="0"/>
          </a:p>
        </p:txBody>
      </p:sp>
    </p:spTree>
    <p:extLst>
      <p:ext uri="{BB962C8B-B14F-4D97-AF65-F5344CB8AC3E}">
        <p14:creationId xmlns:p14="http://schemas.microsoft.com/office/powerpoint/2010/main" val="3009504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9D9ED10-51F6-4715-88F6-898481BF73E0}"/>
              </a:ext>
            </a:extLst>
          </p:cNvPr>
          <p:cNvSpPr>
            <a:spLocks noGrp="1"/>
          </p:cNvSpPr>
          <p:nvPr>
            <p:ph type="title"/>
          </p:nvPr>
        </p:nvSpPr>
        <p:spPr>
          <a:xfrm>
            <a:off x="652463" y="228600"/>
            <a:ext cx="9102725" cy="1143000"/>
          </a:xfrm>
        </p:spPr>
        <p:txBody>
          <a:bodyPr/>
          <a:lstStyle/>
          <a:p>
            <a:r>
              <a:rPr lang="en-US" altLang="zh-CN" dirty="0"/>
              <a:t>3GPP SA &amp; SA5 meeting calendar (2025)</a:t>
            </a:r>
            <a:endParaRPr lang="zh-CN" altLang="en-US" dirty="0"/>
          </a:p>
        </p:txBody>
      </p:sp>
      <p:graphicFrame>
        <p:nvGraphicFramePr>
          <p:cNvPr id="5" name="Table 4">
            <a:extLst>
              <a:ext uri="{FF2B5EF4-FFF2-40B4-BE49-F238E27FC236}">
                <a16:creationId xmlns:a16="http://schemas.microsoft.com/office/drawing/2014/main" id="{18E6F80D-557F-48F8-AF6E-A6AF433F97B4}"/>
              </a:ext>
            </a:extLst>
          </p:cNvPr>
          <p:cNvGraphicFramePr>
            <a:graphicFrameLocks noGrp="1"/>
          </p:cNvGraphicFramePr>
          <p:nvPr>
            <p:extLst>
              <p:ext uri="{D42A27DB-BD31-4B8C-83A1-F6EECF244321}">
                <p14:modId xmlns:p14="http://schemas.microsoft.com/office/powerpoint/2010/main" val="3878101439"/>
              </p:ext>
            </p:extLst>
          </p:nvPr>
        </p:nvGraphicFramePr>
        <p:xfrm>
          <a:off x="719424" y="1339284"/>
          <a:ext cx="11052000" cy="3932166"/>
        </p:xfrm>
        <a:graphic>
          <a:graphicData uri="http://schemas.openxmlformats.org/drawingml/2006/table">
            <a:tbl>
              <a:tblPr firstRow="1" bandRow="1">
                <a:tableStyleId>{5C22544A-7EE6-4342-B048-85BDC9FD1C3A}</a:tableStyleId>
              </a:tblPr>
              <a:tblGrid>
                <a:gridCol w="1803954">
                  <a:extLst>
                    <a:ext uri="{9D8B030D-6E8A-4147-A177-3AD203B41FA5}">
                      <a16:colId xmlns:a16="http://schemas.microsoft.com/office/drawing/2014/main" val="2472396523"/>
                    </a:ext>
                  </a:extLst>
                </a:gridCol>
                <a:gridCol w="2616846">
                  <a:extLst>
                    <a:ext uri="{9D8B030D-6E8A-4147-A177-3AD203B41FA5}">
                      <a16:colId xmlns:a16="http://schemas.microsoft.com/office/drawing/2014/main" val="906508873"/>
                    </a:ext>
                  </a:extLst>
                </a:gridCol>
                <a:gridCol w="2210400">
                  <a:extLst>
                    <a:ext uri="{9D8B030D-6E8A-4147-A177-3AD203B41FA5}">
                      <a16:colId xmlns:a16="http://schemas.microsoft.com/office/drawing/2014/main" val="520459498"/>
                    </a:ext>
                  </a:extLst>
                </a:gridCol>
                <a:gridCol w="1897008">
                  <a:extLst>
                    <a:ext uri="{9D8B030D-6E8A-4147-A177-3AD203B41FA5}">
                      <a16:colId xmlns:a16="http://schemas.microsoft.com/office/drawing/2014/main" val="2192747670"/>
                    </a:ext>
                  </a:extLst>
                </a:gridCol>
                <a:gridCol w="2523792">
                  <a:extLst>
                    <a:ext uri="{9D8B030D-6E8A-4147-A177-3AD203B41FA5}">
                      <a16:colId xmlns:a16="http://schemas.microsoft.com/office/drawing/2014/main" val="2953444473"/>
                    </a:ext>
                  </a:extLst>
                </a:gridCol>
              </a:tblGrid>
              <a:tr h="641908">
                <a:tc>
                  <a:txBody>
                    <a:bodyPr/>
                    <a:lstStyle/>
                    <a:p>
                      <a:pPr marL="0" algn="ctr" defTabSz="1219170" rtl="0" eaLnBrk="1" fontAlgn="ctr" latinLnBrk="0" hangingPunct="1"/>
                      <a:r>
                        <a:rPr lang="en-US" altLang="zh-CN" sz="1400" b="1" i="0" u="none" strike="noStrike" kern="1200" dirty="0">
                          <a:solidFill>
                            <a:srgbClr val="000000"/>
                          </a:solidFill>
                          <a:effectLst/>
                          <a:latin typeface="Arial" panose="020B0604020202020204" pitchFamily="34" charset="0"/>
                          <a:ea typeface="+mn-ea"/>
                          <a:cs typeface="+mn-cs"/>
                        </a:rPr>
                        <a:t>Meeting info</a:t>
                      </a:r>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lang="en-US" altLang="zh-CN" sz="1400" b="1" i="0" u="none" strike="noStrike" kern="1200" dirty="0">
                        <a:solidFill>
                          <a:srgbClr val="000000"/>
                        </a:solidFill>
                        <a:effectLst/>
                        <a:latin typeface="Arial" panose="020B0604020202020204" pitchFamily="34" charset="0"/>
                        <a:ea typeface="+mn-ea"/>
                        <a:cs typeface="+mn-cs"/>
                      </a:endParaRP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1400" b="1" i="0" u="none" strike="noStrike" kern="1200" dirty="0" err="1">
                          <a:solidFill>
                            <a:srgbClr val="000000"/>
                          </a:solidFill>
                          <a:effectLst/>
                          <a:latin typeface="Arial" panose="020B0604020202020204" pitchFamily="34" charset="0"/>
                          <a:ea typeface="+mn-ea"/>
                          <a:cs typeface="+mn-cs"/>
                        </a:rPr>
                        <a:t>DateTime</a:t>
                      </a:r>
                      <a:endParaRPr lang="en-US" altLang="zh-CN" sz="1400" b="1" i="0" u="none" strike="noStrike" kern="1200" dirty="0">
                        <a:solidFill>
                          <a:srgbClr val="000000"/>
                        </a:solidFill>
                        <a:effectLst/>
                        <a:latin typeface="Arial" panose="020B0604020202020204" pitchFamily="34" charset="0"/>
                        <a:ea typeface="+mn-ea"/>
                        <a:cs typeface="+mn-cs"/>
                      </a:endParaRPr>
                    </a:p>
                    <a:p>
                      <a:pPr marL="0" algn="ctr" defTabSz="1219170" rtl="0" eaLnBrk="1" fontAlgn="ctr" latinLnBrk="0" hangingPunct="1"/>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Location</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Release dates</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Other WGs (potential colocation)</a:t>
                      </a:r>
                    </a:p>
                  </a:txBody>
                  <a:tcPr marL="7620" marR="7620" marT="7620" marB="0" anchor="ctr"/>
                </a:tc>
                <a:extLst>
                  <a:ext uri="{0D108BD9-81ED-4DB2-BD59-A6C34878D82A}">
                    <a16:rowId xmlns:a16="http://schemas.microsoft.com/office/drawing/2014/main" val="257416517"/>
                  </a:ext>
                </a:extLst>
              </a:tr>
              <a:tr h="367524">
                <a:tc>
                  <a:txBody>
                    <a:bodyPr/>
                    <a:lstStyle/>
                    <a:p>
                      <a:pPr algn="ctr"/>
                      <a:r>
                        <a:rPr lang="en-US" altLang="zh-CN" sz="1400" b="1" dirty="0">
                          <a:latin typeface="+mn-lt"/>
                        </a:rPr>
                        <a:t>SA5#159</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17 Feb 2025- 21 Feb 2025 </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Sophia Antipolis, FR</a:t>
                      </a:r>
                      <a:endParaRPr lang="zh-CN" altLang="en-US" sz="1400" dirty="0">
                        <a:latin typeface="+mn-lt"/>
                      </a:endParaRPr>
                    </a:p>
                  </a:txBody>
                  <a:tcPr/>
                </a:tc>
                <a:tc>
                  <a:txBody>
                    <a:bodyPr/>
                    <a:lstStyle/>
                    <a:p>
                      <a:endParaRPr lang="zh-CN" altLang="en-US" sz="1400" dirty="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499267761"/>
                  </a:ext>
                </a:extLst>
              </a:tr>
              <a:tr h="367524">
                <a:tc>
                  <a:txBody>
                    <a:bodyPr/>
                    <a:lstStyle/>
                    <a:p>
                      <a:pPr algn="ctr"/>
                      <a:r>
                        <a:rPr lang="en-US" altLang="zh-CN" sz="1400" b="1" dirty="0">
                          <a:latin typeface="+mn-lt"/>
                        </a:rPr>
                        <a:t>SA#107</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10 Mar 2025- 14 Mar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Incheon, South Korea</a:t>
                      </a:r>
                      <a:endParaRPr lang="zh-CN" altLang="en-US" sz="1400" dirty="0">
                        <a:latin typeface="+mn-lt"/>
                      </a:endParaRPr>
                    </a:p>
                  </a:txBody>
                  <a:tcPr>
                    <a:solidFill>
                      <a:schemeClr val="accent6">
                        <a:lumMod val="40000"/>
                        <a:lumOff val="60000"/>
                      </a:schemeClr>
                    </a:solidFill>
                  </a:tcPr>
                </a:tc>
                <a:tc>
                  <a:txBody>
                    <a:bodyPr/>
                    <a:lstStyle/>
                    <a:p>
                      <a:r>
                        <a:rPr lang="en-US" altLang="zh-CN" sz="1400" dirty="0">
                          <a:latin typeface="+mn-lt"/>
                        </a:rPr>
                        <a:t>6G workshop</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1858617913"/>
                  </a:ext>
                </a:extLst>
              </a:tr>
              <a:tr h="30207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SA5#160</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07 Apr 2025- 11 Apr 2025</a:t>
                      </a:r>
                      <a:endParaRPr lang="zh-CN" altLang="en-US" sz="1400" kern="120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mn-lt"/>
                        </a:rPr>
                        <a:t>Goteborg, SE</a:t>
                      </a:r>
                      <a:endParaRPr lang="zh-CN" altLang="en-US" sz="1400" dirty="0">
                        <a:latin typeface="+mn-lt"/>
                      </a:endParaRPr>
                    </a:p>
                  </a:txBody>
                  <a:tcPr/>
                </a:tc>
                <a:tc>
                  <a:txBody>
                    <a:bodyPr/>
                    <a:lstStyle/>
                    <a:p>
                      <a:endParaRPr lang="zh-CN" altLang="en-US" sz="1400" dirty="0">
                        <a:latin typeface="+mn-lt"/>
                      </a:endParaRPr>
                    </a:p>
                  </a:txBody>
                  <a:tcPr/>
                </a:tc>
                <a:tc>
                  <a:txBody>
                    <a:bodyPr/>
                    <a:lstStyle/>
                    <a:p>
                      <a:r>
                        <a:rPr lang="en-US" altLang="zh-CN" sz="1400" dirty="0">
                          <a:latin typeface="+mn-lt"/>
                        </a:rPr>
                        <a:t>SA2/3/4/5/6</a:t>
                      </a:r>
                      <a:endParaRPr lang="zh-CN" altLang="en-US" sz="1400" dirty="0">
                        <a:latin typeface="+mn-lt"/>
                      </a:endParaRPr>
                    </a:p>
                  </a:txBody>
                  <a:tcPr/>
                </a:tc>
                <a:extLst>
                  <a:ext uri="{0D108BD9-81ED-4DB2-BD59-A6C34878D82A}">
                    <a16:rowId xmlns:a16="http://schemas.microsoft.com/office/drawing/2014/main" val="3103087858"/>
                  </a:ext>
                </a:extLst>
              </a:tr>
              <a:tr h="30207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SA5#161</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19 May 2025- 23 May 2025</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Fukuoka, Japan</a:t>
                      </a:r>
                      <a:endParaRPr lang="zh-CN" altLang="en-US" sz="1400" dirty="0">
                        <a:latin typeface="+mn-lt"/>
                      </a:endParaRPr>
                    </a:p>
                  </a:txBody>
                  <a:tcPr/>
                </a:tc>
                <a:tc>
                  <a:txBody>
                    <a:bodyPr/>
                    <a:lstStyle/>
                    <a:p>
                      <a:endParaRPr lang="zh-CN" altLang="en-US" sz="1400">
                        <a:latin typeface="+mn-lt"/>
                      </a:endParaRPr>
                    </a:p>
                  </a:txBody>
                  <a:tcPr/>
                </a:tc>
                <a:tc>
                  <a:txBody>
                    <a:bodyPr/>
                    <a:lstStyle/>
                    <a:p>
                      <a:r>
                        <a:rPr lang="en-US" altLang="zh-CN" sz="1400" dirty="0">
                          <a:latin typeface="+mn-lt"/>
                        </a:rPr>
                        <a:t>SA WGs</a:t>
                      </a:r>
                      <a:endParaRPr lang="zh-CN" altLang="en-US" sz="1400" dirty="0">
                        <a:latin typeface="+mn-lt"/>
                      </a:endParaRPr>
                    </a:p>
                  </a:txBody>
                  <a:tcPr/>
                </a:tc>
                <a:extLst>
                  <a:ext uri="{0D108BD9-81ED-4DB2-BD59-A6C34878D82A}">
                    <a16:rowId xmlns:a16="http://schemas.microsoft.com/office/drawing/2014/main" val="4082371747"/>
                  </a:ext>
                </a:extLst>
              </a:tr>
              <a:tr h="302074">
                <a:tc>
                  <a:txBody>
                    <a:bodyPr/>
                    <a:lstStyle/>
                    <a:p>
                      <a:pPr algn="ctr"/>
                      <a:r>
                        <a:rPr lang="en-US" altLang="zh-CN" sz="1400" b="1" dirty="0">
                          <a:latin typeface="+mn-lt"/>
                        </a:rPr>
                        <a:t>SA#108</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09 Jun 2025- 13 Jun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Europe</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2383619715"/>
                  </a:ext>
                </a:extLst>
              </a:tr>
              <a:tr h="30347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SA5#162</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25 Aug 2025- 29 Aug 2025 </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Goteborg, SE</a:t>
                      </a:r>
                      <a:endParaRPr lang="zh-CN" altLang="en-US" sz="1400" dirty="0">
                        <a:latin typeface="+mn-lt"/>
                      </a:endParaRPr>
                    </a:p>
                  </a:txBody>
                  <a:tcPr/>
                </a:tc>
                <a:tc>
                  <a:txBody>
                    <a:bodyPr/>
                    <a:lstStyle/>
                    <a:p>
                      <a:endParaRPr lang="zh-CN" altLang="en-US" sz="1400" dirty="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mn-lt"/>
                        </a:rPr>
                        <a:t>SA WGs/CT WGs</a:t>
                      </a:r>
                      <a:endParaRPr lang="zh-CN" altLang="en-US" sz="1400" dirty="0">
                        <a:latin typeface="+mn-lt"/>
                      </a:endParaRPr>
                    </a:p>
                  </a:txBody>
                  <a:tcPr/>
                </a:tc>
                <a:extLst>
                  <a:ext uri="{0D108BD9-81ED-4DB2-BD59-A6C34878D82A}">
                    <a16:rowId xmlns:a16="http://schemas.microsoft.com/office/drawing/2014/main" val="294041893"/>
                  </a:ext>
                </a:extLst>
              </a:tr>
              <a:tr h="306832">
                <a:tc>
                  <a:txBody>
                    <a:bodyPr/>
                    <a:lstStyle/>
                    <a:p>
                      <a:pPr algn="ctr"/>
                      <a:r>
                        <a:rPr lang="en-US" altLang="zh-CN" sz="1400" b="1" dirty="0">
                          <a:latin typeface="+mn-lt"/>
                        </a:rPr>
                        <a:t>SA#109</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15 Sep 2025- 19 Sep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China</a:t>
                      </a:r>
                      <a:endParaRPr lang="zh-CN" altLang="en-US" sz="1400" dirty="0">
                        <a:latin typeface="+mn-lt"/>
                      </a:endParaRPr>
                    </a:p>
                  </a:txBody>
                  <a:tcPr>
                    <a:solidFill>
                      <a:schemeClr val="accent6">
                        <a:lumMod val="40000"/>
                        <a:lumOff val="60000"/>
                      </a:schemeClr>
                    </a:solidFill>
                  </a:tcPr>
                </a:tc>
                <a:tc>
                  <a:txBody>
                    <a:bodyPr/>
                    <a:lstStyle/>
                    <a:p>
                      <a:r>
                        <a:rPr lang="en-US" altLang="zh-CN" sz="1400" dirty="0">
                          <a:latin typeface="+mn-lt"/>
                        </a:rPr>
                        <a:t>Rel-19 freeze</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3989188346"/>
                  </a:ext>
                </a:extLst>
              </a:tr>
              <a:tr h="336402">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SA5#163</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13 Oct 2025- 17 Oct 2025</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China</a:t>
                      </a:r>
                      <a:endParaRPr lang="zh-CN" altLang="en-US" sz="1400" dirty="0">
                        <a:latin typeface="+mn-lt"/>
                      </a:endParaRPr>
                    </a:p>
                  </a:txBody>
                  <a:tcPr/>
                </a:tc>
                <a:tc>
                  <a:txBody>
                    <a:bodyPr/>
                    <a:lstStyle/>
                    <a:p>
                      <a:endParaRPr lang="zh-CN" altLang="en-US" sz="1400">
                        <a:latin typeface="+mn-lt"/>
                      </a:endParaRPr>
                    </a:p>
                  </a:txBody>
                  <a:tcPr/>
                </a:tc>
                <a:tc>
                  <a:txBody>
                    <a:bodyPr/>
                    <a:lstStyle/>
                    <a:p>
                      <a:r>
                        <a:rPr lang="en-US" altLang="zh-CN" sz="1400" dirty="0">
                          <a:latin typeface="+mn-lt"/>
                        </a:rPr>
                        <a:t>SA2/3/4/5/6 and CT1/3/4 WGs</a:t>
                      </a:r>
                      <a:endParaRPr lang="zh-CN" altLang="en-US" sz="1400" dirty="0">
                        <a:latin typeface="+mn-lt"/>
                      </a:endParaRPr>
                    </a:p>
                  </a:txBody>
                  <a:tcPr/>
                </a:tc>
                <a:extLst>
                  <a:ext uri="{0D108BD9-81ED-4DB2-BD59-A6C34878D82A}">
                    <a16:rowId xmlns:a16="http://schemas.microsoft.com/office/drawing/2014/main" val="882707792"/>
                  </a:ext>
                </a:extLst>
              </a:tr>
              <a:tr h="31946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SA5#164</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17 Nov 2025- 21 Nov 2025</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US</a:t>
                      </a:r>
                      <a:endParaRPr lang="zh-CN" altLang="en-US" sz="1400" dirty="0">
                        <a:latin typeface="+mn-lt"/>
                      </a:endParaRPr>
                    </a:p>
                  </a:txBody>
                  <a:tcPr/>
                </a:tc>
                <a:tc>
                  <a:txBody>
                    <a:bodyPr/>
                    <a:lstStyle/>
                    <a:p>
                      <a:endParaRPr lang="zh-CN" altLang="en-US" sz="140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mn-lt"/>
                        </a:rPr>
                        <a:t>CT WGs, SA WGs, RAN WGs</a:t>
                      </a:r>
                      <a:endParaRPr lang="zh-CN" altLang="en-US" sz="1400" dirty="0">
                        <a:latin typeface="+mn-lt"/>
                      </a:endParaRPr>
                    </a:p>
                  </a:txBody>
                  <a:tcPr/>
                </a:tc>
                <a:extLst>
                  <a:ext uri="{0D108BD9-81ED-4DB2-BD59-A6C34878D82A}">
                    <a16:rowId xmlns:a16="http://schemas.microsoft.com/office/drawing/2014/main" val="3748246202"/>
                  </a:ext>
                </a:extLst>
              </a:tr>
              <a:tr h="367524">
                <a:tc>
                  <a:txBody>
                    <a:bodyPr/>
                    <a:lstStyle/>
                    <a:p>
                      <a:pPr algn="ctr"/>
                      <a:r>
                        <a:rPr lang="en-US" altLang="zh-CN" sz="1400" b="1" dirty="0">
                          <a:latin typeface="+mn-lt"/>
                        </a:rPr>
                        <a:t>SA#110</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08 Dec 2025- 12 Dec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US</a:t>
                      </a:r>
                      <a:endParaRPr lang="zh-CN" altLang="en-US" sz="1400" dirty="0">
                        <a:latin typeface="+mn-lt"/>
                      </a:endParaRPr>
                    </a:p>
                  </a:txBody>
                  <a:tcPr>
                    <a:solidFill>
                      <a:schemeClr val="accent6">
                        <a:lumMod val="40000"/>
                        <a:lumOff val="60000"/>
                      </a:schemeClr>
                    </a:solidFill>
                  </a:tcPr>
                </a:tc>
                <a:tc>
                  <a:txBody>
                    <a:bodyPr/>
                    <a:lstStyle/>
                    <a:p>
                      <a:endParaRPr lang="zh-CN" altLang="en-US" sz="140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407635465"/>
                  </a:ext>
                </a:extLst>
              </a:tr>
            </a:tbl>
          </a:graphicData>
        </a:graphic>
      </p:graphicFrame>
      <p:sp>
        <p:nvSpPr>
          <p:cNvPr id="6" name="Rectangle 5">
            <a:extLst>
              <a:ext uri="{FF2B5EF4-FFF2-40B4-BE49-F238E27FC236}">
                <a16:creationId xmlns:a16="http://schemas.microsoft.com/office/drawing/2014/main" id="{918C4190-BBF6-4D1D-BB8D-5490D7DBB973}"/>
              </a:ext>
            </a:extLst>
          </p:cNvPr>
          <p:cNvSpPr/>
          <p:nvPr/>
        </p:nvSpPr>
        <p:spPr>
          <a:xfrm>
            <a:off x="493777" y="5463853"/>
            <a:ext cx="11277648" cy="769441"/>
          </a:xfrm>
          <a:prstGeom prst="rect">
            <a:avLst/>
          </a:prstGeom>
        </p:spPr>
        <p:txBody>
          <a:bodyPr wrap="square">
            <a:spAutoFit/>
          </a:bodyPr>
          <a:lstStyle/>
          <a:p>
            <a:pPr marL="381000" indent="-379413">
              <a:spcBef>
                <a:spcPct val="20000"/>
              </a:spcBef>
              <a:buClr>
                <a:srgbClr val="C00000"/>
              </a:buClr>
              <a:buBlip>
                <a:blip r:embed="rId2"/>
              </a:buBlip>
            </a:pPr>
            <a:r>
              <a:rPr lang="en-US" altLang="en-US" sz="2000" kern="0" dirty="0">
                <a:solidFill>
                  <a:prstClr val="black"/>
                </a:solidFill>
                <a:latin typeface="Calibri"/>
              </a:rPr>
              <a:t>6 f2f SA5 meeting planned in 2025, 3 meetings in Europe, 1 in Japan, 1 in China, 1 in US.</a:t>
            </a:r>
          </a:p>
          <a:p>
            <a:pPr marL="381000" indent="-379413">
              <a:spcBef>
                <a:spcPct val="20000"/>
              </a:spcBef>
              <a:buClr>
                <a:srgbClr val="C00000"/>
              </a:buClr>
              <a:buBlip>
                <a:blip r:embed="rId2"/>
              </a:buBlip>
            </a:pPr>
            <a:r>
              <a:rPr lang="en-US" altLang="en-US" sz="2000" kern="0" dirty="0">
                <a:solidFill>
                  <a:prstClr val="black"/>
                </a:solidFill>
                <a:latin typeface="Calibri"/>
              </a:rPr>
              <a:t>Please book your hotel/flight when you received official meeting invitation</a:t>
            </a:r>
          </a:p>
        </p:txBody>
      </p:sp>
    </p:spTree>
    <p:extLst>
      <p:ext uri="{BB962C8B-B14F-4D97-AF65-F5344CB8AC3E}">
        <p14:creationId xmlns:p14="http://schemas.microsoft.com/office/powerpoint/2010/main" val="1166798183"/>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870" y="2787365"/>
            <a:ext cx="8221835" cy="519616"/>
          </a:xfrm>
        </p:spPr>
        <p:txBody>
          <a:bodyPr/>
          <a:lstStyle/>
          <a:p>
            <a:r>
              <a:rPr lang="sv-SE" sz="4400" dirty="0" err="1"/>
              <a:t>Thank</a:t>
            </a:r>
            <a:r>
              <a:rPr lang="sv-SE" sz="4400" dirty="0"/>
              <a:t> </a:t>
            </a:r>
            <a:r>
              <a:rPr lang="sv-SE" sz="4400" dirty="0" err="1"/>
              <a:t>you</a:t>
            </a:r>
            <a:r>
              <a:rPr lang="sv-SE" sz="4400" dirty="0"/>
              <a:t>!</a:t>
            </a:r>
          </a:p>
        </p:txBody>
      </p:sp>
    </p:spTree>
    <p:extLst>
      <p:ext uri="{BB962C8B-B14F-4D97-AF65-F5344CB8AC3E}">
        <p14:creationId xmlns:p14="http://schemas.microsoft.com/office/powerpoint/2010/main" val="1195480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535131-65AB-4290-A323-E919E143C965}"/>
              </a:ext>
            </a:extLst>
          </p:cNvPr>
          <p:cNvSpPr>
            <a:spLocks noGrp="1"/>
          </p:cNvSpPr>
          <p:nvPr>
            <p:ph type="title"/>
          </p:nvPr>
        </p:nvSpPr>
        <p:spPr>
          <a:xfrm>
            <a:off x="36786" y="0"/>
            <a:ext cx="9797229" cy="903890"/>
          </a:xfrm>
        </p:spPr>
        <p:txBody>
          <a:bodyPr/>
          <a:lstStyle/>
          <a:p>
            <a:r>
              <a:rPr lang="en-US" altLang="zh-CN" dirty="0"/>
              <a:t>Overview of 5G management specifications</a:t>
            </a:r>
            <a:endParaRPr lang="zh-CN" altLang="en-US" dirty="0"/>
          </a:p>
        </p:txBody>
      </p:sp>
      <p:pic>
        <p:nvPicPr>
          <p:cNvPr id="4" name="Picture 2077670997">
            <a:extLst>
              <a:ext uri="{FF2B5EF4-FFF2-40B4-BE49-F238E27FC236}">
                <a16:creationId xmlns:a16="http://schemas.microsoft.com/office/drawing/2014/main" id="{FD53F554-9005-418E-B57E-3ED6BE32708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7949" y="903890"/>
            <a:ext cx="8639527" cy="4498427"/>
          </a:xfrm>
          <a:prstGeom prst="rect">
            <a:avLst/>
          </a:prstGeom>
          <a:noFill/>
        </p:spPr>
      </p:pic>
      <p:sp>
        <p:nvSpPr>
          <p:cNvPr id="3" name="TextBox 2">
            <a:extLst>
              <a:ext uri="{FF2B5EF4-FFF2-40B4-BE49-F238E27FC236}">
                <a16:creationId xmlns:a16="http://schemas.microsoft.com/office/drawing/2014/main" id="{868E37E9-A36B-48D1-8387-A45EDF835441}"/>
              </a:ext>
            </a:extLst>
          </p:cNvPr>
          <p:cNvSpPr txBox="1"/>
          <p:nvPr/>
        </p:nvSpPr>
        <p:spPr>
          <a:xfrm>
            <a:off x="3600844" y="5908916"/>
            <a:ext cx="1792863" cy="292388"/>
          </a:xfrm>
          <a:prstGeom prst="rect">
            <a:avLst/>
          </a:prstGeom>
          <a:noFill/>
        </p:spPr>
        <p:txBody>
          <a:bodyPr wrap="none" rtlCol="0">
            <a:spAutoFit/>
          </a:bodyPr>
          <a:lstStyle/>
          <a:p>
            <a:r>
              <a:rPr lang="en-US" altLang="zh-CN" dirty="0"/>
              <a:t>Ref:</a:t>
            </a:r>
            <a:r>
              <a:rPr lang="zh-CN" altLang="en-US" dirty="0"/>
              <a:t> </a:t>
            </a:r>
            <a:r>
              <a:rPr lang="en-US" altLang="zh-CN" dirty="0"/>
              <a:t>3GPP TS</a:t>
            </a:r>
            <a:r>
              <a:rPr lang="zh-CN" altLang="en-US" dirty="0"/>
              <a:t> </a:t>
            </a:r>
            <a:r>
              <a:rPr lang="en-US" altLang="zh-CN" dirty="0"/>
              <a:t>28.533</a:t>
            </a:r>
            <a:endParaRPr lang="zh-CN" altLang="en-US" dirty="0"/>
          </a:p>
        </p:txBody>
      </p:sp>
    </p:spTree>
    <p:extLst>
      <p:ext uri="{BB962C8B-B14F-4D97-AF65-F5344CB8AC3E}">
        <p14:creationId xmlns:p14="http://schemas.microsoft.com/office/powerpoint/2010/main" val="340802240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4C08-14A0-42F6-AC9C-B666D7D59188}"/>
              </a:ext>
            </a:extLst>
          </p:cNvPr>
          <p:cNvSpPr>
            <a:spLocks noGrp="1"/>
          </p:cNvSpPr>
          <p:nvPr>
            <p:ph type="title"/>
          </p:nvPr>
        </p:nvSpPr>
        <p:spPr/>
        <p:txBody>
          <a:bodyPr/>
          <a:lstStyle/>
          <a:p>
            <a:r>
              <a:rPr lang="en-US" altLang="zh-CN" sz="4400" dirty="0"/>
              <a:t>3GPP SA5 Introduction</a:t>
            </a:r>
            <a:endParaRPr lang="zh-CN" altLang="en-US" dirty="0"/>
          </a:p>
        </p:txBody>
      </p:sp>
      <p:pic>
        <p:nvPicPr>
          <p:cNvPr id="11266" name="Picture 2" descr="C:\Users\z00340018\AppData\Roaming\eSpace_Desktop\UserData\z00340018\imagefiles\originalImgfiles\A693F04C-8944-446E-9D4C-74F637E58AB9.png">
            <a:extLst>
              <a:ext uri="{FF2B5EF4-FFF2-40B4-BE49-F238E27FC236}">
                <a16:creationId xmlns:a16="http://schemas.microsoft.com/office/drawing/2014/main" id="{3EB60C47-E843-4CE2-94F4-B967AEE8CB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7583" y="1437815"/>
            <a:ext cx="4482969" cy="47373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3D8C37D-1840-42CC-9B9C-061CC5EB4B00}"/>
              </a:ext>
            </a:extLst>
          </p:cNvPr>
          <p:cNvSpPr/>
          <p:nvPr/>
        </p:nvSpPr>
        <p:spPr>
          <a:xfrm>
            <a:off x="317413" y="1311377"/>
            <a:ext cx="5541054" cy="4385816"/>
          </a:xfrm>
          <a:prstGeom prst="rect">
            <a:avLst/>
          </a:prstGeom>
        </p:spPr>
        <p:txBody>
          <a:bodyPr wrap="square">
            <a:spAutoFit/>
          </a:bodyPr>
          <a:lstStyle/>
          <a:p>
            <a:r>
              <a:rPr lang="en-US" altLang="zh-CN" b="1" dirty="0"/>
              <a:t>Introducing 3GPP</a:t>
            </a:r>
          </a:p>
          <a:p>
            <a:endParaRPr lang="en-US" altLang="zh-CN" sz="1100" dirty="0"/>
          </a:p>
          <a:p>
            <a:pPr marL="171450" indent="-171450">
              <a:buFont typeface="Wingdings" panose="05000000000000000000" pitchFamily="2" charset="2"/>
              <a:buChar char="Ø"/>
            </a:pPr>
            <a:r>
              <a:rPr lang="en-US" altLang="zh-CN" sz="1100" dirty="0"/>
              <a:t>The 3rd Generation Partnership Project (3GPP) unites seven telecommunications standard development organizations (ARIB, ATIS, CCSA, ETSI, TSDSI, TTA, TTC), known as “Organizational Partners” providing their members with a stable environment to produce the Reports and Specifications that define 3GPP technologies.</a:t>
            </a:r>
          </a:p>
          <a:p>
            <a:pPr marL="171450" indent="-171450">
              <a:buFont typeface="Wingdings" panose="05000000000000000000" pitchFamily="2" charset="2"/>
              <a:buChar char="Ø"/>
            </a:pPr>
            <a:endParaRPr lang="en-US" altLang="zh-CN" sz="1100" dirty="0"/>
          </a:p>
          <a:p>
            <a:pPr marL="171450" indent="-171450">
              <a:buFont typeface="Wingdings" panose="05000000000000000000" pitchFamily="2" charset="2"/>
              <a:buChar char="Ø"/>
            </a:pPr>
            <a:r>
              <a:rPr lang="en-US" altLang="zh-CN" sz="1100" dirty="0"/>
              <a:t>3GPP specifications cover cellular telecommunications technologies, including radio access, core network and service capabilities, which provide a complete system description for mobile telecommunications. The 3GPP specifications also provide hooks for non-radio access to the core network, and for interworking with non-3GPP networks.</a:t>
            </a:r>
          </a:p>
          <a:p>
            <a:r>
              <a:rPr lang="en-US" altLang="zh-CN" sz="1100" dirty="0">
                <a:hlinkClick r:id="rId3"/>
              </a:rPr>
              <a:t>https://www.3gpp.org/about-us/introducing-3gpp</a:t>
            </a:r>
            <a:r>
              <a:rPr lang="en-US" altLang="zh-CN" sz="1100" dirty="0"/>
              <a:t> </a:t>
            </a:r>
          </a:p>
          <a:p>
            <a:endParaRPr lang="en-US" altLang="zh-CN" sz="1100" dirty="0"/>
          </a:p>
          <a:p>
            <a:r>
              <a:rPr lang="en-US" altLang="zh-CN" b="1" dirty="0"/>
              <a:t>Introducing 3GPP SA5</a:t>
            </a:r>
          </a:p>
          <a:p>
            <a:endParaRPr lang="en-US" altLang="zh-CN" sz="1100" dirty="0"/>
          </a:p>
          <a:p>
            <a:r>
              <a:rPr lang="en-US" altLang="zh-CN" sz="1100" dirty="0"/>
              <a:t>TSG SA WG5 is currently responsible for:</a:t>
            </a:r>
          </a:p>
          <a:p>
            <a:pPr marL="171450" indent="-171450">
              <a:buFont typeface="Wingdings" panose="05000000000000000000" pitchFamily="2" charset="2"/>
              <a:buChar char="Ø"/>
            </a:pPr>
            <a:r>
              <a:rPr lang="en-US" altLang="zh-CN" sz="1100" dirty="0"/>
              <a:t>Management and Orchestration which covers aspects such as operation, assurance, fulfillment and automation, including management interaction with entities external to the network operator (e.g. service providers and verticals).</a:t>
            </a:r>
          </a:p>
          <a:p>
            <a:pPr marL="171450" indent="-171450">
              <a:buFont typeface="Wingdings" panose="05000000000000000000" pitchFamily="2" charset="2"/>
              <a:buChar char="Ø"/>
            </a:pPr>
            <a:r>
              <a:rPr lang="en-US" altLang="zh-CN" sz="1100" dirty="0"/>
              <a:t>Charging which covers aspects such as Quota Management and Charging Data Records (CDRs) generation, related to end-user and service-provider.</a:t>
            </a:r>
          </a:p>
          <a:p>
            <a:endParaRPr lang="en-US" altLang="zh-CN" sz="1100" dirty="0"/>
          </a:p>
          <a:p>
            <a:r>
              <a:rPr lang="en-US" altLang="zh-CN" sz="1100" dirty="0">
                <a:hlinkClick r:id="rId4"/>
              </a:rPr>
              <a:t>https://www.3gpp.org/3gpp-groups/service-system-aspects-sa/sa-wg5</a:t>
            </a:r>
            <a:r>
              <a:rPr lang="en-US" altLang="zh-CN" sz="1100" dirty="0"/>
              <a:t> </a:t>
            </a:r>
            <a:endParaRPr lang="zh-CN" altLang="en-US" sz="1100" dirty="0"/>
          </a:p>
        </p:txBody>
      </p:sp>
      <p:sp>
        <p:nvSpPr>
          <p:cNvPr id="5" name="Oval 4">
            <a:extLst>
              <a:ext uri="{FF2B5EF4-FFF2-40B4-BE49-F238E27FC236}">
                <a16:creationId xmlns:a16="http://schemas.microsoft.com/office/drawing/2014/main" id="{52181DAB-53DF-439C-8912-A5BEB923B92D}"/>
              </a:ext>
            </a:extLst>
          </p:cNvPr>
          <p:cNvSpPr/>
          <p:nvPr/>
        </p:nvSpPr>
        <p:spPr bwMode="auto">
          <a:xfrm>
            <a:off x="7699878" y="5023420"/>
            <a:ext cx="1450428" cy="498190"/>
          </a:xfrm>
          <a:prstGeom prst="ellipse">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04763439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E9416-ACFA-45E4-9153-EA025EA00B3E}"/>
              </a:ext>
            </a:extLst>
          </p:cNvPr>
          <p:cNvSpPr>
            <a:spLocks noGrp="1"/>
          </p:cNvSpPr>
          <p:nvPr>
            <p:ph type="title"/>
          </p:nvPr>
        </p:nvSpPr>
        <p:spPr/>
        <p:txBody>
          <a:bodyPr/>
          <a:lstStyle/>
          <a:p>
            <a:r>
              <a:rPr lang="en-US" altLang="zh-CN" sz="4000" dirty="0"/>
              <a:t>3GPP Working Methodology</a:t>
            </a:r>
            <a:endParaRPr lang="zh-CN" altLang="en-US" dirty="0"/>
          </a:p>
        </p:txBody>
      </p:sp>
      <p:sp>
        <p:nvSpPr>
          <p:cNvPr id="4" name="Rectangle 3">
            <a:extLst>
              <a:ext uri="{FF2B5EF4-FFF2-40B4-BE49-F238E27FC236}">
                <a16:creationId xmlns:a16="http://schemas.microsoft.com/office/drawing/2014/main" id="{2128A90E-871A-4AFE-9DA3-20B4BD02D808}"/>
              </a:ext>
            </a:extLst>
          </p:cNvPr>
          <p:cNvSpPr/>
          <p:nvPr/>
        </p:nvSpPr>
        <p:spPr>
          <a:xfrm>
            <a:off x="342637" y="1579446"/>
            <a:ext cx="5509523" cy="4062651"/>
          </a:xfrm>
          <a:prstGeom prst="rect">
            <a:avLst/>
          </a:prstGeom>
        </p:spPr>
        <p:txBody>
          <a:bodyPr wrap="square">
            <a:spAutoFit/>
          </a:bodyPr>
          <a:lstStyle/>
          <a:p>
            <a:pPr>
              <a:spcBef>
                <a:spcPts val="900"/>
              </a:spcBef>
              <a:spcAft>
                <a:spcPts val="900"/>
              </a:spcAft>
            </a:pPr>
            <a:r>
              <a:rPr lang="en-GB" altLang="zh-CN" sz="2000" b="1" dirty="0">
                <a:cs typeface="Times New Roman" panose="02020603050405020304" pitchFamily="18" charset="0"/>
              </a:rPr>
              <a:t>3GPP Working methodology</a:t>
            </a:r>
          </a:p>
          <a:p>
            <a:pPr>
              <a:spcBef>
                <a:spcPts val="900"/>
              </a:spcBef>
              <a:spcAft>
                <a:spcPts val="900"/>
              </a:spcAft>
            </a:pPr>
            <a:r>
              <a:rPr lang="en-GB" altLang="zh-CN" sz="2000" b="1" dirty="0">
                <a:cs typeface="Times New Roman" panose="02020603050405020304" pitchFamily="18" charset="0"/>
              </a:rPr>
              <a:t>4.1	Overview</a:t>
            </a:r>
            <a:endParaRPr lang="zh-CN" altLang="zh-CN" sz="2000" b="1" dirty="0">
              <a:cs typeface="Times New Roman" panose="02020603050405020304" pitchFamily="18" charset="0"/>
            </a:endParaRPr>
          </a:p>
          <a:p>
            <a:pPr>
              <a:spcAft>
                <a:spcPts val="900"/>
              </a:spcAft>
            </a:pPr>
            <a:r>
              <a:rPr lang="en-GB" altLang="zh-CN" sz="1100" dirty="0">
                <a:latin typeface="Times New Roman" panose="02020603050405020304" pitchFamily="18" charset="0"/>
              </a:rPr>
              <a:t>Where appropriate, the three-stage methodology defined in ITU‑T Recommendation I.130 should be employed:</a:t>
            </a:r>
            <a:endParaRPr lang="zh-CN" altLang="zh-CN" sz="1100" dirty="0">
              <a:latin typeface="Times New Roman" panose="02020603050405020304" pitchFamily="18" charset="0"/>
            </a:endParaRPr>
          </a:p>
          <a:p>
            <a:pPr marL="180340">
              <a:spcAft>
                <a:spcPts val="900"/>
              </a:spcAft>
            </a:pPr>
            <a:r>
              <a:rPr lang="en-GB" altLang="zh-CN" sz="1100" dirty="0">
                <a:latin typeface="Times New Roman" panose="02020603050405020304" pitchFamily="18" charset="0"/>
              </a:rPr>
              <a:t>Stage 1 is an overall service description from the user's standpoint.</a:t>
            </a:r>
            <a:endParaRPr lang="zh-CN" altLang="zh-CN" sz="1100" dirty="0">
              <a:latin typeface="Times New Roman" panose="02020603050405020304" pitchFamily="18" charset="0"/>
            </a:endParaRPr>
          </a:p>
          <a:p>
            <a:pPr marL="180340">
              <a:spcAft>
                <a:spcPts val="900"/>
              </a:spcAft>
            </a:pPr>
            <a:r>
              <a:rPr lang="en-GB" altLang="zh-CN" sz="1100" dirty="0">
                <a:latin typeface="Times New Roman" panose="02020603050405020304" pitchFamily="18" charset="0"/>
              </a:rPr>
              <a:t>Stage 2 is an overall description of the organization of the network functions to map service requirements into network capabilities.</a:t>
            </a:r>
            <a:endParaRPr lang="zh-CN" altLang="zh-CN" sz="1100" dirty="0">
              <a:latin typeface="Times New Roman" panose="02020603050405020304" pitchFamily="18" charset="0"/>
            </a:endParaRPr>
          </a:p>
          <a:p>
            <a:pPr marL="180340">
              <a:spcAft>
                <a:spcPts val="900"/>
              </a:spcAft>
            </a:pPr>
            <a:r>
              <a:rPr lang="en-GB" altLang="zh-CN" sz="1100" dirty="0">
                <a:latin typeface="Times New Roman" panose="02020603050405020304" pitchFamily="18" charset="0"/>
              </a:rPr>
              <a:t>Stage 3 is the definition of switching and signalling capabilities needed to support services defined in stage 1.</a:t>
            </a:r>
            <a:endParaRPr lang="zh-CN" altLang="zh-CN" sz="1100" dirty="0">
              <a:latin typeface="Times New Roman" panose="02020603050405020304" pitchFamily="18" charset="0"/>
            </a:endParaRPr>
          </a:p>
          <a:p>
            <a:pPr>
              <a:spcAft>
                <a:spcPts val="900"/>
              </a:spcAft>
            </a:pPr>
            <a:r>
              <a:rPr lang="en-GB" altLang="zh-CN" sz="1100" dirty="0">
                <a:latin typeface="Times New Roman" panose="02020603050405020304" pitchFamily="18" charset="0"/>
              </a:rPr>
              <a:t>In addition, it is often appropriate to perform a feasibility study prior to formal specification work. This is sometimes referred to as "stage 0".</a:t>
            </a:r>
            <a:endParaRPr lang="zh-CN" altLang="zh-CN" sz="1100" dirty="0">
              <a:latin typeface="Times New Roman" panose="02020603050405020304" pitchFamily="18" charset="0"/>
            </a:endParaRPr>
          </a:p>
          <a:p>
            <a:pPr>
              <a:spcAft>
                <a:spcPts val="900"/>
              </a:spcAft>
            </a:pPr>
            <a:r>
              <a:rPr lang="en-GB" altLang="zh-CN" sz="1100" dirty="0">
                <a:latin typeface="Times New Roman" panose="02020603050405020304" pitchFamily="18" charset="0"/>
              </a:rPr>
              <a:t>Furthermore, it will often be appropriate to follow stage 3 with the production of test specifications – a stage 4.</a:t>
            </a:r>
          </a:p>
          <a:p>
            <a:pPr>
              <a:spcAft>
                <a:spcPts val="900"/>
              </a:spcAft>
            </a:pPr>
            <a:endParaRPr lang="en-GB" altLang="zh-CN" sz="1100" dirty="0">
              <a:latin typeface="Times New Roman" panose="02020603050405020304" pitchFamily="18" charset="0"/>
            </a:endParaRPr>
          </a:p>
          <a:p>
            <a:pPr>
              <a:spcAft>
                <a:spcPts val="900"/>
              </a:spcAft>
            </a:pPr>
            <a:r>
              <a:rPr lang="en-US" altLang="zh-CN" sz="1100" dirty="0">
                <a:latin typeface="Times New Roman" panose="02020603050405020304" pitchFamily="18" charset="0"/>
                <a:hlinkClick r:id="rId2"/>
              </a:rPr>
              <a:t>https://www.3gpp.org/ftp/Specs/archive/21_series/21.900/21900-i20.zip</a:t>
            </a:r>
            <a:r>
              <a:rPr lang="en-US" altLang="zh-CN" sz="1100" dirty="0">
                <a:latin typeface="Times New Roman" panose="02020603050405020304" pitchFamily="18" charset="0"/>
              </a:rPr>
              <a:t> </a:t>
            </a:r>
            <a:endParaRPr lang="zh-CN" altLang="zh-CN" sz="1100" dirty="0">
              <a:latin typeface="Times New Roman" panose="02020603050405020304" pitchFamily="18" charset="0"/>
            </a:endParaRPr>
          </a:p>
        </p:txBody>
      </p:sp>
      <p:sp>
        <p:nvSpPr>
          <p:cNvPr id="5" name="Rounded Rectangle 49">
            <a:extLst>
              <a:ext uri="{FF2B5EF4-FFF2-40B4-BE49-F238E27FC236}">
                <a16:creationId xmlns:a16="http://schemas.microsoft.com/office/drawing/2014/main" id="{C5ED7ED0-CA28-40DE-836A-1F55D532950A}"/>
              </a:ext>
            </a:extLst>
          </p:cNvPr>
          <p:cNvSpPr/>
          <p:nvPr/>
        </p:nvSpPr>
        <p:spPr>
          <a:xfrm>
            <a:off x="7459036" y="3848427"/>
            <a:ext cx="3015047" cy="1002663"/>
          </a:xfrm>
          <a:prstGeom prst="roundRect">
            <a:avLst/>
          </a:prstGeom>
          <a:solidFill>
            <a:schemeClr val="accent5">
              <a:lumMod val="60000"/>
              <a:lumOff val="40000"/>
            </a:schemeClr>
          </a:solidFill>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CN" dirty="0">
                <a:solidFill>
                  <a:schemeClr val="tx1"/>
                </a:solidFill>
              </a:rPr>
              <a:t>SA5  stage 2 - Management stage 2 protocol agnostic </a:t>
            </a:r>
          </a:p>
          <a:p>
            <a:pPr algn="ctr">
              <a:defRPr/>
            </a:pPr>
            <a:r>
              <a:rPr lang="en-US" altLang="zh-CN" dirty="0">
                <a:solidFill>
                  <a:schemeClr val="tx1"/>
                </a:solidFill>
              </a:rPr>
              <a:t>(technical specifications)</a:t>
            </a:r>
            <a:endParaRPr lang="en-US" dirty="0">
              <a:solidFill>
                <a:schemeClr val="tx1"/>
              </a:solidFill>
            </a:endParaRPr>
          </a:p>
        </p:txBody>
      </p:sp>
      <p:sp>
        <p:nvSpPr>
          <p:cNvPr id="6" name="Rounded Rectangle 43">
            <a:extLst>
              <a:ext uri="{FF2B5EF4-FFF2-40B4-BE49-F238E27FC236}">
                <a16:creationId xmlns:a16="http://schemas.microsoft.com/office/drawing/2014/main" id="{6E81F709-B3F6-49C1-9FF5-EE78E6B2FC52}"/>
              </a:ext>
            </a:extLst>
          </p:cNvPr>
          <p:cNvSpPr/>
          <p:nvPr/>
        </p:nvSpPr>
        <p:spPr>
          <a:xfrm>
            <a:off x="7459036" y="3013852"/>
            <a:ext cx="3015047" cy="710413"/>
          </a:xfrm>
          <a:prstGeom prst="roundRect">
            <a:avLst/>
          </a:prstGeom>
          <a:solidFill>
            <a:schemeClr val="accent5">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schemeClr val="tx1"/>
                </a:solidFill>
              </a:rPr>
              <a:t>SA5 stage 1 - Management requirements </a:t>
            </a:r>
          </a:p>
          <a:p>
            <a:pPr algn="ctr"/>
            <a:r>
              <a:rPr lang="en-US" dirty="0">
                <a:solidFill>
                  <a:schemeClr val="tx1"/>
                </a:solidFill>
              </a:rPr>
              <a:t>(technical specifications)</a:t>
            </a:r>
          </a:p>
        </p:txBody>
      </p:sp>
      <p:sp>
        <p:nvSpPr>
          <p:cNvPr id="7" name="Rounded Rectangle 49">
            <a:extLst>
              <a:ext uri="{FF2B5EF4-FFF2-40B4-BE49-F238E27FC236}">
                <a16:creationId xmlns:a16="http://schemas.microsoft.com/office/drawing/2014/main" id="{EDCC42C3-4D80-4293-BE74-842ED85E8632}"/>
              </a:ext>
            </a:extLst>
          </p:cNvPr>
          <p:cNvSpPr/>
          <p:nvPr/>
        </p:nvSpPr>
        <p:spPr>
          <a:xfrm>
            <a:off x="7459036" y="4975252"/>
            <a:ext cx="3015047" cy="1002663"/>
          </a:xfrm>
          <a:prstGeom prst="roundRect">
            <a:avLst/>
          </a:prstGeom>
          <a:solidFill>
            <a:schemeClr val="accent5">
              <a:lumMod val="75000"/>
            </a:schemeClr>
          </a:solidFill>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CN" dirty="0">
                <a:solidFill>
                  <a:schemeClr val="tx1"/>
                </a:solidFill>
              </a:rPr>
              <a:t>SA5 stage 3 - Management stage 3</a:t>
            </a:r>
          </a:p>
          <a:p>
            <a:pPr algn="ctr">
              <a:defRPr/>
            </a:pPr>
            <a:r>
              <a:rPr lang="en-US" altLang="zh-CN" dirty="0">
                <a:solidFill>
                  <a:schemeClr val="tx1"/>
                </a:solidFill>
              </a:rPr>
              <a:t>Protocol specific</a:t>
            </a:r>
          </a:p>
          <a:p>
            <a:pPr algn="ctr">
              <a:defRPr/>
            </a:pPr>
            <a:r>
              <a:rPr lang="en-US" altLang="zh-CN" dirty="0">
                <a:solidFill>
                  <a:schemeClr val="tx1"/>
                </a:solidFill>
              </a:rPr>
              <a:t>(technical specifications and source code in 3GPP forge)</a:t>
            </a:r>
            <a:endParaRPr lang="en-US" dirty="0">
              <a:solidFill>
                <a:schemeClr val="tx1"/>
              </a:solidFill>
            </a:endParaRPr>
          </a:p>
        </p:txBody>
      </p:sp>
      <p:sp>
        <p:nvSpPr>
          <p:cNvPr id="9" name="Rectangle 8">
            <a:extLst>
              <a:ext uri="{FF2B5EF4-FFF2-40B4-BE49-F238E27FC236}">
                <a16:creationId xmlns:a16="http://schemas.microsoft.com/office/drawing/2014/main" id="{470B2E9E-71BF-48A7-8C4E-FDDAAC9AE2B9}"/>
              </a:ext>
            </a:extLst>
          </p:cNvPr>
          <p:cNvSpPr/>
          <p:nvPr/>
        </p:nvSpPr>
        <p:spPr>
          <a:xfrm>
            <a:off x="6987277" y="1492716"/>
            <a:ext cx="4540470" cy="492443"/>
          </a:xfrm>
          <a:prstGeom prst="rect">
            <a:avLst/>
          </a:prstGeom>
        </p:spPr>
        <p:txBody>
          <a:bodyPr wrap="square">
            <a:spAutoFit/>
          </a:bodyPr>
          <a:lstStyle/>
          <a:p>
            <a:r>
              <a:rPr lang="en-US" altLang="zh-CN" dirty="0"/>
              <a:t>3GPP SA5 follows 3GPP working procedures and cover related work in multiple stages.  </a:t>
            </a:r>
          </a:p>
        </p:txBody>
      </p:sp>
      <p:sp>
        <p:nvSpPr>
          <p:cNvPr id="10" name="Rounded Rectangle 43">
            <a:extLst>
              <a:ext uri="{FF2B5EF4-FFF2-40B4-BE49-F238E27FC236}">
                <a16:creationId xmlns:a16="http://schemas.microsoft.com/office/drawing/2014/main" id="{BD82EB99-A7DC-4EAF-A30E-18AE9CD6803A}"/>
              </a:ext>
            </a:extLst>
          </p:cNvPr>
          <p:cNvSpPr/>
          <p:nvPr/>
        </p:nvSpPr>
        <p:spPr>
          <a:xfrm>
            <a:off x="7459036" y="2106275"/>
            <a:ext cx="3015047" cy="710413"/>
          </a:xfrm>
          <a:prstGeom prst="roundRect">
            <a:avLst/>
          </a:prstGeom>
          <a:solidFill>
            <a:schemeClr val="accent5">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schemeClr val="tx1"/>
                </a:solidFill>
              </a:rPr>
              <a:t>SA5 stage 0 - Management features studies </a:t>
            </a:r>
          </a:p>
          <a:p>
            <a:pPr algn="ctr"/>
            <a:r>
              <a:rPr lang="en-US" dirty="0">
                <a:solidFill>
                  <a:schemeClr val="tx1"/>
                </a:solidFill>
              </a:rPr>
              <a:t>(technical reports)</a:t>
            </a:r>
          </a:p>
        </p:txBody>
      </p:sp>
      <p:grpSp>
        <p:nvGrpSpPr>
          <p:cNvPr id="11" name="Group 48">
            <a:extLst>
              <a:ext uri="{FF2B5EF4-FFF2-40B4-BE49-F238E27FC236}">
                <a16:creationId xmlns:a16="http://schemas.microsoft.com/office/drawing/2014/main" id="{8043DC86-2CF4-4067-AF61-9A346BAEBA2A}"/>
              </a:ext>
            </a:extLst>
          </p:cNvPr>
          <p:cNvGrpSpPr>
            <a:grpSpLocks/>
          </p:cNvGrpSpPr>
          <p:nvPr/>
        </p:nvGrpSpPr>
        <p:grpSpPr bwMode="auto">
          <a:xfrm>
            <a:off x="6316663" y="4208325"/>
            <a:ext cx="219075" cy="190500"/>
            <a:chOff x="4232" y="2571"/>
            <a:chExt cx="152" cy="132"/>
          </a:xfrm>
          <a:solidFill>
            <a:schemeClr val="accent5">
              <a:lumMod val="60000"/>
              <a:lumOff val="40000"/>
            </a:schemeClr>
          </a:solidFill>
        </p:grpSpPr>
        <p:sp>
          <p:nvSpPr>
            <p:cNvPr id="12" name="AutoShape 49">
              <a:extLst>
                <a:ext uri="{FF2B5EF4-FFF2-40B4-BE49-F238E27FC236}">
                  <a16:creationId xmlns:a16="http://schemas.microsoft.com/office/drawing/2014/main" id="{719BECD5-815F-47EB-BCC9-F14767C996E7}"/>
                </a:ext>
              </a:extLst>
            </p:cNvPr>
            <p:cNvSpPr>
              <a:spLocks noChangeArrowheads="1"/>
            </p:cNvSpPr>
            <p:nvPr/>
          </p:nvSpPr>
          <p:spPr bwMode="gray">
            <a:xfrm rot="16200000" flipV="1">
              <a:off x="4222" y="2581"/>
              <a:ext cx="132" cy="112"/>
            </a:xfrm>
            <a:prstGeom prst="triangle">
              <a:avLst>
                <a:gd name="adj" fmla="val 50000"/>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p>
          </p:txBody>
        </p:sp>
        <p:sp>
          <p:nvSpPr>
            <p:cNvPr id="13" name="AutoShape 50">
              <a:extLst>
                <a:ext uri="{FF2B5EF4-FFF2-40B4-BE49-F238E27FC236}">
                  <a16:creationId xmlns:a16="http://schemas.microsoft.com/office/drawing/2014/main" id="{59EC7FDA-1E25-424F-887F-16F4264C2380}"/>
                </a:ext>
              </a:extLst>
            </p:cNvPr>
            <p:cNvSpPr>
              <a:spLocks noChangeArrowheads="1"/>
            </p:cNvSpPr>
            <p:nvPr/>
          </p:nvSpPr>
          <p:spPr bwMode="gray">
            <a:xfrm rot="16200000" flipV="1">
              <a:off x="4262" y="2581"/>
              <a:ext cx="132" cy="112"/>
            </a:xfrm>
            <a:prstGeom prst="triangle">
              <a:avLst>
                <a:gd name="adj" fmla="val 50000"/>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p>
          </p:txBody>
        </p:sp>
      </p:grpSp>
      <p:grpSp>
        <p:nvGrpSpPr>
          <p:cNvPr id="14" name="Group 51">
            <a:extLst>
              <a:ext uri="{FF2B5EF4-FFF2-40B4-BE49-F238E27FC236}">
                <a16:creationId xmlns:a16="http://schemas.microsoft.com/office/drawing/2014/main" id="{24050DD8-43EE-41FA-852A-DAF119BE552F}"/>
              </a:ext>
            </a:extLst>
          </p:cNvPr>
          <p:cNvGrpSpPr>
            <a:grpSpLocks/>
          </p:cNvGrpSpPr>
          <p:nvPr/>
        </p:nvGrpSpPr>
        <p:grpSpPr bwMode="auto">
          <a:xfrm>
            <a:off x="6299201" y="3235325"/>
            <a:ext cx="236537" cy="193675"/>
            <a:chOff x="4232" y="1845"/>
            <a:chExt cx="164" cy="135"/>
          </a:xfrm>
          <a:solidFill>
            <a:schemeClr val="accent5">
              <a:lumMod val="60000"/>
              <a:lumOff val="40000"/>
            </a:schemeClr>
          </a:solidFill>
        </p:grpSpPr>
        <p:sp>
          <p:nvSpPr>
            <p:cNvPr id="15" name="AutoShape 52">
              <a:extLst>
                <a:ext uri="{FF2B5EF4-FFF2-40B4-BE49-F238E27FC236}">
                  <a16:creationId xmlns:a16="http://schemas.microsoft.com/office/drawing/2014/main" id="{3023E609-905B-460A-B128-1D11B5B6D609}"/>
                </a:ext>
              </a:extLst>
            </p:cNvPr>
            <p:cNvSpPr>
              <a:spLocks noChangeArrowheads="1"/>
            </p:cNvSpPr>
            <p:nvPr/>
          </p:nvSpPr>
          <p:spPr bwMode="gray">
            <a:xfrm rot="16200000" flipV="1">
              <a:off x="4222" y="1858"/>
              <a:ext cx="132" cy="112"/>
            </a:xfrm>
            <a:prstGeom prst="triangle">
              <a:avLst>
                <a:gd name="adj" fmla="val 50000"/>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p>
          </p:txBody>
        </p:sp>
        <p:sp>
          <p:nvSpPr>
            <p:cNvPr id="16" name="AutoShape 53">
              <a:extLst>
                <a:ext uri="{FF2B5EF4-FFF2-40B4-BE49-F238E27FC236}">
                  <a16:creationId xmlns:a16="http://schemas.microsoft.com/office/drawing/2014/main" id="{955A6769-124C-4F1E-8BDF-B5C9016C41D0}"/>
                </a:ext>
              </a:extLst>
            </p:cNvPr>
            <p:cNvSpPr>
              <a:spLocks noChangeArrowheads="1"/>
            </p:cNvSpPr>
            <p:nvPr/>
          </p:nvSpPr>
          <p:spPr bwMode="gray">
            <a:xfrm rot="16200000" flipV="1">
              <a:off x="4274" y="1855"/>
              <a:ext cx="132" cy="112"/>
            </a:xfrm>
            <a:prstGeom prst="triangle">
              <a:avLst>
                <a:gd name="adj" fmla="val 50000"/>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p>
          </p:txBody>
        </p:sp>
      </p:grpSp>
      <p:grpSp>
        <p:nvGrpSpPr>
          <p:cNvPr id="17" name="Group 58">
            <a:extLst>
              <a:ext uri="{FF2B5EF4-FFF2-40B4-BE49-F238E27FC236}">
                <a16:creationId xmlns:a16="http://schemas.microsoft.com/office/drawing/2014/main" id="{91ECA2F2-08CC-4B61-BBC2-B1F49864ED81}"/>
              </a:ext>
            </a:extLst>
          </p:cNvPr>
          <p:cNvGrpSpPr>
            <a:grpSpLocks/>
          </p:cNvGrpSpPr>
          <p:nvPr/>
        </p:nvGrpSpPr>
        <p:grpSpPr bwMode="auto">
          <a:xfrm>
            <a:off x="6316663" y="5224572"/>
            <a:ext cx="219075" cy="190500"/>
            <a:chOff x="4232" y="2571"/>
            <a:chExt cx="152" cy="132"/>
          </a:xfrm>
          <a:solidFill>
            <a:schemeClr val="accent5">
              <a:lumMod val="60000"/>
              <a:lumOff val="40000"/>
            </a:schemeClr>
          </a:solidFill>
        </p:grpSpPr>
        <p:sp>
          <p:nvSpPr>
            <p:cNvPr id="18" name="AutoShape 59">
              <a:extLst>
                <a:ext uri="{FF2B5EF4-FFF2-40B4-BE49-F238E27FC236}">
                  <a16:creationId xmlns:a16="http://schemas.microsoft.com/office/drawing/2014/main" id="{6A9D49BF-AD33-4350-AD9D-E11300C89ED3}"/>
                </a:ext>
              </a:extLst>
            </p:cNvPr>
            <p:cNvSpPr>
              <a:spLocks noChangeArrowheads="1"/>
            </p:cNvSpPr>
            <p:nvPr/>
          </p:nvSpPr>
          <p:spPr bwMode="gray">
            <a:xfrm rot="16200000" flipV="1">
              <a:off x="4222" y="2581"/>
              <a:ext cx="132" cy="112"/>
            </a:xfrm>
            <a:prstGeom prst="triangle">
              <a:avLst>
                <a:gd name="adj" fmla="val 50000"/>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p>
          </p:txBody>
        </p:sp>
        <p:sp>
          <p:nvSpPr>
            <p:cNvPr id="19" name="AutoShape 60">
              <a:extLst>
                <a:ext uri="{FF2B5EF4-FFF2-40B4-BE49-F238E27FC236}">
                  <a16:creationId xmlns:a16="http://schemas.microsoft.com/office/drawing/2014/main" id="{2BBC507B-3370-4189-8DB3-22072411ED9A}"/>
                </a:ext>
              </a:extLst>
            </p:cNvPr>
            <p:cNvSpPr>
              <a:spLocks noChangeArrowheads="1"/>
            </p:cNvSpPr>
            <p:nvPr/>
          </p:nvSpPr>
          <p:spPr bwMode="gray">
            <a:xfrm rot="16200000" flipV="1">
              <a:off x="4262" y="2581"/>
              <a:ext cx="132" cy="112"/>
            </a:xfrm>
            <a:prstGeom prst="triangle">
              <a:avLst>
                <a:gd name="adj" fmla="val 50000"/>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p>
          </p:txBody>
        </p:sp>
      </p:grpSp>
      <p:grpSp>
        <p:nvGrpSpPr>
          <p:cNvPr id="20" name="Group 51">
            <a:extLst>
              <a:ext uri="{FF2B5EF4-FFF2-40B4-BE49-F238E27FC236}">
                <a16:creationId xmlns:a16="http://schemas.microsoft.com/office/drawing/2014/main" id="{1205AD51-2262-449B-8590-E0E24C0E48CC}"/>
              </a:ext>
            </a:extLst>
          </p:cNvPr>
          <p:cNvGrpSpPr>
            <a:grpSpLocks/>
          </p:cNvGrpSpPr>
          <p:nvPr/>
        </p:nvGrpSpPr>
        <p:grpSpPr bwMode="auto">
          <a:xfrm>
            <a:off x="6299201" y="2358852"/>
            <a:ext cx="236537" cy="193675"/>
            <a:chOff x="4232" y="1845"/>
            <a:chExt cx="164" cy="135"/>
          </a:xfrm>
          <a:solidFill>
            <a:schemeClr val="accent5">
              <a:lumMod val="60000"/>
              <a:lumOff val="40000"/>
            </a:schemeClr>
          </a:solidFill>
        </p:grpSpPr>
        <p:sp>
          <p:nvSpPr>
            <p:cNvPr id="21" name="AutoShape 52">
              <a:extLst>
                <a:ext uri="{FF2B5EF4-FFF2-40B4-BE49-F238E27FC236}">
                  <a16:creationId xmlns:a16="http://schemas.microsoft.com/office/drawing/2014/main" id="{D9251335-4607-453F-813C-C07284BC95C3}"/>
                </a:ext>
              </a:extLst>
            </p:cNvPr>
            <p:cNvSpPr>
              <a:spLocks noChangeArrowheads="1"/>
            </p:cNvSpPr>
            <p:nvPr/>
          </p:nvSpPr>
          <p:spPr bwMode="gray">
            <a:xfrm rot="16200000" flipV="1">
              <a:off x="4222" y="1858"/>
              <a:ext cx="132" cy="112"/>
            </a:xfrm>
            <a:prstGeom prst="triangle">
              <a:avLst>
                <a:gd name="adj" fmla="val 50000"/>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p>
          </p:txBody>
        </p:sp>
        <p:sp>
          <p:nvSpPr>
            <p:cNvPr id="22" name="AutoShape 53">
              <a:extLst>
                <a:ext uri="{FF2B5EF4-FFF2-40B4-BE49-F238E27FC236}">
                  <a16:creationId xmlns:a16="http://schemas.microsoft.com/office/drawing/2014/main" id="{34B96409-1534-40C8-9A6C-C3C3574B99B9}"/>
                </a:ext>
              </a:extLst>
            </p:cNvPr>
            <p:cNvSpPr>
              <a:spLocks noChangeArrowheads="1"/>
            </p:cNvSpPr>
            <p:nvPr/>
          </p:nvSpPr>
          <p:spPr bwMode="gray">
            <a:xfrm rot="16200000" flipV="1">
              <a:off x="4274" y="1855"/>
              <a:ext cx="132" cy="112"/>
            </a:xfrm>
            <a:prstGeom prst="triangle">
              <a:avLst>
                <a:gd name="adj" fmla="val 50000"/>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p>
          </p:txBody>
        </p:sp>
      </p:grpSp>
    </p:spTree>
    <p:extLst>
      <p:ext uri="{BB962C8B-B14F-4D97-AF65-F5344CB8AC3E}">
        <p14:creationId xmlns:p14="http://schemas.microsoft.com/office/powerpoint/2010/main" val="352885669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02FD-AC55-4E33-8486-DDFB4E325DAA}"/>
              </a:ext>
            </a:extLst>
          </p:cNvPr>
          <p:cNvSpPr>
            <a:spLocks noGrp="1"/>
          </p:cNvSpPr>
          <p:nvPr>
            <p:ph type="title"/>
          </p:nvPr>
        </p:nvSpPr>
        <p:spPr/>
        <p:txBody>
          <a:bodyPr/>
          <a:lstStyle/>
          <a:p>
            <a:r>
              <a:rPr lang="en-US" altLang="zh-CN" dirty="0"/>
              <a:t>Content</a:t>
            </a:r>
            <a:endParaRPr lang="zh-CN" altLang="en-US" dirty="0"/>
          </a:p>
        </p:txBody>
      </p:sp>
      <p:sp>
        <p:nvSpPr>
          <p:cNvPr id="3" name="Content Placeholder 2">
            <a:extLst>
              <a:ext uri="{FF2B5EF4-FFF2-40B4-BE49-F238E27FC236}">
                <a16:creationId xmlns:a16="http://schemas.microsoft.com/office/drawing/2014/main" id="{9587A72E-7889-4E30-879E-9C4CCD3F171A}"/>
              </a:ext>
            </a:extLst>
          </p:cNvPr>
          <p:cNvSpPr>
            <a:spLocks noGrp="1"/>
          </p:cNvSpPr>
          <p:nvPr>
            <p:ph idx="1"/>
          </p:nvPr>
        </p:nvSpPr>
        <p:spPr>
          <a:xfrm>
            <a:off x="652463" y="1371600"/>
            <a:ext cx="11183938" cy="4830763"/>
          </a:xfrm>
        </p:spPr>
        <p:txBody>
          <a:bodyPr/>
          <a:lstStyle/>
          <a:p>
            <a:r>
              <a:rPr lang="en-US" altLang="zh-CN" sz="3600" dirty="0"/>
              <a:t>3GPP SA5 introduction</a:t>
            </a:r>
          </a:p>
          <a:p>
            <a:r>
              <a:rPr lang="en-US" altLang="zh-CN" sz="3600" dirty="0">
                <a:solidFill>
                  <a:srgbClr val="0000FF"/>
                </a:solidFill>
              </a:rPr>
              <a:t>Release 19 working progress</a:t>
            </a:r>
          </a:p>
          <a:p>
            <a:r>
              <a:rPr lang="en-US" altLang="zh-CN" sz="3600" dirty="0"/>
              <a:t>Release 20 work planning</a:t>
            </a:r>
            <a:endParaRPr lang="en-GB" altLang="zh-CN" sz="2400" dirty="0"/>
          </a:p>
        </p:txBody>
      </p:sp>
    </p:spTree>
    <p:extLst>
      <p:ext uri="{BB962C8B-B14F-4D97-AF65-F5344CB8AC3E}">
        <p14:creationId xmlns:p14="http://schemas.microsoft.com/office/powerpoint/2010/main" val="409600194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68AD4-FFDD-4EB8-88FC-83AEA301E5BA}"/>
              </a:ext>
            </a:extLst>
          </p:cNvPr>
          <p:cNvSpPr>
            <a:spLocks noGrp="1"/>
          </p:cNvSpPr>
          <p:nvPr>
            <p:ph type="title"/>
          </p:nvPr>
        </p:nvSpPr>
        <p:spPr/>
        <p:txBody>
          <a:bodyPr/>
          <a:lstStyle/>
          <a:p>
            <a:r>
              <a:rPr lang="en-US" altLang="zh-CN" dirty="0"/>
              <a:t>SA5 Rel-19 Time Plan</a:t>
            </a:r>
            <a:endParaRPr lang="zh-CN" altLang="en-US" dirty="0"/>
          </a:p>
        </p:txBody>
      </p:sp>
      <p:pic>
        <p:nvPicPr>
          <p:cNvPr id="4" name="Picture 3">
            <a:extLst>
              <a:ext uri="{FF2B5EF4-FFF2-40B4-BE49-F238E27FC236}">
                <a16:creationId xmlns:a16="http://schemas.microsoft.com/office/drawing/2014/main" id="{7F5DED6D-92D4-42DD-92C1-1B283278510B}"/>
              </a:ext>
            </a:extLst>
          </p:cNvPr>
          <p:cNvPicPr>
            <a:picLocks noChangeAspect="1"/>
          </p:cNvPicPr>
          <p:nvPr/>
        </p:nvPicPr>
        <p:blipFill>
          <a:blip r:embed="rId2"/>
          <a:stretch>
            <a:fillRect/>
          </a:stretch>
        </p:blipFill>
        <p:spPr>
          <a:xfrm>
            <a:off x="835343" y="1371600"/>
            <a:ext cx="9991334" cy="4844748"/>
          </a:xfrm>
          <a:prstGeom prst="rect">
            <a:avLst/>
          </a:prstGeom>
        </p:spPr>
      </p:pic>
    </p:spTree>
    <p:extLst>
      <p:ext uri="{BB962C8B-B14F-4D97-AF65-F5344CB8AC3E}">
        <p14:creationId xmlns:p14="http://schemas.microsoft.com/office/powerpoint/2010/main" val="287780942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0959F-D0B9-4E68-A9E5-5EA81824D625}"/>
              </a:ext>
            </a:extLst>
          </p:cNvPr>
          <p:cNvSpPr>
            <a:spLocks noGrp="1"/>
          </p:cNvSpPr>
          <p:nvPr>
            <p:ph type="title"/>
          </p:nvPr>
        </p:nvSpPr>
        <p:spPr/>
        <p:txBody>
          <a:bodyPr/>
          <a:lstStyle/>
          <a:p>
            <a:r>
              <a:rPr lang="en-US" altLang="zh-CN" dirty="0"/>
              <a:t>Summary of Rel-19 topics </a:t>
            </a:r>
            <a:endParaRPr lang="zh-CN" altLang="en-US" dirty="0"/>
          </a:p>
        </p:txBody>
      </p:sp>
      <p:pic>
        <p:nvPicPr>
          <p:cNvPr id="4" name="Picture 3">
            <a:extLst>
              <a:ext uri="{FF2B5EF4-FFF2-40B4-BE49-F238E27FC236}">
                <a16:creationId xmlns:a16="http://schemas.microsoft.com/office/drawing/2014/main" id="{A1867E6C-B291-4DFD-B272-3669383FA913}"/>
              </a:ext>
            </a:extLst>
          </p:cNvPr>
          <p:cNvPicPr>
            <a:picLocks noChangeAspect="1"/>
          </p:cNvPicPr>
          <p:nvPr/>
        </p:nvPicPr>
        <p:blipFill>
          <a:blip r:embed="rId2"/>
          <a:stretch>
            <a:fillRect/>
          </a:stretch>
        </p:blipFill>
        <p:spPr>
          <a:xfrm>
            <a:off x="373265" y="1386164"/>
            <a:ext cx="5315434" cy="2720386"/>
          </a:xfrm>
          <a:prstGeom prst="rect">
            <a:avLst/>
          </a:prstGeom>
        </p:spPr>
      </p:pic>
      <p:sp>
        <p:nvSpPr>
          <p:cNvPr id="5" name="Rectangle 4">
            <a:extLst>
              <a:ext uri="{FF2B5EF4-FFF2-40B4-BE49-F238E27FC236}">
                <a16:creationId xmlns:a16="http://schemas.microsoft.com/office/drawing/2014/main" id="{A8E227B7-92BE-4854-B7A2-16D40348C338}"/>
              </a:ext>
            </a:extLst>
          </p:cNvPr>
          <p:cNvSpPr/>
          <p:nvPr/>
        </p:nvSpPr>
        <p:spPr bwMode="auto">
          <a:xfrm>
            <a:off x="1852266" y="4272558"/>
            <a:ext cx="2055822" cy="1273853"/>
          </a:xfrm>
          <a:prstGeom prst="rect">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indent="-228600">
              <a:buFont typeface="+mj-lt"/>
              <a:buAutoNum type="arabicPeriod"/>
            </a:pPr>
            <a:r>
              <a:rPr lang="en-US" altLang="zh-CN" sz="900" dirty="0"/>
              <a:t>SATCH</a:t>
            </a:r>
          </a:p>
          <a:p>
            <a:pPr marL="228600" indent="-228600">
              <a:buFont typeface="+mj-lt"/>
              <a:buAutoNum type="arabicPeriod"/>
            </a:pPr>
            <a:r>
              <a:rPr lang="en-US" altLang="zh-CN" sz="900" dirty="0"/>
              <a:t>CAPCH</a:t>
            </a:r>
          </a:p>
          <a:p>
            <a:pPr marL="228600" indent="-228600">
              <a:buFont typeface="+mj-lt"/>
              <a:buAutoNum type="arabicPeriod"/>
            </a:pPr>
            <a:r>
              <a:rPr lang="en-US" altLang="zh-CN" sz="900" dirty="0"/>
              <a:t>RTCCH</a:t>
            </a:r>
          </a:p>
          <a:p>
            <a:pPr marL="228600" indent="-228600">
              <a:buFont typeface="+mj-lt"/>
              <a:buAutoNum type="arabicPeriod"/>
            </a:pPr>
            <a:r>
              <a:rPr lang="en-US" altLang="zh-CN" sz="900" dirty="0"/>
              <a:t>CHSEG</a:t>
            </a:r>
          </a:p>
          <a:p>
            <a:pPr marL="228600" indent="-228600">
              <a:buFont typeface="+mj-lt"/>
              <a:buAutoNum type="arabicPeriod"/>
            </a:pPr>
            <a:r>
              <a:rPr lang="en-US" altLang="zh-CN" sz="900" dirty="0"/>
              <a:t>RAGCH</a:t>
            </a:r>
          </a:p>
          <a:p>
            <a:pPr marL="228600" indent="-228600">
              <a:buFont typeface="+mj-lt"/>
              <a:buAutoNum type="arabicPeriod"/>
            </a:pPr>
            <a:r>
              <a:rPr lang="en-US" altLang="zh-CN" sz="900" dirty="0"/>
              <a:t>NSCH</a:t>
            </a:r>
          </a:p>
          <a:p>
            <a:pPr marL="228600" indent="-228600">
              <a:buFont typeface="+mj-lt"/>
              <a:buAutoNum type="arabicPeriod"/>
            </a:pPr>
            <a:r>
              <a:rPr lang="en-US" altLang="zh-CN" sz="900" dirty="0"/>
              <a:t>UASCH</a:t>
            </a:r>
          </a:p>
          <a:p>
            <a:pPr marL="228600" indent="-228600">
              <a:buFont typeface="+mj-lt"/>
              <a:buAutoNum type="arabicPeriod"/>
            </a:pPr>
            <a:r>
              <a:rPr lang="en-US" altLang="zh-CN" sz="900" dirty="0"/>
              <a:t>EESCH</a:t>
            </a:r>
            <a:endParaRPr kumimoji="0" lang="zh-CN" altLang="en-US" sz="900" b="0" i="0" u="none" strike="noStrike" cap="none" normalizeH="0" baseline="0" dirty="0">
              <a:ln>
                <a:noFill/>
              </a:ln>
              <a:solidFill>
                <a:schemeClr val="tx1"/>
              </a:solidFill>
              <a:effectLst/>
            </a:endParaRPr>
          </a:p>
        </p:txBody>
      </p:sp>
      <p:sp>
        <p:nvSpPr>
          <p:cNvPr id="44" name="Rectangle 43">
            <a:extLst>
              <a:ext uri="{FF2B5EF4-FFF2-40B4-BE49-F238E27FC236}">
                <a16:creationId xmlns:a16="http://schemas.microsoft.com/office/drawing/2014/main" id="{CC5B26D5-0F11-4BC7-8923-9AB541DBC80C}"/>
              </a:ext>
            </a:extLst>
          </p:cNvPr>
          <p:cNvSpPr/>
          <p:nvPr/>
        </p:nvSpPr>
        <p:spPr>
          <a:xfrm>
            <a:off x="2070501" y="3744125"/>
            <a:ext cx="1619353" cy="261610"/>
          </a:xfrm>
          <a:prstGeom prst="rect">
            <a:avLst/>
          </a:prstGeom>
          <a:solidFill>
            <a:srgbClr val="00B0F0"/>
          </a:solidFill>
        </p:spPr>
        <p:txBody>
          <a:bodyPr wrap="none">
            <a:spAutoFit/>
          </a:bodyPr>
          <a:lstStyle/>
          <a:p>
            <a:pPr algn="ctr"/>
            <a:r>
              <a:rPr lang="en-US" altLang="zh-CN" sz="1050" dirty="0"/>
              <a:t>Charging Management</a:t>
            </a:r>
          </a:p>
        </p:txBody>
      </p:sp>
      <p:cxnSp>
        <p:nvCxnSpPr>
          <p:cNvPr id="46" name="Straight Connector 45">
            <a:extLst>
              <a:ext uri="{FF2B5EF4-FFF2-40B4-BE49-F238E27FC236}">
                <a16:creationId xmlns:a16="http://schemas.microsoft.com/office/drawing/2014/main" id="{7595452C-E488-4B69-BD01-7A96C694930A}"/>
              </a:ext>
            </a:extLst>
          </p:cNvPr>
          <p:cNvCxnSpPr>
            <a:stCxn id="44" idx="2"/>
            <a:endCxn id="5" idx="0"/>
          </p:cNvCxnSpPr>
          <p:nvPr/>
        </p:nvCxnSpPr>
        <p:spPr bwMode="auto">
          <a:xfrm flipH="1">
            <a:off x="2880177" y="4005735"/>
            <a:ext cx="1" cy="266823"/>
          </a:xfrm>
          <a:prstGeom prst="line">
            <a:avLst/>
          </a:prstGeom>
          <a:solidFill>
            <a:schemeClr val="accent1"/>
          </a:solidFill>
          <a:ln w="3175" cap="flat" cmpd="sng" algn="ctr">
            <a:solidFill>
              <a:srgbClr val="00B0F0"/>
            </a:solidFill>
            <a:prstDash val="solid"/>
            <a:round/>
            <a:headEnd type="none" w="med" len="med"/>
            <a:tailEnd type="none" w="med" len="med"/>
          </a:ln>
          <a:effectLst/>
        </p:spPr>
      </p:cxnSp>
      <p:sp>
        <p:nvSpPr>
          <p:cNvPr id="48" name="Rectangle 47">
            <a:extLst>
              <a:ext uri="{FF2B5EF4-FFF2-40B4-BE49-F238E27FC236}">
                <a16:creationId xmlns:a16="http://schemas.microsoft.com/office/drawing/2014/main" id="{31543585-BF2D-4D2C-90EC-0719A0FD124F}"/>
              </a:ext>
            </a:extLst>
          </p:cNvPr>
          <p:cNvSpPr/>
          <p:nvPr/>
        </p:nvSpPr>
        <p:spPr>
          <a:xfrm>
            <a:off x="5874468" y="1274218"/>
            <a:ext cx="6116963" cy="4939814"/>
          </a:xfrm>
          <a:prstGeom prst="rect">
            <a:avLst/>
          </a:prstGeom>
        </p:spPr>
        <p:txBody>
          <a:bodyPr wrap="square">
            <a:spAutoFit/>
          </a:bodyPr>
          <a:lstStyle/>
          <a:p>
            <a:r>
              <a:rPr lang="en-US" altLang="zh-CN" sz="1050" b="1" dirty="0">
                <a:latin typeface="+mn-lt"/>
              </a:rPr>
              <a:t>Intelligence and automation</a:t>
            </a:r>
            <a:endParaRPr lang="en-US" altLang="zh-CN" sz="1050" dirty="0">
              <a:latin typeface="+mn-lt"/>
            </a:endParaRPr>
          </a:p>
          <a:p>
            <a:pPr marL="171450" indent="-171450">
              <a:buFont typeface="Wingdings" panose="05000000000000000000" pitchFamily="2" charset="2"/>
              <a:buChar char="Ø"/>
            </a:pPr>
            <a:r>
              <a:rPr lang="en-US" altLang="zh-CN" sz="1050" b="1" dirty="0">
                <a:latin typeface="+mn-lt"/>
              </a:rPr>
              <a:t>AI/ML management (AIML) </a:t>
            </a:r>
            <a:r>
              <a:rPr lang="en-US" altLang="zh-CN" sz="1050" dirty="0">
                <a:latin typeface="+mn-lt"/>
              </a:rPr>
              <a:t>studies the mechanisms of how to enable and facilitate the efficient deployment, operation of the relevant AI/ML features located in 5GC, RAN or management functions. It is targeted to provide manageable capability to perceive how AIML model works with lifecycle management, giving the operator the confidence of taking advantage of AIML technology under their own supervision. </a:t>
            </a:r>
          </a:p>
          <a:p>
            <a:pPr marL="171450" indent="-171450">
              <a:buFont typeface="Wingdings" panose="05000000000000000000" pitchFamily="2" charset="2"/>
              <a:buChar char="Ø"/>
            </a:pPr>
            <a:r>
              <a:rPr lang="en-US" altLang="zh-CN" sz="1050" b="1" dirty="0">
                <a:latin typeface="+mn-lt"/>
              </a:rPr>
              <a:t>Management data analytics (MDA) </a:t>
            </a:r>
            <a:r>
              <a:rPr lang="en-US" altLang="zh-CN" sz="1050" dirty="0">
                <a:latin typeface="+mn-lt"/>
              </a:rPr>
              <a:t>investigates the potential management analytics solutions for Energy efficiency analytics, End-to-End performance analytics including Edge computing domain, Data correlation analytics, ATSSS performance analytics</a:t>
            </a:r>
            <a:r>
              <a:rPr lang="en-US" altLang="zh-CN" sz="1050">
                <a:latin typeface="+mn-lt"/>
              </a:rPr>
              <a:t>, UE </a:t>
            </a:r>
            <a:r>
              <a:rPr lang="en-US" altLang="zh-CN" sz="1050" dirty="0">
                <a:latin typeface="+mn-lt"/>
              </a:rPr>
              <a:t>throughput analytics, Fault management related analytics and alarm prediction, Software Upgrade Validation.</a:t>
            </a:r>
          </a:p>
          <a:p>
            <a:pPr marL="171450" indent="-171450">
              <a:buFont typeface="Wingdings" panose="05000000000000000000" pitchFamily="2" charset="2"/>
              <a:buChar char="Ø"/>
            </a:pPr>
            <a:r>
              <a:rPr lang="en-US" altLang="zh-CN" sz="1050" b="1" dirty="0">
                <a:latin typeface="+mn-lt"/>
              </a:rPr>
              <a:t>Intent driven management (IDM) </a:t>
            </a:r>
            <a:r>
              <a:rPr lang="en-US" altLang="zh-CN" sz="1050" dirty="0">
                <a:latin typeface="+mn-lt"/>
              </a:rPr>
              <a:t>Enhanced management functionalities like Intent negotiation mechanisms, network intent to support new business opportunities, adopting natural language to express intent will be discussed. With the new enhancement features, operators could interact with the intent handler more efficiently and extend the intent capability to support new services. </a:t>
            </a:r>
          </a:p>
          <a:p>
            <a:pPr marL="171450" indent="-171450">
              <a:buFont typeface="Wingdings" panose="05000000000000000000" pitchFamily="2" charset="2"/>
              <a:buChar char="Ø"/>
            </a:pPr>
            <a:r>
              <a:rPr lang="en-US" altLang="zh-CN" sz="1050" b="1" dirty="0">
                <a:latin typeface="+mn-lt"/>
              </a:rPr>
              <a:t>Closed control loop (CCL) </a:t>
            </a:r>
            <a:r>
              <a:rPr lang="en-US" altLang="zh-CN" sz="1050" dirty="0">
                <a:latin typeface="+mn-lt"/>
              </a:rPr>
              <a:t>investigates the dynamic closed control loop creation for communication service assurance, Conflict Detection and Resolution across multiple CCLs. The CCL could be disintegrated into multiple parts each coming from different vendors. </a:t>
            </a:r>
          </a:p>
          <a:p>
            <a:pPr marL="171450" indent="-171450">
              <a:buFont typeface="Wingdings" panose="05000000000000000000" pitchFamily="2" charset="2"/>
              <a:buChar char="Ø"/>
            </a:pPr>
            <a:r>
              <a:rPr lang="en-US" altLang="zh-CN" sz="1050" b="1" dirty="0">
                <a:latin typeface="+mn-lt"/>
              </a:rPr>
              <a:t>Network Digital Twin (NDT) </a:t>
            </a:r>
            <a:r>
              <a:rPr lang="en-US" altLang="zh-CN" sz="1050" dirty="0">
                <a:latin typeface="+mn-lt"/>
              </a:rPr>
              <a:t>NDT helps operators to efficiently verify changes in network operation’s potential impact on the real network before it takes effect. Network digital twin could construct a full view of network topology and traffic, which can help the operator with efficient end-to-end or single-domain fault localization, traffic path optimization, prediction and avoidance of signaling storms. </a:t>
            </a:r>
          </a:p>
          <a:p>
            <a:pPr lvl="0"/>
            <a:r>
              <a:rPr lang="en-US" altLang="zh-CN" sz="1050" b="1" dirty="0">
                <a:latin typeface="+mn-lt"/>
              </a:rPr>
              <a:t>Support of new services</a:t>
            </a:r>
            <a:endParaRPr lang="zh-CN" altLang="zh-CN" dirty="0"/>
          </a:p>
          <a:p>
            <a:pPr marL="171450" lvl="0" indent="-171450">
              <a:buFont typeface="Wingdings" panose="05000000000000000000" pitchFamily="2" charset="2"/>
              <a:buChar char="Ø"/>
            </a:pPr>
            <a:r>
              <a:rPr lang="en-US" altLang="zh-CN" sz="1050" b="1" dirty="0">
                <a:latin typeface="+mn-lt"/>
              </a:rPr>
              <a:t>Management capability exposure (</a:t>
            </a:r>
            <a:r>
              <a:rPr lang="en-US" altLang="zh-CN" sz="1050" b="1" dirty="0" err="1">
                <a:latin typeface="+mn-lt"/>
              </a:rPr>
              <a:t>MExpo</a:t>
            </a:r>
            <a:r>
              <a:rPr lang="en-US" altLang="zh-CN" sz="1050" b="1" dirty="0">
                <a:latin typeface="+mn-lt"/>
              </a:rPr>
              <a:t>) </a:t>
            </a:r>
            <a:r>
              <a:rPr lang="en-US" altLang="zh-CN" sz="1050" dirty="0">
                <a:latin typeface="+mn-lt"/>
              </a:rPr>
              <a:t>focuses on defining a generic approach for discovery and exposure of SA5 management service capabilities to external consumers including verticals.</a:t>
            </a:r>
            <a:r>
              <a:rPr lang="en-GB" altLang="zh-CN" sz="1050" dirty="0">
                <a:latin typeface="+mn-lt"/>
              </a:rPr>
              <a:t> The study will also investigate exposing network slice capability </a:t>
            </a:r>
            <a:r>
              <a:rPr lang="en-US" altLang="zh-CN" sz="1050" dirty="0">
                <a:latin typeface="+mn-lt"/>
              </a:rPr>
              <a:t>in network sharing scenarios </a:t>
            </a:r>
            <a:r>
              <a:rPr lang="en-GB" altLang="zh-CN" sz="1050" dirty="0">
                <a:latin typeface="+mn-lt"/>
              </a:rPr>
              <a:t>for communicating with external consumers. </a:t>
            </a:r>
            <a:endParaRPr lang="zh-CN" altLang="zh-CN" sz="1050" dirty="0">
              <a:latin typeface="+mn-lt"/>
            </a:endParaRPr>
          </a:p>
          <a:p>
            <a:pPr marL="171450" lvl="0" indent="-171450">
              <a:buFont typeface="Wingdings" panose="05000000000000000000" pitchFamily="2" charset="2"/>
              <a:buChar char="Ø"/>
            </a:pPr>
            <a:r>
              <a:rPr lang="en-US" altLang="zh-CN" sz="1050" b="1" dirty="0">
                <a:latin typeface="+mn-lt"/>
              </a:rPr>
              <a:t>Energy efficiency management (EE) </a:t>
            </a:r>
            <a:r>
              <a:rPr lang="en-US" altLang="zh-CN" sz="1050" dirty="0">
                <a:latin typeface="+mn-lt"/>
              </a:rPr>
              <a:t>new or enhanced Energy Consumption (EC) and Energy Efficiency (EE) KPIs and measurements while considering</a:t>
            </a:r>
            <a:r>
              <a:rPr lang="en-GB" altLang="zh-CN" sz="1050" dirty="0">
                <a:latin typeface="+mn-lt"/>
              </a:rPr>
              <a:t> various granularities, and also provide the estimation of </a:t>
            </a:r>
            <a:r>
              <a:rPr lang="en-US" altLang="zh-CN" sz="1050" dirty="0">
                <a:latin typeface="+mn-lt"/>
              </a:rPr>
              <a:t>Carbon emissions efficiency and information on renewable energy consumption to operators. This study also addresses how to measure or estimate the energy consumption of containerized network functions.</a:t>
            </a:r>
          </a:p>
        </p:txBody>
      </p:sp>
    </p:spTree>
    <p:extLst>
      <p:ext uri="{BB962C8B-B14F-4D97-AF65-F5344CB8AC3E}">
        <p14:creationId xmlns:p14="http://schemas.microsoft.com/office/powerpoint/2010/main" val="215728220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E534AF-7270-42FF-A421-83A63282D5A9}"/>
              </a:ext>
            </a:extLst>
          </p:cNvPr>
          <p:cNvSpPr>
            <a:spLocks noGrp="1"/>
          </p:cNvSpPr>
          <p:nvPr>
            <p:ph type="title"/>
          </p:nvPr>
        </p:nvSpPr>
        <p:spPr>
          <a:xfrm>
            <a:off x="0" y="74574"/>
            <a:ext cx="10494579" cy="369332"/>
          </a:xfrm>
        </p:spPr>
        <p:txBody>
          <a:bodyPr/>
          <a:lstStyle/>
          <a:p>
            <a:pPr algn="l"/>
            <a:r>
              <a:rPr lang="en-US" altLang="zh-CN" sz="3600" dirty="0"/>
              <a:t>R19 AIML Management (AIML) Study</a:t>
            </a:r>
            <a:endParaRPr lang="zh-CN" altLang="en-US" sz="3600" dirty="0"/>
          </a:p>
        </p:txBody>
      </p:sp>
      <p:sp>
        <p:nvSpPr>
          <p:cNvPr id="5" name="Rectangle 2">
            <a:extLst>
              <a:ext uri="{FF2B5EF4-FFF2-40B4-BE49-F238E27FC236}">
                <a16:creationId xmlns:a16="http://schemas.microsoft.com/office/drawing/2014/main" id="{2837E777-F7D9-496F-BF47-58A7066CD8F3}"/>
              </a:ext>
            </a:extLst>
          </p:cNvPr>
          <p:cNvSpPr>
            <a:spLocks noChangeArrowheads="1"/>
          </p:cNvSpPr>
          <p:nvPr/>
        </p:nvSpPr>
        <p:spPr bwMode="auto">
          <a:xfrm>
            <a:off x="9580180" y="14136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文本框 10">
            <a:extLst>
              <a:ext uri="{FF2B5EF4-FFF2-40B4-BE49-F238E27FC236}">
                <a16:creationId xmlns:a16="http://schemas.microsoft.com/office/drawing/2014/main" id="{E04F8109-0A0F-49C2-9B18-049274979DA4}"/>
              </a:ext>
            </a:extLst>
          </p:cNvPr>
          <p:cNvSpPr txBox="1"/>
          <p:nvPr/>
        </p:nvSpPr>
        <p:spPr>
          <a:xfrm>
            <a:off x="8481848" y="6500648"/>
            <a:ext cx="1387366" cy="292388"/>
          </a:xfrm>
          <a:prstGeom prst="rect">
            <a:avLst/>
          </a:prstGeom>
          <a:noFill/>
        </p:spPr>
        <p:txBody>
          <a:bodyPr wrap="square" rtlCol="0">
            <a:spAutoFit/>
          </a:bodyPr>
          <a:lstStyle/>
          <a:p>
            <a:r>
              <a:rPr lang="en-US" altLang="zh-CN" dirty="0"/>
              <a:t>TR 28.914</a:t>
            </a:r>
            <a:endParaRPr lang="zh-CN" altLang="en-US" dirty="0"/>
          </a:p>
        </p:txBody>
      </p:sp>
      <p:sp>
        <p:nvSpPr>
          <p:cNvPr id="13" name="矩形 12">
            <a:extLst>
              <a:ext uri="{FF2B5EF4-FFF2-40B4-BE49-F238E27FC236}">
                <a16:creationId xmlns:a16="http://schemas.microsoft.com/office/drawing/2014/main" id="{AE922672-2447-48FB-A5BE-DFED17AE4290}"/>
              </a:ext>
            </a:extLst>
          </p:cNvPr>
          <p:cNvSpPr/>
          <p:nvPr/>
        </p:nvSpPr>
        <p:spPr>
          <a:xfrm>
            <a:off x="215462" y="3072010"/>
            <a:ext cx="6863255" cy="3162404"/>
          </a:xfrm>
          <a:prstGeom prst="rect">
            <a:avLst/>
          </a:prstGeom>
          <a:ln w="12700">
            <a:solidFill>
              <a:schemeClr val="bg1">
                <a:lumMod val="75000"/>
              </a:schemeClr>
            </a:solidFill>
          </a:ln>
        </p:spPr>
        <p:txBody>
          <a:bodyPr wrap="square">
            <a:spAutoFit/>
          </a:bodyPr>
          <a:lstStyle/>
          <a:p>
            <a:pPr>
              <a:spcAft>
                <a:spcPts val="900"/>
              </a:spcAft>
            </a:pPr>
            <a:r>
              <a:rPr lang="en-US" altLang="zh-CN" sz="1600" dirty="0"/>
              <a:t>Following AIML management capabilities have been investigated in TR 28.858 and recommended for R19 normative work:</a:t>
            </a:r>
          </a:p>
          <a:p>
            <a:pPr marL="285750" indent="-285750">
              <a:buFont typeface="Wingdings" panose="05000000000000000000" pitchFamily="2" charset="2"/>
              <a:buChar char="ü"/>
            </a:pPr>
            <a:r>
              <a:rPr lang="en-GB" altLang="zh-CN" sz="1600" dirty="0"/>
              <a:t>Management capabilities for ML model training</a:t>
            </a:r>
            <a:r>
              <a:rPr lang="zh-CN" altLang="en-US" sz="1600" dirty="0"/>
              <a:t>，</a:t>
            </a:r>
            <a:r>
              <a:rPr lang="en-US" altLang="zh-CN" sz="1600" dirty="0"/>
              <a:t>including </a:t>
            </a:r>
            <a:r>
              <a:rPr lang="en-GB" altLang="zh-CN" sz="1600" dirty="0"/>
              <a:t>ML-Knowledge-based Transfer Learning, ML pre-training and fine-tuning, Management of Reinforcement Learning, Sustainable AI/ML for ML training, Management of Federated Learning, ML explainability, etc.</a:t>
            </a:r>
          </a:p>
          <a:p>
            <a:pPr marL="285750" indent="-285750">
              <a:buFont typeface="Wingdings" panose="05000000000000000000" pitchFamily="2" charset="2"/>
              <a:buChar char="ü"/>
            </a:pPr>
            <a:r>
              <a:rPr lang="en-GB" altLang="zh-CN" sz="1600" dirty="0"/>
              <a:t>Management capabilities for AI/ML inference emulation, including ML inference emulation,</a:t>
            </a:r>
            <a:r>
              <a:rPr lang="fr-FR" altLang="zh-CN" sz="1600" dirty="0"/>
              <a:t> ML inference emulation environment selection.</a:t>
            </a:r>
          </a:p>
          <a:p>
            <a:pPr marL="285750" indent="-285750">
              <a:buFont typeface="Wingdings" panose="05000000000000000000" pitchFamily="2" charset="2"/>
              <a:buChar char="ü"/>
            </a:pPr>
            <a:r>
              <a:rPr lang="en-GB" altLang="zh-CN" sz="1600" dirty="0"/>
              <a:t>Management capabilities for ML model deployment, including Enhancements to ML model loading, ML model transfer/delivery.</a:t>
            </a:r>
            <a:endParaRPr lang="zh-CN" altLang="zh-CN" sz="1600" dirty="0"/>
          </a:p>
          <a:p>
            <a:pPr marL="285750" indent="-285750">
              <a:buFont typeface="Wingdings" panose="05000000000000000000" pitchFamily="2" charset="2"/>
              <a:buChar char="ü"/>
            </a:pPr>
            <a:r>
              <a:rPr lang="en-GB" altLang="zh-CN" sz="1600" dirty="0"/>
              <a:t>Management capabilities for AI/ML inference, including Coordination between the ML </a:t>
            </a:r>
            <a:r>
              <a:rPr lang="en-GB" altLang="zh-CN" sz="1600" dirty="0" err="1"/>
              <a:t>capabilities,ML</a:t>
            </a:r>
            <a:r>
              <a:rPr lang="en-GB" altLang="zh-CN" sz="1600" dirty="0"/>
              <a:t> remedial action management, etc.</a:t>
            </a:r>
            <a:endParaRPr lang="fr-FR" altLang="zh-CN" sz="1600" dirty="0"/>
          </a:p>
        </p:txBody>
      </p:sp>
      <p:sp>
        <p:nvSpPr>
          <p:cNvPr id="14" name="文本框 13">
            <a:extLst>
              <a:ext uri="{FF2B5EF4-FFF2-40B4-BE49-F238E27FC236}">
                <a16:creationId xmlns:a16="http://schemas.microsoft.com/office/drawing/2014/main" id="{8F7D401D-4FAD-42B6-B260-3E2B01C39E6A}"/>
              </a:ext>
            </a:extLst>
          </p:cNvPr>
          <p:cNvSpPr txBox="1"/>
          <p:nvPr/>
        </p:nvSpPr>
        <p:spPr>
          <a:xfrm>
            <a:off x="7300749" y="2668769"/>
            <a:ext cx="4191002" cy="3693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en-GB"/>
            </a:defPPr>
            <a:lvl1pPr marL="381000" indent="-379413">
              <a:spcBef>
                <a:spcPct val="20000"/>
              </a:spcBef>
              <a:buClr>
                <a:srgbClr val="C00000"/>
              </a:buClr>
              <a:buBlip>
                <a:blip r:embed="rId3"/>
              </a:buBlip>
              <a:defRPr sz="2000" b="1" kern="0">
                <a:latin typeface="+mn-lt"/>
              </a:defRPr>
            </a:lvl1pPr>
          </a:lstStyle>
          <a:p>
            <a:r>
              <a:rPr lang="en-US" altLang="zh-CN" dirty="0"/>
              <a:t>New Scenarios</a:t>
            </a:r>
          </a:p>
        </p:txBody>
      </p:sp>
      <p:graphicFrame>
        <p:nvGraphicFramePr>
          <p:cNvPr id="4" name="对象 3">
            <a:extLst>
              <a:ext uri="{FF2B5EF4-FFF2-40B4-BE49-F238E27FC236}">
                <a16:creationId xmlns:a16="http://schemas.microsoft.com/office/drawing/2014/main" id="{DA75BE22-7B68-43E4-827A-B08F2DA5B4D1}"/>
              </a:ext>
            </a:extLst>
          </p:cNvPr>
          <p:cNvGraphicFramePr>
            <a:graphicFrameLocks noChangeAspect="1"/>
          </p:cNvGraphicFramePr>
          <p:nvPr/>
        </p:nvGraphicFramePr>
        <p:xfrm>
          <a:off x="2742874" y="669041"/>
          <a:ext cx="6748080" cy="1904394"/>
        </p:xfrm>
        <a:graphic>
          <a:graphicData uri="http://schemas.openxmlformats.org/presentationml/2006/ole">
            <mc:AlternateContent xmlns:mc="http://schemas.openxmlformats.org/markup-compatibility/2006">
              <mc:Choice xmlns:v="urn:schemas-microsoft-com:vml" Requires="v">
                <p:oleObj spid="_x0000_s12312" r:id="rId4" imgW="7459803" imgH="2712374" progId="Visio.Drawing.15">
                  <p:embed/>
                </p:oleObj>
              </mc:Choice>
              <mc:Fallback>
                <p:oleObj r:id="rId4" imgW="7459803" imgH="2712374" progId="Visio.Drawing.15">
                  <p:embed/>
                  <p:pic>
                    <p:nvPicPr>
                      <p:cNvPr id="4" name="对象 3">
                        <a:extLst>
                          <a:ext uri="{FF2B5EF4-FFF2-40B4-BE49-F238E27FC236}">
                            <a16:creationId xmlns:a16="http://schemas.microsoft.com/office/drawing/2014/main" id="{DA75BE22-7B68-43E4-827A-B08F2DA5B4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2874" y="669041"/>
                        <a:ext cx="6748080" cy="1904394"/>
                      </a:xfrm>
                      <a:prstGeom prst="rect">
                        <a:avLst/>
                      </a:prstGeom>
                      <a:noFill/>
                      <a:ln w="15875">
                        <a:solidFill>
                          <a:schemeClr val="bg1">
                            <a:lumMod val="75000"/>
                          </a:schemeClr>
                        </a:solidFill>
                      </a:ln>
                    </p:spPr>
                  </p:pic>
                </p:oleObj>
              </mc:Fallback>
            </mc:AlternateContent>
          </a:graphicData>
        </a:graphic>
      </p:graphicFrame>
      <p:sp>
        <p:nvSpPr>
          <p:cNvPr id="6" name="Rectangle 3">
            <a:extLst>
              <a:ext uri="{FF2B5EF4-FFF2-40B4-BE49-F238E27FC236}">
                <a16:creationId xmlns:a16="http://schemas.microsoft.com/office/drawing/2014/main" id="{55A970CC-8681-44F3-BC79-5F51EFEC11FA}"/>
              </a:ext>
            </a:extLst>
          </p:cNvPr>
          <p:cNvSpPr>
            <a:spLocks noChangeArrowheads="1"/>
          </p:cNvSpPr>
          <p:nvPr/>
        </p:nvSpPr>
        <p:spPr bwMode="auto">
          <a:xfrm>
            <a:off x="129484" y="608866"/>
            <a:ext cx="2757932" cy="40011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381000" indent="-379413">
              <a:spcBef>
                <a:spcPct val="20000"/>
              </a:spcBef>
              <a:buClr>
                <a:srgbClr val="C00000"/>
              </a:buClr>
              <a:buBlip>
                <a:blip r:embed="rId3"/>
              </a:buBlip>
            </a:pPr>
            <a:r>
              <a:rPr lang="en-GB" altLang="zh-CN" sz="2000" b="1" kern="0" dirty="0">
                <a:latin typeface="+mn-lt"/>
              </a:rPr>
              <a:t>ML model lifecycle</a:t>
            </a:r>
          </a:p>
        </p:txBody>
      </p:sp>
      <p:sp>
        <p:nvSpPr>
          <p:cNvPr id="18" name="矩形 17">
            <a:extLst>
              <a:ext uri="{FF2B5EF4-FFF2-40B4-BE49-F238E27FC236}">
                <a16:creationId xmlns:a16="http://schemas.microsoft.com/office/drawing/2014/main" id="{0031E659-E280-4AFD-A620-1B163409AEFA}"/>
              </a:ext>
            </a:extLst>
          </p:cNvPr>
          <p:cNvSpPr/>
          <p:nvPr/>
        </p:nvSpPr>
        <p:spPr>
          <a:xfrm>
            <a:off x="7349733" y="3092596"/>
            <a:ext cx="4083255" cy="2554545"/>
          </a:xfrm>
          <a:prstGeom prst="rect">
            <a:avLst/>
          </a:prstGeom>
          <a:ln w="12700">
            <a:solidFill>
              <a:schemeClr val="bg1">
                <a:lumMod val="75000"/>
              </a:schemeClr>
            </a:solidFill>
          </a:ln>
        </p:spPr>
        <p:txBody>
          <a:bodyPr wrap="square">
            <a:spAutoFit/>
          </a:bodyPr>
          <a:lstStyle/>
          <a:p>
            <a:pPr marL="285750" indent="-285750">
              <a:buFont typeface="Wingdings" panose="05000000000000000000" pitchFamily="2" charset="2"/>
              <a:buChar char="ü"/>
            </a:pPr>
            <a:r>
              <a:rPr lang="en-US" altLang="zh-CN" sz="1600" dirty="0"/>
              <a:t>NG-RAN AIML-based Coverage and Capacity Optimization, and NG-RAN AIML-based Network Slicing defined by RAN3,</a:t>
            </a:r>
            <a:endParaRPr lang="zh-CN" altLang="zh-CN" sz="1600" dirty="0"/>
          </a:p>
          <a:p>
            <a:pPr marL="285750" indent="-285750">
              <a:buFont typeface="Wingdings" panose="05000000000000000000" pitchFamily="2" charset="2"/>
              <a:buChar char="ü"/>
            </a:pPr>
            <a:r>
              <a:rPr lang="en-US" altLang="zh-CN" sz="1600" dirty="0"/>
              <a:t>Model delivery/transfer as defined by RAN1/2,</a:t>
            </a:r>
            <a:endParaRPr lang="zh-CN" altLang="zh-CN" sz="1600" dirty="0"/>
          </a:p>
          <a:p>
            <a:pPr marL="285750" indent="-285750">
              <a:buFont typeface="Wingdings" panose="05000000000000000000" pitchFamily="2" charset="2"/>
              <a:buChar char="ü"/>
            </a:pPr>
            <a:r>
              <a:rPr lang="en-GB" altLang="zh-CN" sz="1600" dirty="0"/>
              <a:t>ML model training and AI/ML inference functions for 5GC as </a:t>
            </a:r>
            <a:r>
              <a:rPr lang="en-US" altLang="zh-CN" sz="1600" dirty="0"/>
              <a:t>defined by SA2</a:t>
            </a:r>
            <a:endParaRPr lang="zh-CN" altLang="zh-CN" sz="1600" dirty="0"/>
          </a:p>
          <a:p>
            <a:pPr marL="285750" indent="-285750">
              <a:buFont typeface="Wingdings" panose="05000000000000000000" pitchFamily="2" charset="2"/>
              <a:buChar char="ü"/>
            </a:pPr>
            <a:r>
              <a:rPr lang="en-US" altLang="zh-CN" sz="1600" dirty="0"/>
              <a:t>MDA (Management Data Analytics) as defined by SA5.</a:t>
            </a:r>
            <a:endParaRPr lang="zh-CN" altLang="zh-CN" sz="1600" dirty="0"/>
          </a:p>
        </p:txBody>
      </p:sp>
      <p:sp>
        <p:nvSpPr>
          <p:cNvPr id="19" name="文本框 18">
            <a:extLst>
              <a:ext uri="{FF2B5EF4-FFF2-40B4-BE49-F238E27FC236}">
                <a16:creationId xmlns:a16="http://schemas.microsoft.com/office/drawing/2014/main" id="{334E9780-F448-4D9B-AB93-50AF06D91103}"/>
              </a:ext>
            </a:extLst>
          </p:cNvPr>
          <p:cNvSpPr txBox="1"/>
          <p:nvPr/>
        </p:nvSpPr>
        <p:spPr>
          <a:xfrm>
            <a:off x="129484" y="2564091"/>
            <a:ext cx="4191002" cy="40011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en-GB"/>
            </a:defPPr>
            <a:lvl1pPr marL="381000" indent="-379413">
              <a:spcBef>
                <a:spcPct val="20000"/>
              </a:spcBef>
              <a:buClr>
                <a:srgbClr val="C00000"/>
              </a:buClr>
              <a:buBlip>
                <a:blip r:embed="rId3"/>
              </a:buBlip>
              <a:defRPr sz="2000" b="1" kern="0">
                <a:latin typeface="+mn-lt"/>
              </a:defRPr>
            </a:lvl1pPr>
          </a:lstStyle>
          <a:p>
            <a:r>
              <a:rPr lang="en-US" altLang="zh-CN" dirty="0"/>
              <a:t>New Capabilities</a:t>
            </a:r>
          </a:p>
        </p:txBody>
      </p:sp>
    </p:spTree>
    <p:extLst>
      <p:ext uri="{BB962C8B-B14F-4D97-AF65-F5344CB8AC3E}">
        <p14:creationId xmlns:p14="http://schemas.microsoft.com/office/powerpoint/2010/main" val="414853460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E534AF-7270-42FF-A421-83A63282D5A9}"/>
              </a:ext>
            </a:extLst>
          </p:cNvPr>
          <p:cNvSpPr>
            <a:spLocks noGrp="1"/>
          </p:cNvSpPr>
          <p:nvPr>
            <p:ph type="title"/>
          </p:nvPr>
        </p:nvSpPr>
        <p:spPr>
          <a:xfrm>
            <a:off x="0" y="251324"/>
            <a:ext cx="9580179" cy="369332"/>
          </a:xfrm>
        </p:spPr>
        <p:txBody>
          <a:bodyPr/>
          <a:lstStyle/>
          <a:p>
            <a:pPr algn="l"/>
            <a:r>
              <a:rPr lang="en-US" altLang="zh-CN" sz="3600" dirty="0"/>
              <a:t>R19 Management data analytics (MDA) Study</a:t>
            </a:r>
            <a:endParaRPr lang="zh-CN" altLang="en-US" sz="3600" dirty="0"/>
          </a:p>
        </p:txBody>
      </p:sp>
      <p:sp>
        <p:nvSpPr>
          <p:cNvPr id="5" name="Rectangle 2">
            <a:extLst>
              <a:ext uri="{FF2B5EF4-FFF2-40B4-BE49-F238E27FC236}">
                <a16:creationId xmlns:a16="http://schemas.microsoft.com/office/drawing/2014/main" id="{2837E777-F7D9-496F-BF47-58A7066CD8F3}"/>
              </a:ext>
            </a:extLst>
          </p:cNvPr>
          <p:cNvSpPr>
            <a:spLocks noChangeArrowheads="1"/>
          </p:cNvSpPr>
          <p:nvPr/>
        </p:nvSpPr>
        <p:spPr bwMode="auto">
          <a:xfrm>
            <a:off x="9580180" y="14136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文本框 10">
            <a:extLst>
              <a:ext uri="{FF2B5EF4-FFF2-40B4-BE49-F238E27FC236}">
                <a16:creationId xmlns:a16="http://schemas.microsoft.com/office/drawing/2014/main" id="{E04F8109-0A0F-49C2-9B18-049274979DA4}"/>
              </a:ext>
            </a:extLst>
          </p:cNvPr>
          <p:cNvSpPr txBox="1"/>
          <p:nvPr/>
        </p:nvSpPr>
        <p:spPr>
          <a:xfrm>
            <a:off x="8481848" y="6500648"/>
            <a:ext cx="1387366" cy="292388"/>
          </a:xfrm>
          <a:prstGeom prst="rect">
            <a:avLst/>
          </a:prstGeom>
          <a:noFill/>
        </p:spPr>
        <p:txBody>
          <a:bodyPr wrap="square" rtlCol="0">
            <a:spAutoFit/>
          </a:bodyPr>
          <a:lstStyle/>
          <a:p>
            <a:r>
              <a:rPr lang="en-US" altLang="zh-CN" dirty="0"/>
              <a:t>TR 28.914</a:t>
            </a:r>
            <a:endParaRPr lang="zh-CN" altLang="en-US" dirty="0"/>
          </a:p>
        </p:txBody>
      </p:sp>
      <p:sp>
        <p:nvSpPr>
          <p:cNvPr id="6" name="Rectangle 3">
            <a:extLst>
              <a:ext uri="{FF2B5EF4-FFF2-40B4-BE49-F238E27FC236}">
                <a16:creationId xmlns:a16="http://schemas.microsoft.com/office/drawing/2014/main" id="{55A970CC-8681-44F3-BC79-5F51EFEC11FA}"/>
              </a:ext>
            </a:extLst>
          </p:cNvPr>
          <p:cNvSpPr>
            <a:spLocks noChangeArrowheads="1"/>
          </p:cNvSpPr>
          <p:nvPr/>
        </p:nvSpPr>
        <p:spPr bwMode="auto">
          <a:xfrm>
            <a:off x="156460" y="972676"/>
            <a:ext cx="5821974" cy="36933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381000" indent="-379413">
              <a:spcBef>
                <a:spcPct val="20000"/>
              </a:spcBef>
              <a:buClr>
                <a:srgbClr val="C00000"/>
              </a:buClr>
              <a:buBlip>
                <a:blip r:embed="rId2"/>
              </a:buBlip>
            </a:pPr>
            <a:r>
              <a:rPr lang="en-GB" altLang="zh-CN" sz="2000" b="1" kern="0" dirty="0">
                <a:latin typeface="+mn-lt"/>
              </a:rPr>
              <a:t>MDA functional overview and service framework</a:t>
            </a:r>
          </a:p>
        </p:txBody>
      </p:sp>
      <p:pic>
        <p:nvPicPr>
          <p:cNvPr id="3" name="图片 2">
            <a:extLst>
              <a:ext uri="{FF2B5EF4-FFF2-40B4-BE49-F238E27FC236}">
                <a16:creationId xmlns:a16="http://schemas.microsoft.com/office/drawing/2014/main" id="{698625B4-ED27-4025-9059-46FF9CF7D952}"/>
              </a:ext>
            </a:extLst>
          </p:cNvPr>
          <p:cNvPicPr>
            <a:picLocks noChangeAspect="1"/>
          </p:cNvPicPr>
          <p:nvPr/>
        </p:nvPicPr>
        <p:blipFill>
          <a:blip r:embed="rId3"/>
          <a:stretch>
            <a:fillRect/>
          </a:stretch>
        </p:blipFill>
        <p:spPr>
          <a:xfrm>
            <a:off x="340850" y="1551015"/>
            <a:ext cx="5637584" cy="4173981"/>
          </a:xfrm>
          <a:prstGeom prst="rect">
            <a:avLst/>
          </a:prstGeom>
        </p:spPr>
      </p:pic>
      <p:sp>
        <p:nvSpPr>
          <p:cNvPr id="12" name="矩形 11">
            <a:extLst>
              <a:ext uri="{FF2B5EF4-FFF2-40B4-BE49-F238E27FC236}">
                <a16:creationId xmlns:a16="http://schemas.microsoft.com/office/drawing/2014/main" id="{EAEDF66F-DAFB-4FE4-BFF5-650B23B99C06}"/>
              </a:ext>
            </a:extLst>
          </p:cNvPr>
          <p:cNvSpPr/>
          <p:nvPr/>
        </p:nvSpPr>
        <p:spPr>
          <a:xfrm>
            <a:off x="6096000" y="1477525"/>
            <a:ext cx="5989320" cy="3162404"/>
          </a:xfrm>
          <a:prstGeom prst="rect">
            <a:avLst/>
          </a:prstGeom>
          <a:ln w="12700">
            <a:solidFill>
              <a:schemeClr val="bg1">
                <a:lumMod val="75000"/>
              </a:schemeClr>
            </a:solidFill>
          </a:ln>
        </p:spPr>
        <p:txBody>
          <a:bodyPr wrap="square">
            <a:spAutoFit/>
          </a:bodyPr>
          <a:lstStyle/>
          <a:p>
            <a:pPr>
              <a:spcAft>
                <a:spcPts val="900"/>
              </a:spcAft>
            </a:pPr>
            <a:r>
              <a:rPr lang="en-US" altLang="zh-CN" sz="1600" dirty="0"/>
              <a:t>Following management data analysis management capabilities have been investigated in TR 28.858 and recommended for R19 normative work:</a:t>
            </a:r>
          </a:p>
          <a:p>
            <a:pPr marL="285750" indent="-285750">
              <a:buFont typeface="Wingdings" panose="05000000000000000000" pitchFamily="2" charset="2"/>
              <a:buChar char="ü"/>
            </a:pPr>
            <a:r>
              <a:rPr lang="en-GB" altLang="zh-CN" sz="1600" dirty="0"/>
              <a:t>Energy efficiency analytics</a:t>
            </a:r>
          </a:p>
          <a:p>
            <a:pPr marL="285750" indent="-285750">
              <a:buFont typeface="Wingdings" panose="05000000000000000000" pitchFamily="2" charset="2"/>
              <a:buChar char="ü"/>
            </a:pPr>
            <a:r>
              <a:rPr lang="en-US" altLang="zh-CN" sz="1600" dirty="0"/>
              <a:t>End-to-end performance analytics including edge computing domain</a:t>
            </a:r>
          </a:p>
          <a:p>
            <a:pPr marL="285750" indent="-285750">
              <a:buFont typeface="Wingdings" panose="05000000000000000000" pitchFamily="2" charset="2"/>
              <a:buChar char="ü"/>
            </a:pPr>
            <a:r>
              <a:rPr lang="fr-FR" altLang="zh-CN" sz="1600" dirty="0"/>
              <a:t>Data correlation analytics</a:t>
            </a:r>
          </a:p>
          <a:p>
            <a:pPr marL="285750" indent="-285750">
              <a:buFont typeface="Wingdings" panose="05000000000000000000" pitchFamily="2" charset="2"/>
              <a:buChar char="ü"/>
            </a:pPr>
            <a:r>
              <a:rPr lang="fr-FR" altLang="zh-CN" sz="1600" dirty="0"/>
              <a:t>ATSSS performance analytics</a:t>
            </a:r>
          </a:p>
          <a:p>
            <a:pPr marL="285750" indent="-285750">
              <a:buFont typeface="Wingdings" panose="05000000000000000000" pitchFamily="2" charset="2"/>
              <a:buChar char="ü"/>
            </a:pPr>
            <a:r>
              <a:rPr lang="fr-FR" altLang="zh-CN" sz="1600" dirty="0"/>
              <a:t>UE throughput analytics</a:t>
            </a:r>
          </a:p>
          <a:p>
            <a:pPr marL="285750" indent="-285750">
              <a:buFont typeface="Wingdings" panose="05000000000000000000" pitchFamily="2" charset="2"/>
              <a:buChar char="ü"/>
            </a:pPr>
            <a:r>
              <a:rPr lang="fr-FR" altLang="zh-CN" sz="1600" dirty="0"/>
              <a:t>Fault management related analytics</a:t>
            </a:r>
          </a:p>
          <a:p>
            <a:pPr marL="285750" indent="-285750">
              <a:buFont typeface="Wingdings" panose="05000000000000000000" pitchFamily="2" charset="2"/>
              <a:buChar char="ü"/>
            </a:pPr>
            <a:r>
              <a:rPr lang="fr-FR" altLang="zh-CN" sz="1600" dirty="0"/>
              <a:t>Software upgrade validation</a:t>
            </a:r>
          </a:p>
          <a:p>
            <a:pPr marL="285750" indent="-285750">
              <a:buFont typeface="Wingdings" panose="05000000000000000000" pitchFamily="2" charset="2"/>
              <a:buChar char="ü"/>
            </a:pPr>
            <a:r>
              <a:rPr lang="fr-FR" altLang="zh-CN" sz="1600" dirty="0"/>
              <a:t> Control plane congestion analytics</a:t>
            </a:r>
          </a:p>
        </p:txBody>
      </p:sp>
      <p:sp>
        <p:nvSpPr>
          <p:cNvPr id="15" name="文本框 14">
            <a:extLst>
              <a:ext uri="{FF2B5EF4-FFF2-40B4-BE49-F238E27FC236}">
                <a16:creationId xmlns:a16="http://schemas.microsoft.com/office/drawing/2014/main" id="{8F8AC8CB-8ECD-48CD-98D9-D373A1AE1988}"/>
              </a:ext>
            </a:extLst>
          </p:cNvPr>
          <p:cNvSpPr txBox="1"/>
          <p:nvPr/>
        </p:nvSpPr>
        <p:spPr>
          <a:xfrm>
            <a:off x="6095999" y="978950"/>
            <a:ext cx="3836083" cy="3693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en-GB"/>
            </a:defPPr>
            <a:lvl1pPr marL="381000" indent="-379413">
              <a:spcBef>
                <a:spcPct val="20000"/>
              </a:spcBef>
              <a:buClr>
                <a:srgbClr val="C00000"/>
              </a:buClr>
              <a:buBlip>
                <a:blip r:embed="rId2"/>
              </a:buBlip>
              <a:defRPr sz="2000" b="1" kern="0">
                <a:latin typeface="+mn-lt"/>
              </a:defRPr>
            </a:lvl1pPr>
          </a:lstStyle>
          <a:p>
            <a:r>
              <a:rPr lang="en-US" altLang="zh-CN" dirty="0"/>
              <a:t>New Capabilities</a:t>
            </a:r>
          </a:p>
        </p:txBody>
      </p:sp>
      <p:sp>
        <p:nvSpPr>
          <p:cNvPr id="7" name="矩形 6">
            <a:extLst>
              <a:ext uri="{FF2B5EF4-FFF2-40B4-BE49-F238E27FC236}">
                <a16:creationId xmlns:a16="http://schemas.microsoft.com/office/drawing/2014/main" id="{D3286F36-3EDF-4799-9DD4-682CCC0E06D6}"/>
              </a:ext>
            </a:extLst>
          </p:cNvPr>
          <p:cNvSpPr/>
          <p:nvPr/>
        </p:nvSpPr>
        <p:spPr bwMode="auto">
          <a:xfrm>
            <a:off x="397291" y="1477525"/>
            <a:ext cx="5492706" cy="4407793"/>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06053078"/>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196258</TotalTime>
  <Words>3722</Words>
  <Application>Microsoft Office PowerPoint</Application>
  <PresentationFormat>Widescreen</PresentationFormat>
  <Paragraphs>426</Paragraphs>
  <Slides>25</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5" baseType="lpstr">
      <vt:lpstr>Montserrat</vt:lpstr>
      <vt:lpstr>ＭＳ Ｐゴシック</vt:lpstr>
      <vt:lpstr>ＭＳ Ｐゴシック</vt:lpstr>
      <vt:lpstr>宋体</vt:lpstr>
      <vt:lpstr>Arial</vt:lpstr>
      <vt:lpstr>Calibri</vt:lpstr>
      <vt:lpstr>Times New Roman</vt:lpstr>
      <vt:lpstr>Wingdings</vt:lpstr>
      <vt:lpstr>Office Theme</vt:lpstr>
      <vt:lpstr>Visio.Drawing.15</vt:lpstr>
      <vt:lpstr>   3GPP SA5 Rel-19 working progress and Rel-20 3GPP SA5 Work Planning </vt:lpstr>
      <vt:lpstr>Content</vt:lpstr>
      <vt:lpstr>3GPP SA5 Introduction</vt:lpstr>
      <vt:lpstr>3GPP Working Methodology</vt:lpstr>
      <vt:lpstr>Content</vt:lpstr>
      <vt:lpstr>SA5 Rel-19 Time Plan</vt:lpstr>
      <vt:lpstr>Summary of Rel-19 topics </vt:lpstr>
      <vt:lpstr>R19 AIML Management (AIML) Study</vt:lpstr>
      <vt:lpstr>R19 Management data analytics (MDA) Study</vt:lpstr>
      <vt:lpstr>R19 Intent-driven Management (IDM) Study</vt:lpstr>
      <vt:lpstr>R19 Closed Control Loop (CCL) Study</vt:lpstr>
      <vt:lpstr>R19 Network Digital Twin (NDT) Study</vt:lpstr>
      <vt:lpstr>Rel-19 Service Based Management Architecture (SBMA) study</vt:lpstr>
      <vt:lpstr>Rel-19 Management Service Exposure (MExpo) Study</vt:lpstr>
      <vt:lpstr>Rel-19 Energy Efficiency (EE) Study</vt:lpstr>
      <vt:lpstr>Rel-19 SA5 Summary Information in forge</vt:lpstr>
      <vt:lpstr>Content</vt:lpstr>
      <vt:lpstr>PowerPoint Presentation</vt:lpstr>
      <vt:lpstr>PowerPoint Presentation</vt:lpstr>
      <vt:lpstr>Detailed Rel-20 time plan with 5GA/6G</vt:lpstr>
      <vt:lpstr>SA5 Rel-20 capacity summary </vt:lpstr>
      <vt:lpstr>Potential Rel-20 management features workshop</vt:lpstr>
      <vt:lpstr>3GPP SA &amp; SA5 meeting calendar (2025)</vt:lpstr>
      <vt:lpstr>Thank you!</vt:lpstr>
      <vt:lpstr>Overview of 5G management specifications</vt:lpstr>
    </vt:vector>
  </TitlesOfParts>
  <Company>3GPP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ZL</cp:lastModifiedBy>
  <cp:revision>4085</cp:revision>
  <dcterms:created xsi:type="dcterms:W3CDTF">2008-08-30T09:32:10Z</dcterms:created>
  <dcterms:modified xsi:type="dcterms:W3CDTF">2024-11-28T14:16:59Z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(3)HSaI//Rve5D69a2rR01qikLMg8fBi7fbuLeQwCi0aiGGsPyU3Mgg8aLGmQIgGGW6lZ1wBxjJ
EhWORLgYHfONLBrwUqoTgYi53+5skbuNzu1RbWWBoDJb80e/CnqkV80Uhi/gQkluzhJjn68j
wp0cAUzLXar7qmepWlAomGpL/JeoUsQpMTHbemuMvAvVmQbtX+7lO39quxCFl0FTg80GHKUN
ECpYBx/EaLUBOaBg1M</vt:lpwstr>
  </property>
  <property fmtid="{D5CDD505-2E9C-101B-9397-08002B2CF9AE}" pid="3" name="_2015_ms_pID_7253431">
    <vt:lpwstr>reXBAGrBtLORN2aPD1U8fk7kkNE5T5qooM8FCi8nqk2oGuV41nGhlk
SzzKy6PpoM0kaS9w8fznEWNEMGHe0aQbHReC+YkFx70WbT8RPRHIxNaePHGUI1f8SZCIqlOT
Kmy6rfQ+Lr3avZQ1c23Is0xYuR/9XyrYEBWMSLQTZ7CW+f4zoXn8xYkg4xbZOH4gYJBCmCtw
/mlakcnBnbBodogAFs+je1m2ue97hWcmPTq8</vt:lpwstr>
  </property>
  <property fmtid="{D5CDD505-2E9C-101B-9397-08002B2CF9AE}" pid="4" name="_2015_ms_pID_7253432">
    <vt:lpwstr>++FiV3WCZF+LOrc+o4XJwX8=</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1698067796</vt:lpwstr>
  </property>
</Properties>
</file>