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4"/>
  </p:notesMasterIdLst>
  <p:handoutMasterIdLst>
    <p:handoutMasterId r:id="rId15"/>
  </p:handoutMasterIdLst>
  <p:sldIdLst>
    <p:sldId id="341" r:id="rId5"/>
    <p:sldId id="363" r:id="rId6"/>
    <p:sldId id="364" r:id="rId7"/>
    <p:sldId id="366" r:id="rId8"/>
    <p:sldId id="367" r:id="rId9"/>
    <p:sldId id="368" r:id="rId10"/>
    <p:sldId id="371" r:id="rId11"/>
    <p:sldId id="370" r:id="rId12"/>
    <p:sldId id="365" r:id="rId13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06" d="100"/>
          <a:sy n="106" d="100"/>
        </p:scale>
        <p:origin x="138" y="2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&lt;</a:t>
            </a:r>
            <a:r>
              <a:rPr lang="sv-SE" altLang="en-US" sz="1200" b="1" i="1" dirty="0">
                <a:latin typeface="Arial "/>
              </a:rPr>
              <a:t>meeting</a:t>
            </a:r>
            <a:r>
              <a:rPr lang="sv-SE" altLang="en-US" sz="1200" b="1" dirty="0">
                <a:latin typeface="Arial "/>
              </a:rPr>
              <a:t>&gt;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location</a:t>
            </a:r>
            <a:r>
              <a:rPr lang="sv-SE" altLang="en-US" sz="1200" b="1" dirty="0">
                <a:latin typeface="Arial "/>
              </a:rPr>
              <a:t>&gt; – &lt;</a:t>
            </a:r>
            <a:r>
              <a:rPr lang="sv-SE" altLang="en-US" sz="1200" b="1" i="1" dirty="0">
                <a:latin typeface="Arial "/>
              </a:rPr>
              <a:t>month</a:t>
            </a:r>
            <a:r>
              <a:rPr lang="sv-SE" altLang="en-US" sz="1200" b="1" dirty="0">
                <a:latin typeface="Arial "/>
              </a:rPr>
              <a:t>&gt; 2024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Discussion </a:t>
            </a:r>
            <a:r>
              <a:rPr lang="en-GB" altLang="en-US"/>
              <a:t>paper on</a:t>
            </a:r>
            <a:br>
              <a:rPr lang="en-GB" altLang="en-US"/>
            </a:br>
            <a:r>
              <a:rPr lang="en-GB" altLang="en-US"/>
              <a:t>External </a:t>
            </a:r>
            <a:r>
              <a:rPr lang="en-GB" altLang="en-US" dirty="0"/>
              <a:t>management data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Jürgen Goerge, Nokia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Recap: Management Service</a:t>
            </a:r>
          </a:p>
          <a:p>
            <a:r>
              <a:rPr lang="en-US" altLang="en-US" dirty="0"/>
              <a:t>Problem: How to relate external management data to NRM</a:t>
            </a:r>
          </a:p>
          <a:p>
            <a:r>
              <a:rPr lang="en-US" altLang="en-US" dirty="0"/>
              <a:t>Potential solution: Association Class</a:t>
            </a:r>
          </a:p>
          <a:p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Recap: Management Service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/>
              <a:t>MnS</a:t>
            </a:r>
            <a:r>
              <a:rPr lang="en-US" altLang="en-US" dirty="0"/>
              <a:t> = Component Type A + Type B + Type C</a:t>
            </a:r>
          </a:p>
          <a:p>
            <a:pPr lvl="1"/>
            <a:r>
              <a:rPr lang="en-US" altLang="en-US" dirty="0"/>
              <a:t>A = Operations</a:t>
            </a:r>
          </a:p>
          <a:p>
            <a:pPr lvl="1"/>
            <a:r>
              <a:rPr lang="en-US" altLang="en-US" dirty="0"/>
              <a:t>B = Network Resource Model (NRM)</a:t>
            </a:r>
          </a:p>
          <a:p>
            <a:pPr lvl="1"/>
            <a:r>
              <a:rPr lang="en-US" altLang="en-US" dirty="0"/>
              <a:t>C = Management Data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=&gt; Management Data relates to objects of the NRM</a:t>
            </a:r>
          </a:p>
          <a:p>
            <a:pPr lvl="1"/>
            <a:r>
              <a:rPr lang="en-US" altLang="en-US" dirty="0"/>
              <a:t>In a given datafile: Each measurement relates to one instance of an IOC.</a:t>
            </a:r>
          </a:p>
          <a:p>
            <a:pPr lvl="1"/>
            <a:r>
              <a:rPr lang="en-US" altLang="en-US" sz="1800" dirty="0" err="1">
                <a:latin typeface="Times New Roman" panose="02020603050405020304" pitchFamily="18" charset="0"/>
              </a:rPr>
              <a:t>nEDistinguishedName</a:t>
            </a:r>
            <a:r>
              <a:rPr lang="en-US" altLang="en-US" sz="1800" dirty="0">
                <a:latin typeface="Times New Roman" panose="02020603050405020304" pitchFamily="18" charset="0"/>
              </a:rPr>
              <a:t> + </a:t>
            </a:r>
            <a:r>
              <a:rPr lang="en-GB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measObjInstId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GB" altLang="en-US" dirty="0"/>
              <a:t>This holds for measurements defined by 3GPP as well as for vendor-specific measurements.</a:t>
            </a:r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Problem statement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External management data:</a:t>
            </a:r>
          </a:p>
          <a:p>
            <a:pPr lvl="1"/>
            <a:r>
              <a:rPr lang="en-US" altLang="en-US" dirty="0"/>
              <a:t>Data that </a:t>
            </a:r>
            <a:r>
              <a:rPr lang="en-US" altLang="en-US" i="1" dirty="0"/>
              <a:t>somehow</a:t>
            </a:r>
            <a:r>
              <a:rPr lang="en-US" altLang="en-US" dirty="0"/>
              <a:t> relates to the network.</a:t>
            </a:r>
          </a:p>
          <a:p>
            <a:pPr lvl="2"/>
            <a:r>
              <a:rPr lang="en-US" altLang="en-US" dirty="0"/>
              <a:t>Otherwise we would not consider it at all.</a:t>
            </a:r>
          </a:p>
          <a:p>
            <a:pPr lvl="2"/>
            <a:r>
              <a:rPr lang="en-US" altLang="en-US" dirty="0"/>
              <a:t>Weather forecast.</a:t>
            </a:r>
          </a:p>
          <a:p>
            <a:pPr lvl="2"/>
            <a:r>
              <a:rPr lang="en-US" altLang="en-US" dirty="0"/>
              <a:t>Pictures, videos.</a:t>
            </a:r>
          </a:p>
          <a:p>
            <a:pPr lvl="2"/>
            <a:r>
              <a:rPr lang="en-US" altLang="en-US" dirty="0"/>
              <a:t>Expected number of visitors at a venue.</a:t>
            </a:r>
          </a:p>
          <a:p>
            <a:pPr lvl="1"/>
            <a:r>
              <a:rPr lang="en-US" altLang="en-US" dirty="0"/>
              <a:t>The external source has no clue of NRM or DN at all.</a:t>
            </a:r>
          </a:p>
          <a:p>
            <a:endParaRPr lang="en-US" altLang="en-US" dirty="0"/>
          </a:p>
          <a:p>
            <a:r>
              <a:rPr lang="en-US" altLang="en-US" dirty="0"/>
              <a:t>=&gt; Integration of external management data into </a:t>
            </a:r>
            <a:r>
              <a:rPr lang="en-US" altLang="en-US" dirty="0" err="1"/>
              <a:t>MnS</a:t>
            </a:r>
            <a:r>
              <a:rPr lang="en-US" altLang="en-US" dirty="0"/>
              <a:t> means to model its relation to well-known objects. 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8936607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Problem: How to relate 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A127D0-8AE4-81CC-C9AB-6B231DB00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379" y="2760508"/>
            <a:ext cx="812800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051F39-9713-87A0-E12E-F7241839A7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152387" y="2760508"/>
            <a:ext cx="812800" cy="609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1DC2B-35F2-A8D3-2740-7AF31EA85D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263146" y="2750093"/>
            <a:ext cx="812800" cy="609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ADF4D1-CF16-BC2A-7A8A-61C397436F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940028" y="2860099"/>
            <a:ext cx="812800" cy="6096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A06BAE8-2834-ED66-E94D-FC807473F529}"/>
              </a:ext>
            </a:extLst>
          </p:cNvPr>
          <p:cNvSpPr/>
          <p:nvPr/>
        </p:nvSpPr>
        <p:spPr>
          <a:xfrm>
            <a:off x="807852" y="1888607"/>
            <a:ext cx="10823535" cy="550844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SubNetwork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=NMS-1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955083B-491E-7EDE-1EA2-A03E01666351}"/>
              </a:ext>
            </a:extLst>
          </p:cNvPr>
          <p:cNvCxnSpPr>
            <a:cxnSpLocks/>
            <a:stCxn id="12" idx="2"/>
            <a:endCxn id="58" idx="0"/>
          </p:cNvCxnSpPr>
          <p:nvPr/>
        </p:nvCxnSpPr>
        <p:spPr>
          <a:xfrm flipH="1">
            <a:off x="2533625" y="2439451"/>
            <a:ext cx="3685995" cy="196423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FE7BB41-0A5F-A216-B0A7-5F421DC99B40}"/>
              </a:ext>
            </a:extLst>
          </p:cNvPr>
          <p:cNvCxnSpPr>
            <a:cxnSpLocks/>
            <a:stCxn id="12" idx="2"/>
            <a:endCxn id="36" idx="0"/>
          </p:cNvCxnSpPr>
          <p:nvPr/>
        </p:nvCxnSpPr>
        <p:spPr>
          <a:xfrm>
            <a:off x="6219620" y="2439451"/>
            <a:ext cx="3623441" cy="196423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B93FCEE-22A9-1EDD-7EED-2AF4B4EDC64E}"/>
              </a:ext>
            </a:extLst>
          </p:cNvPr>
          <p:cNvSpPr/>
          <p:nvPr/>
        </p:nvSpPr>
        <p:spPr>
          <a:xfrm>
            <a:off x="9966935" y="5065763"/>
            <a:ext cx="1521543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GNBDUF.=DU-3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A5161E-AD13-D575-D43A-546709C177B9}"/>
              </a:ext>
            </a:extLst>
          </p:cNvPr>
          <p:cNvSpPr/>
          <p:nvPr/>
        </p:nvSpPr>
        <p:spPr>
          <a:xfrm>
            <a:off x="8197643" y="5056024"/>
            <a:ext cx="1515470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GNBCUF.=CU-3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2F9FAE2-7F7D-9240-5879-FA8A01930989}"/>
              </a:ext>
            </a:extLst>
          </p:cNvPr>
          <p:cNvCxnSpPr>
            <a:cxnSpLocks/>
            <a:stCxn id="36" idx="2"/>
            <a:endCxn id="15" idx="0"/>
          </p:cNvCxnSpPr>
          <p:nvPr/>
        </p:nvCxnSpPr>
        <p:spPr>
          <a:xfrm>
            <a:off x="9843061" y="4816574"/>
            <a:ext cx="884646" cy="24918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B7175A7-8B4A-9904-A2C9-F738EE9FE8AD}"/>
              </a:ext>
            </a:extLst>
          </p:cNvPr>
          <p:cNvCxnSpPr>
            <a:cxnSpLocks/>
            <a:stCxn id="36" idx="2"/>
            <a:endCxn id="16" idx="0"/>
          </p:cNvCxnSpPr>
          <p:nvPr/>
        </p:nvCxnSpPr>
        <p:spPr>
          <a:xfrm flipH="1">
            <a:off x="8955378" y="4816574"/>
            <a:ext cx="887683" cy="23945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3695195-BEA9-6052-7A5A-E7EEF3F2C35C}"/>
              </a:ext>
            </a:extLst>
          </p:cNvPr>
          <p:cNvSpPr/>
          <p:nvPr/>
        </p:nvSpPr>
        <p:spPr>
          <a:xfrm>
            <a:off x="9964050" y="56302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0740B2-EE07-6F19-CE40-8F03FA10053A}"/>
              </a:ext>
            </a:extLst>
          </p:cNvPr>
          <p:cNvSpPr/>
          <p:nvPr/>
        </p:nvSpPr>
        <p:spPr>
          <a:xfrm>
            <a:off x="8188685" y="56415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220BE2-1122-FC9B-ABCF-A0F7C6011FCC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>
            <a:off x="9713113" y="5218789"/>
            <a:ext cx="253822" cy="97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FDC11B3-8340-8E98-40B8-9DBC059D13D2}"/>
              </a:ext>
            </a:extLst>
          </p:cNvPr>
          <p:cNvSpPr/>
          <p:nvPr/>
        </p:nvSpPr>
        <p:spPr>
          <a:xfrm>
            <a:off x="8341085" y="57939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F62A621-B345-D1E2-68D7-FCEE61474929}"/>
              </a:ext>
            </a:extLst>
          </p:cNvPr>
          <p:cNvSpPr/>
          <p:nvPr/>
        </p:nvSpPr>
        <p:spPr>
          <a:xfrm>
            <a:off x="8493485" y="59463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233EFA-BCD9-1B33-6E39-1C4E62899BF9}"/>
              </a:ext>
            </a:extLst>
          </p:cNvPr>
          <p:cNvSpPr/>
          <p:nvPr/>
        </p:nvSpPr>
        <p:spPr>
          <a:xfrm>
            <a:off x="8645885" y="60987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=cell-3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899B94E-2106-246A-FF1B-3143238E93B6}"/>
              </a:ext>
            </a:extLst>
          </p:cNvPr>
          <p:cNvCxnSpPr>
            <a:cxnSpLocks/>
            <a:stCxn id="16" idx="2"/>
            <a:endCxn id="24" idx="0"/>
          </p:cNvCxnSpPr>
          <p:nvPr/>
        </p:nvCxnSpPr>
        <p:spPr>
          <a:xfrm>
            <a:off x="8955378" y="5381554"/>
            <a:ext cx="224121" cy="7172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A912FE68-F6CF-0A8D-3514-D40B35BE0098}"/>
              </a:ext>
            </a:extLst>
          </p:cNvPr>
          <p:cNvSpPr/>
          <p:nvPr/>
        </p:nvSpPr>
        <p:spPr>
          <a:xfrm>
            <a:off x="10116450" y="57826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868011-1AE1-6B8E-C6DD-AE2F098759DB}"/>
              </a:ext>
            </a:extLst>
          </p:cNvPr>
          <p:cNvSpPr/>
          <p:nvPr/>
        </p:nvSpPr>
        <p:spPr>
          <a:xfrm>
            <a:off x="10268850" y="59350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E260E29-F72D-B948-5D86-C0B4BC9D0F7E}"/>
              </a:ext>
            </a:extLst>
          </p:cNvPr>
          <p:cNvSpPr/>
          <p:nvPr/>
        </p:nvSpPr>
        <p:spPr>
          <a:xfrm>
            <a:off x="10421250" y="60874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=cell-3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ED1AE5B-58D0-48B5-A66A-B9CAFE985BCC}"/>
              </a:ext>
            </a:extLst>
          </p:cNvPr>
          <p:cNvCxnSpPr>
            <a:cxnSpLocks/>
            <a:stCxn id="16" idx="2"/>
            <a:endCxn id="20" idx="0"/>
          </p:cNvCxnSpPr>
          <p:nvPr/>
        </p:nvCxnSpPr>
        <p:spPr>
          <a:xfrm flipH="1">
            <a:off x="8722299" y="5381554"/>
            <a:ext cx="233079" cy="2600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268624C-9FEA-B9D5-2702-E6F28CA3B736}"/>
              </a:ext>
            </a:extLst>
          </p:cNvPr>
          <p:cNvCxnSpPr>
            <a:cxnSpLocks/>
            <a:stCxn id="15" idx="2"/>
            <a:endCxn id="28" idx="0"/>
          </p:cNvCxnSpPr>
          <p:nvPr/>
        </p:nvCxnSpPr>
        <p:spPr>
          <a:xfrm>
            <a:off x="10727707" y="5391293"/>
            <a:ext cx="227157" cy="6961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E5801FD-28A3-A773-9CEF-CEC50727C20C}"/>
              </a:ext>
            </a:extLst>
          </p:cNvPr>
          <p:cNvCxnSpPr>
            <a:cxnSpLocks/>
            <a:stCxn id="16" idx="2"/>
            <a:endCxn id="23" idx="0"/>
          </p:cNvCxnSpPr>
          <p:nvPr/>
        </p:nvCxnSpPr>
        <p:spPr>
          <a:xfrm>
            <a:off x="8955378" y="5381554"/>
            <a:ext cx="71721" cy="5648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305BA71-F7F1-2AE5-5DF4-62992646C1F6}"/>
              </a:ext>
            </a:extLst>
          </p:cNvPr>
          <p:cNvCxnSpPr>
            <a:cxnSpLocks/>
            <a:stCxn id="16" idx="2"/>
            <a:endCxn id="22" idx="0"/>
          </p:cNvCxnSpPr>
          <p:nvPr/>
        </p:nvCxnSpPr>
        <p:spPr>
          <a:xfrm flipH="1">
            <a:off x="8874699" y="5381554"/>
            <a:ext cx="80679" cy="4124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DF36E8B-0925-E247-4E7B-E47EC6C5508D}"/>
              </a:ext>
            </a:extLst>
          </p:cNvPr>
          <p:cNvCxnSpPr>
            <a:cxnSpLocks/>
            <a:stCxn id="15" idx="2"/>
            <a:endCxn id="26" idx="0"/>
          </p:cNvCxnSpPr>
          <p:nvPr/>
        </p:nvCxnSpPr>
        <p:spPr>
          <a:xfrm flipH="1">
            <a:off x="10650064" y="5391293"/>
            <a:ext cx="77643" cy="3913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6634FD4-9B31-42BD-FF49-42EAB91B18DA}"/>
              </a:ext>
            </a:extLst>
          </p:cNvPr>
          <p:cNvCxnSpPr>
            <a:cxnSpLocks/>
            <a:stCxn id="15" idx="2"/>
            <a:endCxn id="27" idx="0"/>
          </p:cNvCxnSpPr>
          <p:nvPr/>
        </p:nvCxnSpPr>
        <p:spPr>
          <a:xfrm>
            <a:off x="10727707" y="5391293"/>
            <a:ext cx="74757" cy="5437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B19A40A-28C6-98ED-43D1-B1EA529FC9AC}"/>
              </a:ext>
            </a:extLst>
          </p:cNvPr>
          <p:cNvCxnSpPr>
            <a:cxnSpLocks/>
            <a:stCxn id="15" idx="2"/>
            <a:endCxn id="19" idx="0"/>
          </p:cNvCxnSpPr>
          <p:nvPr/>
        </p:nvCxnSpPr>
        <p:spPr>
          <a:xfrm flipH="1">
            <a:off x="10497664" y="5391293"/>
            <a:ext cx="230043" cy="2389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78C3167-E539-7E2D-9DD7-5CB8BE12C111}"/>
              </a:ext>
            </a:extLst>
          </p:cNvPr>
          <p:cNvSpPr/>
          <p:nvPr/>
        </p:nvSpPr>
        <p:spPr>
          <a:xfrm>
            <a:off x="8197643" y="4403689"/>
            <a:ext cx="3290835" cy="41288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Managed Element=BTS-3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8E43683-74E0-C07D-B767-7F7D1BD13FC5}"/>
              </a:ext>
            </a:extLst>
          </p:cNvPr>
          <p:cNvSpPr/>
          <p:nvPr/>
        </p:nvSpPr>
        <p:spPr>
          <a:xfrm>
            <a:off x="2657499" y="5065763"/>
            <a:ext cx="1521543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GNBDUF.=DU-1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D1C5138-3A9E-8C7E-64A4-7BADF3BC2A16}"/>
              </a:ext>
            </a:extLst>
          </p:cNvPr>
          <p:cNvSpPr/>
          <p:nvPr/>
        </p:nvSpPr>
        <p:spPr>
          <a:xfrm>
            <a:off x="888207" y="5056024"/>
            <a:ext cx="1515470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GNBCUF.=CU-1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7F96ECB-0250-CB52-31D8-6A70B2316279}"/>
              </a:ext>
            </a:extLst>
          </p:cNvPr>
          <p:cNvCxnSpPr>
            <a:cxnSpLocks/>
            <a:stCxn id="58" idx="2"/>
            <a:endCxn id="37" idx="0"/>
          </p:cNvCxnSpPr>
          <p:nvPr/>
        </p:nvCxnSpPr>
        <p:spPr>
          <a:xfrm>
            <a:off x="2533625" y="4816574"/>
            <a:ext cx="884646" cy="24918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9FD55FA-4201-9105-1556-513DEA9405EF}"/>
              </a:ext>
            </a:extLst>
          </p:cNvPr>
          <p:cNvCxnSpPr>
            <a:cxnSpLocks/>
            <a:stCxn id="58" idx="2"/>
            <a:endCxn id="38" idx="0"/>
          </p:cNvCxnSpPr>
          <p:nvPr/>
        </p:nvCxnSpPr>
        <p:spPr>
          <a:xfrm flipH="1">
            <a:off x="1645942" y="4816574"/>
            <a:ext cx="887683" cy="23945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394250BC-1499-003A-ABB6-E8C1F88F9BAA}"/>
              </a:ext>
            </a:extLst>
          </p:cNvPr>
          <p:cNvSpPr/>
          <p:nvPr/>
        </p:nvSpPr>
        <p:spPr>
          <a:xfrm>
            <a:off x="2654614" y="56302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004F06A-511B-B5F4-2B52-23A75ECB72F4}"/>
              </a:ext>
            </a:extLst>
          </p:cNvPr>
          <p:cNvSpPr/>
          <p:nvPr/>
        </p:nvSpPr>
        <p:spPr>
          <a:xfrm>
            <a:off x="879249" y="56415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979A490-2A2B-A946-0780-485063104F98}"/>
              </a:ext>
            </a:extLst>
          </p:cNvPr>
          <p:cNvCxnSpPr>
            <a:cxnSpLocks/>
            <a:stCxn id="38" idx="3"/>
            <a:endCxn id="37" idx="1"/>
          </p:cNvCxnSpPr>
          <p:nvPr/>
        </p:nvCxnSpPr>
        <p:spPr>
          <a:xfrm>
            <a:off x="2403677" y="5218789"/>
            <a:ext cx="253822" cy="97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805C9933-B78B-8548-6D08-FA802B12DFDB}"/>
              </a:ext>
            </a:extLst>
          </p:cNvPr>
          <p:cNvSpPr/>
          <p:nvPr/>
        </p:nvSpPr>
        <p:spPr>
          <a:xfrm>
            <a:off x="1031649" y="57939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C41A798-1AB2-224C-0319-F079A6C8DF7E}"/>
              </a:ext>
            </a:extLst>
          </p:cNvPr>
          <p:cNvSpPr/>
          <p:nvPr/>
        </p:nvSpPr>
        <p:spPr>
          <a:xfrm>
            <a:off x="1184049" y="59463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06BFF7C-3120-013C-D6EC-3667E4756ECA}"/>
              </a:ext>
            </a:extLst>
          </p:cNvPr>
          <p:cNvSpPr/>
          <p:nvPr/>
        </p:nvSpPr>
        <p:spPr>
          <a:xfrm>
            <a:off x="1336449" y="60987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=cell-1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110E6EB-520B-5E3A-9ED4-F42833501D4F}"/>
              </a:ext>
            </a:extLst>
          </p:cNvPr>
          <p:cNvCxnSpPr>
            <a:cxnSpLocks/>
            <a:stCxn id="38" idx="2"/>
            <a:endCxn id="46" idx="0"/>
          </p:cNvCxnSpPr>
          <p:nvPr/>
        </p:nvCxnSpPr>
        <p:spPr>
          <a:xfrm>
            <a:off x="1645942" y="5381554"/>
            <a:ext cx="224121" cy="7172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3E44B2CB-B72F-8BAC-D726-65DD9ABE1188}"/>
              </a:ext>
            </a:extLst>
          </p:cNvPr>
          <p:cNvSpPr/>
          <p:nvPr/>
        </p:nvSpPr>
        <p:spPr>
          <a:xfrm>
            <a:off x="2807014" y="57826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1E366B4-3AAC-59C8-65D4-B7B8A021545A}"/>
              </a:ext>
            </a:extLst>
          </p:cNvPr>
          <p:cNvSpPr/>
          <p:nvPr/>
        </p:nvSpPr>
        <p:spPr>
          <a:xfrm>
            <a:off x="2959414" y="59350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EE7D7C6-1DDB-E297-D927-1769407FDA5F}"/>
              </a:ext>
            </a:extLst>
          </p:cNvPr>
          <p:cNvSpPr/>
          <p:nvPr/>
        </p:nvSpPr>
        <p:spPr>
          <a:xfrm>
            <a:off x="3111814" y="60874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=cell-1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8B416A6-C500-86EF-BE47-A7589E3C19EF}"/>
              </a:ext>
            </a:extLst>
          </p:cNvPr>
          <p:cNvCxnSpPr>
            <a:cxnSpLocks/>
            <a:stCxn id="38" idx="2"/>
            <a:endCxn id="42" idx="0"/>
          </p:cNvCxnSpPr>
          <p:nvPr/>
        </p:nvCxnSpPr>
        <p:spPr>
          <a:xfrm flipH="1">
            <a:off x="1412863" y="5381554"/>
            <a:ext cx="233079" cy="2600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C005B57-94C2-F39D-E8A2-847945B73345}"/>
              </a:ext>
            </a:extLst>
          </p:cNvPr>
          <p:cNvCxnSpPr>
            <a:cxnSpLocks/>
            <a:stCxn id="37" idx="2"/>
            <a:endCxn id="50" idx="0"/>
          </p:cNvCxnSpPr>
          <p:nvPr/>
        </p:nvCxnSpPr>
        <p:spPr>
          <a:xfrm>
            <a:off x="3418271" y="5391293"/>
            <a:ext cx="227157" cy="6961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641F2EA-6683-369B-C4B4-FF816AB937A7}"/>
              </a:ext>
            </a:extLst>
          </p:cNvPr>
          <p:cNvCxnSpPr>
            <a:cxnSpLocks/>
            <a:stCxn id="38" idx="2"/>
            <a:endCxn id="45" idx="0"/>
          </p:cNvCxnSpPr>
          <p:nvPr/>
        </p:nvCxnSpPr>
        <p:spPr>
          <a:xfrm>
            <a:off x="1645942" y="5381554"/>
            <a:ext cx="71721" cy="5648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6FD25E0-5D6A-C313-FD33-C09923868591}"/>
              </a:ext>
            </a:extLst>
          </p:cNvPr>
          <p:cNvCxnSpPr>
            <a:cxnSpLocks/>
            <a:stCxn id="38" idx="2"/>
            <a:endCxn id="44" idx="0"/>
          </p:cNvCxnSpPr>
          <p:nvPr/>
        </p:nvCxnSpPr>
        <p:spPr>
          <a:xfrm flipH="1">
            <a:off x="1565263" y="5381554"/>
            <a:ext cx="80679" cy="4124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15694BB-5195-E5D1-9BF4-D53062FA6A39}"/>
              </a:ext>
            </a:extLst>
          </p:cNvPr>
          <p:cNvCxnSpPr>
            <a:cxnSpLocks/>
            <a:stCxn id="37" idx="2"/>
            <a:endCxn id="48" idx="0"/>
          </p:cNvCxnSpPr>
          <p:nvPr/>
        </p:nvCxnSpPr>
        <p:spPr>
          <a:xfrm flipH="1">
            <a:off x="3340628" y="5391293"/>
            <a:ext cx="77643" cy="3913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FDC839C-B00F-BE95-F697-D18B5D1A22AE}"/>
              </a:ext>
            </a:extLst>
          </p:cNvPr>
          <p:cNvCxnSpPr>
            <a:cxnSpLocks/>
            <a:stCxn id="37" idx="2"/>
            <a:endCxn id="49" idx="0"/>
          </p:cNvCxnSpPr>
          <p:nvPr/>
        </p:nvCxnSpPr>
        <p:spPr>
          <a:xfrm>
            <a:off x="3418271" y="5391293"/>
            <a:ext cx="74757" cy="5437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4EE6889-3BF3-5213-DF0C-A08DD69342FA}"/>
              </a:ext>
            </a:extLst>
          </p:cNvPr>
          <p:cNvCxnSpPr>
            <a:cxnSpLocks/>
            <a:stCxn id="37" idx="2"/>
            <a:endCxn id="41" idx="0"/>
          </p:cNvCxnSpPr>
          <p:nvPr/>
        </p:nvCxnSpPr>
        <p:spPr>
          <a:xfrm flipH="1">
            <a:off x="3188228" y="5391293"/>
            <a:ext cx="230043" cy="2389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B467E876-DE53-FB28-3917-A8F7FEE5D8A7}"/>
              </a:ext>
            </a:extLst>
          </p:cNvPr>
          <p:cNvSpPr/>
          <p:nvPr/>
        </p:nvSpPr>
        <p:spPr>
          <a:xfrm>
            <a:off x="888207" y="4403689"/>
            <a:ext cx="3290835" cy="41288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Managed Element=BTS-1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44FF53-A76A-9F8D-DEED-761049A8EBE0}"/>
              </a:ext>
            </a:extLst>
          </p:cNvPr>
          <p:cNvSpPr/>
          <p:nvPr/>
        </p:nvSpPr>
        <p:spPr>
          <a:xfrm>
            <a:off x="6346531" y="5065763"/>
            <a:ext cx="1521543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GNBDUF.=DU-2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5DADBC3-DABF-1793-CF63-C1312D21454C}"/>
              </a:ext>
            </a:extLst>
          </p:cNvPr>
          <p:cNvSpPr/>
          <p:nvPr/>
        </p:nvSpPr>
        <p:spPr>
          <a:xfrm>
            <a:off x="4577239" y="5056024"/>
            <a:ext cx="1515470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GNBCUF.=CU-2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1D6E508-1B3A-5412-2E7A-831AE7AC9C51}"/>
              </a:ext>
            </a:extLst>
          </p:cNvPr>
          <p:cNvCxnSpPr>
            <a:cxnSpLocks/>
            <a:stCxn id="7186" idx="2"/>
            <a:endCxn id="59" idx="0"/>
          </p:cNvCxnSpPr>
          <p:nvPr/>
        </p:nvCxnSpPr>
        <p:spPr>
          <a:xfrm>
            <a:off x="6222657" y="4816574"/>
            <a:ext cx="884646" cy="24918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90AFD60-44F9-AA8A-4E66-D44A17A8895A}"/>
              </a:ext>
            </a:extLst>
          </p:cNvPr>
          <p:cNvCxnSpPr>
            <a:cxnSpLocks/>
            <a:stCxn id="7186" idx="2"/>
            <a:endCxn id="60" idx="0"/>
          </p:cNvCxnSpPr>
          <p:nvPr/>
        </p:nvCxnSpPr>
        <p:spPr>
          <a:xfrm flipH="1">
            <a:off x="5334974" y="4816574"/>
            <a:ext cx="887683" cy="23945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74A0E11-D145-E7F8-EC9E-6C2F176C7D03}"/>
              </a:ext>
            </a:extLst>
          </p:cNvPr>
          <p:cNvSpPr/>
          <p:nvPr/>
        </p:nvSpPr>
        <p:spPr>
          <a:xfrm>
            <a:off x="6343646" y="56302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68" name="Rectangle 7167">
            <a:extLst>
              <a:ext uri="{FF2B5EF4-FFF2-40B4-BE49-F238E27FC236}">
                <a16:creationId xmlns:a16="http://schemas.microsoft.com/office/drawing/2014/main" id="{797E8230-2DCA-ED89-223C-E762E74082AF}"/>
              </a:ext>
            </a:extLst>
          </p:cNvPr>
          <p:cNvSpPr/>
          <p:nvPr/>
        </p:nvSpPr>
        <p:spPr>
          <a:xfrm>
            <a:off x="4568281" y="56415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cxnSp>
        <p:nvCxnSpPr>
          <p:cNvPr id="7169" name="Straight Arrow Connector 7168">
            <a:extLst>
              <a:ext uri="{FF2B5EF4-FFF2-40B4-BE49-F238E27FC236}">
                <a16:creationId xmlns:a16="http://schemas.microsoft.com/office/drawing/2014/main" id="{BBF4D1D1-DB65-5E8C-ACEC-C26AD9DD605C}"/>
              </a:ext>
            </a:extLst>
          </p:cNvPr>
          <p:cNvCxnSpPr>
            <a:cxnSpLocks/>
            <a:stCxn id="60" idx="3"/>
            <a:endCxn id="59" idx="1"/>
          </p:cNvCxnSpPr>
          <p:nvPr/>
        </p:nvCxnSpPr>
        <p:spPr>
          <a:xfrm>
            <a:off x="6092709" y="5218789"/>
            <a:ext cx="253822" cy="97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Rectangle 7171">
            <a:extLst>
              <a:ext uri="{FF2B5EF4-FFF2-40B4-BE49-F238E27FC236}">
                <a16:creationId xmlns:a16="http://schemas.microsoft.com/office/drawing/2014/main" id="{D61FC884-E546-D196-75C8-6E32A178FF62}"/>
              </a:ext>
            </a:extLst>
          </p:cNvPr>
          <p:cNvSpPr/>
          <p:nvPr/>
        </p:nvSpPr>
        <p:spPr>
          <a:xfrm>
            <a:off x="4720681" y="57939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3" name="Rectangle 7172">
            <a:extLst>
              <a:ext uri="{FF2B5EF4-FFF2-40B4-BE49-F238E27FC236}">
                <a16:creationId xmlns:a16="http://schemas.microsoft.com/office/drawing/2014/main" id="{5327DC33-2849-CC98-4EE1-394087C0EB11}"/>
              </a:ext>
            </a:extLst>
          </p:cNvPr>
          <p:cNvSpPr/>
          <p:nvPr/>
        </p:nvSpPr>
        <p:spPr>
          <a:xfrm>
            <a:off x="4873081" y="59463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4" name="Rectangle 7173">
            <a:extLst>
              <a:ext uri="{FF2B5EF4-FFF2-40B4-BE49-F238E27FC236}">
                <a16:creationId xmlns:a16="http://schemas.microsoft.com/office/drawing/2014/main" id="{6ED8C9E0-6752-8958-F2AD-767CB221269F}"/>
              </a:ext>
            </a:extLst>
          </p:cNvPr>
          <p:cNvSpPr/>
          <p:nvPr/>
        </p:nvSpPr>
        <p:spPr>
          <a:xfrm>
            <a:off x="5025481" y="60987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=cell-2</a:t>
            </a:r>
          </a:p>
        </p:txBody>
      </p:sp>
      <p:cxnSp>
        <p:nvCxnSpPr>
          <p:cNvPr id="7175" name="Straight Arrow Connector 7174">
            <a:extLst>
              <a:ext uri="{FF2B5EF4-FFF2-40B4-BE49-F238E27FC236}">
                <a16:creationId xmlns:a16="http://schemas.microsoft.com/office/drawing/2014/main" id="{CC763A4E-20C6-26AF-6630-7E6DFAFF9089}"/>
              </a:ext>
            </a:extLst>
          </p:cNvPr>
          <p:cNvCxnSpPr>
            <a:cxnSpLocks/>
            <a:stCxn id="60" idx="2"/>
            <a:endCxn id="7174" idx="0"/>
          </p:cNvCxnSpPr>
          <p:nvPr/>
        </p:nvCxnSpPr>
        <p:spPr>
          <a:xfrm>
            <a:off x="5334974" y="5381554"/>
            <a:ext cx="224121" cy="7172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Rectangle 7175">
            <a:extLst>
              <a:ext uri="{FF2B5EF4-FFF2-40B4-BE49-F238E27FC236}">
                <a16:creationId xmlns:a16="http://schemas.microsoft.com/office/drawing/2014/main" id="{1A762632-01D0-A1BA-23DC-F141B6E23099}"/>
              </a:ext>
            </a:extLst>
          </p:cNvPr>
          <p:cNvSpPr/>
          <p:nvPr/>
        </p:nvSpPr>
        <p:spPr>
          <a:xfrm>
            <a:off x="6496046" y="57826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F5382A5D-92F0-6C27-22B6-29B4CFD0A5F9}"/>
              </a:ext>
            </a:extLst>
          </p:cNvPr>
          <p:cNvSpPr/>
          <p:nvPr/>
        </p:nvSpPr>
        <p:spPr>
          <a:xfrm>
            <a:off x="6648446" y="59350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8" name="Rectangle 7177">
            <a:extLst>
              <a:ext uri="{FF2B5EF4-FFF2-40B4-BE49-F238E27FC236}">
                <a16:creationId xmlns:a16="http://schemas.microsoft.com/office/drawing/2014/main" id="{87A0012B-2E58-82A3-3B3F-3BE22C8C0561}"/>
              </a:ext>
            </a:extLst>
          </p:cNvPr>
          <p:cNvSpPr/>
          <p:nvPr/>
        </p:nvSpPr>
        <p:spPr>
          <a:xfrm>
            <a:off x="6800846" y="60874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=cell-2</a:t>
            </a:r>
          </a:p>
        </p:txBody>
      </p:sp>
      <p:cxnSp>
        <p:nvCxnSpPr>
          <p:cNvPr id="7179" name="Straight Arrow Connector 7178">
            <a:extLst>
              <a:ext uri="{FF2B5EF4-FFF2-40B4-BE49-F238E27FC236}">
                <a16:creationId xmlns:a16="http://schemas.microsoft.com/office/drawing/2014/main" id="{4D3E7BBE-E221-9CC3-C8E1-1BBB8AD0D730}"/>
              </a:ext>
            </a:extLst>
          </p:cNvPr>
          <p:cNvCxnSpPr>
            <a:cxnSpLocks/>
            <a:stCxn id="60" idx="2"/>
            <a:endCxn id="7168" idx="0"/>
          </p:cNvCxnSpPr>
          <p:nvPr/>
        </p:nvCxnSpPr>
        <p:spPr>
          <a:xfrm flipH="1">
            <a:off x="5101895" y="5381554"/>
            <a:ext cx="233079" cy="2600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0" name="Straight Arrow Connector 7179">
            <a:extLst>
              <a:ext uri="{FF2B5EF4-FFF2-40B4-BE49-F238E27FC236}">
                <a16:creationId xmlns:a16="http://schemas.microsoft.com/office/drawing/2014/main" id="{59126F83-F9C7-6657-7335-5CB1BCE4A460}"/>
              </a:ext>
            </a:extLst>
          </p:cNvPr>
          <p:cNvCxnSpPr>
            <a:cxnSpLocks/>
            <a:stCxn id="59" idx="2"/>
            <a:endCxn id="7178" idx="0"/>
          </p:cNvCxnSpPr>
          <p:nvPr/>
        </p:nvCxnSpPr>
        <p:spPr>
          <a:xfrm>
            <a:off x="7107303" y="5391293"/>
            <a:ext cx="227157" cy="6961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1" name="Straight Arrow Connector 7180">
            <a:extLst>
              <a:ext uri="{FF2B5EF4-FFF2-40B4-BE49-F238E27FC236}">
                <a16:creationId xmlns:a16="http://schemas.microsoft.com/office/drawing/2014/main" id="{D8526FD3-DB15-E9B6-FDFF-D7F35B39B65C}"/>
              </a:ext>
            </a:extLst>
          </p:cNvPr>
          <p:cNvCxnSpPr>
            <a:cxnSpLocks/>
            <a:stCxn id="60" idx="2"/>
            <a:endCxn id="7173" idx="0"/>
          </p:cNvCxnSpPr>
          <p:nvPr/>
        </p:nvCxnSpPr>
        <p:spPr>
          <a:xfrm>
            <a:off x="5334974" y="5381554"/>
            <a:ext cx="71721" cy="5648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2" name="Straight Arrow Connector 7181">
            <a:extLst>
              <a:ext uri="{FF2B5EF4-FFF2-40B4-BE49-F238E27FC236}">
                <a16:creationId xmlns:a16="http://schemas.microsoft.com/office/drawing/2014/main" id="{06392F21-D3D6-B252-04D1-4BA1C85E8641}"/>
              </a:ext>
            </a:extLst>
          </p:cNvPr>
          <p:cNvCxnSpPr>
            <a:cxnSpLocks/>
            <a:stCxn id="60" idx="2"/>
            <a:endCxn id="7172" idx="0"/>
          </p:cNvCxnSpPr>
          <p:nvPr/>
        </p:nvCxnSpPr>
        <p:spPr>
          <a:xfrm flipH="1">
            <a:off x="5254295" y="5381554"/>
            <a:ext cx="80679" cy="4124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3" name="Straight Arrow Connector 7182">
            <a:extLst>
              <a:ext uri="{FF2B5EF4-FFF2-40B4-BE49-F238E27FC236}">
                <a16:creationId xmlns:a16="http://schemas.microsoft.com/office/drawing/2014/main" id="{75DFCC41-EDD9-3318-56EB-6409A21A8AB0}"/>
              </a:ext>
            </a:extLst>
          </p:cNvPr>
          <p:cNvCxnSpPr>
            <a:cxnSpLocks/>
            <a:stCxn id="59" idx="2"/>
            <a:endCxn id="7176" idx="0"/>
          </p:cNvCxnSpPr>
          <p:nvPr/>
        </p:nvCxnSpPr>
        <p:spPr>
          <a:xfrm flipH="1">
            <a:off x="7029660" y="5391293"/>
            <a:ext cx="77643" cy="3913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4" name="Straight Arrow Connector 7183">
            <a:extLst>
              <a:ext uri="{FF2B5EF4-FFF2-40B4-BE49-F238E27FC236}">
                <a16:creationId xmlns:a16="http://schemas.microsoft.com/office/drawing/2014/main" id="{11E4C426-D2C5-3108-058A-EACBD0A07465}"/>
              </a:ext>
            </a:extLst>
          </p:cNvPr>
          <p:cNvCxnSpPr>
            <a:cxnSpLocks/>
            <a:stCxn id="59" idx="2"/>
            <a:endCxn id="7177" idx="0"/>
          </p:cNvCxnSpPr>
          <p:nvPr/>
        </p:nvCxnSpPr>
        <p:spPr>
          <a:xfrm>
            <a:off x="7107303" y="5391293"/>
            <a:ext cx="74757" cy="5437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5" name="Straight Arrow Connector 7184">
            <a:extLst>
              <a:ext uri="{FF2B5EF4-FFF2-40B4-BE49-F238E27FC236}">
                <a16:creationId xmlns:a16="http://schemas.microsoft.com/office/drawing/2014/main" id="{4C64CB20-5ACA-3521-26C5-76559FE6DEC1}"/>
              </a:ext>
            </a:extLst>
          </p:cNvPr>
          <p:cNvCxnSpPr>
            <a:cxnSpLocks/>
            <a:stCxn id="59" idx="2"/>
            <a:endCxn id="63" idx="0"/>
          </p:cNvCxnSpPr>
          <p:nvPr/>
        </p:nvCxnSpPr>
        <p:spPr>
          <a:xfrm flipH="1">
            <a:off x="6877260" y="5391293"/>
            <a:ext cx="230043" cy="2389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6" name="Rectangle 7185">
            <a:extLst>
              <a:ext uri="{FF2B5EF4-FFF2-40B4-BE49-F238E27FC236}">
                <a16:creationId xmlns:a16="http://schemas.microsoft.com/office/drawing/2014/main" id="{27C96858-7727-B572-3B1E-5E8F8E5188D9}"/>
              </a:ext>
            </a:extLst>
          </p:cNvPr>
          <p:cNvSpPr/>
          <p:nvPr/>
        </p:nvSpPr>
        <p:spPr>
          <a:xfrm>
            <a:off x="4577239" y="4403689"/>
            <a:ext cx="3290835" cy="41288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Managed Element=BTS-2</a:t>
            </a:r>
          </a:p>
        </p:txBody>
      </p:sp>
      <p:cxnSp>
        <p:nvCxnSpPr>
          <p:cNvPr id="7187" name="Straight Arrow Connector 7186">
            <a:extLst>
              <a:ext uri="{FF2B5EF4-FFF2-40B4-BE49-F238E27FC236}">
                <a16:creationId xmlns:a16="http://schemas.microsoft.com/office/drawing/2014/main" id="{67F049E7-3582-A2B4-B81C-9FF75B702FDF}"/>
              </a:ext>
            </a:extLst>
          </p:cNvPr>
          <p:cNvCxnSpPr>
            <a:cxnSpLocks/>
            <a:stCxn id="12" idx="2"/>
            <a:endCxn id="7186" idx="0"/>
          </p:cNvCxnSpPr>
          <p:nvPr/>
        </p:nvCxnSpPr>
        <p:spPr>
          <a:xfrm>
            <a:off x="6219620" y="2439451"/>
            <a:ext cx="3037" cy="196423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2" name="Straight Arrow Connector 7191">
            <a:extLst>
              <a:ext uri="{FF2B5EF4-FFF2-40B4-BE49-F238E27FC236}">
                <a16:creationId xmlns:a16="http://schemas.microsoft.com/office/drawing/2014/main" id="{40DC5C24-F3D1-6250-9FEB-1E49827FC7A0}"/>
              </a:ext>
            </a:extLst>
          </p:cNvPr>
          <p:cNvCxnSpPr>
            <a:cxnSpLocks/>
            <a:stCxn id="12" idx="2"/>
            <a:endCxn id="7" idx="2"/>
          </p:cNvCxnSpPr>
          <p:nvPr/>
        </p:nvCxnSpPr>
        <p:spPr>
          <a:xfrm>
            <a:off x="6219620" y="2439451"/>
            <a:ext cx="4339167" cy="32105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5" name="Straight Arrow Connector 7194">
            <a:extLst>
              <a:ext uri="{FF2B5EF4-FFF2-40B4-BE49-F238E27FC236}">
                <a16:creationId xmlns:a16="http://schemas.microsoft.com/office/drawing/2014/main" id="{120FD34E-F22A-0EA2-6CF7-0FE3C79E9DFA}"/>
              </a:ext>
            </a:extLst>
          </p:cNvPr>
          <p:cNvCxnSpPr>
            <a:cxnSpLocks/>
            <a:stCxn id="12" idx="2"/>
            <a:endCxn id="9" idx="2"/>
          </p:cNvCxnSpPr>
          <p:nvPr/>
        </p:nvCxnSpPr>
        <p:spPr>
          <a:xfrm>
            <a:off x="6219620" y="2439451"/>
            <a:ext cx="3449926" cy="31064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8" name="Straight Arrow Connector 7197">
            <a:extLst>
              <a:ext uri="{FF2B5EF4-FFF2-40B4-BE49-F238E27FC236}">
                <a16:creationId xmlns:a16="http://schemas.microsoft.com/office/drawing/2014/main" id="{24F4C551-CFEB-49EE-9C71-B9BF80E63A0E}"/>
              </a:ext>
            </a:extLst>
          </p:cNvPr>
          <p:cNvCxnSpPr>
            <a:cxnSpLocks/>
            <a:stCxn id="12" idx="2"/>
            <a:endCxn id="5" idx="0"/>
          </p:cNvCxnSpPr>
          <p:nvPr/>
        </p:nvCxnSpPr>
        <p:spPr>
          <a:xfrm>
            <a:off x="6219620" y="2439451"/>
            <a:ext cx="2540159" cy="32105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1" name="Straight Arrow Connector 7200">
            <a:extLst>
              <a:ext uri="{FF2B5EF4-FFF2-40B4-BE49-F238E27FC236}">
                <a16:creationId xmlns:a16="http://schemas.microsoft.com/office/drawing/2014/main" id="{6825F4F0-6318-778D-13BF-1BB2E01757A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>
            <a:off x="6219620" y="2439451"/>
            <a:ext cx="5126808" cy="31904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16" name="Picture 7215" descr="A map of a country&#10;&#10;Description automatically generated">
            <a:extLst>
              <a:ext uri="{FF2B5EF4-FFF2-40B4-BE49-F238E27FC236}">
                <a16:creationId xmlns:a16="http://schemas.microsoft.com/office/drawing/2014/main" id="{3F3ABBBE-5461-DEDC-1738-F563DE5D0E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414" y="2723212"/>
            <a:ext cx="1524970" cy="1060331"/>
          </a:xfrm>
          <a:prstGeom prst="rect">
            <a:avLst/>
          </a:prstGeom>
        </p:spPr>
      </p:pic>
      <p:cxnSp>
        <p:nvCxnSpPr>
          <p:cNvPr id="7217" name="Straight Arrow Connector 7216">
            <a:extLst>
              <a:ext uri="{FF2B5EF4-FFF2-40B4-BE49-F238E27FC236}">
                <a16:creationId xmlns:a16="http://schemas.microsoft.com/office/drawing/2014/main" id="{DC842A28-AF29-92F0-6934-E06E99A83598}"/>
              </a:ext>
            </a:extLst>
          </p:cNvPr>
          <p:cNvCxnSpPr>
            <a:cxnSpLocks/>
            <a:stCxn id="12" idx="2"/>
            <a:endCxn id="7216" idx="0"/>
          </p:cNvCxnSpPr>
          <p:nvPr/>
        </p:nvCxnSpPr>
        <p:spPr>
          <a:xfrm flipH="1">
            <a:off x="2197899" y="2439451"/>
            <a:ext cx="4021721" cy="283761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20" name="TextBox 7219">
            <a:extLst>
              <a:ext uri="{FF2B5EF4-FFF2-40B4-BE49-F238E27FC236}">
                <a16:creationId xmlns:a16="http://schemas.microsoft.com/office/drawing/2014/main" id="{0DB88BD1-B2D2-D444-7BFF-2D32A407807D}"/>
              </a:ext>
            </a:extLst>
          </p:cNvPr>
          <p:cNvSpPr txBox="1"/>
          <p:nvPr/>
        </p:nvSpPr>
        <p:spPr>
          <a:xfrm>
            <a:off x="1831453" y="3742714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?</a:t>
            </a:r>
          </a:p>
        </p:txBody>
      </p:sp>
      <p:cxnSp>
        <p:nvCxnSpPr>
          <p:cNvPr id="7223" name="Straight Connector 7222">
            <a:extLst>
              <a:ext uri="{FF2B5EF4-FFF2-40B4-BE49-F238E27FC236}">
                <a16:creationId xmlns:a16="http://schemas.microsoft.com/office/drawing/2014/main" id="{37A40041-441D-CDF5-68B2-7C16B8EEAE59}"/>
              </a:ext>
            </a:extLst>
          </p:cNvPr>
          <p:cNvCxnSpPr>
            <a:cxnSpLocks/>
          </p:cNvCxnSpPr>
          <p:nvPr/>
        </p:nvCxnSpPr>
        <p:spPr>
          <a:xfrm flipV="1">
            <a:off x="807852" y="4072887"/>
            <a:ext cx="10696624" cy="3297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24" name="TextBox 7223">
            <a:extLst>
              <a:ext uri="{FF2B5EF4-FFF2-40B4-BE49-F238E27FC236}">
                <a16:creationId xmlns:a16="http://schemas.microsoft.com/office/drawing/2014/main" id="{0F12CB53-8BB9-A581-53DF-1B71CEC4C0F6}"/>
              </a:ext>
            </a:extLst>
          </p:cNvPr>
          <p:cNvSpPr txBox="1"/>
          <p:nvPr/>
        </p:nvSpPr>
        <p:spPr>
          <a:xfrm>
            <a:off x="10001256" y="3751058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45922371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Problem: How to relate ?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Many-to-many Relations:</a:t>
            </a:r>
          </a:p>
          <a:p>
            <a:pPr lvl="1"/>
            <a:r>
              <a:rPr lang="en-US" altLang="en-US" dirty="0"/>
              <a:t>One weather forecast or picture might relate to many network entities.</a:t>
            </a:r>
          </a:p>
          <a:p>
            <a:pPr lvl="1"/>
            <a:r>
              <a:rPr lang="en-US" altLang="en-US" dirty="0"/>
              <a:t>One network entity might relate to many weather forecasts and pictures. 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External management data introduces a kind of “m x n relationship”.</a:t>
            </a:r>
          </a:p>
          <a:p>
            <a:pPr lvl="1"/>
            <a:r>
              <a:rPr lang="en-US" altLang="en-US" dirty="0" err="1"/>
              <a:t>SubNetworks</a:t>
            </a:r>
            <a:r>
              <a:rPr lang="en-US" altLang="en-US" dirty="0"/>
              <a:t> are not suitable for grouping due to containment ( 1 to n ).</a:t>
            </a:r>
          </a:p>
          <a:p>
            <a:pPr lvl="1"/>
            <a:r>
              <a:rPr lang="en-US" altLang="en-US" dirty="0"/>
              <a:t>The “group” defined by the external data may change over time.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Notion of location and area seems to play a key role. </a:t>
            </a:r>
          </a:p>
          <a:p>
            <a:pPr lvl="1"/>
            <a:r>
              <a:rPr lang="en-US" altLang="en-US" dirty="0"/>
              <a:t>Location is not a good property of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ManagedElement</a:t>
            </a:r>
            <a:r>
              <a:rPr lang="en-US" altLang="en-US" dirty="0"/>
              <a:t> or other logical functions: They might be deployed wherever –not related to the picture.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5778413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Possible solution: Association Class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A127D0-8AE4-81CC-C9AB-6B231DB00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379" y="2370223"/>
            <a:ext cx="812800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051F39-9713-87A0-E12E-F7241839A7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818587" y="2361358"/>
            <a:ext cx="812800" cy="609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1DC2B-35F2-A8D3-2740-7AF31EA85D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263146" y="2359808"/>
            <a:ext cx="812800" cy="609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ADF4D1-CF16-BC2A-7A8A-61C397436F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070236" y="2469814"/>
            <a:ext cx="812800" cy="6096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A06BAE8-2834-ED66-E94D-FC807473F529}"/>
              </a:ext>
            </a:extLst>
          </p:cNvPr>
          <p:cNvSpPr/>
          <p:nvPr/>
        </p:nvSpPr>
        <p:spPr>
          <a:xfrm>
            <a:off x="807852" y="1783558"/>
            <a:ext cx="10823535" cy="3771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SubNetwork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=NMS-1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955083B-491E-7EDE-1EA2-A03E01666351}"/>
              </a:ext>
            </a:extLst>
          </p:cNvPr>
          <p:cNvCxnSpPr>
            <a:cxnSpLocks/>
            <a:stCxn id="12" idx="2"/>
            <a:endCxn id="58" idx="0"/>
          </p:cNvCxnSpPr>
          <p:nvPr/>
        </p:nvCxnSpPr>
        <p:spPr>
          <a:xfrm flipH="1">
            <a:off x="2533625" y="2160675"/>
            <a:ext cx="3685995" cy="224301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FE7BB41-0A5F-A216-B0A7-5F421DC99B40}"/>
              </a:ext>
            </a:extLst>
          </p:cNvPr>
          <p:cNvCxnSpPr>
            <a:cxnSpLocks/>
            <a:stCxn id="12" idx="2"/>
            <a:endCxn id="36" idx="0"/>
          </p:cNvCxnSpPr>
          <p:nvPr/>
        </p:nvCxnSpPr>
        <p:spPr>
          <a:xfrm>
            <a:off x="6219620" y="2160675"/>
            <a:ext cx="3623441" cy="224301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B93FCEE-22A9-1EDD-7EED-2AF4B4EDC64E}"/>
              </a:ext>
            </a:extLst>
          </p:cNvPr>
          <p:cNvSpPr/>
          <p:nvPr/>
        </p:nvSpPr>
        <p:spPr>
          <a:xfrm>
            <a:off x="9966935" y="5065763"/>
            <a:ext cx="1521543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GNBDUF.=DU-3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A5161E-AD13-D575-D43A-546709C177B9}"/>
              </a:ext>
            </a:extLst>
          </p:cNvPr>
          <p:cNvSpPr/>
          <p:nvPr/>
        </p:nvSpPr>
        <p:spPr>
          <a:xfrm>
            <a:off x="8197643" y="5056024"/>
            <a:ext cx="1515470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GNBCUF.=CU-3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2F9FAE2-7F7D-9240-5879-FA8A01930989}"/>
              </a:ext>
            </a:extLst>
          </p:cNvPr>
          <p:cNvCxnSpPr>
            <a:cxnSpLocks/>
            <a:stCxn id="36" idx="2"/>
            <a:endCxn id="15" idx="0"/>
          </p:cNvCxnSpPr>
          <p:nvPr/>
        </p:nvCxnSpPr>
        <p:spPr>
          <a:xfrm>
            <a:off x="9843061" y="4816574"/>
            <a:ext cx="884646" cy="24918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B7175A7-8B4A-9904-A2C9-F738EE9FE8AD}"/>
              </a:ext>
            </a:extLst>
          </p:cNvPr>
          <p:cNvCxnSpPr>
            <a:cxnSpLocks/>
            <a:stCxn id="36" idx="2"/>
            <a:endCxn id="16" idx="0"/>
          </p:cNvCxnSpPr>
          <p:nvPr/>
        </p:nvCxnSpPr>
        <p:spPr>
          <a:xfrm flipH="1">
            <a:off x="8955378" y="4816574"/>
            <a:ext cx="887683" cy="23945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3695195-BEA9-6052-7A5A-E7EEF3F2C35C}"/>
              </a:ext>
            </a:extLst>
          </p:cNvPr>
          <p:cNvSpPr/>
          <p:nvPr/>
        </p:nvSpPr>
        <p:spPr>
          <a:xfrm>
            <a:off x="9964050" y="56302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0740B2-EE07-6F19-CE40-8F03FA10053A}"/>
              </a:ext>
            </a:extLst>
          </p:cNvPr>
          <p:cNvSpPr/>
          <p:nvPr/>
        </p:nvSpPr>
        <p:spPr>
          <a:xfrm>
            <a:off x="8188685" y="56415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220BE2-1122-FC9B-ABCF-A0F7C6011FCC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>
            <a:off x="9713113" y="5218789"/>
            <a:ext cx="253822" cy="97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FDC11B3-8340-8E98-40B8-9DBC059D13D2}"/>
              </a:ext>
            </a:extLst>
          </p:cNvPr>
          <p:cNvSpPr/>
          <p:nvPr/>
        </p:nvSpPr>
        <p:spPr>
          <a:xfrm>
            <a:off x="8341085" y="57939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F62A621-B345-D1E2-68D7-FCEE61474929}"/>
              </a:ext>
            </a:extLst>
          </p:cNvPr>
          <p:cNvSpPr/>
          <p:nvPr/>
        </p:nvSpPr>
        <p:spPr>
          <a:xfrm>
            <a:off x="8493485" y="59463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233EFA-BCD9-1B33-6E39-1C4E62899BF9}"/>
              </a:ext>
            </a:extLst>
          </p:cNvPr>
          <p:cNvSpPr/>
          <p:nvPr/>
        </p:nvSpPr>
        <p:spPr>
          <a:xfrm>
            <a:off x="8645885" y="60987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=cell-3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899B94E-2106-246A-FF1B-3143238E93B6}"/>
              </a:ext>
            </a:extLst>
          </p:cNvPr>
          <p:cNvCxnSpPr>
            <a:cxnSpLocks/>
            <a:stCxn id="16" idx="2"/>
            <a:endCxn id="24" idx="0"/>
          </p:cNvCxnSpPr>
          <p:nvPr/>
        </p:nvCxnSpPr>
        <p:spPr>
          <a:xfrm>
            <a:off x="8955378" y="5381554"/>
            <a:ext cx="224121" cy="7172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A912FE68-F6CF-0A8D-3514-D40B35BE0098}"/>
              </a:ext>
            </a:extLst>
          </p:cNvPr>
          <p:cNvSpPr/>
          <p:nvPr/>
        </p:nvSpPr>
        <p:spPr>
          <a:xfrm>
            <a:off x="10116450" y="57826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868011-1AE1-6B8E-C6DD-AE2F098759DB}"/>
              </a:ext>
            </a:extLst>
          </p:cNvPr>
          <p:cNvSpPr/>
          <p:nvPr/>
        </p:nvSpPr>
        <p:spPr>
          <a:xfrm>
            <a:off x="10268850" y="59350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E260E29-F72D-B948-5D86-C0B4BC9D0F7E}"/>
              </a:ext>
            </a:extLst>
          </p:cNvPr>
          <p:cNvSpPr/>
          <p:nvPr/>
        </p:nvSpPr>
        <p:spPr>
          <a:xfrm>
            <a:off x="10421250" y="60874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=cell-3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ED1AE5B-58D0-48B5-A66A-B9CAFE985BCC}"/>
              </a:ext>
            </a:extLst>
          </p:cNvPr>
          <p:cNvCxnSpPr>
            <a:cxnSpLocks/>
            <a:stCxn id="16" idx="2"/>
            <a:endCxn id="20" idx="0"/>
          </p:cNvCxnSpPr>
          <p:nvPr/>
        </p:nvCxnSpPr>
        <p:spPr>
          <a:xfrm flipH="1">
            <a:off x="8722299" y="5381554"/>
            <a:ext cx="233079" cy="2600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268624C-9FEA-B9D5-2702-E6F28CA3B736}"/>
              </a:ext>
            </a:extLst>
          </p:cNvPr>
          <p:cNvCxnSpPr>
            <a:cxnSpLocks/>
            <a:stCxn id="15" idx="2"/>
            <a:endCxn id="28" idx="0"/>
          </p:cNvCxnSpPr>
          <p:nvPr/>
        </p:nvCxnSpPr>
        <p:spPr>
          <a:xfrm>
            <a:off x="10727707" y="5391293"/>
            <a:ext cx="227157" cy="6961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E5801FD-28A3-A773-9CEF-CEC50727C20C}"/>
              </a:ext>
            </a:extLst>
          </p:cNvPr>
          <p:cNvCxnSpPr>
            <a:cxnSpLocks/>
            <a:stCxn id="16" idx="2"/>
            <a:endCxn id="23" idx="0"/>
          </p:cNvCxnSpPr>
          <p:nvPr/>
        </p:nvCxnSpPr>
        <p:spPr>
          <a:xfrm>
            <a:off x="8955378" y="5381554"/>
            <a:ext cx="71721" cy="5648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305BA71-F7F1-2AE5-5DF4-62992646C1F6}"/>
              </a:ext>
            </a:extLst>
          </p:cNvPr>
          <p:cNvCxnSpPr>
            <a:cxnSpLocks/>
            <a:stCxn id="16" idx="2"/>
            <a:endCxn id="22" idx="0"/>
          </p:cNvCxnSpPr>
          <p:nvPr/>
        </p:nvCxnSpPr>
        <p:spPr>
          <a:xfrm flipH="1">
            <a:off x="8874699" y="5381554"/>
            <a:ext cx="80679" cy="4124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DF36E8B-0925-E247-4E7B-E47EC6C5508D}"/>
              </a:ext>
            </a:extLst>
          </p:cNvPr>
          <p:cNvCxnSpPr>
            <a:cxnSpLocks/>
            <a:stCxn id="15" idx="2"/>
            <a:endCxn id="26" idx="0"/>
          </p:cNvCxnSpPr>
          <p:nvPr/>
        </p:nvCxnSpPr>
        <p:spPr>
          <a:xfrm flipH="1">
            <a:off x="10650064" y="5391293"/>
            <a:ext cx="77643" cy="3913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6634FD4-9B31-42BD-FF49-42EAB91B18DA}"/>
              </a:ext>
            </a:extLst>
          </p:cNvPr>
          <p:cNvCxnSpPr>
            <a:cxnSpLocks/>
            <a:stCxn id="15" idx="2"/>
            <a:endCxn id="27" idx="0"/>
          </p:cNvCxnSpPr>
          <p:nvPr/>
        </p:nvCxnSpPr>
        <p:spPr>
          <a:xfrm>
            <a:off x="10727707" y="5391293"/>
            <a:ext cx="74757" cy="5437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B19A40A-28C6-98ED-43D1-B1EA529FC9AC}"/>
              </a:ext>
            </a:extLst>
          </p:cNvPr>
          <p:cNvCxnSpPr>
            <a:cxnSpLocks/>
            <a:stCxn id="15" idx="2"/>
            <a:endCxn id="19" idx="0"/>
          </p:cNvCxnSpPr>
          <p:nvPr/>
        </p:nvCxnSpPr>
        <p:spPr>
          <a:xfrm flipH="1">
            <a:off x="10497664" y="5391293"/>
            <a:ext cx="230043" cy="2389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78C3167-E539-7E2D-9DD7-5CB8BE12C111}"/>
              </a:ext>
            </a:extLst>
          </p:cNvPr>
          <p:cNvSpPr/>
          <p:nvPr/>
        </p:nvSpPr>
        <p:spPr>
          <a:xfrm>
            <a:off x="8197643" y="4403689"/>
            <a:ext cx="3290835" cy="41288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Managed Element=BTS-3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8E43683-74E0-C07D-B767-7F7D1BD13FC5}"/>
              </a:ext>
            </a:extLst>
          </p:cNvPr>
          <p:cNvSpPr/>
          <p:nvPr/>
        </p:nvSpPr>
        <p:spPr>
          <a:xfrm>
            <a:off x="2657499" y="5065763"/>
            <a:ext cx="1521543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GNBDUF.=DU-1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D1C5138-3A9E-8C7E-64A4-7BADF3BC2A16}"/>
              </a:ext>
            </a:extLst>
          </p:cNvPr>
          <p:cNvSpPr/>
          <p:nvPr/>
        </p:nvSpPr>
        <p:spPr>
          <a:xfrm>
            <a:off x="888207" y="5056024"/>
            <a:ext cx="1515470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GNBCUF.=CU-1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7F96ECB-0250-CB52-31D8-6A70B2316279}"/>
              </a:ext>
            </a:extLst>
          </p:cNvPr>
          <p:cNvCxnSpPr>
            <a:cxnSpLocks/>
            <a:stCxn id="58" idx="2"/>
            <a:endCxn id="37" idx="0"/>
          </p:cNvCxnSpPr>
          <p:nvPr/>
        </p:nvCxnSpPr>
        <p:spPr>
          <a:xfrm>
            <a:off x="2533625" y="4816574"/>
            <a:ext cx="884646" cy="24918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9FD55FA-4201-9105-1556-513DEA9405EF}"/>
              </a:ext>
            </a:extLst>
          </p:cNvPr>
          <p:cNvCxnSpPr>
            <a:cxnSpLocks/>
            <a:stCxn id="58" idx="2"/>
            <a:endCxn id="38" idx="0"/>
          </p:cNvCxnSpPr>
          <p:nvPr/>
        </p:nvCxnSpPr>
        <p:spPr>
          <a:xfrm flipH="1">
            <a:off x="1645942" y="4816574"/>
            <a:ext cx="887683" cy="23945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394250BC-1499-003A-ABB6-E8C1F88F9BAA}"/>
              </a:ext>
            </a:extLst>
          </p:cNvPr>
          <p:cNvSpPr/>
          <p:nvPr/>
        </p:nvSpPr>
        <p:spPr>
          <a:xfrm>
            <a:off x="2654614" y="56302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004F06A-511B-B5F4-2B52-23A75ECB72F4}"/>
              </a:ext>
            </a:extLst>
          </p:cNvPr>
          <p:cNvSpPr/>
          <p:nvPr/>
        </p:nvSpPr>
        <p:spPr>
          <a:xfrm>
            <a:off x="879249" y="56415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979A490-2A2B-A946-0780-485063104F98}"/>
              </a:ext>
            </a:extLst>
          </p:cNvPr>
          <p:cNvCxnSpPr>
            <a:cxnSpLocks/>
            <a:stCxn id="38" idx="3"/>
            <a:endCxn id="37" idx="1"/>
          </p:cNvCxnSpPr>
          <p:nvPr/>
        </p:nvCxnSpPr>
        <p:spPr>
          <a:xfrm>
            <a:off x="2403677" y="5218789"/>
            <a:ext cx="253822" cy="97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805C9933-B78B-8548-6D08-FA802B12DFDB}"/>
              </a:ext>
            </a:extLst>
          </p:cNvPr>
          <p:cNvSpPr/>
          <p:nvPr/>
        </p:nvSpPr>
        <p:spPr>
          <a:xfrm>
            <a:off x="1031649" y="57939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C41A798-1AB2-224C-0319-F079A6C8DF7E}"/>
              </a:ext>
            </a:extLst>
          </p:cNvPr>
          <p:cNvSpPr/>
          <p:nvPr/>
        </p:nvSpPr>
        <p:spPr>
          <a:xfrm>
            <a:off x="1184049" y="59463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06BFF7C-3120-013C-D6EC-3667E4756ECA}"/>
              </a:ext>
            </a:extLst>
          </p:cNvPr>
          <p:cNvSpPr/>
          <p:nvPr/>
        </p:nvSpPr>
        <p:spPr>
          <a:xfrm>
            <a:off x="1336449" y="60987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=cell-1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110E6EB-520B-5E3A-9ED4-F42833501D4F}"/>
              </a:ext>
            </a:extLst>
          </p:cNvPr>
          <p:cNvCxnSpPr>
            <a:cxnSpLocks/>
            <a:stCxn id="38" idx="2"/>
            <a:endCxn id="46" idx="0"/>
          </p:cNvCxnSpPr>
          <p:nvPr/>
        </p:nvCxnSpPr>
        <p:spPr>
          <a:xfrm>
            <a:off x="1645942" y="5381554"/>
            <a:ext cx="224121" cy="7172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3E44B2CB-B72F-8BAC-D726-65DD9ABE1188}"/>
              </a:ext>
            </a:extLst>
          </p:cNvPr>
          <p:cNvSpPr/>
          <p:nvPr/>
        </p:nvSpPr>
        <p:spPr>
          <a:xfrm>
            <a:off x="2807014" y="57826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1E366B4-3AAC-59C8-65D4-B7B8A021545A}"/>
              </a:ext>
            </a:extLst>
          </p:cNvPr>
          <p:cNvSpPr/>
          <p:nvPr/>
        </p:nvSpPr>
        <p:spPr>
          <a:xfrm>
            <a:off x="2959414" y="59350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EE7D7C6-1DDB-E297-D927-1769407FDA5F}"/>
              </a:ext>
            </a:extLst>
          </p:cNvPr>
          <p:cNvSpPr/>
          <p:nvPr/>
        </p:nvSpPr>
        <p:spPr>
          <a:xfrm>
            <a:off x="3111814" y="60874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=cell-1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8B416A6-C500-86EF-BE47-A7589E3C19EF}"/>
              </a:ext>
            </a:extLst>
          </p:cNvPr>
          <p:cNvCxnSpPr>
            <a:cxnSpLocks/>
            <a:stCxn id="38" idx="2"/>
            <a:endCxn id="42" idx="0"/>
          </p:cNvCxnSpPr>
          <p:nvPr/>
        </p:nvCxnSpPr>
        <p:spPr>
          <a:xfrm flipH="1">
            <a:off x="1412863" y="5381554"/>
            <a:ext cx="233079" cy="2600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C005B57-94C2-F39D-E8A2-847945B73345}"/>
              </a:ext>
            </a:extLst>
          </p:cNvPr>
          <p:cNvCxnSpPr>
            <a:cxnSpLocks/>
            <a:stCxn id="37" idx="2"/>
            <a:endCxn id="50" idx="0"/>
          </p:cNvCxnSpPr>
          <p:nvPr/>
        </p:nvCxnSpPr>
        <p:spPr>
          <a:xfrm>
            <a:off x="3418271" y="5391293"/>
            <a:ext cx="227157" cy="6961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641F2EA-6683-369B-C4B4-FF816AB937A7}"/>
              </a:ext>
            </a:extLst>
          </p:cNvPr>
          <p:cNvCxnSpPr>
            <a:cxnSpLocks/>
            <a:stCxn id="38" idx="2"/>
            <a:endCxn id="45" idx="0"/>
          </p:cNvCxnSpPr>
          <p:nvPr/>
        </p:nvCxnSpPr>
        <p:spPr>
          <a:xfrm>
            <a:off x="1645942" y="5381554"/>
            <a:ext cx="71721" cy="5648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6FD25E0-5D6A-C313-FD33-C09923868591}"/>
              </a:ext>
            </a:extLst>
          </p:cNvPr>
          <p:cNvCxnSpPr>
            <a:cxnSpLocks/>
            <a:stCxn id="38" idx="2"/>
            <a:endCxn id="44" idx="0"/>
          </p:cNvCxnSpPr>
          <p:nvPr/>
        </p:nvCxnSpPr>
        <p:spPr>
          <a:xfrm flipH="1">
            <a:off x="1565263" y="5381554"/>
            <a:ext cx="80679" cy="4124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15694BB-5195-E5D1-9BF4-D53062FA6A39}"/>
              </a:ext>
            </a:extLst>
          </p:cNvPr>
          <p:cNvCxnSpPr>
            <a:cxnSpLocks/>
            <a:stCxn id="37" idx="2"/>
            <a:endCxn id="48" idx="0"/>
          </p:cNvCxnSpPr>
          <p:nvPr/>
        </p:nvCxnSpPr>
        <p:spPr>
          <a:xfrm flipH="1">
            <a:off x="3340628" y="5391293"/>
            <a:ext cx="77643" cy="3913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FDC839C-B00F-BE95-F697-D18B5D1A22AE}"/>
              </a:ext>
            </a:extLst>
          </p:cNvPr>
          <p:cNvCxnSpPr>
            <a:cxnSpLocks/>
            <a:stCxn id="37" idx="2"/>
            <a:endCxn id="49" idx="0"/>
          </p:cNvCxnSpPr>
          <p:nvPr/>
        </p:nvCxnSpPr>
        <p:spPr>
          <a:xfrm>
            <a:off x="3418271" y="5391293"/>
            <a:ext cx="74757" cy="5437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4EE6889-3BF3-5213-DF0C-A08DD69342FA}"/>
              </a:ext>
            </a:extLst>
          </p:cNvPr>
          <p:cNvCxnSpPr>
            <a:cxnSpLocks/>
            <a:stCxn id="37" idx="2"/>
            <a:endCxn id="41" idx="0"/>
          </p:cNvCxnSpPr>
          <p:nvPr/>
        </p:nvCxnSpPr>
        <p:spPr>
          <a:xfrm flipH="1">
            <a:off x="3188228" y="5391293"/>
            <a:ext cx="230043" cy="2389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B467E876-DE53-FB28-3917-A8F7FEE5D8A7}"/>
              </a:ext>
            </a:extLst>
          </p:cNvPr>
          <p:cNvSpPr/>
          <p:nvPr/>
        </p:nvSpPr>
        <p:spPr>
          <a:xfrm>
            <a:off x="888207" y="4403689"/>
            <a:ext cx="3290835" cy="41288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Managed Element=BTS-1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44FF53-A76A-9F8D-DEED-761049A8EBE0}"/>
              </a:ext>
            </a:extLst>
          </p:cNvPr>
          <p:cNvSpPr/>
          <p:nvPr/>
        </p:nvSpPr>
        <p:spPr>
          <a:xfrm>
            <a:off x="6346531" y="5065763"/>
            <a:ext cx="1521543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GNBDUF.=DU-2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5DADBC3-DABF-1793-CF63-C1312D21454C}"/>
              </a:ext>
            </a:extLst>
          </p:cNvPr>
          <p:cNvSpPr/>
          <p:nvPr/>
        </p:nvSpPr>
        <p:spPr>
          <a:xfrm>
            <a:off x="4577239" y="5056024"/>
            <a:ext cx="1515470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GNBCUF.=CU-2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1D6E508-1B3A-5412-2E7A-831AE7AC9C51}"/>
              </a:ext>
            </a:extLst>
          </p:cNvPr>
          <p:cNvCxnSpPr>
            <a:cxnSpLocks/>
            <a:stCxn id="7186" idx="2"/>
            <a:endCxn id="59" idx="0"/>
          </p:cNvCxnSpPr>
          <p:nvPr/>
        </p:nvCxnSpPr>
        <p:spPr>
          <a:xfrm>
            <a:off x="6222657" y="4816574"/>
            <a:ext cx="884646" cy="24918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90AFD60-44F9-AA8A-4E66-D44A17A8895A}"/>
              </a:ext>
            </a:extLst>
          </p:cNvPr>
          <p:cNvCxnSpPr>
            <a:cxnSpLocks/>
            <a:stCxn id="7186" idx="2"/>
            <a:endCxn id="60" idx="0"/>
          </p:cNvCxnSpPr>
          <p:nvPr/>
        </p:nvCxnSpPr>
        <p:spPr>
          <a:xfrm flipH="1">
            <a:off x="5334974" y="4816574"/>
            <a:ext cx="887683" cy="23945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74A0E11-D145-E7F8-EC9E-6C2F176C7D03}"/>
              </a:ext>
            </a:extLst>
          </p:cNvPr>
          <p:cNvSpPr/>
          <p:nvPr/>
        </p:nvSpPr>
        <p:spPr>
          <a:xfrm>
            <a:off x="6343646" y="56302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68" name="Rectangle 7167">
            <a:extLst>
              <a:ext uri="{FF2B5EF4-FFF2-40B4-BE49-F238E27FC236}">
                <a16:creationId xmlns:a16="http://schemas.microsoft.com/office/drawing/2014/main" id="{797E8230-2DCA-ED89-223C-E762E74082AF}"/>
              </a:ext>
            </a:extLst>
          </p:cNvPr>
          <p:cNvSpPr/>
          <p:nvPr/>
        </p:nvSpPr>
        <p:spPr>
          <a:xfrm>
            <a:off x="4568281" y="56415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cxnSp>
        <p:nvCxnSpPr>
          <p:cNvPr id="7169" name="Straight Arrow Connector 7168">
            <a:extLst>
              <a:ext uri="{FF2B5EF4-FFF2-40B4-BE49-F238E27FC236}">
                <a16:creationId xmlns:a16="http://schemas.microsoft.com/office/drawing/2014/main" id="{BBF4D1D1-DB65-5E8C-ACEC-C26AD9DD605C}"/>
              </a:ext>
            </a:extLst>
          </p:cNvPr>
          <p:cNvCxnSpPr>
            <a:cxnSpLocks/>
            <a:stCxn id="60" idx="3"/>
            <a:endCxn id="59" idx="1"/>
          </p:cNvCxnSpPr>
          <p:nvPr/>
        </p:nvCxnSpPr>
        <p:spPr>
          <a:xfrm>
            <a:off x="6092709" y="5218789"/>
            <a:ext cx="253822" cy="97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Rectangle 7171">
            <a:extLst>
              <a:ext uri="{FF2B5EF4-FFF2-40B4-BE49-F238E27FC236}">
                <a16:creationId xmlns:a16="http://schemas.microsoft.com/office/drawing/2014/main" id="{D61FC884-E546-D196-75C8-6E32A178FF62}"/>
              </a:ext>
            </a:extLst>
          </p:cNvPr>
          <p:cNvSpPr/>
          <p:nvPr/>
        </p:nvSpPr>
        <p:spPr>
          <a:xfrm>
            <a:off x="4720681" y="57939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3" name="Rectangle 7172">
            <a:extLst>
              <a:ext uri="{FF2B5EF4-FFF2-40B4-BE49-F238E27FC236}">
                <a16:creationId xmlns:a16="http://schemas.microsoft.com/office/drawing/2014/main" id="{5327DC33-2849-CC98-4EE1-394087C0EB11}"/>
              </a:ext>
            </a:extLst>
          </p:cNvPr>
          <p:cNvSpPr/>
          <p:nvPr/>
        </p:nvSpPr>
        <p:spPr>
          <a:xfrm>
            <a:off x="4873081" y="59463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4" name="Rectangle 7173">
            <a:extLst>
              <a:ext uri="{FF2B5EF4-FFF2-40B4-BE49-F238E27FC236}">
                <a16:creationId xmlns:a16="http://schemas.microsoft.com/office/drawing/2014/main" id="{6ED8C9E0-6752-8958-F2AD-767CB221269F}"/>
              </a:ext>
            </a:extLst>
          </p:cNvPr>
          <p:cNvSpPr/>
          <p:nvPr/>
        </p:nvSpPr>
        <p:spPr>
          <a:xfrm>
            <a:off x="5025481" y="60987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=cell-2</a:t>
            </a:r>
          </a:p>
        </p:txBody>
      </p:sp>
      <p:cxnSp>
        <p:nvCxnSpPr>
          <p:cNvPr id="7175" name="Straight Arrow Connector 7174">
            <a:extLst>
              <a:ext uri="{FF2B5EF4-FFF2-40B4-BE49-F238E27FC236}">
                <a16:creationId xmlns:a16="http://schemas.microsoft.com/office/drawing/2014/main" id="{CC763A4E-20C6-26AF-6630-7E6DFAFF9089}"/>
              </a:ext>
            </a:extLst>
          </p:cNvPr>
          <p:cNvCxnSpPr>
            <a:cxnSpLocks/>
            <a:stCxn id="60" idx="2"/>
            <a:endCxn id="7174" idx="0"/>
          </p:cNvCxnSpPr>
          <p:nvPr/>
        </p:nvCxnSpPr>
        <p:spPr>
          <a:xfrm>
            <a:off x="5334974" y="5381554"/>
            <a:ext cx="224121" cy="7172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Rectangle 7175">
            <a:extLst>
              <a:ext uri="{FF2B5EF4-FFF2-40B4-BE49-F238E27FC236}">
                <a16:creationId xmlns:a16="http://schemas.microsoft.com/office/drawing/2014/main" id="{1A762632-01D0-A1BA-23DC-F141B6E23099}"/>
              </a:ext>
            </a:extLst>
          </p:cNvPr>
          <p:cNvSpPr/>
          <p:nvPr/>
        </p:nvSpPr>
        <p:spPr>
          <a:xfrm>
            <a:off x="6496046" y="57826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F5382A5D-92F0-6C27-22B6-29B4CFD0A5F9}"/>
              </a:ext>
            </a:extLst>
          </p:cNvPr>
          <p:cNvSpPr/>
          <p:nvPr/>
        </p:nvSpPr>
        <p:spPr>
          <a:xfrm>
            <a:off x="6648446" y="59350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8" name="Rectangle 7177">
            <a:extLst>
              <a:ext uri="{FF2B5EF4-FFF2-40B4-BE49-F238E27FC236}">
                <a16:creationId xmlns:a16="http://schemas.microsoft.com/office/drawing/2014/main" id="{87A0012B-2E58-82A3-3B3F-3BE22C8C0561}"/>
              </a:ext>
            </a:extLst>
          </p:cNvPr>
          <p:cNvSpPr/>
          <p:nvPr/>
        </p:nvSpPr>
        <p:spPr>
          <a:xfrm>
            <a:off x="6800846" y="60874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=cell-2</a:t>
            </a:r>
          </a:p>
        </p:txBody>
      </p:sp>
      <p:cxnSp>
        <p:nvCxnSpPr>
          <p:cNvPr id="7179" name="Straight Arrow Connector 7178">
            <a:extLst>
              <a:ext uri="{FF2B5EF4-FFF2-40B4-BE49-F238E27FC236}">
                <a16:creationId xmlns:a16="http://schemas.microsoft.com/office/drawing/2014/main" id="{4D3E7BBE-E221-9CC3-C8E1-1BBB8AD0D730}"/>
              </a:ext>
            </a:extLst>
          </p:cNvPr>
          <p:cNvCxnSpPr>
            <a:cxnSpLocks/>
            <a:stCxn id="60" idx="2"/>
            <a:endCxn id="7168" idx="0"/>
          </p:cNvCxnSpPr>
          <p:nvPr/>
        </p:nvCxnSpPr>
        <p:spPr>
          <a:xfrm flipH="1">
            <a:off x="5101895" y="5381554"/>
            <a:ext cx="233079" cy="2600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0" name="Straight Arrow Connector 7179">
            <a:extLst>
              <a:ext uri="{FF2B5EF4-FFF2-40B4-BE49-F238E27FC236}">
                <a16:creationId xmlns:a16="http://schemas.microsoft.com/office/drawing/2014/main" id="{59126F83-F9C7-6657-7335-5CB1BCE4A460}"/>
              </a:ext>
            </a:extLst>
          </p:cNvPr>
          <p:cNvCxnSpPr>
            <a:cxnSpLocks/>
            <a:stCxn id="59" idx="2"/>
            <a:endCxn id="7178" idx="0"/>
          </p:cNvCxnSpPr>
          <p:nvPr/>
        </p:nvCxnSpPr>
        <p:spPr>
          <a:xfrm>
            <a:off x="7107303" y="5391293"/>
            <a:ext cx="227157" cy="6961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1" name="Straight Arrow Connector 7180">
            <a:extLst>
              <a:ext uri="{FF2B5EF4-FFF2-40B4-BE49-F238E27FC236}">
                <a16:creationId xmlns:a16="http://schemas.microsoft.com/office/drawing/2014/main" id="{D8526FD3-DB15-E9B6-FDFF-D7F35B39B65C}"/>
              </a:ext>
            </a:extLst>
          </p:cNvPr>
          <p:cNvCxnSpPr>
            <a:cxnSpLocks/>
            <a:stCxn id="60" idx="2"/>
            <a:endCxn id="7173" idx="0"/>
          </p:cNvCxnSpPr>
          <p:nvPr/>
        </p:nvCxnSpPr>
        <p:spPr>
          <a:xfrm>
            <a:off x="5334974" y="5381554"/>
            <a:ext cx="71721" cy="5648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2" name="Straight Arrow Connector 7181">
            <a:extLst>
              <a:ext uri="{FF2B5EF4-FFF2-40B4-BE49-F238E27FC236}">
                <a16:creationId xmlns:a16="http://schemas.microsoft.com/office/drawing/2014/main" id="{06392F21-D3D6-B252-04D1-4BA1C85E8641}"/>
              </a:ext>
            </a:extLst>
          </p:cNvPr>
          <p:cNvCxnSpPr>
            <a:cxnSpLocks/>
            <a:stCxn id="60" idx="2"/>
            <a:endCxn id="7172" idx="0"/>
          </p:cNvCxnSpPr>
          <p:nvPr/>
        </p:nvCxnSpPr>
        <p:spPr>
          <a:xfrm flipH="1">
            <a:off x="5254295" y="5381554"/>
            <a:ext cx="80679" cy="4124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3" name="Straight Arrow Connector 7182">
            <a:extLst>
              <a:ext uri="{FF2B5EF4-FFF2-40B4-BE49-F238E27FC236}">
                <a16:creationId xmlns:a16="http://schemas.microsoft.com/office/drawing/2014/main" id="{75DFCC41-EDD9-3318-56EB-6409A21A8AB0}"/>
              </a:ext>
            </a:extLst>
          </p:cNvPr>
          <p:cNvCxnSpPr>
            <a:cxnSpLocks/>
            <a:stCxn id="59" idx="2"/>
            <a:endCxn id="7176" idx="0"/>
          </p:cNvCxnSpPr>
          <p:nvPr/>
        </p:nvCxnSpPr>
        <p:spPr>
          <a:xfrm flipH="1">
            <a:off x="7029660" y="5391293"/>
            <a:ext cx="77643" cy="3913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4" name="Straight Arrow Connector 7183">
            <a:extLst>
              <a:ext uri="{FF2B5EF4-FFF2-40B4-BE49-F238E27FC236}">
                <a16:creationId xmlns:a16="http://schemas.microsoft.com/office/drawing/2014/main" id="{11E4C426-D2C5-3108-058A-EACBD0A07465}"/>
              </a:ext>
            </a:extLst>
          </p:cNvPr>
          <p:cNvCxnSpPr>
            <a:cxnSpLocks/>
            <a:stCxn id="59" idx="2"/>
            <a:endCxn id="7177" idx="0"/>
          </p:cNvCxnSpPr>
          <p:nvPr/>
        </p:nvCxnSpPr>
        <p:spPr>
          <a:xfrm>
            <a:off x="7107303" y="5391293"/>
            <a:ext cx="74757" cy="5437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5" name="Straight Arrow Connector 7184">
            <a:extLst>
              <a:ext uri="{FF2B5EF4-FFF2-40B4-BE49-F238E27FC236}">
                <a16:creationId xmlns:a16="http://schemas.microsoft.com/office/drawing/2014/main" id="{4C64CB20-5ACA-3521-26C5-76559FE6DEC1}"/>
              </a:ext>
            </a:extLst>
          </p:cNvPr>
          <p:cNvCxnSpPr>
            <a:cxnSpLocks/>
            <a:stCxn id="59" idx="2"/>
            <a:endCxn id="63" idx="0"/>
          </p:cNvCxnSpPr>
          <p:nvPr/>
        </p:nvCxnSpPr>
        <p:spPr>
          <a:xfrm flipH="1">
            <a:off x="6877260" y="5391293"/>
            <a:ext cx="230043" cy="2389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6" name="Rectangle 7185">
            <a:extLst>
              <a:ext uri="{FF2B5EF4-FFF2-40B4-BE49-F238E27FC236}">
                <a16:creationId xmlns:a16="http://schemas.microsoft.com/office/drawing/2014/main" id="{27C96858-7727-B572-3B1E-5E8F8E5188D9}"/>
              </a:ext>
            </a:extLst>
          </p:cNvPr>
          <p:cNvSpPr/>
          <p:nvPr/>
        </p:nvSpPr>
        <p:spPr>
          <a:xfrm>
            <a:off x="4577239" y="4403689"/>
            <a:ext cx="3290835" cy="41288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Managed Element=BTS-2</a:t>
            </a:r>
          </a:p>
        </p:txBody>
      </p:sp>
      <p:cxnSp>
        <p:nvCxnSpPr>
          <p:cNvPr id="7187" name="Straight Arrow Connector 7186">
            <a:extLst>
              <a:ext uri="{FF2B5EF4-FFF2-40B4-BE49-F238E27FC236}">
                <a16:creationId xmlns:a16="http://schemas.microsoft.com/office/drawing/2014/main" id="{67F049E7-3582-A2B4-B81C-9FF75B702FDF}"/>
              </a:ext>
            </a:extLst>
          </p:cNvPr>
          <p:cNvCxnSpPr>
            <a:cxnSpLocks/>
            <a:stCxn id="12" idx="2"/>
            <a:endCxn id="7186" idx="0"/>
          </p:cNvCxnSpPr>
          <p:nvPr/>
        </p:nvCxnSpPr>
        <p:spPr>
          <a:xfrm>
            <a:off x="6219620" y="2160675"/>
            <a:ext cx="3037" cy="224301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2" name="Straight Arrow Connector 7191">
            <a:extLst>
              <a:ext uri="{FF2B5EF4-FFF2-40B4-BE49-F238E27FC236}">
                <a16:creationId xmlns:a16="http://schemas.microsoft.com/office/drawing/2014/main" id="{40DC5C24-F3D1-6250-9FEB-1E49827FC7A0}"/>
              </a:ext>
            </a:extLst>
          </p:cNvPr>
          <p:cNvCxnSpPr>
            <a:cxnSpLocks/>
            <a:stCxn id="12" idx="2"/>
            <a:endCxn id="7" idx="2"/>
          </p:cNvCxnSpPr>
          <p:nvPr/>
        </p:nvCxnSpPr>
        <p:spPr>
          <a:xfrm>
            <a:off x="6219620" y="2160675"/>
            <a:ext cx="5005367" cy="200683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5" name="Straight Arrow Connector 7194">
            <a:extLst>
              <a:ext uri="{FF2B5EF4-FFF2-40B4-BE49-F238E27FC236}">
                <a16:creationId xmlns:a16="http://schemas.microsoft.com/office/drawing/2014/main" id="{120FD34E-F22A-0EA2-6CF7-0FE3C79E9DFA}"/>
              </a:ext>
            </a:extLst>
          </p:cNvPr>
          <p:cNvCxnSpPr>
            <a:cxnSpLocks/>
            <a:stCxn id="12" idx="2"/>
            <a:endCxn id="9" idx="2"/>
          </p:cNvCxnSpPr>
          <p:nvPr/>
        </p:nvCxnSpPr>
        <p:spPr>
          <a:xfrm>
            <a:off x="6219620" y="2160675"/>
            <a:ext cx="3449926" cy="199133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8" name="Straight Arrow Connector 7197">
            <a:extLst>
              <a:ext uri="{FF2B5EF4-FFF2-40B4-BE49-F238E27FC236}">
                <a16:creationId xmlns:a16="http://schemas.microsoft.com/office/drawing/2014/main" id="{24F4C551-CFEB-49EE-9C71-B9BF80E63A0E}"/>
              </a:ext>
            </a:extLst>
          </p:cNvPr>
          <p:cNvCxnSpPr>
            <a:cxnSpLocks/>
            <a:stCxn id="12" idx="2"/>
            <a:endCxn id="5" idx="0"/>
          </p:cNvCxnSpPr>
          <p:nvPr/>
        </p:nvCxnSpPr>
        <p:spPr>
          <a:xfrm>
            <a:off x="6219620" y="2160675"/>
            <a:ext cx="2540159" cy="20954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1" name="Straight Arrow Connector 7200">
            <a:extLst>
              <a:ext uri="{FF2B5EF4-FFF2-40B4-BE49-F238E27FC236}">
                <a16:creationId xmlns:a16="http://schemas.microsoft.com/office/drawing/2014/main" id="{6825F4F0-6318-778D-13BF-1BB2E01757A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>
            <a:off x="6219620" y="2160675"/>
            <a:ext cx="4257016" cy="2075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16" name="Picture 7215" descr="A map of a country&#10;&#10;Description automatically generated">
            <a:extLst>
              <a:ext uri="{FF2B5EF4-FFF2-40B4-BE49-F238E27FC236}">
                <a16:creationId xmlns:a16="http://schemas.microsoft.com/office/drawing/2014/main" id="{3F3ABBBE-5461-DEDC-1738-F563DE5D0E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414" y="2332927"/>
            <a:ext cx="1524970" cy="1060331"/>
          </a:xfrm>
          <a:prstGeom prst="rect">
            <a:avLst/>
          </a:prstGeom>
        </p:spPr>
      </p:pic>
      <p:cxnSp>
        <p:nvCxnSpPr>
          <p:cNvPr id="7217" name="Straight Arrow Connector 7216">
            <a:extLst>
              <a:ext uri="{FF2B5EF4-FFF2-40B4-BE49-F238E27FC236}">
                <a16:creationId xmlns:a16="http://schemas.microsoft.com/office/drawing/2014/main" id="{DC842A28-AF29-92F0-6934-E06E99A83598}"/>
              </a:ext>
            </a:extLst>
          </p:cNvPr>
          <p:cNvCxnSpPr>
            <a:cxnSpLocks/>
            <a:stCxn id="12" idx="2"/>
            <a:endCxn id="7216" idx="0"/>
          </p:cNvCxnSpPr>
          <p:nvPr/>
        </p:nvCxnSpPr>
        <p:spPr>
          <a:xfrm flipH="1">
            <a:off x="2197899" y="2160675"/>
            <a:ext cx="4021721" cy="17225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2BA9A96-6A4D-430B-C123-0B81B78A3CA7}"/>
              </a:ext>
            </a:extLst>
          </p:cNvPr>
          <p:cNvSpPr/>
          <p:nvPr/>
        </p:nvSpPr>
        <p:spPr>
          <a:xfrm>
            <a:off x="1225809" y="3590030"/>
            <a:ext cx="1681962" cy="509317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AreaSubnet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=Munich</a:t>
            </a:r>
          </a:p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Area={Munich}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5EA22F3-9485-B577-342B-9DD7F92E669B}"/>
              </a:ext>
            </a:extLst>
          </p:cNvPr>
          <p:cNvCxnSpPr>
            <a:cxnSpLocks/>
            <a:stCxn id="2" idx="0"/>
            <a:endCxn id="7216" idx="2"/>
          </p:cNvCxnSpPr>
          <p:nvPr/>
        </p:nvCxnSpPr>
        <p:spPr>
          <a:xfrm flipV="1">
            <a:off x="2066790" y="3393258"/>
            <a:ext cx="131109" cy="196772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1" name="Straight Arrow Connector 7170">
            <a:extLst>
              <a:ext uri="{FF2B5EF4-FFF2-40B4-BE49-F238E27FC236}">
                <a16:creationId xmlns:a16="http://schemas.microsoft.com/office/drawing/2014/main" id="{8EE33C16-1E05-BE8D-2E42-8E8F6C7208CC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2870620" y="2160675"/>
            <a:ext cx="3349000" cy="144154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diamond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0" name="Straight Arrow Connector 7189">
            <a:extLst>
              <a:ext uri="{FF2B5EF4-FFF2-40B4-BE49-F238E27FC236}">
                <a16:creationId xmlns:a16="http://schemas.microsoft.com/office/drawing/2014/main" id="{8EA737F4-7799-A6D9-E392-08B2B4C374E8}"/>
              </a:ext>
            </a:extLst>
          </p:cNvPr>
          <p:cNvCxnSpPr>
            <a:cxnSpLocks/>
            <a:stCxn id="2" idx="2"/>
            <a:endCxn id="58" idx="0"/>
          </p:cNvCxnSpPr>
          <p:nvPr/>
        </p:nvCxnSpPr>
        <p:spPr>
          <a:xfrm>
            <a:off x="2066790" y="4099347"/>
            <a:ext cx="466835" cy="304342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45" name="Straight Arrow Connector 7244">
            <a:extLst>
              <a:ext uri="{FF2B5EF4-FFF2-40B4-BE49-F238E27FC236}">
                <a16:creationId xmlns:a16="http://schemas.microsoft.com/office/drawing/2014/main" id="{4AB6EC55-F421-EE79-DB5E-A49891B601D8}"/>
              </a:ext>
            </a:extLst>
          </p:cNvPr>
          <p:cNvCxnSpPr>
            <a:cxnSpLocks/>
            <a:stCxn id="2" idx="3"/>
            <a:endCxn id="5" idx="1"/>
          </p:cNvCxnSpPr>
          <p:nvPr/>
        </p:nvCxnSpPr>
        <p:spPr>
          <a:xfrm flipV="1">
            <a:off x="2907771" y="2598823"/>
            <a:ext cx="5445608" cy="124586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385421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Possible solution: Association Class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A127D0-8AE4-81CC-C9AB-6B231DB00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379" y="2370223"/>
            <a:ext cx="812800" cy="457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3051F39-9713-87A0-E12E-F7241839A7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818587" y="2361358"/>
            <a:ext cx="812800" cy="609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871DC2B-35F2-A8D3-2740-7AF31EA85D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263146" y="2359808"/>
            <a:ext cx="812800" cy="609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4ADF4D1-CF16-BC2A-7A8A-61C397436F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070236" y="2469814"/>
            <a:ext cx="812800" cy="6096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A06BAE8-2834-ED66-E94D-FC807473F529}"/>
              </a:ext>
            </a:extLst>
          </p:cNvPr>
          <p:cNvSpPr/>
          <p:nvPr/>
        </p:nvSpPr>
        <p:spPr>
          <a:xfrm>
            <a:off x="807852" y="1783558"/>
            <a:ext cx="10823535" cy="3771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SubNetwork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=NMS-1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955083B-491E-7EDE-1EA2-A03E01666351}"/>
              </a:ext>
            </a:extLst>
          </p:cNvPr>
          <p:cNvCxnSpPr>
            <a:cxnSpLocks/>
            <a:stCxn id="12" idx="2"/>
            <a:endCxn id="58" idx="0"/>
          </p:cNvCxnSpPr>
          <p:nvPr/>
        </p:nvCxnSpPr>
        <p:spPr>
          <a:xfrm flipH="1">
            <a:off x="2533625" y="2160675"/>
            <a:ext cx="3685995" cy="224301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FE7BB41-0A5F-A216-B0A7-5F421DC99B40}"/>
              </a:ext>
            </a:extLst>
          </p:cNvPr>
          <p:cNvCxnSpPr>
            <a:cxnSpLocks/>
            <a:stCxn id="12" idx="2"/>
            <a:endCxn id="36" idx="0"/>
          </p:cNvCxnSpPr>
          <p:nvPr/>
        </p:nvCxnSpPr>
        <p:spPr>
          <a:xfrm>
            <a:off x="6219620" y="2160675"/>
            <a:ext cx="3623441" cy="224301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B93FCEE-22A9-1EDD-7EED-2AF4B4EDC64E}"/>
              </a:ext>
            </a:extLst>
          </p:cNvPr>
          <p:cNvSpPr/>
          <p:nvPr/>
        </p:nvSpPr>
        <p:spPr>
          <a:xfrm>
            <a:off x="9966935" y="5065763"/>
            <a:ext cx="1521543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GNBDUF.=DU-3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A5161E-AD13-D575-D43A-546709C177B9}"/>
              </a:ext>
            </a:extLst>
          </p:cNvPr>
          <p:cNvSpPr/>
          <p:nvPr/>
        </p:nvSpPr>
        <p:spPr>
          <a:xfrm>
            <a:off x="8197643" y="5056024"/>
            <a:ext cx="1515470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GNBCUF.=CU-3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2F9FAE2-7F7D-9240-5879-FA8A01930989}"/>
              </a:ext>
            </a:extLst>
          </p:cNvPr>
          <p:cNvCxnSpPr>
            <a:cxnSpLocks/>
            <a:stCxn id="36" idx="2"/>
            <a:endCxn id="15" idx="0"/>
          </p:cNvCxnSpPr>
          <p:nvPr/>
        </p:nvCxnSpPr>
        <p:spPr>
          <a:xfrm>
            <a:off x="9843061" y="4816574"/>
            <a:ext cx="884646" cy="24918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B7175A7-8B4A-9904-A2C9-F738EE9FE8AD}"/>
              </a:ext>
            </a:extLst>
          </p:cNvPr>
          <p:cNvCxnSpPr>
            <a:cxnSpLocks/>
            <a:stCxn id="36" idx="2"/>
            <a:endCxn id="16" idx="0"/>
          </p:cNvCxnSpPr>
          <p:nvPr/>
        </p:nvCxnSpPr>
        <p:spPr>
          <a:xfrm flipH="1">
            <a:off x="8955378" y="4816574"/>
            <a:ext cx="887683" cy="23945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A3695195-BEA9-6052-7A5A-E7EEF3F2C35C}"/>
              </a:ext>
            </a:extLst>
          </p:cNvPr>
          <p:cNvSpPr/>
          <p:nvPr/>
        </p:nvSpPr>
        <p:spPr>
          <a:xfrm>
            <a:off x="9964050" y="56302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0740B2-EE07-6F19-CE40-8F03FA10053A}"/>
              </a:ext>
            </a:extLst>
          </p:cNvPr>
          <p:cNvSpPr/>
          <p:nvPr/>
        </p:nvSpPr>
        <p:spPr>
          <a:xfrm>
            <a:off x="8188685" y="56415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7220BE2-1122-FC9B-ABCF-A0F7C6011FCC}"/>
              </a:ext>
            </a:extLst>
          </p:cNvPr>
          <p:cNvCxnSpPr>
            <a:cxnSpLocks/>
            <a:stCxn id="16" idx="3"/>
            <a:endCxn id="15" idx="1"/>
          </p:cNvCxnSpPr>
          <p:nvPr/>
        </p:nvCxnSpPr>
        <p:spPr>
          <a:xfrm>
            <a:off x="9713113" y="5218789"/>
            <a:ext cx="253822" cy="97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2FDC11B3-8340-8E98-40B8-9DBC059D13D2}"/>
              </a:ext>
            </a:extLst>
          </p:cNvPr>
          <p:cNvSpPr/>
          <p:nvPr/>
        </p:nvSpPr>
        <p:spPr>
          <a:xfrm>
            <a:off x="8341085" y="57939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F62A621-B345-D1E2-68D7-FCEE61474929}"/>
              </a:ext>
            </a:extLst>
          </p:cNvPr>
          <p:cNvSpPr/>
          <p:nvPr/>
        </p:nvSpPr>
        <p:spPr>
          <a:xfrm>
            <a:off x="8493485" y="59463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3233EFA-BCD9-1B33-6E39-1C4E62899BF9}"/>
              </a:ext>
            </a:extLst>
          </p:cNvPr>
          <p:cNvSpPr/>
          <p:nvPr/>
        </p:nvSpPr>
        <p:spPr>
          <a:xfrm>
            <a:off x="8645885" y="60987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=cell-3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899B94E-2106-246A-FF1B-3143238E93B6}"/>
              </a:ext>
            </a:extLst>
          </p:cNvPr>
          <p:cNvCxnSpPr>
            <a:cxnSpLocks/>
            <a:stCxn id="16" idx="2"/>
            <a:endCxn id="24" idx="0"/>
          </p:cNvCxnSpPr>
          <p:nvPr/>
        </p:nvCxnSpPr>
        <p:spPr>
          <a:xfrm>
            <a:off x="8955378" y="5381554"/>
            <a:ext cx="224121" cy="7172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A912FE68-F6CF-0A8D-3514-D40B35BE0098}"/>
              </a:ext>
            </a:extLst>
          </p:cNvPr>
          <p:cNvSpPr/>
          <p:nvPr/>
        </p:nvSpPr>
        <p:spPr>
          <a:xfrm>
            <a:off x="10116450" y="57826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868011-1AE1-6B8E-C6DD-AE2F098759DB}"/>
              </a:ext>
            </a:extLst>
          </p:cNvPr>
          <p:cNvSpPr/>
          <p:nvPr/>
        </p:nvSpPr>
        <p:spPr>
          <a:xfrm>
            <a:off x="10268850" y="59350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E260E29-F72D-B948-5D86-C0B4BC9D0F7E}"/>
              </a:ext>
            </a:extLst>
          </p:cNvPr>
          <p:cNvSpPr/>
          <p:nvPr/>
        </p:nvSpPr>
        <p:spPr>
          <a:xfrm>
            <a:off x="10421250" y="60874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=cell-3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ED1AE5B-58D0-48B5-A66A-B9CAFE985BCC}"/>
              </a:ext>
            </a:extLst>
          </p:cNvPr>
          <p:cNvCxnSpPr>
            <a:cxnSpLocks/>
            <a:stCxn id="16" idx="2"/>
            <a:endCxn id="20" idx="0"/>
          </p:cNvCxnSpPr>
          <p:nvPr/>
        </p:nvCxnSpPr>
        <p:spPr>
          <a:xfrm flipH="1">
            <a:off x="8722299" y="5381554"/>
            <a:ext cx="233079" cy="2600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268624C-9FEA-B9D5-2702-E6F28CA3B736}"/>
              </a:ext>
            </a:extLst>
          </p:cNvPr>
          <p:cNvCxnSpPr>
            <a:cxnSpLocks/>
            <a:stCxn id="15" idx="2"/>
            <a:endCxn id="28" idx="0"/>
          </p:cNvCxnSpPr>
          <p:nvPr/>
        </p:nvCxnSpPr>
        <p:spPr>
          <a:xfrm>
            <a:off x="10727707" y="5391293"/>
            <a:ext cx="227157" cy="6961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FE5801FD-28A3-A773-9CEF-CEC50727C20C}"/>
              </a:ext>
            </a:extLst>
          </p:cNvPr>
          <p:cNvCxnSpPr>
            <a:cxnSpLocks/>
            <a:stCxn id="16" idx="2"/>
            <a:endCxn id="23" idx="0"/>
          </p:cNvCxnSpPr>
          <p:nvPr/>
        </p:nvCxnSpPr>
        <p:spPr>
          <a:xfrm>
            <a:off x="8955378" y="5381554"/>
            <a:ext cx="71721" cy="5648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305BA71-F7F1-2AE5-5DF4-62992646C1F6}"/>
              </a:ext>
            </a:extLst>
          </p:cNvPr>
          <p:cNvCxnSpPr>
            <a:cxnSpLocks/>
            <a:stCxn id="16" idx="2"/>
            <a:endCxn id="22" idx="0"/>
          </p:cNvCxnSpPr>
          <p:nvPr/>
        </p:nvCxnSpPr>
        <p:spPr>
          <a:xfrm flipH="1">
            <a:off x="8874699" y="5381554"/>
            <a:ext cx="80679" cy="4124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DF36E8B-0925-E247-4E7B-E47EC6C5508D}"/>
              </a:ext>
            </a:extLst>
          </p:cNvPr>
          <p:cNvCxnSpPr>
            <a:cxnSpLocks/>
            <a:stCxn id="15" idx="2"/>
            <a:endCxn id="26" idx="0"/>
          </p:cNvCxnSpPr>
          <p:nvPr/>
        </p:nvCxnSpPr>
        <p:spPr>
          <a:xfrm flipH="1">
            <a:off x="10650064" y="5391293"/>
            <a:ext cx="77643" cy="3913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56634FD4-9B31-42BD-FF49-42EAB91B18DA}"/>
              </a:ext>
            </a:extLst>
          </p:cNvPr>
          <p:cNvCxnSpPr>
            <a:cxnSpLocks/>
            <a:stCxn id="15" idx="2"/>
            <a:endCxn id="27" idx="0"/>
          </p:cNvCxnSpPr>
          <p:nvPr/>
        </p:nvCxnSpPr>
        <p:spPr>
          <a:xfrm>
            <a:off x="10727707" y="5391293"/>
            <a:ext cx="74757" cy="5437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B19A40A-28C6-98ED-43D1-B1EA529FC9AC}"/>
              </a:ext>
            </a:extLst>
          </p:cNvPr>
          <p:cNvCxnSpPr>
            <a:cxnSpLocks/>
            <a:stCxn id="15" idx="2"/>
            <a:endCxn id="19" idx="0"/>
          </p:cNvCxnSpPr>
          <p:nvPr/>
        </p:nvCxnSpPr>
        <p:spPr>
          <a:xfrm flipH="1">
            <a:off x="10497664" y="5391293"/>
            <a:ext cx="230043" cy="2389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578C3167-E539-7E2D-9DD7-5CB8BE12C111}"/>
              </a:ext>
            </a:extLst>
          </p:cNvPr>
          <p:cNvSpPr/>
          <p:nvPr/>
        </p:nvSpPr>
        <p:spPr>
          <a:xfrm>
            <a:off x="8197643" y="4403689"/>
            <a:ext cx="3290835" cy="41288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Managed Element=BTS-3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8E43683-74E0-C07D-B767-7F7D1BD13FC5}"/>
              </a:ext>
            </a:extLst>
          </p:cNvPr>
          <p:cNvSpPr/>
          <p:nvPr/>
        </p:nvSpPr>
        <p:spPr>
          <a:xfrm>
            <a:off x="2657499" y="5065763"/>
            <a:ext cx="1521543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GNBDUF.=DU-1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D1C5138-3A9E-8C7E-64A4-7BADF3BC2A16}"/>
              </a:ext>
            </a:extLst>
          </p:cNvPr>
          <p:cNvSpPr/>
          <p:nvPr/>
        </p:nvSpPr>
        <p:spPr>
          <a:xfrm>
            <a:off x="888207" y="5056024"/>
            <a:ext cx="1515470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GNBCUF.=CU-1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7F96ECB-0250-CB52-31D8-6A70B2316279}"/>
              </a:ext>
            </a:extLst>
          </p:cNvPr>
          <p:cNvCxnSpPr>
            <a:cxnSpLocks/>
            <a:stCxn id="58" idx="2"/>
            <a:endCxn id="37" idx="0"/>
          </p:cNvCxnSpPr>
          <p:nvPr/>
        </p:nvCxnSpPr>
        <p:spPr>
          <a:xfrm>
            <a:off x="2533625" y="4816574"/>
            <a:ext cx="884646" cy="24918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79FD55FA-4201-9105-1556-513DEA9405EF}"/>
              </a:ext>
            </a:extLst>
          </p:cNvPr>
          <p:cNvCxnSpPr>
            <a:cxnSpLocks/>
            <a:stCxn id="58" idx="2"/>
            <a:endCxn id="38" idx="0"/>
          </p:cNvCxnSpPr>
          <p:nvPr/>
        </p:nvCxnSpPr>
        <p:spPr>
          <a:xfrm flipH="1">
            <a:off x="1645942" y="4816574"/>
            <a:ext cx="887683" cy="23945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394250BC-1499-003A-ABB6-E8C1F88F9BAA}"/>
              </a:ext>
            </a:extLst>
          </p:cNvPr>
          <p:cNvSpPr/>
          <p:nvPr/>
        </p:nvSpPr>
        <p:spPr>
          <a:xfrm>
            <a:off x="2654614" y="56302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004F06A-511B-B5F4-2B52-23A75ECB72F4}"/>
              </a:ext>
            </a:extLst>
          </p:cNvPr>
          <p:cNvSpPr/>
          <p:nvPr/>
        </p:nvSpPr>
        <p:spPr>
          <a:xfrm>
            <a:off x="879249" y="56415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979A490-2A2B-A946-0780-485063104F98}"/>
              </a:ext>
            </a:extLst>
          </p:cNvPr>
          <p:cNvCxnSpPr>
            <a:cxnSpLocks/>
            <a:stCxn id="38" idx="3"/>
            <a:endCxn id="37" idx="1"/>
          </p:cNvCxnSpPr>
          <p:nvPr/>
        </p:nvCxnSpPr>
        <p:spPr>
          <a:xfrm>
            <a:off x="2403677" y="5218789"/>
            <a:ext cx="253822" cy="97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805C9933-B78B-8548-6D08-FA802B12DFDB}"/>
              </a:ext>
            </a:extLst>
          </p:cNvPr>
          <p:cNvSpPr/>
          <p:nvPr/>
        </p:nvSpPr>
        <p:spPr>
          <a:xfrm>
            <a:off x="1031649" y="57939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C41A798-1AB2-224C-0319-F079A6C8DF7E}"/>
              </a:ext>
            </a:extLst>
          </p:cNvPr>
          <p:cNvSpPr/>
          <p:nvPr/>
        </p:nvSpPr>
        <p:spPr>
          <a:xfrm>
            <a:off x="1184049" y="59463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06BFF7C-3120-013C-D6EC-3667E4756ECA}"/>
              </a:ext>
            </a:extLst>
          </p:cNvPr>
          <p:cNvSpPr/>
          <p:nvPr/>
        </p:nvSpPr>
        <p:spPr>
          <a:xfrm>
            <a:off x="1336449" y="60987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=cell-1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110E6EB-520B-5E3A-9ED4-F42833501D4F}"/>
              </a:ext>
            </a:extLst>
          </p:cNvPr>
          <p:cNvCxnSpPr>
            <a:cxnSpLocks/>
            <a:stCxn id="38" idx="2"/>
            <a:endCxn id="46" idx="0"/>
          </p:cNvCxnSpPr>
          <p:nvPr/>
        </p:nvCxnSpPr>
        <p:spPr>
          <a:xfrm>
            <a:off x="1645942" y="5381554"/>
            <a:ext cx="224121" cy="7172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3E44B2CB-B72F-8BAC-D726-65DD9ABE1188}"/>
              </a:ext>
            </a:extLst>
          </p:cNvPr>
          <p:cNvSpPr/>
          <p:nvPr/>
        </p:nvSpPr>
        <p:spPr>
          <a:xfrm>
            <a:off x="2807014" y="57826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1E366B4-3AAC-59C8-65D4-B7B8A021545A}"/>
              </a:ext>
            </a:extLst>
          </p:cNvPr>
          <p:cNvSpPr/>
          <p:nvPr/>
        </p:nvSpPr>
        <p:spPr>
          <a:xfrm>
            <a:off x="2959414" y="59350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EE7D7C6-1DDB-E297-D927-1769407FDA5F}"/>
              </a:ext>
            </a:extLst>
          </p:cNvPr>
          <p:cNvSpPr/>
          <p:nvPr/>
        </p:nvSpPr>
        <p:spPr>
          <a:xfrm>
            <a:off x="3111814" y="60874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=cell-1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8B416A6-C500-86EF-BE47-A7589E3C19EF}"/>
              </a:ext>
            </a:extLst>
          </p:cNvPr>
          <p:cNvCxnSpPr>
            <a:cxnSpLocks/>
            <a:stCxn id="38" idx="2"/>
            <a:endCxn id="42" idx="0"/>
          </p:cNvCxnSpPr>
          <p:nvPr/>
        </p:nvCxnSpPr>
        <p:spPr>
          <a:xfrm flipH="1">
            <a:off x="1412863" y="5381554"/>
            <a:ext cx="233079" cy="2600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8C005B57-94C2-F39D-E8A2-847945B73345}"/>
              </a:ext>
            </a:extLst>
          </p:cNvPr>
          <p:cNvCxnSpPr>
            <a:cxnSpLocks/>
            <a:stCxn id="37" idx="2"/>
            <a:endCxn id="50" idx="0"/>
          </p:cNvCxnSpPr>
          <p:nvPr/>
        </p:nvCxnSpPr>
        <p:spPr>
          <a:xfrm>
            <a:off x="3418271" y="5391293"/>
            <a:ext cx="227157" cy="6961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641F2EA-6683-369B-C4B4-FF816AB937A7}"/>
              </a:ext>
            </a:extLst>
          </p:cNvPr>
          <p:cNvCxnSpPr>
            <a:cxnSpLocks/>
            <a:stCxn id="38" idx="2"/>
            <a:endCxn id="45" idx="0"/>
          </p:cNvCxnSpPr>
          <p:nvPr/>
        </p:nvCxnSpPr>
        <p:spPr>
          <a:xfrm>
            <a:off x="1645942" y="5381554"/>
            <a:ext cx="71721" cy="5648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6FD25E0-5D6A-C313-FD33-C09923868591}"/>
              </a:ext>
            </a:extLst>
          </p:cNvPr>
          <p:cNvCxnSpPr>
            <a:cxnSpLocks/>
            <a:stCxn id="38" idx="2"/>
            <a:endCxn id="44" idx="0"/>
          </p:cNvCxnSpPr>
          <p:nvPr/>
        </p:nvCxnSpPr>
        <p:spPr>
          <a:xfrm flipH="1">
            <a:off x="1565263" y="5381554"/>
            <a:ext cx="80679" cy="4124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15694BB-5195-E5D1-9BF4-D53062FA6A39}"/>
              </a:ext>
            </a:extLst>
          </p:cNvPr>
          <p:cNvCxnSpPr>
            <a:cxnSpLocks/>
            <a:stCxn id="37" idx="2"/>
            <a:endCxn id="48" idx="0"/>
          </p:cNvCxnSpPr>
          <p:nvPr/>
        </p:nvCxnSpPr>
        <p:spPr>
          <a:xfrm flipH="1">
            <a:off x="3340628" y="5391293"/>
            <a:ext cx="77643" cy="3913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DFDC839C-B00F-BE95-F697-D18B5D1A22AE}"/>
              </a:ext>
            </a:extLst>
          </p:cNvPr>
          <p:cNvCxnSpPr>
            <a:cxnSpLocks/>
            <a:stCxn id="37" idx="2"/>
            <a:endCxn id="49" idx="0"/>
          </p:cNvCxnSpPr>
          <p:nvPr/>
        </p:nvCxnSpPr>
        <p:spPr>
          <a:xfrm>
            <a:off x="3418271" y="5391293"/>
            <a:ext cx="74757" cy="5437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4EE6889-3BF3-5213-DF0C-A08DD69342FA}"/>
              </a:ext>
            </a:extLst>
          </p:cNvPr>
          <p:cNvCxnSpPr>
            <a:cxnSpLocks/>
            <a:stCxn id="37" idx="2"/>
            <a:endCxn id="41" idx="0"/>
          </p:cNvCxnSpPr>
          <p:nvPr/>
        </p:nvCxnSpPr>
        <p:spPr>
          <a:xfrm flipH="1">
            <a:off x="3188228" y="5391293"/>
            <a:ext cx="230043" cy="2389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B467E876-DE53-FB28-3917-A8F7FEE5D8A7}"/>
              </a:ext>
            </a:extLst>
          </p:cNvPr>
          <p:cNvSpPr/>
          <p:nvPr/>
        </p:nvSpPr>
        <p:spPr>
          <a:xfrm>
            <a:off x="888207" y="4403689"/>
            <a:ext cx="3290835" cy="41288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Managed Element=BTS-1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D44FF53-A76A-9F8D-DEED-761049A8EBE0}"/>
              </a:ext>
            </a:extLst>
          </p:cNvPr>
          <p:cNvSpPr/>
          <p:nvPr/>
        </p:nvSpPr>
        <p:spPr>
          <a:xfrm>
            <a:off x="6346531" y="5065763"/>
            <a:ext cx="1521543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GNBDUF.=DU-2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5DADBC3-DABF-1793-CF63-C1312D21454C}"/>
              </a:ext>
            </a:extLst>
          </p:cNvPr>
          <p:cNvSpPr/>
          <p:nvPr/>
        </p:nvSpPr>
        <p:spPr>
          <a:xfrm>
            <a:off x="4577239" y="5056024"/>
            <a:ext cx="1515470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GNBCUF.=CU-2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A1D6E508-1B3A-5412-2E7A-831AE7AC9C51}"/>
              </a:ext>
            </a:extLst>
          </p:cNvPr>
          <p:cNvCxnSpPr>
            <a:cxnSpLocks/>
            <a:stCxn id="7186" idx="2"/>
            <a:endCxn id="59" idx="0"/>
          </p:cNvCxnSpPr>
          <p:nvPr/>
        </p:nvCxnSpPr>
        <p:spPr>
          <a:xfrm>
            <a:off x="6222657" y="4816574"/>
            <a:ext cx="884646" cy="24918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90AFD60-44F9-AA8A-4E66-D44A17A8895A}"/>
              </a:ext>
            </a:extLst>
          </p:cNvPr>
          <p:cNvCxnSpPr>
            <a:cxnSpLocks/>
            <a:stCxn id="7186" idx="2"/>
            <a:endCxn id="60" idx="0"/>
          </p:cNvCxnSpPr>
          <p:nvPr/>
        </p:nvCxnSpPr>
        <p:spPr>
          <a:xfrm flipH="1">
            <a:off x="5334974" y="4816574"/>
            <a:ext cx="887683" cy="23945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74A0E11-D145-E7F8-EC9E-6C2F176C7D03}"/>
              </a:ext>
            </a:extLst>
          </p:cNvPr>
          <p:cNvSpPr/>
          <p:nvPr/>
        </p:nvSpPr>
        <p:spPr>
          <a:xfrm>
            <a:off x="6343646" y="56302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68" name="Rectangle 7167">
            <a:extLst>
              <a:ext uri="{FF2B5EF4-FFF2-40B4-BE49-F238E27FC236}">
                <a16:creationId xmlns:a16="http://schemas.microsoft.com/office/drawing/2014/main" id="{797E8230-2DCA-ED89-223C-E762E74082AF}"/>
              </a:ext>
            </a:extLst>
          </p:cNvPr>
          <p:cNvSpPr/>
          <p:nvPr/>
        </p:nvSpPr>
        <p:spPr>
          <a:xfrm>
            <a:off x="4568281" y="56415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cxnSp>
        <p:nvCxnSpPr>
          <p:cNvPr id="7169" name="Straight Arrow Connector 7168">
            <a:extLst>
              <a:ext uri="{FF2B5EF4-FFF2-40B4-BE49-F238E27FC236}">
                <a16:creationId xmlns:a16="http://schemas.microsoft.com/office/drawing/2014/main" id="{BBF4D1D1-DB65-5E8C-ACEC-C26AD9DD605C}"/>
              </a:ext>
            </a:extLst>
          </p:cNvPr>
          <p:cNvCxnSpPr>
            <a:cxnSpLocks/>
            <a:stCxn id="60" idx="3"/>
            <a:endCxn id="59" idx="1"/>
          </p:cNvCxnSpPr>
          <p:nvPr/>
        </p:nvCxnSpPr>
        <p:spPr>
          <a:xfrm>
            <a:off x="6092709" y="5218789"/>
            <a:ext cx="253822" cy="97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2" name="Rectangle 7171">
            <a:extLst>
              <a:ext uri="{FF2B5EF4-FFF2-40B4-BE49-F238E27FC236}">
                <a16:creationId xmlns:a16="http://schemas.microsoft.com/office/drawing/2014/main" id="{D61FC884-E546-D196-75C8-6E32A178FF62}"/>
              </a:ext>
            </a:extLst>
          </p:cNvPr>
          <p:cNvSpPr/>
          <p:nvPr/>
        </p:nvSpPr>
        <p:spPr>
          <a:xfrm>
            <a:off x="4720681" y="57939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3" name="Rectangle 7172">
            <a:extLst>
              <a:ext uri="{FF2B5EF4-FFF2-40B4-BE49-F238E27FC236}">
                <a16:creationId xmlns:a16="http://schemas.microsoft.com/office/drawing/2014/main" id="{5327DC33-2849-CC98-4EE1-394087C0EB11}"/>
              </a:ext>
            </a:extLst>
          </p:cNvPr>
          <p:cNvSpPr/>
          <p:nvPr/>
        </p:nvSpPr>
        <p:spPr>
          <a:xfrm>
            <a:off x="4873081" y="59463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4" name="Rectangle 7173">
            <a:extLst>
              <a:ext uri="{FF2B5EF4-FFF2-40B4-BE49-F238E27FC236}">
                <a16:creationId xmlns:a16="http://schemas.microsoft.com/office/drawing/2014/main" id="{6ED8C9E0-6752-8958-F2AD-767CB221269F}"/>
              </a:ext>
            </a:extLst>
          </p:cNvPr>
          <p:cNvSpPr/>
          <p:nvPr/>
        </p:nvSpPr>
        <p:spPr>
          <a:xfrm>
            <a:off x="5025481" y="6098781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CellCU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=cell-2</a:t>
            </a:r>
          </a:p>
        </p:txBody>
      </p:sp>
      <p:cxnSp>
        <p:nvCxnSpPr>
          <p:cNvPr id="7175" name="Straight Arrow Connector 7174">
            <a:extLst>
              <a:ext uri="{FF2B5EF4-FFF2-40B4-BE49-F238E27FC236}">
                <a16:creationId xmlns:a16="http://schemas.microsoft.com/office/drawing/2014/main" id="{CC763A4E-20C6-26AF-6630-7E6DFAFF9089}"/>
              </a:ext>
            </a:extLst>
          </p:cNvPr>
          <p:cNvCxnSpPr>
            <a:cxnSpLocks/>
            <a:stCxn id="60" idx="2"/>
            <a:endCxn id="7174" idx="0"/>
          </p:cNvCxnSpPr>
          <p:nvPr/>
        </p:nvCxnSpPr>
        <p:spPr>
          <a:xfrm>
            <a:off x="5334974" y="5381554"/>
            <a:ext cx="224121" cy="7172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Rectangle 7175">
            <a:extLst>
              <a:ext uri="{FF2B5EF4-FFF2-40B4-BE49-F238E27FC236}">
                <a16:creationId xmlns:a16="http://schemas.microsoft.com/office/drawing/2014/main" id="{1A762632-01D0-A1BA-23DC-F141B6E23099}"/>
              </a:ext>
            </a:extLst>
          </p:cNvPr>
          <p:cNvSpPr/>
          <p:nvPr/>
        </p:nvSpPr>
        <p:spPr>
          <a:xfrm>
            <a:off x="6496046" y="57826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F5382A5D-92F0-6C27-22B6-29B4CFD0A5F9}"/>
              </a:ext>
            </a:extLst>
          </p:cNvPr>
          <p:cNvSpPr/>
          <p:nvPr/>
        </p:nvSpPr>
        <p:spPr>
          <a:xfrm>
            <a:off x="6648446" y="59350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=cell-4</a:t>
            </a:r>
          </a:p>
        </p:txBody>
      </p:sp>
      <p:sp>
        <p:nvSpPr>
          <p:cNvPr id="7178" name="Rectangle 7177">
            <a:extLst>
              <a:ext uri="{FF2B5EF4-FFF2-40B4-BE49-F238E27FC236}">
                <a16:creationId xmlns:a16="http://schemas.microsoft.com/office/drawing/2014/main" id="{87A0012B-2E58-82A3-3B3F-3BE22C8C0561}"/>
              </a:ext>
            </a:extLst>
          </p:cNvPr>
          <p:cNvSpPr/>
          <p:nvPr/>
        </p:nvSpPr>
        <p:spPr>
          <a:xfrm>
            <a:off x="6800846" y="6087458"/>
            <a:ext cx="1067228" cy="32553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CellDU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=cell-2</a:t>
            </a:r>
          </a:p>
        </p:txBody>
      </p:sp>
      <p:cxnSp>
        <p:nvCxnSpPr>
          <p:cNvPr id="7179" name="Straight Arrow Connector 7178">
            <a:extLst>
              <a:ext uri="{FF2B5EF4-FFF2-40B4-BE49-F238E27FC236}">
                <a16:creationId xmlns:a16="http://schemas.microsoft.com/office/drawing/2014/main" id="{4D3E7BBE-E221-9CC3-C8E1-1BBB8AD0D730}"/>
              </a:ext>
            </a:extLst>
          </p:cNvPr>
          <p:cNvCxnSpPr>
            <a:cxnSpLocks/>
            <a:stCxn id="60" idx="2"/>
            <a:endCxn id="7168" idx="0"/>
          </p:cNvCxnSpPr>
          <p:nvPr/>
        </p:nvCxnSpPr>
        <p:spPr>
          <a:xfrm flipH="1">
            <a:off x="5101895" y="5381554"/>
            <a:ext cx="233079" cy="2600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0" name="Straight Arrow Connector 7179">
            <a:extLst>
              <a:ext uri="{FF2B5EF4-FFF2-40B4-BE49-F238E27FC236}">
                <a16:creationId xmlns:a16="http://schemas.microsoft.com/office/drawing/2014/main" id="{59126F83-F9C7-6657-7335-5CB1BCE4A460}"/>
              </a:ext>
            </a:extLst>
          </p:cNvPr>
          <p:cNvCxnSpPr>
            <a:cxnSpLocks/>
            <a:stCxn id="59" idx="2"/>
            <a:endCxn id="7178" idx="0"/>
          </p:cNvCxnSpPr>
          <p:nvPr/>
        </p:nvCxnSpPr>
        <p:spPr>
          <a:xfrm>
            <a:off x="7107303" y="5391293"/>
            <a:ext cx="227157" cy="6961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1" name="Straight Arrow Connector 7180">
            <a:extLst>
              <a:ext uri="{FF2B5EF4-FFF2-40B4-BE49-F238E27FC236}">
                <a16:creationId xmlns:a16="http://schemas.microsoft.com/office/drawing/2014/main" id="{D8526FD3-DB15-E9B6-FDFF-D7F35B39B65C}"/>
              </a:ext>
            </a:extLst>
          </p:cNvPr>
          <p:cNvCxnSpPr>
            <a:cxnSpLocks/>
            <a:stCxn id="60" idx="2"/>
            <a:endCxn id="7173" idx="0"/>
          </p:cNvCxnSpPr>
          <p:nvPr/>
        </p:nvCxnSpPr>
        <p:spPr>
          <a:xfrm>
            <a:off x="5334974" y="5381554"/>
            <a:ext cx="71721" cy="5648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2" name="Straight Arrow Connector 7181">
            <a:extLst>
              <a:ext uri="{FF2B5EF4-FFF2-40B4-BE49-F238E27FC236}">
                <a16:creationId xmlns:a16="http://schemas.microsoft.com/office/drawing/2014/main" id="{06392F21-D3D6-B252-04D1-4BA1C85E8641}"/>
              </a:ext>
            </a:extLst>
          </p:cNvPr>
          <p:cNvCxnSpPr>
            <a:cxnSpLocks/>
            <a:stCxn id="60" idx="2"/>
            <a:endCxn id="7172" idx="0"/>
          </p:cNvCxnSpPr>
          <p:nvPr/>
        </p:nvCxnSpPr>
        <p:spPr>
          <a:xfrm flipH="1">
            <a:off x="5254295" y="5381554"/>
            <a:ext cx="80679" cy="41242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3" name="Straight Arrow Connector 7182">
            <a:extLst>
              <a:ext uri="{FF2B5EF4-FFF2-40B4-BE49-F238E27FC236}">
                <a16:creationId xmlns:a16="http://schemas.microsoft.com/office/drawing/2014/main" id="{75DFCC41-EDD9-3318-56EB-6409A21A8AB0}"/>
              </a:ext>
            </a:extLst>
          </p:cNvPr>
          <p:cNvCxnSpPr>
            <a:cxnSpLocks/>
            <a:stCxn id="59" idx="2"/>
            <a:endCxn id="7176" idx="0"/>
          </p:cNvCxnSpPr>
          <p:nvPr/>
        </p:nvCxnSpPr>
        <p:spPr>
          <a:xfrm flipH="1">
            <a:off x="7029660" y="5391293"/>
            <a:ext cx="77643" cy="3913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4" name="Straight Arrow Connector 7183">
            <a:extLst>
              <a:ext uri="{FF2B5EF4-FFF2-40B4-BE49-F238E27FC236}">
                <a16:creationId xmlns:a16="http://schemas.microsoft.com/office/drawing/2014/main" id="{11E4C426-D2C5-3108-058A-EACBD0A07465}"/>
              </a:ext>
            </a:extLst>
          </p:cNvPr>
          <p:cNvCxnSpPr>
            <a:cxnSpLocks/>
            <a:stCxn id="59" idx="2"/>
            <a:endCxn id="7177" idx="0"/>
          </p:cNvCxnSpPr>
          <p:nvPr/>
        </p:nvCxnSpPr>
        <p:spPr>
          <a:xfrm>
            <a:off x="7107303" y="5391293"/>
            <a:ext cx="74757" cy="5437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5" name="Straight Arrow Connector 7184">
            <a:extLst>
              <a:ext uri="{FF2B5EF4-FFF2-40B4-BE49-F238E27FC236}">
                <a16:creationId xmlns:a16="http://schemas.microsoft.com/office/drawing/2014/main" id="{4C64CB20-5ACA-3521-26C5-76559FE6DEC1}"/>
              </a:ext>
            </a:extLst>
          </p:cNvPr>
          <p:cNvCxnSpPr>
            <a:cxnSpLocks/>
            <a:stCxn id="59" idx="2"/>
            <a:endCxn id="63" idx="0"/>
          </p:cNvCxnSpPr>
          <p:nvPr/>
        </p:nvCxnSpPr>
        <p:spPr>
          <a:xfrm flipH="1">
            <a:off x="6877260" y="5391293"/>
            <a:ext cx="230043" cy="23896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6" name="Rectangle 7185">
            <a:extLst>
              <a:ext uri="{FF2B5EF4-FFF2-40B4-BE49-F238E27FC236}">
                <a16:creationId xmlns:a16="http://schemas.microsoft.com/office/drawing/2014/main" id="{27C96858-7727-B572-3B1E-5E8F8E5188D9}"/>
              </a:ext>
            </a:extLst>
          </p:cNvPr>
          <p:cNvSpPr/>
          <p:nvPr/>
        </p:nvSpPr>
        <p:spPr>
          <a:xfrm>
            <a:off x="4577239" y="4403689"/>
            <a:ext cx="3290835" cy="41288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Managed Element=BTS-2</a:t>
            </a:r>
          </a:p>
        </p:txBody>
      </p:sp>
      <p:cxnSp>
        <p:nvCxnSpPr>
          <p:cNvPr id="7187" name="Straight Arrow Connector 7186">
            <a:extLst>
              <a:ext uri="{FF2B5EF4-FFF2-40B4-BE49-F238E27FC236}">
                <a16:creationId xmlns:a16="http://schemas.microsoft.com/office/drawing/2014/main" id="{67F049E7-3582-A2B4-B81C-9FF75B702FDF}"/>
              </a:ext>
            </a:extLst>
          </p:cNvPr>
          <p:cNvCxnSpPr>
            <a:cxnSpLocks/>
            <a:stCxn id="12" idx="2"/>
            <a:endCxn id="7186" idx="0"/>
          </p:cNvCxnSpPr>
          <p:nvPr/>
        </p:nvCxnSpPr>
        <p:spPr>
          <a:xfrm>
            <a:off x="6219620" y="2160675"/>
            <a:ext cx="3037" cy="2243014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2" name="Straight Arrow Connector 7191">
            <a:extLst>
              <a:ext uri="{FF2B5EF4-FFF2-40B4-BE49-F238E27FC236}">
                <a16:creationId xmlns:a16="http://schemas.microsoft.com/office/drawing/2014/main" id="{40DC5C24-F3D1-6250-9FEB-1E49827FC7A0}"/>
              </a:ext>
            </a:extLst>
          </p:cNvPr>
          <p:cNvCxnSpPr>
            <a:cxnSpLocks/>
            <a:stCxn id="12" idx="2"/>
            <a:endCxn id="7" idx="2"/>
          </p:cNvCxnSpPr>
          <p:nvPr/>
        </p:nvCxnSpPr>
        <p:spPr>
          <a:xfrm>
            <a:off x="6219620" y="2160675"/>
            <a:ext cx="5005367" cy="200683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5" name="Straight Arrow Connector 7194">
            <a:extLst>
              <a:ext uri="{FF2B5EF4-FFF2-40B4-BE49-F238E27FC236}">
                <a16:creationId xmlns:a16="http://schemas.microsoft.com/office/drawing/2014/main" id="{120FD34E-F22A-0EA2-6CF7-0FE3C79E9DFA}"/>
              </a:ext>
            </a:extLst>
          </p:cNvPr>
          <p:cNvCxnSpPr>
            <a:cxnSpLocks/>
            <a:stCxn id="12" idx="2"/>
            <a:endCxn id="9" idx="2"/>
          </p:cNvCxnSpPr>
          <p:nvPr/>
        </p:nvCxnSpPr>
        <p:spPr>
          <a:xfrm>
            <a:off x="6219620" y="2160675"/>
            <a:ext cx="3449926" cy="199133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8" name="Straight Arrow Connector 7197">
            <a:extLst>
              <a:ext uri="{FF2B5EF4-FFF2-40B4-BE49-F238E27FC236}">
                <a16:creationId xmlns:a16="http://schemas.microsoft.com/office/drawing/2014/main" id="{24F4C551-CFEB-49EE-9C71-B9BF80E63A0E}"/>
              </a:ext>
            </a:extLst>
          </p:cNvPr>
          <p:cNvCxnSpPr>
            <a:cxnSpLocks/>
            <a:stCxn id="12" idx="2"/>
            <a:endCxn id="5" idx="0"/>
          </p:cNvCxnSpPr>
          <p:nvPr/>
        </p:nvCxnSpPr>
        <p:spPr>
          <a:xfrm>
            <a:off x="6219620" y="2160675"/>
            <a:ext cx="2540159" cy="20954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1" name="Straight Arrow Connector 7200">
            <a:extLst>
              <a:ext uri="{FF2B5EF4-FFF2-40B4-BE49-F238E27FC236}">
                <a16:creationId xmlns:a16="http://schemas.microsoft.com/office/drawing/2014/main" id="{6825F4F0-6318-778D-13BF-1BB2E01757A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>
            <a:off x="6219620" y="2160675"/>
            <a:ext cx="4257016" cy="2075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16" name="Picture 7215" descr="A map of a country&#10;&#10;Description automatically generated">
            <a:extLst>
              <a:ext uri="{FF2B5EF4-FFF2-40B4-BE49-F238E27FC236}">
                <a16:creationId xmlns:a16="http://schemas.microsoft.com/office/drawing/2014/main" id="{3F3ABBBE-5461-DEDC-1738-F563DE5D0E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414" y="2332927"/>
            <a:ext cx="1524970" cy="1060331"/>
          </a:xfrm>
          <a:prstGeom prst="rect">
            <a:avLst/>
          </a:prstGeom>
        </p:spPr>
      </p:pic>
      <p:cxnSp>
        <p:nvCxnSpPr>
          <p:cNvPr id="7217" name="Straight Arrow Connector 7216">
            <a:extLst>
              <a:ext uri="{FF2B5EF4-FFF2-40B4-BE49-F238E27FC236}">
                <a16:creationId xmlns:a16="http://schemas.microsoft.com/office/drawing/2014/main" id="{DC842A28-AF29-92F0-6934-E06E99A83598}"/>
              </a:ext>
            </a:extLst>
          </p:cNvPr>
          <p:cNvCxnSpPr>
            <a:cxnSpLocks/>
            <a:stCxn id="12" idx="2"/>
            <a:endCxn id="7216" idx="0"/>
          </p:cNvCxnSpPr>
          <p:nvPr/>
        </p:nvCxnSpPr>
        <p:spPr>
          <a:xfrm flipH="1">
            <a:off x="2197899" y="2160675"/>
            <a:ext cx="4021721" cy="17225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E2BA9A96-6A4D-430B-C123-0B81B78A3CA7}"/>
              </a:ext>
            </a:extLst>
          </p:cNvPr>
          <p:cNvSpPr/>
          <p:nvPr/>
        </p:nvSpPr>
        <p:spPr>
          <a:xfrm>
            <a:off x="1225809" y="3590030"/>
            <a:ext cx="1681962" cy="509317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AreaSubnet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=Munich</a:t>
            </a:r>
          </a:p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Area={Munich}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5EA22F3-9485-B577-342B-9DD7F92E669B}"/>
              </a:ext>
            </a:extLst>
          </p:cNvPr>
          <p:cNvCxnSpPr>
            <a:cxnSpLocks/>
            <a:stCxn id="2" idx="0"/>
            <a:endCxn id="7216" idx="2"/>
          </p:cNvCxnSpPr>
          <p:nvPr/>
        </p:nvCxnSpPr>
        <p:spPr>
          <a:xfrm flipV="1">
            <a:off x="2066790" y="3393258"/>
            <a:ext cx="131109" cy="196772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1" name="Straight Arrow Connector 7170">
            <a:extLst>
              <a:ext uri="{FF2B5EF4-FFF2-40B4-BE49-F238E27FC236}">
                <a16:creationId xmlns:a16="http://schemas.microsoft.com/office/drawing/2014/main" id="{8EE33C16-1E05-BE8D-2E42-8E8F6C7208CC}"/>
              </a:ext>
            </a:extLst>
          </p:cNvPr>
          <p:cNvCxnSpPr>
            <a:cxnSpLocks/>
            <a:stCxn id="12" idx="2"/>
          </p:cNvCxnSpPr>
          <p:nvPr/>
        </p:nvCxnSpPr>
        <p:spPr>
          <a:xfrm flipH="1">
            <a:off x="2870620" y="2160675"/>
            <a:ext cx="3349000" cy="144154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diamond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0" name="Straight Arrow Connector 7189">
            <a:extLst>
              <a:ext uri="{FF2B5EF4-FFF2-40B4-BE49-F238E27FC236}">
                <a16:creationId xmlns:a16="http://schemas.microsoft.com/office/drawing/2014/main" id="{8EA737F4-7799-A6D9-E392-08B2B4C374E8}"/>
              </a:ext>
            </a:extLst>
          </p:cNvPr>
          <p:cNvCxnSpPr>
            <a:cxnSpLocks/>
            <a:stCxn id="2" idx="2"/>
            <a:endCxn id="58" idx="0"/>
          </p:cNvCxnSpPr>
          <p:nvPr/>
        </p:nvCxnSpPr>
        <p:spPr>
          <a:xfrm>
            <a:off x="2066790" y="4099347"/>
            <a:ext cx="466835" cy="304342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99" name="Rectangle 7198">
            <a:extLst>
              <a:ext uri="{FF2B5EF4-FFF2-40B4-BE49-F238E27FC236}">
                <a16:creationId xmlns:a16="http://schemas.microsoft.com/office/drawing/2014/main" id="{F6F80D1C-77B4-9453-2663-C4A813DF4697}"/>
              </a:ext>
            </a:extLst>
          </p:cNvPr>
          <p:cNvSpPr/>
          <p:nvPr/>
        </p:nvSpPr>
        <p:spPr>
          <a:xfrm>
            <a:off x="6515681" y="3605265"/>
            <a:ext cx="1681962" cy="509317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AreaSubnet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=Bolzano</a:t>
            </a:r>
          </a:p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Area={Italy-North}</a:t>
            </a:r>
          </a:p>
        </p:txBody>
      </p:sp>
      <p:cxnSp>
        <p:nvCxnSpPr>
          <p:cNvPr id="7225" name="Straight Arrow Connector 7224">
            <a:extLst>
              <a:ext uri="{FF2B5EF4-FFF2-40B4-BE49-F238E27FC236}">
                <a16:creationId xmlns:a16="http://schemas.microsoft.com/office/drawing/2014/main" id="{6C1C5F70-649A-CF8A-DDD3-4699DF37618B}"/>
              </a:ext>
            </a:extLst>
          </p:cNvPr>
          <p:cNvCxnSpPr>
            <a:cxnSpLocks/>
            <a:stCxn id="12" idx="2"/>
            <a:endCxn id="7199" idx="0"/>
          </p:cNvCxnSpPr>
          <p:nvPr/>
        </p:nvCxnSpPr>
        <p:spPr>
          <a:xfrm>
            <a:off x="6219620" y="2160675"/>
            <a:ext cx="1137042" cy="144459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diamond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28" name="Straight Arrow Connector 7227">
            <a:extLst>
              <a:ext uri="{FF2B5EF4-FFF2-40B4-BE49-F238E27FC236}">
                <a16:creationId xmlns:a16="http://schemas.microsoft.com/office/drawing/2014/main" id="{57F28838-5806-0FDE-FEEB-9BCD76CC3656}"/>
              </a:ext>
            </a:extLst>
          </p:cNvPr>
          <p:cNvCxnSpPr>
            <a:cxnSpLocks/>
            <a:stCxn id="7199" idx="3"/>
            <a:endCxn id="9" idx="0"/>
          </p:cNvCxnSpPr>
          <p:nvPr/>
        </p:nvCxnSpPr>
        <p:spPr>
          <a:xfrm flipV="1">
            <a:off x="8197643" y="2969408"/>
            <a:ext cx="1471903" cy="89051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32" name="Straight Arrow Connector 7231">
            <a:extLst>
              <a:ext uri="{FF2B5EF4-FFF2-40B4-BE49-F238E27FC236}">
                <a16:creationId xmlns:a16="http://schemas.microsoft.com/office/drawing/2014/main" id="{9B808E62-3584-8091-8497-230E40A5D8A4}"/>
              </a:ext>
            </a:extLst>
          </p:cNvPr>
          <p:cNvCxnSpPr>
            <a:cxnSpLocks/>
            <a:stCxn id="7199" idx="3"/>
            <a:endCxn id="11" idx="3"/>
          </p:cNvCxnSpPr>
          <p:nvPr/>
        </p:nvCxnSpPr>
        <p:spPr>
          <a:xfrm flipV="1">
            <a:off x="8197643" y="3181014"/>
            <a:ext cx="2278993" cy="67891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35" name="Straight Arrow Connector 7234">
            <a:extLst>
              <a:ext uri="{FF2B5EF4-FFF2-40B4-BE49-F238E27FC236}">
                <a16:creationId xmlns:a16="http://schemas.microsoft.com/office/drawing/2014/main" id="{D959467A-C14C-3CA3-DDF1-8CB273A29FF2}"/>
              </a:ext>
            </a:extLst>
          </p:cNvPr>
          <p:cNvCxnSpPr>
            <a:cxnSpLocks/>
            <a:stCxn id="7199" idx="2"/>
            <a:endCxn id="7186" idx="0"/>
          </p:cNvCxnSpPr>
          <p:nvPr/>
        </p:nvCxnSpPr>
        <p:spPr>
          <a:xfrm flipH="1">
            <a:off x="6222657" y="4114582"/>
            <a:ext cx="1134005" cy="289107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38" name="Rectangle 7237">
            <a:extLst>
              <a:ext uri="{FF2B5EF4-FFF2-40B4-BE49-F238E27FC236}">
                <a16:creationId xmlns:a16="http://schemas.microsoft.com/office/drawing/2014/main" id="{2D739C91-8B8D-284B-8449-C268D2CED014}"/>
              </a:ext>
            </a:extLst>
          </p:cNvPr>
          <p:cNvSpPr/>
          <p:nvPr/>
        </p:nvSpPr>
        <p:spPr>
          <a:xfrm>
            <a:off x="9827511" y="3589572"/>
            <a:ext cx="1681962" cy="509317"/>
          </a:xfrm>
          <a:prstGeom prst="rect">
            <a:avLst/>
          </a:prstGeom>
          <a:solidFill>
            <a:schemeClr val="bg1"/>
          </a:solidFill>
          <a:ln w="12700">
            <a:solidFill>
              <a:srgbClr val="0070C0"/>
            </a:solidFill>
            <a:tailEnd type="arrow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AreaSubnet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=Liguria</a:t>
            </a:r>
          </a:p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Area={Italy-Mid}</a:t>
            </a:r>
          </a:p>
        </p:txBody>
      </p:sp>
      <p:cxnSp>
        <p:nvCxnSpPr>
          <p:cNvPr id="7239" name="Straight Arrow Connector 7238">
            <a:extLst>
              <a:ext uri="{FF2B5EF4-FFF2-40B4-BE49-F238E27FC236}">
                <a16:creationId xmlns:a16="http://schemas.microsoft.com/office/drawing/2014/main" id="{AAA8EE38-35EB-8DBD-F07D-BEBB3596C474}"/>
              </a:ext>
            </a:extLst>
          </p:cNvPr>
          <p:cNvCxnSpPr>
            <a:cxnSpLocks/>
            <a:stCxn id="7238" idx="0"/>
            <a:endCxn id="7" idx="0"/>
          </p:cNvCxnSpPr>
          <p:nvPr/>
        </p:nvCxnSpPr>
        <p:spPr>
          <a:xfrm flipV="1">
            <a:off x="10668492" y="2970958"/>
            <a:ext cx="556495" cy="618614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42" name="Straight Arrow Connector 7241">
            <a:extLst>
              <a:ext uri="{FF2B5EF4-FFF2-40B4-BE49-F238E27FC236}">
                <a16:creationId xmlns:a16="http://schemas.microsoft.com/office/drawing/2014/main" id="{8BC2DD7D-E6A1-65D3-3EC6-FD98A3D5625E}"/>
              </a:ext>
            </a:extLst>
          </p:cNvPr>
          <p:cNvCxnSpPr>
            <a:cxnSpLocks/>
            <a:stCxn id="7238" idx="2"/>
          </p:cNvCxnSpPr>
          <p:nvPr/>
        </p:nvCxnSpPr>
        <p:spPr>
          <a:xfrm>
            <a:off x="10668492" y="4098889"/>
            <a:ext cx="0" cy="295755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45" name="Straight Arrow Connector 7244">
            <a:extLst>
              <a:ext uri="{FF2B5EF4-FFF2-40B4-BE49-F238E27FC236}">
                <a16:creationId xmlns:a16="http://schemas.microsoft.com/office/drawing/2014/main" id="{4AB6EC55-F421-EE79-DB5E-A49891B601D8}"/>
              </a:ext>
            </a:extLst>
          </p:cNvPr>
          <p:cNvCxnSpPr>
            <a:cxnSpLocks/>
            <a:stCxn id="2" idx="3"/>
            <a:endCxn id="5" idx="1"/>
          </p:cNvCxnSpPr>
          <p:nvPr/>
        </p:nvCxnSpPr>
        <p:spPr>
          <a:xfrm flipV="1">
            <a:off x="2907771" y="2598823"/>
            <a:ext cx="5445608" cy="1245866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49" name="Straight Arrow Connector 7248">
            <a:extLst>
              <a:ext uri="{FF2B5EF4-FFF2-40B4-BE49-F238E27FC236}">
                <a16:creationId xmlns:a16="http://schemas.microsoft.com/office/drawing/2014/main" id="{E6B5F392-DA6F-DA56-8773-8CA8F5D31E06}"/>
              </a:ext>
            </a:extLst>
          </p:cNvPr>
          <p:cNvCxnSpPr>
            <a:cxnSpLocks/>
            <a:stCxn id="12" idx="2"/>
            <a:endCxn id="7238" idx="0"/>
          </p:cNvCxnSpPr>
          <p:nvPr/>
        </p:nvCxnSpPr>
        <p:spPr>
          <a:xfrm>
            <a:off x="6219620" y="2160675"/>
            <a:ext cx="4448872" cy="1428897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headEnd type="diamond"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667421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5569</TotalTime>
  <Words>643</Words>
  <Application>Microsoft Office PowerPoint</Application>
  <PresentationFormat>Widescreen</PresentationFormat>
  <Paragraphs>153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</vt:lpstr>
      <vt:lpstr>Calibri</vt:lpstr>
      <vt:lpstr>Calibri Light</vt:lpstr>
      <vt:lpstr>Courier New</vt:lpstr>
      <vt:lpstr>Times New Roman</vt:lpstr>
      <vt:lpstr>Office Theme</vt:lpstr>
      <vt:lpstr>Discussion paper on External management data</vt:lpstr>
      <vt:lpstr>Outline</vt:lpstr>
      <vt:lpstr>Recap: Management Service</vt:lpstr>
      <vt:lpstr>Problem statement</vt:lpstr>
      <vt:lpstr>Problem: How to relate ?</vt:lpstr>
      <vt:lpstr>Problem: How to relate ?</vt:lpstr>
      <vt:lpstr>Possible solution: Association Class</vt:lpstr>
      <vt:lpstr>Possible solution: Association Class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Nokia (Jürgen)</cp:lastModifiedBy>
  <cp:revision>608</cp:revision>
  <dcterms:created xsi:type="dcterms:W3CDTF">2010-02-05T13:52:04Z</dcterms:created>
  <dcterms:modified xsi:type="dcterms:W3CDTF">2024-10-24T12:33:55Z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