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9"/>
  </p:notesMasterIdLst>
  <p:handoutMasterIdLst>
    <p:handoutMasterId r:id="rId10"/>
  </p:handoutMasterIdLst>
  <p:sldIdLst>
    <p:sldId id="303" r:id="rId2"/>
    <p:sldId id="959" r:id="rId3"/>
    <p:sldId id="960" r:id="rId4"/>
    <p:sldId id="961" r:id="rId5"/>
    <p:sldId id="962" r:id="rId6"/>
    <p:sldId id="958" r:id="rId7"/>
    <p:sldId id="704" r:id="rId8"/>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1D6B04-5B07-EAAD-CCFC-69D6A2A7F5E8}" name="joan-240424" initials="joan" userId="joan-240424"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2AF2F"/>
    <a:srgbClr val="0000FF"/>
    <a:srgbClr val="C1E442"/>
    <a:srgbClr val="6600FF"/>
    <a:srgbClr val="FF3300"/>
    <a:srgbClr val="FFFFCC"/>
    <a:srgbClr val="C6D254"/>
    <a:srgbClr val="000000"/>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6" autoAdjust="0"/>
    <p:restoredTop sz="97931" autoAdjust="0"/>
  </p:normalViewPr>
  <p:slideViewPr>
    <p:cSldViewPr snapToGrid="0">
      <p:cViewPr varScale="1">
        <p:scale>
          <a:sx n="122" d="100"/>
          <a:sy n="122" d="100"/>
        </p:scale>
        <p:origin x="192"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4/25/2024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4/25/2024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6"/>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7"/>
        </a:buBlip>
        <a:defRPr sz="3200">
          <a:solidFill>
            <a:schemeClr val="tx1"/>
          </a:solidFill>
          <a:latin typeface="+mn-lt"/>
        </a:defRPr>
      </a:lvl2pPr>
      <a:lvl3pPr marL="1522413" indent="-303213" algn="l" rtl="0" eaLnBrk="0" fontAlgn="base" hangingPunct="0">
        <a:spcBef>
          <a:spcPct val="20000"/>
        </a:spcBef>
        <a:spcAft>
          <a:spcPct val="0"/>
        </a:spcAft>
        <a:buBlip>
          <a:blip r:embed="rId8"/>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cncf/telecom-user-group/blob/master/whitepaper/cloud_native_thinking_for_telecommunications.md" TargetMode="External"/><Relationship Id="rId2" Type="http://schemas.openxmlformats.org/officeDocument/2006/relationships/hyperlink" Target="https://en.wikipedia.org/wiki/Cloud-native_network_fun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ithub.com/cloud-native-principles/cloud-native-principles?tab=readme-ov-fi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3600" b="1" i="1" dirty="0">
                <a:effectLst>
                  <a:outerShdw blurRad="38100" dist="38100" dir="2700000" algn="tl">
                    <a:srgbClr val="C0C0C0"/>
                  </a:outerShdw>
                </a:effectLst>
              </a:rPr>
              <a:t>  </a:t>
            </a:r>
            <a:br>
              <a:rPr lang="en-GB" sz="3600" dirty="0"/>
            </a:br>
            <a:r>
              <a:rPr lang="en-US" altLang="zh-CN" sz="3600" b="1" dirty="0"/>
              <a:t>Rel-19 Terminology alignment for </a:t>
            </a:r>
            <a:r>
              <a:rPr lang="en-US" altLang="zh-CN" sz="3600" b="1" dirty="0" err="1"/>
              <a:t>FS_Cloud_OAM</a:t>
            </a:r>
            <a:br>
              <a:rPr lang="en-GB" sz="3600" b="1" i="1" dirty="0"/>
            </a:b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r>
              <a:rPr lang="en-US" altLang="en-US" sz="2667" dirty="0"/>
              <a:t>Kostas Katsalis</a:t>
            </a:r>
            <a:r>
              <a:rPr lang="en-US" altLang="en-US" sz="2400" dirty="0">
                <a:latin typeface="Arial" charset="0"/>
              </a:rPr>
              <a:t>, Joan Triay</a:t>
            </a:r>
            <a:r>
              <a:rPr lang="en-GB" altLang="zh-CN" sz="2400" dirty="0">
                <a:latin typeface="Arial" charset="0"/>
              </a:rPr>
              <a:t> </a:t>
            </a:r>
          </a:p>
          <a:p>
            <a:pPr>
              <a:lnSpc>
                <a:spcPct val="80000"/>
              </a:lnSpc>
            </a:pPr>
            <a:r>
              <a:rPr lang="en-GB" altLang="zh-CN" sz="2400">
                <a:latin typeface="Arial" charset="0"/>
              </a:rPr>
              <a:t>NTT DOCOMO</a:t>
            </a:r>
            <a:endParaRPr lang="en-US" altLang="zh-CN"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F6A2-2611-0EC9-D13C-41687CB2F73B}"/>
              </a:ext>
            </a:extLst>
          </p:cNvPr>
          <p:cNvSpPr>
            <a:spLocks noGrp="1"/>
          </p:cNvSpPr>
          <p:nvPr>
            <p:ph type="title"/>
          </p:nvPr>
        </p:nvSpPr>
        <p:spPr/>
        <p:txBody>
          <a:bodyPr/>
          <a:lstStyle/>
          <a:p>
            <a:r>
              <a:rPr lang="en-US" dirty="0"/>
              <a:t>Problem description</a:t>
            </a:r>
          </a:p>
        </p:txBody>
      </p:sp>
      <p:sp>
        <p:nvSpPr>
          <p:cNvPr id="3" name="Content Placeholder 2">
            <a:extLst>
              <a:ext uri="{FF2B5EF4-FFF2-40B4-BE49-F238E27FC236}">
                <a16:creationId xmlns:a16="http://schemas.microsoft.com/office/drawing/2014/main" id="{0FE0043C-4170-3053-8DF5-69C90CF3A687}"/>
              </a:ext>
            </a:extLst>
          </p:cNvPr>
          <p:cNvSpPr>
            <a:spLocks noGrp="1"/>
          </p:cNvSpPr>
          <p:nvPr>
            <p:ph idx="1"/>
          </p:nvPr>
        </p:nvSpPr>
        <p:spPr>
          <a:xfrm>
            <a:off x="5959091" y="3609061"/>
            <a:ext cx="5450522" cy="2871568"/>
          </a:xfrm>
          <a:solidFill>
            <a:schemeClr val="accent1">
              <a:lumMod val="20000"/>
              <a:lumOff val="80000"/>
            </a:schemeClr>
          </a:solidFill>
          <a:ln>
            <a:noFill/>
          </a:ln>
        </p:spPr>
        <p:style>
          <a:lnRef idx="2">
            <a:schemeClr val="accent5"/>
          </a:lnRef>
          <a:fillRef idx="1">
            <a:schemeClr val="lt1"/>
          </a:fillRef>
          <a:effectRef idx="0">
            <a:schemeClr val="accent5"/>
          </a:effectRef>
          <a:fontRef idx="minor">
            <a:schemeClr val="dk1"/>
          </a:fontRef>
        </p:style>
        <p:txBody>
          <a:bodyPr/>
          <a:lstStyle/>
          <a:p>
            <a:pPr marL="0" indent="0">
              <a:buNone/>
            </a:pPr>
            <a:r>
              <a:rPr lang="en-US" sz="1400" b="1" dirty="0"/>
              <a:t>Wikipedia</a:t>
            </a:r>
            <a:r>
              <a:rPr lang="en-US" sz="1400" dirty="0"/>
              <a:t>: </a:t>
            </a:r>
          </a:p>
          <a:p>
            <a:pPr marL="0" indent="0">
              <a:buNone/>
            </a:pPr>
            <a:r>
              <a:rPr lang="en-US" sz="1400" i="1" dirty="0"/>
              <a:t>“A </a:t>
            </a:r>
            <a:r>
              <a:rPr lang="en-US" sz="1400" b="1" i="1" dirty="0"/>
              <a:t>cloud-native network function</a:t>
            </a:r>
            <a:r>
              <a:rPr lang="en-US" sz="1400" i="1" dirty="0"/>
              <a:t> (</a:t>
            </a:r>
            <a:r>
              <a:rPr lang="en-US" sz="1400" b="1" i="1" dirty="0"/>
              <a:t>CNF</a:t>
            </a:r>
            <a:r>
              <a:rPr lang="en-US" sz="1400" i="1" dirty="0"/>
              <a:t>) is a software-implementation of a function, or application, traditionally performed on a physical device, but which runs inside Linux containers (typically orchestrated by Kubernetes). The features that differ CNFs from VNFs (virtualized network functions), one of the components of network function virtualization, is the approach in their orchestration. In ETSI NFV standards, the cloud-native network functions are a particular type of virtualized network functions[4] and are orchestrated as VNFs, i.e. using the ETSI NFV MANO architecture and technology-agnostic descriptors (e.g. TOSCA, YANG).”</a:t>
            </a:r>
          </a:p>
          <a:p>
            <a:pPr marL="0" indent="0">
              <a:buNone/>
            </a:pPr>
            <a:r>
              <a:rPr lang="en-US" sz="1100" i="1" dirty="0">
                <a:hlinkClick r:id="rId2"/>
              </a:rPr>
              <a:t>https://en.wikipedia.org/wiki/Cloud-native_network_function</a:t>
            </a:r>
            <a:r>
              <a:rPr lang="en-US" sz="1100" i="1" dirty="0"/>
              <a:t> </a:t>
            </a:r>
          </a:p>
          <a:p>
            <a:pPr marL="0" indent="0">
              <a:buNone/>
            </a:pPr>
            <a:endParaRPr lang="en-US" sz="1400" i="1" dirty="0"/>
          </a:p>
        </p:txBody>
      </p:sp>
      <p:sp>
        <p:nvSpPr>
          <p:cNvPr id="5" name="TextBox 4">
            <a:extLst>
              <a:ext uri="{FF2B5EF4-FFF2-40B4-BE49-F238E27FC236}">
                <a16:creationId xmlns:a16="http://schemas.microsoft.com/office/drawing/2014/main" id="{3EEA9D00-A1A9-28BF-F0F3-84DC14226857}"/>
              </a:ext>
            </a:extLst>
          </p:cNvPr>
          <p:cNvSpPr txBox="1"/>
          <p:nvPr/>
        </p:nvSpPr>
        <p:spPr>
          <a:xfrm>
            <a:off x="355601" y="1562897"/>
            <a:ext cx="5368650" cy="4385816"/>
          </a:xfrm>
          <a:prstGeom prst="rect">
            <a:avLst/>
          </a:prstGeom>
          <a:noFill/>
        </p:spPr>
        <p:txBody>
          <a:bodyPr wrap="square">
            <a:spAutoFit/>
          </a:bodyPr>
          <a:lstStyle/>
          <a:p>
            <a:pPr marL="285750" indent="-285750">
              <a:spcBef>
                <a:spcPts val="600"/>
              </a:spcBef>
              <a:spcAft>
                <a:spcPts val="600"/>
              </a:spcAft>
              <a:buFont typeface="Arial" panose="020B0604020202020204" pitchFamily="34" charset="0"/>
              <a:buChar char="•"/>
            </a:pPr>
            <a:r>
              <a:rPr lang="en-US" sz="1800" dirty="0"/>
              <a:t>Conflation currently exists in the industry, not only in standardization, but also the academia when it comes to the use of the term “CNF”:</a:t>
            </a:r>
          </a:p>
          <a:p>
            <a:pPr marL="893763" lvl="1" indent="-285750">
              <a:spcBef>
                <a:spcPts val="600"/>
              </a:spcBef>
              <a:spcAft>
                <a:spcPts val="600"/>
              </a:spcAft>
              <a:buFont typeface="Courier New" panose="02070309020205020404" pitchFamily="49" charset="0"/>
              <a:buChar char="o"/>
            </a:pPr>
            <a:r>
              <a:rPr lang="en-US" sz="1800" dirty="0"/>
              <a:t>"CNF" = “Container Network Function or </a:t>
            </a:r>
          </a:p>
          <a:p>
            <a:pPr marL="893763" lvl="1" indent="-285750">
              <a:spcBef>
                <a:spcPts val="600"/>
              </a:spcBef>
              <a:spcAft>
                <a:spcPts val="600"/>
              </a:spcAft>
              <a:buFont typeface="Courier New" panose="02070309020205020404" pitchFamily="49" charset="0"/>
              <a:buChar char="o"/>
            </a:pPr>
            <a:r>
              <a:rPr lang="en-US" sz="1800" dirty="0"/>
              <a:t>"CNF" = Cloud native Network function?</a:t>
            </a:r>
          </a:p>
          <a:p>
            <a:pPr marL="285750" indent="-285750">
              <a:spcBef>
                <a:spcPts val="600"/>
              </a:spcBef>
              <a:spcAft>
                <a:spcPts val="600"/>
              </a:spcAft>
              <a:buFont typeface="Arial" panose="020B0604020202020204" pitchFamily="34" charset="0"/>
              <a:buChar char="•"/>
            </a:pPr>
            <a:r>
              <a:rPr lang="en-US" sz="1800" dirty="0"/>
              <a:t>The conflation of these terms often stems from their overlapping objectives of enhancing network agility, scalability, and efficiency.</a:t>
            </a:r>
          </a:p>
          <a:p>
            <a:pPr marL="285750" indent="-285750">
              <a:spcBef>
                <a:spcPts val="600"/>
              </a:spcBef>
              <a:spcAft>
                <a:spcPts val="600"/>
              </a:spcAft>
              <a:buFont typeface="Arial" panose="020B0604020202020204" pitchFamily="34" charset="0"/>
              <a:buChar char="•"/>
            </a:pPr>
            <a:r>
              <a:rPr lang="en-US" sz="1800" dirty="0"/>
              <a:t>Relationship between Virtualized Network Functions (VNFs) with Containerized Network Functions (CNFs) has also emerged as an additional significant challenge.</a:t>
            </a:r>
          </a:p>
          <a:p>
            <a:endParaRPr lang="en-US" sz="1800" dirty="0"/>
          </a:p>
        </p:txBody>
      </p:sp>
      <p:sp>
        <p:nvSpPr>
          <p:cNvPr id="7" name="TextBox 6">
            <a:extLst>
              <a:ext uri="{FF2B5EF4-FFF2-40B4-BE49-F238E27FC236}">
                <a16:creationId xmlns:a16="http://schemas.microsoft.com/office/drawing/2014/main" id="{41FFF61B-9A0F-BE6F-D1B9-19DDAECFC5CB}"/>
              </a:ext>
            </a:extLst>
          </p:cNvPr>
          <p:cNvSpPr txBox="1"/>
          <p:nvPr/>
        </p:nvSpPr>
        <p:spPr>
          <a:xfrm>
            <a:off x="5959091" y="1212544"/>
            <a:ext cx="5450522" cy="2369880"/>
          </a:xfrm>
          <a:prstGeom prst="rect">
            <a:avLst/>
          </a:prstGeom>
          <a:solidFill>
            <a:schemeClr val="accent4">
              <a:lumMod val="20000"/>
              <a:lumOff val="80000"/>
            </a:schemeClr>
          </a:solidFill>
        </p:spPr>
        <p:txBody>
          <a:bodyPr wrap="square">
            <a:spAutoFit/>
          </a:bodyPr>
          <a:lstStyle/>
          <a:p>
            <a:r>
              <a:rPr lang="en-US" sz="1600" b="1" dirty="0"/>
              <a:t>According to CNCF</a:t>
            </a:r>
            <a:r>
              <a:rPr lang="en-US" sz="1600" dirty="0"/>
              <a:t>: </a:t>
            </a:r>
          </a:p>
          <a:p>
            <a:r>
              <a:rPr lang="en-US" sz="1200" i="1" dirty="0"/>
              <a:t>“ Cloud Native Thinking for Telecommunications White paper” </a:t>
            </a:r>
          </a:p>
          <a:p>
            <a:endParaRPr lang="en-US" sz="1200" dirty="0"/>
          </a:p>
          <a:p>
            <a:r>
              <a:rPr lang="en-US" sz="1400" i="1" dirty="0"/>
              <a:t>“</a:t>
            </a:r>
            <a:r>
              <a:rPr lang="en-US" sz="1400" b="1" i="1" dirty="0"/>
              <a:t>A cloud native network function (CNF) </a:t>
            </a:r>
            <a:r>
              <a:rPr lang="en-US" sz="1400" i="1" dirty="0"/>
              <a:t>is a cloud native application that implements network functionality. A CNF consists of one or more microservices and has been developed using Cloud Native Principles including immutable infrastructure, declarative APIs, and a “repeatable deployment process”.</a:t>
            </a:r>
          </a:p>
          <a:p>
            <a:endParaRPr lang="en-US" sz="1400" i="1" dirty="0"/>
          </a:p>
          <a:p>
            <a:r>
              <a:rPr lang="en-US" sz="1400" i="1" dirty="0"/>
              <a:t>Available in </a:t>
            </a:r>
            <a:r>
              <a:rPr lang="en-US" sz="1000" dirty="0">
                <a:hlinkClick r:id="rId3"/>
              </a:rPr>
              <a:t>https://github.com/cncf/telecom-user-group/blob/master/whitepaper/cloud_native_thinking_for_telecommunications.md</a:t>
            </a:r>
            <a:r>
              <a:rPr lang="en-US" sz="1000" dirty="0"/>
              <a:t> </a:t>
            </a:r>
          </a:p>
        </p:txBody>
      </p:sp>
    </p:spTree>
    <p:extLst>
      <p:ext uri="{BB962C8B-B14F-4D97-AF65-F5344CB8AC3E}">
        <p14:creationId xmlns:p14="http://schemas.microsoft.com/office/powerpoint/2010/main" val="316552449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A3127-D9B5-7BAD-D852-936C8C769BDD}"/>
              </a:ext>
            </a:extLst>
          </p:cNvPr>
          <p:cNvSpPr>
            <a:spLocks noGrp="1"/>
          </p:cNvSpPr>
          <p:nvPr>
            <p:ph type="title"/>
          </p:nvPr>
        </p:nvSpPr>
        <p:spPr/>
        <p:txBody>
          <a:bodyPr/>
          <a:lstStyle/>
          <a:p>
            <a:r>
              <a:rPr lang="en-US" dirty="0"/>
              <a:t>ETSI NFV view</a:t>
            </a:r>
          </a:p>
        </p:txBody>
      </p:sp>
      <p:sp>
        <p:nvSpPr>
          <p:cNvPr id="3" name="Content Placeholder 2">
            <a:extLst>
              <a:ext uri="{FF2B5EF4-FFF2-40B4-BE49-F238E27FC236}">
                <a16:creationId xmlns:a16="http://schemas.microsoft.com/office/drawing/2014/main" id="{EB6E4847-A406-C3EA-09FF-D32D122BAF33}"/>
              </a:ext>
            </a:extLst>
          </p:cNvPr>
          <p:cNvSpPr>
            <a:spLocks noGrp="1"/>
          </p:cNvSpPr>
          <p:nvPr>
            <p:ph idx="1"/>
          </p:nvPr>
        </p:nvSpPr>
        <p:spPr>
          <a:xfrm>
            <a:off x="652463" y="1454151"/>
            <a:ext cx="10176287" cy="3193006"/>
          </a:xfrm>
          <a:solidFill>
            <a:schemeClr val="accent6">
              <a:lumMod val="20000"/>
              <a:lumOff val="80000"/>
            </a:schemeClr>
          </a:solidFill>
        </p:spPr>
        <p:txBody>
          <a:bodyPr/>
          <a:lstStyle/>
          <a:p>
            <a:pPr marL="0" indent="0" algn="ctr">
              <a:spcBef>
                <a:spcPts val="0"/>
              </a:spcBef>
              <a:spcAft>
                <a:spcPts val="900"/>
              </a:spcAft>
              <a:buNone/>
            </a:pPr>
            <a:r>
              <a:rPr lang="en-GB" sz="2000" b="1" dirty="0"/>
              <a:t>According to NFV003 </a:t>
            </a:r>
          </a:p>
          <a:p>
            <a:pPr marL="0" indent="0">
              <a:spcBef>
                <a:spcPts val="0"/>
              </a:spcBef>
              <a:spcAft>
                <a:spcPts val="900"/>
              </a:spcAft>
              <a:buNone/>
            </a:pPr>
            <a:r>
              <a:rPr lang="en-GB" sz="1600" dirty="0"/>
              <a:t>Updated terminology according to approved NFVEVE(24)000029, which added examples of NF and clarified relationship of NF with VNF.</a:t>
            </a:r>
          </a:p>
          <a:p>
            <a:pPr marR="0" hangingPunct="0">
              <a:spcBef>
                <a:spcPts val="0"/>
              </a:spcBef>
              <a:spcAft>
                <a:spcPts val="900"/>
              </a:spcAft>
              <a:buFont typeface="Arial" panose="020B0604020202020204" pitchFamily="34" charset="0"/>
              <a:buChar char="•"/>
            </a:pPr>
            <a:r>
              <a:rPr lang="en-GB" sz="1800" b="1" dirty="0"/>
              <a:t>Network Function (NF): </a:t>
            </a:r>
            <a:r>
              <a:rPr lang="en-GB" sz="1800" dirty="0"/>
              <a:t>functional block within a network that has well-defined external interfaces and well-defined functional behaviour</a:t>
            </a:r>
            <a:endParaRPr lang="en-US" sz="1800" dirty="0"/>
          </a:p>
          <a:p>
            <a:pPr marL="180340" marR="0" indent="0" hangingPunct="0">
              <a:spcBef>
                <a:spcPts val="0"/>
              </a:spcBef>
              <a:spcAft>
                <a:spcPts val="900"/>
              </a:spcAft>
              <a:buNone/>
            </a:pPr>
            <a:r>
              <a:rPr lang="en-GB" sz="1600" dirty="0"/>
              <a:t>EXAMPLE: Examples of NF as specified by 3GPP are listed in clause 4.2.2 of ETSI TS 123 501 [i.ref-23501], such as Access and Mobility Management Function (AMF).</a:t>
            </a:r>
            <a:endParaRPr lang="en-US" sz="1600" dirty="0"/>
          </a:p>
          <a:p>
            <a:pPr marR="0" hangingPunct="0">
              <a:spcBef>
                <a:spcPts val="0"/>
              </a:spcBef>
              <a:spcAft>
                <a:spcPts val="900"/>
              </a:spcAft>
              <a:buFont typeface="Arial" panose="020B0604020202020204" pitchFamily="34" charset="0"/>
              <a:buChar char="•"/>
            </a:pPr>
            <a:r>
              <a:rPr lang="en-GB" sz="1800" b="1" dirty="0"/>
              <a:t>Virtualised Network Function (VNF): </a:t>
            </a:r>
            <a:r>
              <a:rPr lang="en-GB" sz="1800" dirty="0"/>
              <a:t>software implementation which realizes all or part of an NF and that can be deployed on a Network Function Virtualisation Infrastructure (NFVI)</a:t>
            </a:r>
            <a:endParaRPr lang="en-US" sz="1800" dirty="0"/>
          </a:p>
          <a:p>
            <a:endParaRPr lang="en-US" sz="2000" dirty="0"/>
          </a:p>
        </p:txBody>
      </p:sp>
    </p:spTree>
    <p:extLst>
      <p:ext uri="{BB962C8B-B14F-4D97-AF65-F5344CB8AC3E}">
        <p14:creationId xmlns:p14="http://schemas.microsoft.com/office/powerpoint/2010/main" val="248689546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A3127-D9B5-7BAD-D852-936C8C769BDD}"/>
              </a:ext>
            </a:extLst>
          </p:cNvPr>
          <p:cNvSpPr>
            <a:spLocks noGrp="1"/>
          </p:cNvSpPr>
          <p:nvPr>
            <p:ph type="title"/>
          </p:nvPr>
        </p:nvSpPr>
        <p:spPr/>
        <p:txBody>
          <a:bodyPr/>
          <a:lstStyle/>
          <a:p>
            <a:r>
              <a:rPr lang="en-US" dirty="0"/>
              <a:t>ETSI NFV view</a:t>
            </a:r>
          </a:p>
        </p:txBody>
      </p:sp>
      <p:sp>
        <p:nvSpPr>
          <p:cNvPr id="3" name="Content Placeholder 2">
            <a:extLst>
              <a:ext uri="{FF2B5EF4-FFF2-40B4-BE49-F238E27FC236}">
                <a16:creationId xmlns:a16="http://schemas.microsoft.com/office/drawing/2014/main" id="{EB6E4847-A406-C3EA-09FF-D32D122BAF33}"/>
              </a:ext>
            </a:extLst>
          </p:cNvPr>
          <p:cNvSpPr>
            <a:spLocks noGrp="1"/>
          </p:cNvSpPr>
          <p:nvPr>
            <p:ph idx="1"/>
          </p:nvPr>
        </p:nvSpPr>
        <p:spPr>
          <a:xfrm>
            <a:off x="6134100" y="1570432"/>
            <a:ext cx="5208688" cy="4830763"/>
          </a:xfrm>
        </p:spPr>
        <p:txBody>
          <a:bodyPr/>
          <a:lstStyle/>
          <a:p>
            <a:pPr marL="180340" marR="0" indent="0" hangingPunct="0">
              <a:spcBef>
                <a:spcPts val="0"/>
              </a:spcBef>
              <a:spcAft>
                <a:spcPts val="900"/>
              </a:spcAft>
              <a:buNone/>
            </a:pPr>
            <a:r>
              <a:rPr lang="en-GB" sz="1800" b="1" dirty="0"/>
              <a:t>Background</a:t>
            </a:r>
          </a:p>
          <a:p>
            <a:pPr marL="466090" marR="0" indent="-285750" hangingPunct="0">
              <a:spcBef>
                <a:spcPts val="0"/>
              </a:spcBef>
              <a:spcAft>
                <a:spcPts val="900"/>
              </a:spcAft>
              <a:buFont typeface="Arial" panose="020B0604020202020204" pitchFamily="34" charset="0"/>
              <a:buChar char="•"/>
            </a:pPr>
            <a:r>
              <a:rPr lang="en-GB" sz="1800" dirty="0"/>
              <a:t>Definition slightly adapted from ETSI GR NFV-IFA 029.</a:t>
            </a:r>
            <a:endParaRPr lang="en-US" sz="1800" dirty="0"/>
          </a:p>
          <a:p>
            <a:pPr marL="466090" marR="0" indent="-285750" hangingPunct="0">
              <a:spcBef>
                <a:spcPts val="0"/>
              </a:spcBef>
              <a:spcAft>
                <a:spcPts val="900"/>
              </a:spcAft>
              <a:buFont typeface="Arial" panose="020B0604020202020204" pitchFamily="34" charset="0"/>
              <a:buChar char="•"/>
            </a:pPr>
            <a:r>
              <a:rPr lang="en-GB" sz="1800" dirty="0"/>
              <a:t>IFA029 does not list in a specific manner the “design principles”, and only have some aspects described in annexes.</a:t>
            </a:r>
            <a:endParaRPr lang="en-US" sz="1800" dirty="0"/>
          </a:p>
          <a:p>
            <a:pPr marL="466090" marR="0" indent="-285750" hangingPunct="0">
              <a:spcBef>
                <a:spcPts val="0"/>
              </a:spcBef>
              <a:spcAft>
                <a:spcPts val="900"/>
              </a:spcAft>
              <a:buFont typeface="Arial" panose="020B0604020202020204" pitchFamily="34" charset="0"/>
              <a:buChar char="•"/>
            </a:pPr>
            <a:r>
              <a:rPr lang="en-GB" sz="1800" dirty="0"/>
              <a:t>The text in the note and short list of principles is proposed from </a:t>
            </a:r>
            <a:r>
              <a:rPr lang="en-GB" sz="1800" dirty="0">
                <a:hlinkClick r:id="rId2"/>
              </a:rPr>
              <a:t>https://github.com/cloud-native-principles/cloud-native-principles?tab=readme-ov-file</a:t>
            </a:r>
            <a:endParaRPr lang="en-US" sz="1800" dirty="0"/>
          </a:p>
          <a:p>
            <a:pPr marL="466090" marR="0" indent="-285750" hangingPunct="0">
              <a:spcBef>
                <a:spcPts val="0"/>
              </a:spcBef>
              <a:spcAft>
                <a:spcPts val="900"/>
              </a:spcAft>
              <a:buFont typeface="Arial" panose="020B0604020202020204" pitchFamily="34" charset="0"/>
              <a:buChar char="•"/>
            </a:pPr>
            <a:r>
              <a:rPr lang="en-GB" sz="1800" dirty="0"/>
              <a:t>The objective of the note is to emphasize and clarify that in ETSI NFV we can refer to CNF both as “cloud-native NF” or “cloud-native VNF”.</a:t>
            </a:r>
            <a:endParaRPr lang="en-US" sz="1800" dirty="0"/>
          </a:p>
          <a:p>
            <a:endParaRPr lang="en-US" sz="1800" dirty="0"/>
          </a:p>
        </p:txBody>
      </p:sp>
      <p:sp>
        <p:nvSpPr>
          <p:cNvPr id="4" name="TextBox 3">
            <a:extLst>
              <a:ext uri="{FF2B5EF4-FFF2-40B4-BE49-F238E27FC236}">
                <a16:creationId xmlns:a16="http://schemas.microsoft.com/office/drawing/2014/main" id="{5A76EE52-BA1A-4CFE-438A-A469B204AF4E}"/>
              </a:ext>
            </a:extLst>
          </p:cNvPr>
          <p:cNvSpPr txBox="1"/>
          <p:nvPr/>
        </p:nvSpPr>
        <p:spPr>
          <a:xfrm>
            <a:off x="338492" y="1284688"/>
            <a:ext cx="5314399" cy="3593291"/>
          </a:xfrm>
          <a:prstGeom prst="rect">
            <a:avLst/>
          </a:prstGeom>
          <a:solidFill>
            <a:schemeClr val="accent4">
              <a:lumMod val="20000"/>
              <a:lumOff val="80000"/>
            </a:schemeClr>
          </a:solidFill>
          <a:scene3d>
            <a:camera prst="orthographicFront"/>
            <a:lightRig rig="threePt" dir="t"/>
          </a:scene3d>
          <a:sp3d>
            <a:bevelT/>
          </a:sp3d>
        </p:spPr>
        <p:txBody>
          <a:bodyPr wrap="square">
            <a:spAutoFit/>
          </a:bodyPr>
          <a:lstStyle/>
          <a:p>
            <a:pPr algn="ctr">
              <a:spcBef>
                <a:spcPts val="0"/>
              </a:spcBef>
              <a:spcAft>
                <a:spcPts val="900"/>
              </a:spcAft>
            </a:pPr>
            <a:r>
              <a:rPr lang="en-GB" sz="1600" b="1" dirty="0"/>
              <a:t>According to ongoing NFV003 discussions:</a:t>
            </a:r>
          </a:p>
          <a:p>
            <a:pPr marL="171450" marR="0" indent="-171450" hangingPunct="0">
              <a:spcBef>
                <a:spcPts val="0"/>
              </a:spcBef>
              <a:spcAft>
                <a:spcPts val="900"/>
              </a:spcAft>
              <a:buFont typeface="Arial" panose="020B0604020202020204" pitchFamily="34" charset="0"/>
              <a:buChar char="•"/>
            </a:pPr>
            <a:r>
              <a:rPr lang="en-GB" sz="1400" b="1" dirty="0"/>
              <a:t>cloud-native: </a:t>
            </a:r>
            <a:r>
              <a:rPr lang="en-GB" sz="1400" dirty="0"/>
              <a:t>software design principle with certain properties and non-functional characteristics</a:t>
            </a:r>
            <a:endParaRPr lang="en-US" sz="1400" dirty="0"/>
          </a:p>
          <a:p>
            <a:pPr marL="180340" marR="0" indent="0" hangingPunct="0">
              <a:spcBef>
                <a:spcPts val="0"/>
              </a:spcBef>
              <a:spcAft>
                <a:spcPts val="900"/>
              </a:spcAft>
              <a:buNone/>
            </a:pPr>
            <a:r>
              <a:rPr lang="en-GB" sz="1400" dirty="0"/>
              <a:t>NOTE: cloud-native principles include (but are not limited to): loose coupling, elasticity, resiliency, micro-service-based design, declarative consumption, automation and immutability.</a:t>
            </a:r>
            <a:endParaRPr lang="en-US" sz="1400" dirty="0"/>
          </a:p>
          <a:p>
            <a:pPr marL="171450" marR="0" indent="-171450" hangingPunct="0">
              <a:spcBef>
                <a:spcPts val="0"/>
              </a:spcBef>
              <a:spcAft>
                <a:spcPts val="900"/>
              </a:spcAft>
              <a:buFont typeface="Arial" panose="020B0604020202020204" pitchFamily="34" charset="0"/>
              <a:buChar char="•"/>
            </a:pPr>
            <a:r>
              <a:rPr lang="en-GB" sz="1400" b="1" dirty="0"/>
              <a:t>cloud-native NF (CNF): </a:t>
            </a:r>
            <a:r>
              <a:rPr lang="en-GB" sz="1400" dirty="0"/>
              <a:t>software implementation which realizes all or part of an NF, which can be deployed on a Network Function Virtualisation Infrastructure (NFVI), and that adheres to cloud-native principles</a:t>
            </a:r>
            <a:endParaRPr lang="en-US" sz="1400" dirty="0"/>
          </a:p>
          <a:p>
            <a:pPr marL="180340" marR="0" indent="0" hangingPunct="0">
              <a:spcBef>
                <a:spcPts val="0"/>
              </a:spcBef>
              <a:spcAft>
                <a:spcPts val="900"/>
              </a:spcAft>
              <a:buNone/>
            </a:pPr>
            <a:r>
              <a:rPr lang="en-GB" sz="1200" dirty="0"/>
              <a:t>NOTE 1: In ETSI NFV, cloud-native VNF and cloud-native NF refer to same concept and can be used interchangeably.</a:t>
            </a:r>
            <a:endParaRPr lang="en-US" sz="1200" dirty="0"/>
          </a:p>
          <a:p>
            <a:pPr marL="180340" marR="0" indent="0" hangingPunct="0">
              <a:spcBef>
                <a:spcPts val="0"/>
              </a:spcBef>
              <a:spcAft>
                <a:spcPts val="900"/>
              </a:spcAft>
              <a:buNone/>
            </a:pPr>
            <a:r>
              <a:rPr lang="en-GB" sz="1200" dirty="0"/>
              <a:t>NOTE 2: A CNF can be realized as a containerized VNF, VM-based VNF or hybrid VNF.</a:t>
            </a:r>
          </a:p>
        </p:txBody>
      </p:sp>
      <p:sp>
        <p:nvSpPr>
          <p:cNvPr id="6" name="TextBox 5">
            <a:extLst>
              <a:ext uri="{FF2B5EF4-FFF2-40B4-BE49-F238E27FC236}">
                <a16:creationId xmlns:a16="http://schemas.microsoft.com/office/drawing/2014/main" id="{A64ED9D7-2D76-5C2B-DD2B-89A37A58A97A}"/>
              </a:ext>
            </a:extLst>
          </p:cNvPr>
          <p:cNvSpPr txBox="1"/>
          <p:nvPr/>
        </p:nvSpPr>
        <p:spPr>
          <a:xfrm>
            <a:off x="300724" y="5308542"/>
            <a:ext cx="5314399" cy="738664"/>
          </a:xfrm>
          <a:prstGeom prst="rect">
            <a:avLst/>
          </a:prstGeom>
          <a:solidFill>
            <a:schemeClr val="accent2">
              <a:lumMod val="20000"/>
              <a:lumOff val="80000"/>
            </a:schemeClr>
          </a:solidFill>
        </p:spPr>
        <p:txBody>
          <a:bodyPr wrap="square">
            <a:spAutoFit/>
          </a:bodyPr>
          <a:lstStyle/>
          <a:p>
            <a:pPr marR="0" hangingPunct="0">
              <a:spcBef>
                <a:spcPts val="0"/>
              </a:spcBef>
              <a:spcAft>
                <a:spcPts val="900"/>
              </a:spcAft>
              <a:buFont typeface="Arial" panose="020B0604020202020204" pitchFamily="34" charset="0"/>
              <a:buChar char="•"/>
            </a:pPr>
            <a:r>
              <a:rPr lang="en-GB" sz="1400" b="1" dirty="0"/>
              <a:t>Virtualised Network Function (VNF): </a:t>
            </a:r>
            <a:r>
              <a:rPr lang="en-GB" sz="1400" dirty="0"/>
              <a:t>software implementation which realizes all or part of an NF and that can be deployed on a Network Function Virtualisation Infrastructure (NFVI)</a:t>
            </a:r>
            <a:endParaRPr lang="en-US" sz="1400" dirty="0"/>
          </a:p>
        </p:txBody>
      </p:sp>
      <p:sp>
        <p:nvSpPr>
          <p:cNvPr id="11" name="Rectangle 10">
            <a:extLst>
              <a:ext uri="{FF2B5EF4-FFF2-40B4-BE49-F238E27FC236}">
                <a16:creationId xmlns:a16="http://schemas.microsoft.com/office/drawing/2014/main" id="{911FF42A-19F4-C382-0873-E5A8EF2DBCEC}"/>
              </a:ext>
            </a:extLst>
          </p:cNvPr>
          <p:cNvSpPr/>
          <p:nvPr/>
        </p:nvSpPr>
        <p:spPr bwMode="auto">
          <a:xfrm>
            <a:off x="161537" y="2985407"/>
            <a:ext cx="5592772" cy="2000811"/>
          </a:xfrm>
          <a:prstGeom prst="rect">
            <a:avLst/>
          </a:prstGeom>
          <a:noFill/>
          <a:ln>
            <a:prstDash val="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cxnSp>
        <p:nvCxnSpPr>
          <p:cNvPr id="7" name="Straight Arrow Connector 6">
            <a:extLst>
              <a:ext uri="{FF2B5EF4-FFF2-40B4-BE49-F238E27FC236}">
                <a16:creationId xmlns:a16="http://schemas.microsoft.com/office/drawing/2014/main" id="{D123B074-7A5E-C598-B156-1F4CF25DE2D2}"/>
              </a:ext>
            </a:extLst>
          </p:cNvPr>
          <p:cNvCxnSpPr>
            <a:cxnSpLocks/>
            <a:stCxn id="6" idx="0"/>
            <a:endCxn id="11" idx="2"/>
          </p:cNvCxnSpPr>
          <p:nvPr/>
        </p:nvCxnSpPr>
        <p:spPr bwMode="auto">
          <a:xfrm flipH="1" flipV="1">
            <a:off x="2957923" y="4986218"/>
            <a:ext cx="1" cy="322324"/>
          </a:xfrm>
          <a:prstGeom prst="straightConnector1">
            <a:avLst/>
          </a:prstGeom>
          <a:ln w="19050"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53219669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92315-7F8E-4164-6770-082AC70261B1}"/>
              </a:ext>
            </a:extLst>
          </p:cNvPr>
          <p:cNvSpPr>
            <a:spLocks noGrp="1"/>
          </p:cNvSpPr>
          <p:nvPr>
            <p:ph type="title"/>
          </p:nvPr>
        </p:nvSpPr>
        <p:spPr/>
        <p:txBody>
          <a:bodyPr/>
          <a:lstStyle/>
          <a:p>
            <a:r>
              <a:rPr lang="en-GB" sz="3600" b="1" dirty="0"/>
              <a:t>In addition (ongoing discussion in ETSI NFV)</a:t>
            </a:r>
            <a:endParaRPr lang="en-US" sz="3600" dirty="0"/>
          </a:p>
        </p:txBody>
      </p:sp>
      <p:sp>
        <p:nvSpPr>
          <p:cNvPr id="3" name="Content Placeholder 2">
            <a:extLst>
              <a:ext uri="{FF2B5EF4-FFF2-40B4-BE49-F238E27FC236}">
                <a16:creationId xmlns:a16="http://schemas.microsoft.com/office/drawing/2014/main" id="{7864D9FB-33DB-35F4-CB31-84F9F5472420}"/>
              </a:ext>
            </a:extLst>
          </p:cNvPr>
          <p:cNvSpPr>
            <a:spLocks noGrp="1"/>
          </p:cNvSpPr>
          <p:nvPr>
            <p:ph idx="1"/>
          </p:nvPr>
        </p:nvSpPr>
        <p:spPr>
          <a:xfrm>
            <a:off x="652463" y="2182933"/>
            <a:ext cx="5970330" cy="3885274"/>
          </a:xfrm>
        </p:spPr>
        <p:txBody>
          <a:bodyPr/>
          <a:lstStyle/>
          <a:p>
            <a:pPr marL="0" marR="0" fontAlgn="auto" hangingPunct="1">
              <a:spcBef>
                <a:spcPts val="0"/>
              </a:spcBef>
              <a:spcAft>
                <a:spcPts val="900"/>
              </a:spcAft>
              <a:buFont typeface="Arial" panose="020B0604020202020204" pitchFamily="34" charset="0"/>
              <a:buChar char="•"/>
            </a:pPr>
            <a:r>
              <a:rPr lang="en-GB" sz="2000" b="1" dirty="0">
                <a:solidFill>
                  <a:srgbClr val="FF0000"/>
                </a:solidFill>
              </a:rPr>
              <a:t>containerized  NF</a:t>
            </a:r>
            <a:r>
              <a:rPr lang="en-GB" sz="2000" dirty="0">
                <a:solidFill>
                  <a:srgbClr val="FF0000"/>
                </a:solidFill>
              </a:rPr>
              <a:t>: </a:t>
            </a:r>
            <a:r>
              <a:rPr lang="en-GB" sz="2000" dirty="0"/>
              <a:t>VNF whose software components are deployed with OS containers</a:t>
            </a:r>
            <a:endParaRPr lang="en-US" sz="2000" dirty="0"/>
          </a:p>
          <a:p>
            <a:pPr marL="0" marR="0" fontAlgn="auto" hangingPunct="1">
              <a:spcBef>
                <a:spcPts val="0"/>
              </a:spcBef>
              <a:spcAft>
                <a:spcPts val="900"/>
              </a:spcAft>
              <a:buFont typeface="Arial" panose="020B0604020202020204" pitchFamily="34" charset="0"/>
              <a:buChar char="•"/>
            </a:pPr>
            <a:r>
              <a:rPr lang="en-GB" sz="2000" b="1" dirty="0">
                <a:solidFill>
                  <a:schemeClr val="accent1"/>
                </a:solidFill>
              </a:rPr>
              <a:t>container-based VNF</a:t>
            </a:r>
            <a:r>
              <a:rPr lang="en-GB" sz="2000" b="1" dirty="0"/>
              <a:t>: </a:t>
            </a:r>
            <a:r>
              <a:rPr lang="en-GB" sz="2000" dirty="0"/>
              <a:t>VNF whose software components are deployed with OS containers</a:t>
            </a:r>
            <a:endParaRPr lang="en-US" sz="2000" dirty="0"/>
          </a:p>
          <a:p>
            <a:pPr marL="0" marR="0" fontAlgn="auto" hangingPunct="1">
              <a:spcBef>
                <a:spcPts val="0"/>
              </a:spcBef>
              <a:spcAft>
                <a:spcPts val="900"/>
              </a:spcAft>
              <a:buFont typeface="Arial" panose="020B0604020202020204" pitchFamily="34" charset="0"/>
              <a:buChar char="•"/>
            </a:pPr>
            <a:r>
              <a:rPr lang="en-GB" sz="2000" b="1" dirty="0">
                <a:solidFill>
                  <a:srgbClr val="00B050"/>
                </a:solidFill>
              </a:rPr>
              <a:t>containerized VNF: </a:t>
            </a:r>
            <a:r>
              <a:rPr lang="en-GB" sz="2000" dirty="0"/>
              <a:t>VNF whose software components are deployed with OS containers</a:t>
            </a:r>
            <a:endParaRPr lang="en-US" sz="2000" dirty="0"/>
          </a:p>
          <a:p>
            <a:pPr marL="180340" marR="0" indent="0" hangingPunct="0">
              <a:spcBef>
                <a:spcPts val="0"/>
              </a:spcBef>
              <a:spcAft>
                <a:spcPts val="900"/>
              </a:spcAft>
              <a:buNone/>
            </a:pPr>
            <a:r>
              <a:rPr lang="en-GB" sz="2000" dirty="0"/>
              <a:t>NOTE:	In ETSI NFV, </a:t>
            </a:r>
            <a:r>
              <a:rPr lang="en-GB" sz="2000" dirty="0">
                <a:solidFill>
                  <a:srgbClr val="FF0000"/>
                </a:solidFill>
              </a:rPr>
              <a:t>containerized NF</a:t>
            </a:r>
            <a:r>
              <a:rPr lang="en-GB" sz="2000" dirty="0"/>
              <a:t>, </a:t>
            </a:r>
            <a:r>
              <a:rPr lang="en-GB" sz="2000" dirty="0">
                <a:solidFill>
                  <a:schemeClr val="accent1"/>
                </a:solidFill>
              </a:rPr>
              <a:t>container-based VNF </a:t>
            </a:r>
            <a:r>
              <a:rPr lang="en-GB" sz="2000" dirty="0"/>
              <a:t>and </a:t>
            </a:r>
            <a:r>
              <a:rPr lang="en-GB" sz="2000" dirty="0">
                <a:solidFill>
                  <a:srgbClr val="00B050"/>
                </a:solidFill>
              </a:rPr>
              <a:t>containerized VNF </a:t>
            </a:r>
            <a:r>
              <a:rPr lang="en-GB" sz="2000" dirty="0"/>
              <a:t>refer to the same concept and can be used interchangeably. The referred terms have the same definition.</a:t>
            </a:r>
            <a:endParaRPr lang="en-US" sz="2000" dirty="0"/>
          </a:p>
        </p:txBody>
      </p:sp>
      <p:sp>
        <p:nvSpPr>
          <p:cNvPr id="4" name="Rectangle 3">
            <a:extLst>
              <a:ext uri="{FF2B5EF4-FFF2-40B4-BE49-F238E27FC236}">
                <a16:creationId xmlns:a16="http://schemas.microsoft.com/office/drawing/2014/main" id="{48ECEE50-1E8A-3478-73E6-CB03832215A5}"/>
              </a:ext>
            </a:extLst>
          </p:cNvPr>
          <p:cNvSpPr/>
          <p:nvPr/>
        </p:nvSpPr>
        <p:spPr bwMode="auto">
          <a:xfrm>
            <a:off x="576125" y="1326672"/>
            <a:ext cx="10713808" cy="803404"/>
          </a:xfrm>
          <a:prstGeom prst="rect">
            <a:avLst/>
          </a:prstGeom>
          <a:ln>
            <a:headEnd type="none" w="med" len="med"/>
            <a:tailEnd type="none" w="med" len="med"/>
          </a:ln>
        </p:spPr>
        <p:style>
          <a:lnRef idx="2">
            <a:schemeClr val="accent5">
              <a:shade val="15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indent="0" fontAlgn="auto" hangingPunct="1">
              <a:spcBef>
                <a:spcPts val="0"/>
              </a:spcBef>
              <a:spcAft>
                <a:spcPts val="900"/>
              </a:spcAft>
              <a:buNone/>
            </a:pPr>
            <a:r>
              <a:rPr lang="en-GB" sz="1800" b="1" dirty="0"/>
              <a:t>cloud-native NF (CNF): </a:t>
            </a:r>
            <a:r>
              <a:rPr lang="en-GB" sz="1800" dirty="0"/>
              <a:t>software implementation which realizes all or part of an NF, which can be deployed on a Network Function Virtualisation Infrastructure (NFVI), and that adheres to cloud-native principles.</a:t>
            </a:r>
          </a:p>
        </p:txBody>
      </p:sp>
      <p:sp>
        <p:nvSpPr>
          <p:cNvPr id="6" name="TextBox 5">
            <a:extLst>
              <a:ext uri="{FF2B5EF4-FFF2-40B4-BE49-F238E27FC236}">
                <a16:creationId xmlns:a16="http://schemas.microsoft.com/office/drawing/2014/main" id="{4F65C669-DFA1-480C-7D9B-2B08AC0B8845}"/>
              </a:ext>
            </a:extLst>
          </p:cNvPr>
          <p:cNvSpPr txBox="1"/>
          <p:nvPr/>
        </p:nvSpPr>
        <p:spPr>
          <a:xfrm>
            <a:off x="7942859" y="2469672"/>
            <a:ext cx="3146222" cy="3885679"/>
          </a:xfrm>
          <a:prstGeom prst="rect">
            <a:avLst/>
          </a:prstGeom>
          <a:scene3d>
            <a:camera prst="orthographicFront"/>
            <a:lightRig rig="threePt" dir="t"/>
          </a:scene3d>
          <a:sp3d>
            <a:bevelT w="165100" prst="coolSlant"/>
          </a:sp3d>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marL="0" marR="0" indent="0" algn="ctr" hangingPunct="0">
              <a:spcBef>
                <a:spcPts val="0"/>
              </a:spcBef>
              <a:spcAft>
                <a:spcPts val="900"/>
              </a:spcAft>
              <a:buNone/>
            </a:pPr>
            <a:r>
              <a:rPr lang="en-GB" sz="1600" b="1" dirty="0">
                <a:solidFill>
                  <a:schemeClr val="tx1"/>
                </a:solidFill>
              </a:rPr>
              <a:t>Reasoning </a:t>
            </a:r>
          </a:p>
          <a:p>
            <a:pPr marL="285750" marR="0" indent="-285750" hangingPunct="0">
              <a:spcBef>
                <a:spcPts val="0"/>
              </a:spcBef>
              <a:spcAft>
                <a:spcPts val="900"/>
              </a:spcAft>
              <a:buFont typeface="Arial" panose="020B0604020202020204" pitchFamily="34" charset="0"/>
              <a:buChar char="•"/>
            </a:pPr>
            <a:r>
              <a:rPr lang="en-GB" sz="1600" dirty="0">
                <a:solidFill>
                  <a:schemeClr val="tx1"/>
                </a:solidFill>
              </a:rPr>
              <a:t>Containerized does not mean explicitly the same as cloud-native.</a:t>
            </a:r>
            <a:r>
              <a:rPr lang="en-US" sz="1600" dirty="0">
                <a:solidFill>
                  <a:schemeClr val="tx1"/>
                </a:solidFill>
              </a:rPr>
              <a:t> </a:t>
            </a:r>
          </a:p>
          <a:p>
            <a:pPr marL="285750" marR="0" indent="-285750" hangingPunct="0">
              <a:spcBef>
                <a:spcPts val="0"/>
              </a:spcBef>
              <a:spcAft>
                <a:spcPts val="900"/>
              </a:spcAft>
              <a:buFont typeface="Arial" panose="020B0604020202020204" pitchFamily="34" charset="0"/>
              <a:buChar char="•"/>
            </a:pPr>
            <a:r>
              <a:rPr lang="en-US" sz="1600" dirty="0">
                <a:solidFill>
                  <a:schemeClr val="tx1"/>
                </a:solidFill>
              </a:rPr>
              <a:t>A cloud-native NF could be deployed for example using </a:t>
            </a:r>
            <a:r>
              <a:rPr lang="en-US" sz="1600" dirty="0" err="1">
                <a:solidFill>
                  <a:schemeClr val="tx1"/>
                </a:solidFill>
              </a:rPr>
              <a:t>Unikernels</a:t>
            </a:r>
            <a:r>
              <a:rPr lang="en-US" sz="1600" dirty="0">
                <a:solidFill>
                  <a:schemeClr val="tx1"/>
                </a:solidFill>
              </a:rPr>
              <a:t>. </a:t>
            </a:r>
          </a:p>
          <a:p>
            <a:pPr marL="285750" marR="0" indent="-285750" hangingPunct="0">
              <a:spcBef>
                <a:spcPts val="0"/>
              </a:spcBef>
              <a:spcAft>
                <a:spcPts val="900"/>
              </a:spcAft>
              <a:buFont typeface="Arial" panose="020B0604020202020204" pitchFamily="34" charset="0"/>
              <a:buChar char="•"/>
            </a:pPr>
            <a:r>
              <a:rPr lang="en-US" sz="1600" dirty="0">
                <a:solidFill>
                  <a:schemeClr val="tx1"/>
                </a:solidFill>
              </a:rPr>
              <a:t>A cloud-native NF is not limited by its form of deployment, it can be deployed either as a VM-based VNF, a container-based VNF or even a hybrid one, as long as it follows the cloud-native design principles.</a:t>
            </a:r>
          </a:p>
        </p:txBody>
      </p:sp>
    </p:spTree>
    <p:extLst>
      <p:ext uri="{BB962C8B-B14F-4D97-AF65-F5344CB8AC3E}">
        <p14:creationId xmlns:p14="http://schemas.microsoft.com/office/powerpoint/2010/main" val="385255307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E029159-9E5C-44D6-9C0E-F6157B05AA8E}"/>
              </a:ext>
            </a:extLst>
          </p:cNvPr>
          <p:cNvSpPr>
            <a:spLocks noGrp="1"/>
          </p:cNvSpPr>
          <p:nvPr>
            <p:ph type="title"/>
          </p:nvPr>
        </p:nvSpPr>
        <p:spPr>
          <a:xfrm>
            <a:off x="652463" y="228600"/>
            <a:ext cx="9102725" cy="1143000"/>
          </a:xfrm>
        </p:spPr>
        <p:txBody>
          <a:bodyPr/>
          <a:lstStyle/>
          <a:p>
            <a:r>
              <a:rPr lang="en-US" altLang="zh-CN" dirty="0"/>
              <a:t>Useful ETSI NFV links</a:t>
            </a:r>
            <a:endParaRPr lang="zh-CN" altLang="en-US" dirty="0"/>
          </a:p>
        </p:txBody>
      </p:sp>
      <p:sp>
        <p:nvSpPr>
          <p:cNvPr id="2" name="TextBox 1">
            <a:extLst>
              <a:ext uri="{FF2B5EF4-FFF2-40B4-BE49-F238E27FC236}">
                <a16:creationId xmlns:a16="http://schemas.microsoft.com/office/drawing/2014/main" id="{520CFDD4-2CD6-7BC2-6A05-D0B2CD34537A}"/>
              </a:ext>
            </a:extLst>
          </p:cNvPr>
          <p:cNvSpPr txBox="1"/>
          <p:nvPr/>
        </p:nvSpPr>
        <p:spPr>
          <a:xfrm>
            <a:off x="449272" y="1229533"/>
            <a:ext cx="9379042" cy="492443"/>
          </a:xfrm>
          <a:prstGeom prst="rect">
            <a:avLst/>
          </a:prstGeom>
          <a:noFill/>
        </p:spPr>
        <p:txBody>
          <a:bodyPr wrap="none" rtlCol="0">
            <a:spAutoFit/>
          </a:bodyPr>
          <a:lstStyle/>
          <a:p>
            <a:r>
              <a:rPr lang="en-US" dirty="0"/>
              <a:t>ETSI GR NFV 003: “Network Functions Virtualisation (NFV); Terminology for Main Concepts in NFV”, latest version is v1.8.1.</a:t>
            </a:r>
          </a:p>
          <a:p>
            <a:r>
              <a:rPr lang="en-US" dirty="0"/>
              <a:t>	The GR is continuously being updated. Work item for ed191 is open and work is ongoing.</a:t>
            </a:r>
            <a:endParaRPr lang="en-US" dirty="0">
              <a:highlight>
                <a:srgbClr val="FFFF00"/>
              </a:highlight>
            </a:endParaRPr>
          </a:p>
        </p:txBody>
      </p:sp>
      <p:graphicFrame>
        <p:nvGraphicFramePr>
          <p:cNvPr id="3" name="Table 2">
            <a:extLst>
              <a:ext uri="{FF2B5EF4-FFF2-40B4-BE49-F238E27FC236}">
                <a16:creationId xmlns:a16="http://schemas.microsoft.com/office/drawing/2014/main" id="{B9B3E519-739A-92FB-ABA7-ED0DA6570EEB}"/>
              </a:ext>
            </a:extLst>
          </p:cNvPr>
          <p:cNvGraphicFramePr>
            <a:graphicFrameLocks noGrp="1"/>
          </p:cNvGraphicFramePr>
          <p:nvPr>
            <p:extLst>
              <p:ext uri="{D42A27DB-BD31-4B8C-83A1-F6EECF244321}">
                <p14:modId xmlns:p14="http://schemas.microsoft.com/office/powerpoint/2010/main" val="3569712004"/>
              </p:ext>
            </p:extLst>
          </p:nvPr>
        </p:nvGraphicFramePr>
        <p:xfrm>
          <a:off x="449272" y="2197463"/>
          <a:ext cx="11158010" cy="4127649"/>
        </p:xfrm>
        <a:graphic>
          <a:graphicData uri="http://schemas.openxmlformats.org/drawingml/2006/table">
            <a:tbl>
              <a:tblPr firstRow="1" firstCol="1" bandRow="1">
                <a:tableStyleId>{00A15C55-8517-42AA-B614-E9B94910E393}</a:tableStyleId>
              </a:tblPr>
              <a:tblGrid>
                <a:gridCol w="1304403">
                  <a:extLst>
                    <a:ext uri="{9D8B030D-6E8A-4147-A177-3AD203B41FA5}">
                      <a16:colId xmlns:a16="http://schemas.microsoft.com/office/drawing/2014/main" val="1936694125"/>
                    </a:ext>
                  </a:extLst>
                </a:gridCol>
                <a:gridCol w="2641043">
                  <a:extLst>
                    <a:ext uri="{9D8B030D-6E8A-4147-A177-3AD203B41FA5}">
                      <a16:colId xmlns:a16="http://schemas.microsoft.com/office/drawing/2014/main" val="509020220"/>
                    </a:ext>
                  </a:extLst>
                </a:gridCol>
                <a:gridCol w="7212564">
                  <a:extLst>
                    <a:ext uri="{9D8B030D-6E8A-4147-A177-3AD203B41FA5}">
                      <a16:colId xmlns:a16="http://schemas.microsoft.com/office/drawing/2014/main" val="850702902"/>
                    </a:ext>
                  </a:extLst>
                </a:gridCol>
              </a:tblGrid>
              <a:tr h="0">
                <a:tc>
                  <a:txBody>
                    <a:bodyPr/>
                    <a:lstStyle/>
                    <a:p>
                      <a:pPr marL="0" marR="0" algn="ctr">
                        <a:spcBef>
                          <a:spcPts val="0"/>
                        </a:spcBef>
                        <a:spcAft>
                          <a:spcPts val="0"/>
                        </a:spcAft>
                      </a:pPr>
                      <a:r>
                        <a:rPr lang="en-US" sz="1050" u="sng">
                          <a:effectLst/>
                        </a:rPr>
                        <a:t>Stage </a:t>
                      </a:r>
                      <a:endParaRPr lang="en-US" sz="1050" b="1">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tc>
                  <a:txBody>
                    <a:bodyPr/>
                    <a:lstStyle/>
                    <a:p>
                      <a:pPr marL="0" marR="0" algn="ctr">
                        <a:spcBef>
                          <a:spcPts val="0"/>
                        </a:spcBef>
                        <a:spcAft>
                          <a:spcPts val="0"/>
                        </a:spcAft>
                      </a:pPr>
                      <a:r>
                        <a:rPr lang="en-US" sz="1050" u="sng">
                          <a:effectLst/>
                        </a:rPr>
                        <a:t>Specification </a:t>
                      </a:r>
                      <a:endParaRPr lang="en-US" sz="1050" b="1">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tc>
                  <a:txBody>
                    <a:bodyPr/>
                    <a:lstStyle/>
                    <a:p>
                      <a:pPr marL="0" marR="0" algn="ctr">
                        <a:spcBef>
                          <a:spcPts val="0"/>
                        </a:spcBef>
                        <a:spcAft>
                          <a:spcPts val="0"/>
                        </a:spcAft>
                      </a:pPr>
                      <a:r>
                        <a:rPr lang="en-US" sz="1050" u="sng" dirty="0">
                          <a:effectLst/>
                        </a:rPr>
                        <a:t>Topic</a:t>
                      </a:r>
                      <a:endParaRPr lang="en-US" sz="1050" b="1"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2368134327"/>
                  </a:ext>
                </a:extLst>
              </a:tr>
              <a:tr h="241538">
                <a:tc>
                  <a:txBody>
                    <a:bodyPr/>
                    <a:lstStyle/>
                    <a:p>
                      <a:pPr marL="0" marR="0">
                        <a:spcBef>
                          <a:spcPts val="0"/>
                        </a:spcBef>
                        <a:spcAft>
                          <a:spcPts val="0"/>
                        </a:spcAft>
                      </a:pPr>
                      <a:r>
                        <a:rPr lang="en-US" sz="1050" u="sng">
                          <a:effectLst/>
                        </a:rPr>
                        <a:t>Stage 0 (info) </a:t>
                      </a:r>
                      <a:endParaRPr lang="en-US" sz="105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latin typeface="+mn-lt"/>
                        </a:rPr>
                        <a:t>ETSI GR NFV-IFA 029 [ref-ifa040]</a:t>
                      </a:r>
                      <a:endParaRPr lang="en-US" sz="1050" u="none" dirty="0">
                        <a:effectLst/>
                        <a:latin typeface="+mn-lt"/>
                        <a:ea typeface="SimSun" panose="02010600030101010101" pitchFamily="2" charset="-122"/>
                        <a:cs typeface="Times New Roman" panose="02020603050405020304" pitchFamily="18" charset="0"/>
                      </a:endParaRPr>
                    </a:p>
                    <a:p>
                      <a:pPr marL="0" marR="0">
                        <a:spcBef>
                          <a:spcPts val="0"/>
                        </a:spcBef>
                        <a:spcAft>
                          <a:spcPts val="0"/>
                        </a:spcAft>
                      </a:pPr>
                      <a:r>
                        <a:rPr lang="en-US" sz="1050" u="none" dirty="0">
                          <a:effectLst/>
                          <a:latin typeface="+mn-lt"/>
                          <a:ea typeface="SimSun" panose="02010600030101010101" pitchFamily="2" charset="-122"/>
                          <a:cs typeface="Times New Roman" panose="02020603050405020304" pitchFamily="18" charset="0"/>
                        </a:rPr>
                        <a:t>ETSI GR NFV-IFA 038 &amp; ETSI GR NFV-IFA 043</a:t>
                      </a:r>
                      <a:endParaRPr lang="en-US" sz="1050" u="none" dirty="0">
                        <a:effectLst/>
                        <a:latin typeface="+mn-lt"/>
                      </a:endParaRPr>
                    </a:p>
                  </a:txBody>
                  <a:tcPr marL="60385" marR="60385" marT="0" marB="0"/>
                </a:tc>
                <a:tc>
                  <a:txBody>
                    <a:bodyPr/>
                    <a:lstStyle/>
                    <a:p>
                      <a:pPr marL="0" marR="0">
                        <a:spcBef>
                          <a:spcPts val="0"/>
                        </a:spcBef>
                        <a:spcAft>
                          <a:spcPts val="0"/>
                        </a:spcAft>
                      </a:pPr>
                      <a:r>
                        <a:rPr lang="en-US" sz="1050" u="none" dirty="0">
                          <a:effectLst/>
                        </a:rPr>
                        <a:t>Use cases, concepts, and recommendations related to “cloud-native NF and PaaS”, and “networking in container infrastructure environments”.</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2195330630"/>
                  </a:ext>
                </a:extLst>
              </a:tr>
              <a:tr h="0">
                <a:tc rowSpan="4">
                  <a:txBody>
                    <a:bodyPr/>
                    <a:lstStyle/>
                    <a:p>
                      <a:pPr marL="0" marR="0">
                        <a:spcBef>
                          <a:spcPts val="0"/>
                        </a:spcBef>
                        <a:spcAft>
                          <a:spcPts val="0"/>
                        </a:spcAft>
                      </a:pPr>
                      <a:r>
                        <a:rPr lang="en-US" sz="1050" u="sng" dirty="0">
                          <a:effectLst/>
                        </a:rPr>
                        <a:t>Stage 1 &amp; 2</a:t>
                      </a:r>
                      <a:endParaRPr lang="en-US" sz="1050" dirty="0">
                        <a:effectLst/>
                      </a:endParaRPr>
                    </a:p>
                  </a:txBody>
                  <a:tcPr marL="60385" marR="60385" marT="0" marB="0"/>
                </a:tc>
                <a:tc>
                  <a:txBody>
                    <a:bodyPr/>
                    <a:lstStyle/>
                    <a:p>
                      <a:pPr marL="0" marR="0">
                        <a:spcBef>
                          <a:spcPts val="0"/>
                        </a:spcBef>
                        <a:spcAft>
                          <a:spcPts val="0"/>
                        </a:spcAft>
                      </a:pPr>
                      <a:r>
                        <a:rPr lang="en-US" sz="1050" u="none" dirty="0">
                          <a:effectLst/>
                          <a:latin typeface="+mn-lt"/>
                        </a:rPr>
                        <a:t>ETSI GS NFV-IFA 040  [ref-ifa040] (new in Rel4)</a:t>
                      </a:r>
                    </a:p>
                    <a:p>
                      <a:pPr marL="0" marR="0">
                        <a:spcBef>
                          <a:spcPts val="0"/>
                        </a:spcBef>
                        <a:spcAft>
                          <a:spcPts val="0"/>
                        </a:spcAft>
                      </a:pPr>
                      <a:r>
                        <a:rPr lang="en-US" sz="1050" u="none" dirty="0">
                          <a:effectLst/>
                          <a:latin typeface="+mn-lt"/>
                        </a:rPr>
                        <a:t>ETSI GS NFV-IFA 036 (new in Rel4) [ref-ifa036] (new in Rel4)</a:t>
                      </a:r>
                      <a:endParaRPr lang="en-US" sz="1050" u="none" dirty="0">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rPr>
                        <a:t>Containerized workloads management and orchestration, container cluster management and orchestration (requirements, functionality, object modeling, etc.)</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3648512814"/>
                  </a:ext>
                </a:extLst>
              </a:tr>
              <a:tr h="496813">
                <a:tc vMerge="1">
                  <a:txBody>
                    <a:bodyPr/>
                    <a:lstStyle/>
                    <a:p>
                      <a:endParaRPr lang="en-US"/>
                    </a:p>
                  </a:txBody>
                  <a:tcPr/>
                </a:tc>
                <a:tc>
                  <a:txBody>
                    <a:bodyPr/>
                    <a:lstStyle/>
                    <a:p>
                      <a:pPr marL="0" marR="0">
                        <a:spcBef>
                          <a:spcPts val="0"/>
                        </a:spcBef>
                        <a:spcAft>
                          <a:spcPts val="0"/>
                        </a:spcAft>
                      </a:pPr>
                      <a:r>
                        <a:rPr lang="en-US" sz="1050" u="none" dirty="0">
                          <a:effectLst/>
                          <a:latin typeface="+mn-lt"/>
                        </a:rPr>
                        <a:t>ETSI GS NFV-IFA 010 [ref-ifa010]</a:t>
                      </a:r>
                      <a:endParaRPr lang="en-US" sz="1050" u="none" dirty="0">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rPr>
                        <a:t>Enhanced NFV-MANO functional requirements including functional requirements for existing NFV-MANO functional blocks and new NFV-MANO functions responsible for the management and orchestration of containerized workloads and container clusters. </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1100538879"/>
                  </a:ext>
                </a:extLst>
              </a:tr>
              <a:tr h="483076">
                <a:tc vMerge="1">
                  <a:txBody>
                    <a:bodyPr/>
                    <a:lstStyle/>
                    <a:p>
                      <a:endParaRPr lang="en-US"/>
                    </a:p>
                  </a:txBody>
                  <a:tcPr/>
                </a:tc>
                <a:tc>
                  <a:txBody>
                    <a:bodyPr/>
                    <a:lstStyle/>
                    <a:p>
                      <a:pPr marL="0" marR="0">
                        <a:spcBef>
                          <a:spcPts val="0"/>
                        </a:spcBef>
                        <a:spcAft>
                          <a:spcPts val="0"/>
                        </a:spcAft>
                      </a:pPr>
                      <a:r>
                        <a:rPr lang="en-US" sz="1050" u="none">
                          <a:effectLst/>
                          <a:latin typeface="+mn-lt"/>
                        </a:rPr>
                        <a:t>ETSI GS NFV-IFA 007 [ref-ifa007]</a:t>
                      </a:r>
                    </a:p>
                    <a:p>
                      <a:pPr marL="0" marR="0">
                        <a:spcBef>
                          <a:spcPts val="0"/>
                        </a:spcBef>
                        <a:spcAft>
                          <a:spcPts val="0"/>
                        </a:spcAft>
                      </a:pPr>
                      <a:r>
                        <a:rPr lang="en-US" sz="1050" u="none">
                          <a:effectLst/>
                          <a:latin typeface="+mn-lt"/>
                        </a:rPr>
                        <a:t>ETSI GS NFV-IFA 008 [ref-ifa008]</a:t>
                      </a:r>
                    </a:p>
                    <a:p>
                      <a:pPr marL="0" marR="0">
                        <a:spcBef>
                          <a:spcPts val="0"/>
                        </a:spcBef>
                        <a:spcAft>
                          <a:spcPts val="0"/>
                        </a:spcAft>
                      </a:pPr>
                      <a:r>
                        <a:rPr lang="en-US" sz="1050" u="none">
                          <a:effectLst/>
                          <a:latin typeface="+mn-lt"/>
                        </a:rPr>
                        <a:t>ETSI GS NFV-IFA 013 [ref-ifa013]</a:t>
                      </a:r>
                      <a:endParaRPr lang="en-US" sz="1050" u="none">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rPr>
                        <a:t>Enhanced interfaces, and information models for functionality produced by existing NFV-MANO functional blocks, such as NFVO and VNFM.</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1365065412"/>
                  </a:ext>
                </a:extLst>
              </a:tr>
              <a:tr h="241538">
                <a:tc vMerge="1">
                  <a:txBody>
                    <a:bodyPr/>
                    <a:lstStyle/>
                    <a:p>
                      <a:endParaRPr lang="en-US"/>
                    </a:p>
                  </a:txBody>
                  <a:tcPr/>
                </a:tc>
                <a:tc>
                  <a:txBody>
                    <a:bodyPr/>
                    <a:lstStyle/>
                    <a:p>
                      <a:pPr marL="0" marR="0">
                        <a:spcBef>
                          <a:spcPts val="0"/>
                        </a:spcBef>
                        <a:spcAft>
                          <a:spcPts val="0"/>
                        </a:spcAft>
                      </a:pPr>
                      <a:r>
                        <a:rPr lang="en-US" sz="1050" u="none">
                          <a:effectLst/>
                          <a:latin typeface="+mn-lt"/>
                        </a:rPr>
                        <a:t>ETSI GS NFV-IFA 011 [ref-ifa011]</a:t>
                      </a:r>
                    </a:p>
                    <a:p>
                      <a:pPr marL="0" marR="0">
                        <a:spcBef>
                          <a:spcPts val="0"/>
                        </a:spcBef>
                        <a:spcAft>
                          <a:spcPts val="0"/>
                        </a:spcAft>
                      </a:pPr>
                      <a:r>
                        <a:rPr lang="en-US" sz="1050" u="none">
                          <a:effectLst/>
                          <a:latin typeface="+mn-lt"/>
                        </a:rPr>
                        <a:t>ETSI GS NFV-IFA 014 [ref-ifa014]</a:t>
                      </a:r>
                      <a:endParaRPr lang="en-US" sz="1050" u="none">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a:effectLst/>
                        </a:rPr>
                        <a:t>Information modeling of enhanced descriptors/templates.</a:t>
                      </a:r>
                      <a:endParaRPr lang="en-US" sz="1050" u="none">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242373618"/>
                  </a:ext>
                </a:extLst>
              </a:tr>
              <a:tr h="587440">
                <a:tc rowSpan="4">
                  <a:txBody>
                    <a:bodyPr/>
                    <a:lstStyle/>
                    <a:p>
                      <a:pPr marL="0" marR="0">
                        <a:spcBef>
                          <a:spcPts val="0"/>
                        </a:spcBef>
                        <a:spcAft>
                          <a:spcPts val="0"/>
                        </a:spcAft>
                      </a:pPr>
                      <a:r>
                        <a:rPr lang="en-US" sz="1050" u="sng">
                          <a:effectLst/>
                        </a:rPr>
                        <a:t>Stage 3</a:t>
                      </a:r>
                      <a:endParaRPr lang="en-US" sz="105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a:effectLst/>
                          <a:latin typeface="+mn-lt"/>
                        </a:rPr>
                        <a:t>ETSI GS NFV-SOL 018 [ref-sol018] (new in Rel4)</a:t>
                      </a:r>
                      <a:endParaRPr lang="en-US" sz="1050" u="none">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rPr>
                        <a:t>Mapping of the NFV object model for OS container management to Kubernetes® managed objects. Protocol and data models profiling Kubernetes® APIs fulfilling the requirements specified in respective stage 2 documents (ETSI GS NFV-IFA 040 [ref-ifa040] and ETSI GS NFV-IFA 036 [ref-ifa036]).</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1779883335"/>
                  </a:ext>
                </a:extLst>
              </a:tr>
              <a:tr h="0">
                <a:tc vMerge="1">
                  <a:txBody>
                    <a:bodyPr/>
                    <a:lstStyle/>
                    <a:p>
                      <a:endParaRPr lang="en-US"/>
                    </a:p>
                  </a:txBody>
                  <a:tcPr/>
                </a:tc>
                <a:tc>
                  <a:txBody>
                    <a:bodyPr/>
                    <a:lstStyle/>
                    <a:p>
                      <a:pPr marL="0" marR="0">
                        <a:spcBef>
                          <a:spcPts val="0"/>
                        </a:spcBef>
                        <a:spcAft>
                          <a:spcPts val="0"/>
                        </a:spcAft>
                      </a:pPr>
                      <a:r>
                        <a:rPr lang="en-US" sz="1050" u="none">
                          <a:effectLst/>
                          <a:latin typeface="+mn-lt"/>
                        </a:rPr>
                        <a:t>ETSI GS NFV-SOL 020 [ref-sol020] (new in Rel4)</a:t>
                      </a:r>
                      <a:endParaRPr lang="en-US" sz="1050" u="none">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a:effectLst/>
                        </a:rPr>
                        <a:t>Protocol and data models profiling Cluster API (CAPI) fulfilling the requirements specified in respective stage 2 document (ETSI GS NFV-IFA 036 [ref-ifa036]) regarding cluster management.</a:t>
                      </a:r>
                      <a:endParaRPr lang="en-US" sz="1050" u="none">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1252395459"/>
                  </a:ext>
                </a:extLst>
              </a:tr>
              <a:tr h="241538">
                <a:tc vMerge="1">
                  <a:txBody>
                    <a:bodyPr/>
                    <a:lstStyle/>
                    <a:p>
                      <a:endParaRPr lang="en-US"/>
                    </a:p>
                  </a:txBody>
                  <a:tcPr/>
                </a:tc>
                <a:tc>
                  <a:txBody>
                    <a:bodyPr/>
                    <a:lstStyle/>
                    <a:p>
                      <a:pPr marL="0" marR="0">
                        <a:spcBef>
                          <a:spcPts val="0"/>
                        </a:spcBef>
                        <a:spcAft>
                          <a:spcPts val="0"/>
                        </a:spcAft>
                      </a:pPr>
                      <a:r>
                        <a:rPr lang="en-US" sz="1050" u="none">
                          <a:effectLst/>
                          <a:latin typeface="+mn-lt"/>
                        </a:rPr>
                        <a:t>ETSI GS NFV-SOL 001 [ref-sol001]</a:t>
                      </a:r>
                    </a:p>
                    <a:p>
                      <a:pPr marL="0" marR="0">
                        <a:spcBef>
                          <a:spcPts val="0"/>
                        </a:spcBef>
                        <a:spcAft>
                          <a:spcPts val="0"/>
                        </a:spcAft>
                      </a:pPr>
                      <a:r>
                        <a:rPr lang="en-US" sz="1050" u="none">
                          <a:effectLst/>
                          <a:latin typeface="+mn-lt"/>
                        </a:rPr>
                        <a:t>ETSI GS NFV-SOL 004 [ref-sol004]</a:t>
                      </a:r>
                      <a:endParaRPr lang="en-US" sz="1050" u="none">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a:effectLst/>
                        </a:rPr>
                        <a:t>Data model (stage 3) of Enhanced descriptors and packaging.</a:t>
                      </a:r>
                      <a:endParaRPr lang="en-US" sz="1050" u="none">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469931726"/>
                  </a:ext>
                </a:extLst>
              </a:tr>
              <a:tr h="362307">
                <a:tc vMerge="1">
                  <a:txBody>
                    <a:bodyPr/>
                    <a:lstStyle/>
                    <a:p>
                      <a:endParaRPr lang="en-US"/>
                    </a:p>
                  </a:txBody>
                  <a:tcPr/>
                </a:tc>
                <a:tc>
                  <a:txBody>
                    <a:bodyPr/>
                    <a:lstStyle/>
                    <a:p>
                      <a:pPr marL="0" marR="0">
                        <a:spcBef>
                          <a:spcPts val="0"/>
                        </a:spcBef>
                        <a:spcAft>
                          <a:spcPts val="0"/>
                        </a:spcAft>
                      </a:pPr>
                      <a:r>
                        <a:rPr lang="en-US" sz="1050" u="none" dirty="0">
                          <a:effectLst/>
                          <a:latin typeface="+mn-lt"/>
                        </a:rPr>
                        <a:t>ETSI GS NFV-SOL 002 [ref-sol002]</a:t>
                      </a:r>
                    </a:p>
                    <a:p>
                      <a:pPr marL="0" marR="0">
                        <a:spcBef>
                          <a:spcPts val="0"/>
                        </a:spcBef>
                        <a:spcAft>
                          <a:spcPts val="0"/>
                        </a:spcAft>
                      </a:pPr>
                      <a:r>
                        <a:rPr lang="en-US" sz="1050" u="none" dirty="0">
                          <a:effectLst/>
                          <a:latin typeface="+mn-lt"/>
                        </a:rPr>
                        <a:t>ETSI GS NFV-SOL 003 [ref-sol003]</a:t>
                      </a:r>
                    </a:p>
                    <a:p>
                      <a:pPr marL="0" marR="0">
                        <a:spcBef>
                          <a:spcPts val="0"/>
                        </a:spcBef>
                        <a:spcAft>
                          <a:spcPts val="0"/>
                        </a:spcAft>
                      </a:pPr>
                      <a:r>
                        <a:rPr lang="en-US" sz="1050" u="none" dirty="0">
                          <a:effectLst/>
                          <a:latin typeface="+mn-lt"/>
                        </a:rPr>
                        <a:t>ETSI GS NFV-SOL 005 [ref-sol005]</a:t>
                      </a:r>
                      <a:endParaRPr lang="en-US" sz="1050" u="none" dirty="0">
                        <a:effectLst/>
                        <a:latin typeface="+mn-lt"/>
                        <a:ea typeface="SimSun" panose="02010600030101010101" pitchFamily="2" charset="-122"/>
                        <a:cs typeface="Times New Roman" panose="02020603050405020304" pitchFamily="18" charset="0"/>
                      </a:endParaRPr>
                    </a:p>
                  </a:txBody>
                  <a:tcPr marL="60385" marR="60385" marT="0" marB="0"/>
                </a:tc>
                <a:tc>
                  <a:txBody>
                    <a:bodyPr/>
                    <a:lstStyle/>
                    <a:p>
                      <a:pPr marL="0" marR="0">
                        <a:spcBef>
                          <a:spcPts val="0"/>
                        </a:spcBef>
                        <a:spcAft>
                          <a:spcPts val="0"/>
                        </a:spcAft>
                      </a:pPr>
                      <a:r>
                        <a:rPr lang="en-US" sz="1050" u="none" dirty="0">
                          <a:effectLst/>
                        </a:rPr>
                        <a:t>Protocol and data models (stage 3) of enhanced NFV-MANO APIs.</a:t>
                      </a:r>
                      <a:endParaRPr lang="en-US" sz="1050" u="none" dirty="0">
                        <a:effectLst/>
                        <a:latin typeface="Arial" panose="020B0604020202020204" pitchFamily="34" charset="0"/>
                        <a:ea typeface="SimSun" panose="02010600030101010101" pitchFamily="2" charset="-122"/>
                        <a:cs typeface="Times New Roman" panose="02020603050405020304" pitchFamily="18" charset="0"/>
                      </a:endParaRPr>
                    </a:p>
                  </a:txBody>
                  <a:tcPr marL="60385" marR="60385" marT="0" marB="0"/>
                </a:tc>
                <a:extLst>
                  <a:ext uri="{0D108BD9-81ED-4DB2-BD59-A6C34878D82A}">
                    <a16:rowId xmlns:a16="http://schemas.microsoft.com/office/drawing/2014/main" val="1835868223"/>
                  </a:ext>
                </a:extLst>
              </a:tr>
            </a:tbl>
          </a:graphicData>
        </a:graphic>
      </p:graphicFrame>
      <p:sp>
        <p:nvSpPr>
          <p:cNvPr id="10" name="TextBox 9">
            <a:extLst>
              <a:ext uri="{FF2B5EF4-FFF2-40B4-BE49-F238E27FC236}">
                <a16:creationId xmlns:a16="http://schemas.microsoft.com/office/drawing/2014/main" id="{0F91CD03-2762-9938-EDB4-9BAE03080CB7}"/>
              </a:ext>
            </a:extLst>
          </p:cNvPr>
          <p:cNvSpPr txBox="1"/>
          <p:nvPr/>
        </p:nvSpPr>
        <p:spPr>
          <a:xfrm>
            <a:off x="400381" y="1800920"/>
            <a:ext cx="6096880" cy="292388"/>
          </a:xfrm>
          <a:prstGeom prst="rect">
            <a:avLst/>
          </a:prstGeom>
          <a:noFill/>
        </p:spPr>
        <p:txBody>
          <a:bodyPr wrap="square">
            <a:spAutoFit/>
          </a:bodyPr>
          <a:lstStyle/>
          <a:p>
            <a:r>
              <a:rPr lang="en-US" dirty="0"/>
              <a:t>Basic NFV-MANO specifications enabling container support</a:t>
            </a:r>
          </a:p>
        </p:txBody>
      </p:sp>
    </p:spTree>
    <p:extLst>
      <p:ext uri="{BB962C8B-B14F-4D97-AF65-F5344CB8AC3E}">
        <p14:creationId xmlns:p14="http://schemas.microsoft.com/office/powerpoint/2010/main" val="87392611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870" y="2787365"/>
            <a:ext cx="8221835" cy="519616"/>
          </a:xfrm>
        </p:spPr>
        <p:txBody>
          <a:bodyPr/>
          <a:lstStyle/>
          <a:p>
            <a:r>
              <a:rPr lang="sv-SE" sz="4400" dirty="0" err="1"/>
              <a:t>Thank</a:t>
            </a:r>
            <a:r>
              <a:rPr lang="sv-SE" sz="4400" dirty="0"/>
              <a:t> </a:t>
            </a:r>
            <a:r>
              <a:rPr lang="sv-SE" sz="4400" dirty="0" err="1"/>
              <a:t>you</a:t>
            </a:r>
            <a:r>
              <a:rPr lang="sv-SE" sz="4400" dirty="0"/>
              <a:t>!</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164633</TotalTime>
  <Words>1290</Words>
  <Application>Microsoft Office PowerPoint</Application>
  <PresentationFormat>Widescreen</PresentationFormat>
  <Paragraphs>85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   Rel-19 Terminology alignment for FS_Cloud_OAM </vt:lpstr>
      <vt:lpstr>Problem description</vt:lpstr>
      <vt:lpstr>ETSI NFV view</vt:lpstr>
      <vt:lpstr>ETSI NFV view</vt:lpstr>
      <vt:lpstr>In addition (ongoing discussion in ETSI NFV)</vt:lpstr>
      <vt:lpstr>Useful ETSI NFV links</vt:lpstr>
      <vt:lpstr>Thank you!</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Kostas Katsalis</cp:lastModifiedBy>
  <cp:revision>3859</cp:revision>
  <dcterms:created xsi:type="dcterms:W3CDTF">2008-08-30T09:32:10Z</dcterms:created>
  <dcterms:modified xsi:type="dcterms:W3CDTF">2024-04-25T07:56:02Z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(3)QmD0dMypj2oETm9iiHIQq3vdvu76FDzejqMNzuKgTnN+wlaJLz+L9auDQdQdNkhnpMHL8lim
05Z2ySR0HPHcuB/IbYi+bZOZY3j21DcWqUdIZCJ86R13u9I5nXNpwRmU/hHLemKFcgLwEtDw
3ImbHJVz4a4F1/lkiDnZzKSchou711wETVS4XIWEfmeL/d8OP1FRg8y2T8a0/tnCLDI8x1w3
XbgtmbRv+HOpybH7R+</vt:lpwstr>
  </property>
  <property fmtid="{D5CDD505-2E9C-101B-9397-08002B2CF9AE}" pid="3" name="_2015_ms_pID_7253431">
    <vt:lpwstr>AWbupMkDIq4SKgzFXXQ9tSpx8NeGdREVqRqE35DQ5JwQBf1AqkjJG2
qK6xPGdq+ktsSJfLxqCKWnY9hjOTK6C5BBPxsqbmkF2gWFJWjn10Yh9AEVNXgHI1lUWhMPnV
mgqBXyiALkmxiQs4lPWdd5y0l6DH9T1hhApmWxh5/IE9PSpxIUL6GRvbUTjSsmpt4Xl88JBE
gP739fbQl/rEtCvXYC+Z6ndqZ0EKFI4PxP1e</vt:lpwstr>
  </property>
  <property fmtid="{D5CDD505-2E9C-101B-9397-08002B2CF9AE}" pid="4" name="_2015_ms_pID_7253432">
    <vt:lpwstr>OA==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