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1"/>
  </p:sldMasterIdLst>
  <p:notesMasterIdLst>
    <p:notesMasterId r:id="rId15"/>
  </p:notesMasterIdLst>
  <p:handoutMasterIdLst>
    <p:handoutMasterId r:id="rId16"/>
  </p:handoutMasterIdLst>
  <p:sldIdLst>
    <p:sldId id="303" r:id="rId2"/>
    <p:sldId id="937" r:id="rId3"/>
    <p:sldId id="943" r:id="rId4"/>
    <p:sldId id="941" r:id="rId5"/>
    <p:sldId id="939" r:id="rId6"/>
    <p:sldId id="940" r:id="rId7"/>
    <p:sldId id="944" r:id="rId8"/>
    <p:sldId id="945" r:id="rId9"/>
    <p:sldId id="946" r:id="rId10"/>
    <p:sldId id="947" r:id="rId11"/>
    <p:sldId id="948" r:id="rId12"/>
    <p:sldId id="949" r:id="rId13"/>
    <p:sldId id="704" r:id="rId14"/>
  </p:sldIdLst>
  <p:sldSz cx="12192000" cy="6858000"/>
  <p:notesSz cx="6797675" cy="9928225"/>
  <p:defaultTextStyle>
    <a:defPPr>
      <a:defRPr lang="en-GB"/>
    </a:defPPr>
    <a:lvl1pPr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1pPr>
    <a:lvl2pPr marL="608013" indent="-1508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2pPr>
    <a:lvl3pPr marL="1217613" indent="-3032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3pPr>
    <a:lvl4pPr marL="1827213" indent="-4556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4pPr>
    <a:lvl5pPr marL="2436813" indent="-6080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C1E442"/>
    <a:srgbClr val="6600FF"/>
    <a:srgbClr val="FF3300"/>
    <a:srgbClr val="72AF2F"/>
    <a:srgbClr val="FFFFCC"/>
    <a:srgbClr val="C6D254"/>
    <a:srgbClr val="000000"/>
    <a:srgbClr val="5C88D0"/>
    <a:srgbClr val="2A6E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06" autoAdjust="0"/>
    <p:restoredTop sz="97931" autoAdjust="0"/>
  </p:normalViewPr>
  <p:slideViewPr>
    <p:cSldViewPr snapToGrid="0">
      <p:cViewPr varScale="1">
        <p:scale>
          <a:sx n="114" d="100"/>
          <a:sy n="114" d="100"/>
        </p:scale>
        <p:origin x="114" y="15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snapToGrid="0">
      <p:cViewPr>
        <p:scale>
          <a:sx n="200" d="100"/>
          <a:sy n="200" d="100"/>
        </p:scale>
        <p:origin x="278" y="-383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AA78BAD3-FC21-4679-B770-3EA085F20603}" type="datetime1">
              <a:rPr lang="en-US"/>
              <a:pPr>
                <a:defRPr/>
              </a:pPr>
              <a:t>2/28/2024</a:t>
            </a:fld>
            <a:endParaRPr lang="en-US" dirty="0"/>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817FF792-3EB9-44FA-9386-5606498586BD}" type="slidenum">
              <a:rPr lang="en-GB" altLang="en-US"/>
              <a:pPr>
                <a:defRPr/>
              </a:pPr>
              <a:t>‹#›</a:t>
            </a:fld>
            <a:endParaRPr lang="en-GB" altLang="en-US"/>
          </a:p>
        </p:txBody>
      </p:sp>
    </p:spTree>
    <p:extLst>
      <p:ext uri="{BB962C8B-B14F-4D97-AF65-F5344CB8AC3E}">
        <p14:creationId xmlns:p14="http://schemas.microsoft.com/office/powerpoint/2010/main" val="21316529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BE730920-F8FB-4BAB-A0E2-B112E44812FA}" type="datetime1">
              <a:rPr lang="en-US"/>
              <a:pPr>
                <a:defRPr/>
              </a:pPr>
              <a:t>2/28/2024</a:t>
            </a:fld>
            <a:endParaRPr lang="en-US" dirty="0"/>
          </a:p>
        </p:txBody>
      </p:sp>
      <p:sp>
        <p:nvSpPr>
          <p:cNvPr id="4100" name="Rectangle 4"/>
          <p:cNvSpPr>
            <a:spLocks noGrp="1" noRot="1" noChangeAspect="1" noChangeArrowheads="1" noTextEdit="1"/>
          </p:cNvSpPr>
          <p:nvPr>
            <p:ph type="sldImg" idx="2"/>
          </p:nvPr>
        </p:nvSpPr>
        <p:spPr bwMode="auto">
          <a:xfrm>
            <a:off x="88900" y="742950"/>
            <a:ext cx="6619875"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27BB3565-DE1F-45E8-8B92-B6CEF3A5A934}" type="slidenum">
              <a:rPr lang="en-GB" altLang="en-US"/>
              <a:pPr>
                <a:defRPr/>
              </a:pPr>
              <a:t>‹#›</a:t>
            </a:fld>
            <a:endParaRPr lang="en-GB" altLang="en-US"/>
          </a:p>
        </p:txBody>
      </p:sp>
    </p:spTree>
    <p:extLst>
      <p:ext uri="{BB962C8B-B14F-4D97-AF65-F5344CB8AC3E}">
        <p14:creationId xmlns:p14="http://schemas.microsoft.com/office/powerpoint/2010/main" val="18178305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600" kern="1200">
        <a:solidFill>
          <a:schemeClr val="tx1"/>
        </a:solidFill>
        <a:latin typeface="Times New Roman" pitchFamily="18" charset="0"/>
        <a:ea typeface="+mn-ea"/>
        <a:cs typeface="+mn-cs"/>
      </a:defRPr>
    </a:lvl1pPr>
    <a:lvl2pPr marL="608013" algn="l" rtl="0" eaLnBrk="0" fontAlgn="base" hangingPunct="0">
      <a:spcBef>
        <a:spcPct val="30000"/>
      </a:spcBef>
      <a:spcAft>
        <a:spcPct val="0"/>
      </a:spcAft>
      <a:defRPr sz="1600" kern="1200">
        <a:solidFill>
          <a:schemeClr val="tx1"/>
        </a:solidFill>
        <a:latin typeface="Times New Roman" pitchFamily="18" charset="0"/>
        <a:ea typeface="+mn-ea"/>
        <a:cs typeface="+mn-cs"/>
      </a:defRPr>
    </a:lvl2pPr>
    <a:lvl3pPr marL="1217613" algn="l" rtl="0" eaLnBrk="0" fontAlgn="base" hangingPunct="0">
      <a:spcBef>
        <a:spcPct val="30000"/>
      </a:spcBef>
      <a:spcAft>
        <a:spcPct val="0"/>
      </a:spcAft>
      <a:defRPr sz="1600" kern="1200">
        <a:solidFill>
          <a:schemeClr val="tx1"/>
        </a:solidFill>
        <a:latin typeface="Times New Roman" pitchFamily="18" charset="0"/>
        <a:ea typeface="+mn-ea"/>
        <a:cs typeface="+mn-cs"/>
      </a:defRPr>
    </a:lvl3pPr>
    <a:lvl4pPr marL="1827213" algn="l" rtl="0" eaLnBrk="0" fontAlgn="base" hangingPunct="0">
      <a:spcBef>
        <a:spcPct val="30000"/>
      </a:spcBef>
      <a:spcAft>
        <a:spcPct val="0"/>
      </a:spcAft>
      <a:defRPr sz="1600" kern="1200">
        <a:solidFill>
          <a:schemeClr val="tx1"/>
        </a:solidFill>
        <a:latin typeface="Times New Roman" pitchFamily="18" charset="0"/>
        <a:ea typeface="+mn-ea"/>
        <a:cs typeface="+mn-cs"/>
      </a:defRPr>
    </a:lvl4pPr>
    <a:lvl5pPr marL="2436813" algn="l" rtl="0" eaLnBrk="0" fontAlgn="base" hangingPunct="0">
      <a:spcBef>
        <a:spcPct val="30000"/>
      </a:spcBef>
      <a:spcAft>
        <a:spcPct val="0"/>
      </a:spcAft>
      <a:defRPr sz="1600" kern="1200">
        <a:solidFill>
          <a:schemeClr val="tx1"/>
        </a:solidFill>
        <a:latin typeface="Times New Roman" pitchFamily="18"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600">
                <a:solidFill>
                  <a:schemeClr val="tx1"/>
                </a:solidFill>
                <a:latin typeface="Times New Roman" panose="02020603050405020304" pitchFamily="18" charset="0"/>
              </a:defRPr>
            </a:lvl1pPr>
            <a:lvl2pPr marL="742950" indent="-285750" defTabSz="930275">
              <a:spcBef>
                <a:spcPct val="30000"/>
              </a:spcBef>
              <a:defRPr sz="1600">
                <a:solidFill>
                  <a:schemeClr val="tx1"/>
                </a:solidFill>
                <a:latin typeface="Times New Roman" panose="02020603050405020304" pitchFamily="18" charset="0"/>
              </a:defRPr>
            </a:lvl2pPr>
            <a:lvl3pPr marL="1143000" indent="-228600" defTabSz="930275">
              <a:spcBef>
                <a:spcPct val="30000"/>
              </a:spcBef>
              <a:defRPr sz="1600">
                <a:solidFill>
                  <a:schemeClr val="tx1"/>
                </a:solidFill>
                <a:latin typeface="Times New Roman" panose="02020603050405020304" pitchFamily="18" charset="0"/>
              </a:defRPr>
            </a:lvl3pPr>
            <a:lvl4pPr marL="1600200" indent="-228600" defTabSz="930275">
              <a:spcBef>
                <a:spcPct val="30000"/>
              </a:spcBef>
              <a:defRPr sz="1600">
                <a:solidFill>
                  <a:schemeClr val="tx1"/>
                </a:solidFill>
                <a:latin typeface="Times New Roman" panose="02020603050405020304" pitchFamily="18" charset="0"/>
              </a:defRPr>
            </a:lvl4pPr>
            <a:lvl5pPr marL="2057400" indent="-228600" defTabSz="930275">
              <a:spcBef>
                <a:spcPct val="30000"/>
              </a:spcBef>
              <a:defRPr sz="16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6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6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6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600">
                <a:solidFill>
                  <a:schemeClr val="tx1"/>
                </a:solidFill>
                <a:latin typeface="Times New Roman" panose="02020603050405020304" pitchFamily="18" charset="0"/>
              </a:defRPr>
            </a:lvl9pPr>
          </a:lstStyle>
          <a:p>
            <a:pPr>
              <a:spcBef>
                <a:spcPct val="0"/>
              </a:spcBef>
            </a:pPr>
            <a:fld id="{E31A0830-7958-478F-A687-980EFBB47EC2}" type="slidenum">
              <a:rPr lang="en-GB" altLang="en-US" sz="1200" smtClean="0"/>
              <a:pPr>
                <a:spcBef>
                  <a:spcPct val="0"/>
                </a:spcBef>
              </a:pPr>
              <a:t>1</a:t>
            </a:fld>
            <a:endParaRPr lang="en-GB" altLang="en-US" sz="1200"/>
          </a:p>
        </p:txBody>
      </p:sp>
      <p:sp>
        <p:nvSpPr>
          <p:cNvPr id="7171" name="Rectangle 2"/>
          <p:cNvSpPr>
            <a:spLocks noGrp="1" noRot="1" noChangeAspect="1" noChangeArrowheads="1" noTextEdit="1"/>
          </p:cNvSpPr>
          <p:nvPr>
            <p:ph type="sldImg"/>
          </p:nvPr>
        </p:nvSpPr>
        <p:spPr>
          <a:xfrm>
            <a:off x="88900" y="742950"/>
            <a:ext cx="6621463" cy="3725863"/>
          </a:xfrm>
          <a:ln/>
        </p:spPr>
      </p:sp>
      <p:sp>
        <p:nvSpPr>
          <p:cNvPr id="7172" name="Rectangle 3"/>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5452323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7013" y="0"/>
            <a:ext cx="5145087" cy="633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30"/>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585" indent="0" algn="ctr">
              <a:buNone/>
              <a:defRPr/>
            </a:lvl2pPr>
            <a:lvl3pPr marL="1219170" indent="0" algn="ctr">
              <a:buNone/>
              <a:defRPr/>
            </a:lvl3pPr>
            <a:lvl4pPr marL="1828754" indent="0" algn="ctr">
              <a:buNone/>
              <a:defRPr/>
            </a:lvl4pPr>
            <a:lvl5pPr marL="2438339" indent="0" algn="ctr">
              <a:buNone/>
              <a:defRPr/>
            </a:lvl5pPr>
            <a:lvl6pPr marL="3047924" indent="0" algn="ctr">
              <a:buNone/>
              <a:defRPr/>
            </a:lvl6pPr>
            <a:lvl7pPr marL="3657509" indent="0" algn="ctr">
              <a:buNone/>
              <a:defRPr/>
            </a:lvl7pPr>
            <a:lvl8pPr marL="4267093" indent="0" algn="ctr">
              <a:buNone/>
              <a:defRPr/>
            </a:lvl8pPr>
            <a:lvl9pPr marL="4876678"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930231849"/>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609585" indent="-609585">
              <a:buFontTx/>
              <a:buBlip>
                <a:blip r:embed="rId2"/>
              </a:buBlip>
              <a:defRPr/>
            </a:lvl1p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Tree>
    <p:extLst>
      <p:ext uri="{BB962C8B-B14F-4D97-AF65-F5344CB8AC3E}">
        <p14:creationId xmlns:p14="http://schemas.microsoft.com/office/powerpoint/2010/main" val="1623381228"/>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112251" cy="1143000"/>
          </a:xfrm>
        </p:spPr>
        <p:txBody>
          <a:bodyPr/>
          <a:lstStyle/>
          <a:p>
            <a:r>
              <a:rPr lang="en-US" dirty="0"/>
              <a:t>Click to edit Master title style</a:t>
            </a:r>
            <a:endParaRPr lang="en-IE" dirty="0"/>
          </a:p>
        </p:txBody>
      </p:sp>
      <p:sp>
        <p:nvSpPr>
          <p:cNvPr id="3" name="Table Placeholder 2"/>
          <p:cNvSpPr>
            <a:spLocks noGrp="1"/>
          </p:cNvSpPr>
          <p:nvPr>
            <p:ph type="tbl" idx="1"/>
          </p:nvPr>
        </p:nvSpPr>
        <p:spPr>
          <a:xfrm>
            <a:off x="609600" y="1600201"/>
            <a:ext cx="10972800" cy="4525963"/>
          </a:xfrm>
        </p:spPr>
        <p:txBody>
          <a:bodyPr/>
          <a:lstStyle/>
          <a:p>
            <a:pPr lvl="0"/>
            <a:endParaRPr lang="en-IE" noProof="0" dirty="0"/>
          </a:p>
        </p:txBody>
      </p:sp>
      <p:sp>
        <p:nvSpPr>
          <p:cNvPr id="4" name="Slide Number Placeholder 5"/>
          <p:cNvSpPr>
            <a:spLocks noGrp="1"/>
          </p:cNvSpPr>
          <p:nvPr>
            <p:ph type="sldNum" sz="quarter" idx="10"/>
          </p:nvPr>
        </p:nvSpPr>
        <p:spPr>
          <a:xfrm>
            <a:off x="11410952" y="6483350"/>
            <a:ext cx="527049" cy="222250"/>
          </a:xfrm>
          <a:prstGeom prst="rect">
            <a:avLst/>
          </a:prstGeom>
        </p:spPr>
        <p:txBody>
          <a:bodyPr/>
          <a:lstStyle>
            <a:lvl1pPr>
              <a:defRPr>
                <a:latin typeface="Arial" charset="0"/>
                <a:cs typeface="Arial" charset="0"/>
              </a:defRPr>
            </a:lvl1pPr>
          </a:lstStyle>
          <a:p>
            <a:pPr>
              <a:defRPr/>
            </a:pPr>
            <a:fld id="{8B78E712-7E90-46AF-8873-540771249AD5}" type="slidenum">
              <a:rPr lang="en-GB"/>
              <a:pPr>
                <a:defRPr/>
              </a:pPr>
              <a:t>‹#›</a:t>
            </a:fld>
            <a:endParaRPr lang="en-GB" dirty="0"/>
          </a:p>
        </p:txBody>
      </p:sp>
    </p:spTree>
    <p:extLst>
      <p:ext uri="{BB962C8B-B14F-4D97-AF65-F5344CB8AC3E}">
        <p14:creationId xmlns:p14="http://schemas.microsoft.com/office/powerpoint/2010/main" val="1913046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11113" y="6364288"/>
            <a:ext cx="8224837" cy="333374"/>
          </a:xfrm>
          <a:prstGeom prst="homePlate">
            <a:avLst>
              <a:gd name="adj" fmla="val 91600"/>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sz="1333"/>
          </a:p>
        </p:txBody>
      </p:sp>
      <p:sp>
        <p:nvSpPr>
          <p:cNvPr id="1027" name="Title Placeholder 1"/>
          <p:cNvSpPr>
            <a:spLocks noGrp="1"/>
          </p:cNvSpPr>
          <p:nvPr>
            <p:ph type="title"/>
          </p:nvPr>
        </p:nvSpPr>
        <p:spPr bwMode="auto">
          <a:xfrm>
            <a:off x="652463" y="228600"/>
            <a:ext cx="91027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endParaRPr lang="en-GB" altLang="en-US" dirty="0"/>
          </a:p>
        </p:txBody>
      </p:sp>
      <p:sp>
        <p:nvSpPr>
          <p:cNvPr id="1028" name="Text Placeholder 2"/>
          <p:cNvSpPr>
            <a:spLocks noGrp="1"/>
          </p:cNvSpPr>
          <p:nvPr>
            <p:ph type="body" idx="1"/>
          </p:nvPr>
        </p:nvSpPr>
        <p:spPr bwMode="auto">
          <a:xfrm>
            <a:off x="647700" y="1454150"/>
            <a:ext cx="11183938"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4" name="TextBox 13"/>
          <p:cNvSpPr txBox="1"/>
          <p:nvPr userDrawn="1"/>
        </p:nvSpPr>
        <p:spPr>
          <a:xfrm>
            <a:off x="11113" y="6502232"/>
            <a:ext cx="7950201" cy="234950"/>
          </a:xfrm>
          <a:prstGeom prst="rect">
            <a:avLst/>
          </a:prstGeom>
          <a:noFill/>
        </p:spPr>
        <p:txBody>
          <a:bodyPr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lang="en-GB" sz="1100" b="1" spc="300" dirty="0">
              <a:ea typeface="+mn-ea"/>
              <a:cs typeface="Arial" panose="020B0604020202020204" pitchFamily="34" charset="0"/>
            </a:endParaRPr>
          </a:p>
          <a:p>
            <a:pPr>
              <a:defRPr/>
            </a:pPr>
            <a:endParaRPr lang="en-GB" sz="1067" b="1" spc="400" dirty="0">
              <a:solidFill>
                <a:schemeClr val="bg1"/>
              </a:solidFill>
            </a:endParaRPr>
          </a:p>
        </p:txBody>
      </p:sp>
      <p:sp>
        <p:nvSpPr>
          <p:cNvPr id="1030" name="Rectangle 15"/>
          <p:cNvSpPr>
            <a:spLocks noChangeArrowheads="1"/>
          </p:cNvSpPr>
          <p:nvPr userDrawn="1"/>
        </p:nvSpPr>
        <p:spPr bwMode="auto">
          <a:xfrm>
            <a:off x="5448300" y="3303588"/>
            <a:ext cx="123825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333">
                <a:solidFill>
                  <a:schemeClr val="bg1"/>
                </a:solidFill>
              </a:rPr>
              <a:t>© 3GPP 2012</a:t>
            </a:r>
            <a:endParaRPr lang="en-GB" altLang="en-US" sz="1333"/>
          </a:p>
        </p:txBody>
      </p:sp>
      <p:pic>
        <p:nvPicPr>
          <p:cNvPr id="1031" name="Picture 10" descr="3GPP_TM_RD.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098088" y="306388"/>
            <a:ext cx="1584325"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6"/>
          <p:cNvSpPr>
            <a:spLocks noChangeArrowheads="1"/>
          </p:cNvSpPr>
          <p:nvPr userDrawn="1"/>
        </p:nvSpPr>
        <p:spPr bwMode="auto">
          <a:xfrm>
            <a:off x="9918700" y="6462713"/>
            <a:ext cx="1027845" cy="256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67" dirty="0"/>
              <a:t>© 3GPP 2024</a:t>
            </a:r>
          </a:p>
        </p:txBody>
      </p:sp>
      <p:sp>
        <p:nvSpPr>
          <p:cNvPr id="12" name="Oval 11"/>
          <p:cNvSpPr/>
          <p:nvPr userDrawn="1"/>
        </p:nvSpPr>
        <p:spPr bwMode="auto">
          <a:xfrm>
            <a:off x="11079163" y="6364288"/>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435BA645-663C-49B9-8214-3A0DBAD6F1FF}" type="slidenum">
              <a:rPr lang="en-GB" altLang="en-US" sz="1333" b="1" smtClean="0"/>
              <a:pPr algn="ctr">
                <a:defRPr/>
              </a:pPr>
              <a:t>‹#›</a:t>
            </a:fld>
            <a:endParaRPr lang="en-GB" altLang="en-US" sz="1333" b="1"/>
          </a:p>
          <a:p>
            <a:pPr>
              <a:defRPr/>
            </a:pPr>
            <a:endParaRPr lang="en-GB" altLang="en-US" sz="1333"/>
          </a:p>
        </p:txBody>
      </p:sp>
    </p:spTree>
  </p:cSld>
  <p:clrMap bg1="lt1" tx1="dk1" bg2="lt2" tx2="dk2" accent1="accent1" accent2="accent2" accent3="accent3" accent4="accent4" accent5="accent5" accent6="accent6" hlink="hlink" folHlink="folHlink"/>
  <p:sldLayoutIdLst>
    <p:sldLayoutId id="2147483938" r:id="rId1"/>
    <p:sldLayoutId id="2147483936" r:id="rId2"/>
    <p:sldLayoutId id="2147483939" r:id="rId3"/>
  </p:sldLayoutIdLst>
  <p:transition spd="slow"/>
  <p:hf hdr="0" ftr="0" dt="0"/>
  <p:txStyles>
    <p:title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itchFamily="34" charset="0"/>
        </a:defRPr>
      </a:lvl2pPr>
      <a:lvl3pPr algn="ctr" rtl="0" eaLnBrk="0" fontAlgn="base" hangingPunct="0">
        <a:spcBef>
          <a:spcPct val="0"/>
        </a:spcBef>
        <a:spcAft>
          <a:spcPct val="0"/>
        </a:spcAft>
        <a:defRPr sz="4200">
          <a:solidFill>
            <a:srgbClr val="FF0000"/>
          </a:solidFill>
          <a:latin typeface="Calibri" pitchFamily="34" charset="0"/>
        </a:defRPr>
      </a:lvl3pPr>
      <a:lvl4pPr algn="ctr" rtl="0" eaLnBrk="0" fontAlgn="base" hangingPunct="0">
        <a:spcBef>
          <a:spcPct val="0"/>
        </a:spcBef>
        <a:spcAft>
          <a:spcPct val="0"/>
        </a:spcAft>
        <a:defRPr sz="4200">
          <a:solidFill>
            <a:srgbClr val="FF0000"/>
          </a:solidFill>
          <a:latin typeface="Calibri" pitchFamily="34" charset="0"/>
        </a:defRPr>
      </a:lvl4pPr>
      <a:lvl5pPr algn="ctr" rtl="0" eaLnBrk="0" fontAlgn="base" hangingPunct="0">
        <a:spcBef>
          <a:spcPct val="0"/>
        </a:spcBef>
        <a:spcAft>
          <a:spcPct val="0"/>
        </a:spcAft>
        <a:defRPr sz="4200">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p:titleStyle>
    <p:bodyStyle>
      <a:lvl1pPr marL="608013" indent="-608013" algn="l" rtl="0" eaLnBrk="0" fontAlgn="base" hangingPunct="0">
        <a:spcBef>
          <a:spcPct val="20000"/>
        </a:spcBef>
        <a:spcAft>
          <a:spcPct val="0"/>
        </a:spcAft>
        <a:buBlip>
          <a:blip r:embed="rId6"/>
        </a:buBlip>
        <a:defRPr sz="3700">
          <a:solidFill>
            <a:schemeClr val="tx1"/>
          </a:solidFill>
          <a:latin typeface="+mn-lt"/>
          <a:ea typeface="+mn-ea"/>
          <a:cs typeface="+mn-cs"/>
        </a:defRPr>
      </a:lvl1pPr>
      <a:lvl2pPr marL="989013" indent="-379413" algn="l" rtl="0" eaLnBrk="0" fontAlgn="base" hangingPunct="0">
        <a:spcBef>
          <a:spcPct val="20000"/>
        </a:spcBef>
        <a:spcAft>
          <a:spcPct val="0"/>
        </a:spcAft>
        <a:buClr>
          <a:srgbClr val="C00000"/>
        </a:buClr>
        <a:buBlip>
          <a:blip r:embed="rId7"/>
        </a:buBlip>
        <a:defRPr sz="3200">
          <a:solidFill>
            <a:schemeClr val="tx1"/>
          </a:solidFill>
          <a:latin typeface="+mn-lt"/>
        </a:defRPr>
      </a:lvl2pPr>
      <a:lvl3pPr marL="1522413" indent="-303213" algn="l" rtl="0" eaLnBrk="0" fontAlgn="base" hangingPunct="0">
        <a:spcBef>
          <a:spcPct val="20000"/>
        </a:spcBef>
        <a:spcAft>
          <a:spcPct val="0"/>
        </a:spcAft>
        <a:buBlip>
          <a:blip r:embed="rId8"/>
        </a:buBlip>
        <a:defRPr sz="2600">
          <a:solidFill>
            <a:schemeClr val="tx1"/>
          </a:solidFill>
          <a:latin typeface="+mn-lt"/>
        </a:defRPr>
      </a:lvl3pPr>
      <a:lvl4pPr marL="2132013" indent="-303213"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613" indent="-303213"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ctrTitle"/>
          </p:nvPr>
        </p:nvSpPr>
        <p:spPr>
          <a:xfrm>
            <a:off x="2054990" y="2501576"/>
            <a:ext cx="8621712" cy="1468438"/>
          </a:xfrm>
        </p:spPr>
        <p:txBody>
          <a:bodyPr>
            <a:noAutofit/>
          </a:bodyPr>
          <a:lstStyle/>
          <a:p>
            <a:pPr>
              <a:defRPr/>
            </a:pPr>
            <a:r>
              <a:rPr lang="en-GB" sz="4800" b="1" i="1" dirty="0">
                <a:effectLst>
                  <a:outerShdw blurRad="38100" dist="38100" dir="2700000" algn="tl">
                    <a:srgbClr val="C0C0C0"/>
                  </a:outerShdw>
                </a:effectLst>
              </a:rPr>
              <a:t>  </a:t>
            </a:r>
            <a:br>
              <a:rPr lang="en-GB" sz="4800" dirty="0"/>
            </a:br>
            <a:r>
              <a:rPr lang="en-US" altLang="zh-CN" sz="4800" b="1" dirty="0"/>
              <a:t>Discussion of concepts for</a:t>
            </a:r>
            <a:br>
              <a:rPr lang="en-US" altLang="zh-CN" sz="4800" b="1" dirty="0"/>
            </a:br>
            <a:r>
              <a:rPr lang="en-US" altLang="zh-CN" sz="4800" b="1" dirty="0"/>
              <a:t>Network Digital Twin</a:t>
            </a:r>
            <a:br>
              <a:rPr lang="en-GB" sz="4800" b="1" i="1" dirty="0"/>
            </a:br>
            <a:r>
              <a:rPr lang="en-US" altLang="zh-CN" sz="2400" dirty="0">
                <a:latin typeface="Arial" pitchFamily="34" charset="0"/>
              </a:rPr>
              <a:t>SA5 rapporteur call - xx Feb, 2024</a:t>
            </a:r>
            <a:br>
              <a:rPr lang="fr-FR" sz="2400" dirty="0">
                <a:latin typeface="Arial" pitchFamily="34" charset="0"/>
              </a:rPr>
            </a:br>
            <a:endParaRPr lang="en-GB" sz="4800" dirty="0">
              <a:effectLst>
                <a:outerShdw blurRad="38100" dist="38100" dir="2700000" algn="tl">
                  <a:srgbClr val="C0C0C0"/>
                </a:outerShdw>
              </a:effectLst>
            </a:endParaRPr>
          </a:p>
        </p:txBody>
      </p:sp>
      <p:sp>
        <p:nvSpPr>
          <p:cNvPr id="6147" name="Subtitle 6"/>
          <p:cNvSpPr>
            <a:spLocks noGrp="1"/>
          </p:cNvSpPr>
          <p:nvPr>
            <p:ph type="subTitle" idx="1"/>
          </p:nvPr>
        </p:nvSpPr>
        <p:spPr>
          <a:xfrm>
            <a:off x="2098646" y="4339138"/>
            <a:ext cx="8534400" cy="1752600"/>
          </a:xfrm>
        </p:spPr>
        <p:txBody>
          <a:bodyPr/>
          <a:lstStyle/>
          <a:p>
            <a:pPr>
              <a:lnSpc>
                <a:spcPct val="80000"/>
              </a:lnSpc>
            </a:pPr>
            <a:br>
              <a:rPr lang="en-US" altLang="en-US" sz="2667" dirty="0"/>
            </a:br>
            <a:r>
              <a:rPr lang="en-US" altLang="en-US" sz="2400" dirty="0">
                <a:latin typeface="Arial" charset="0"/>
              </a:rPr>
              <a:t>Brendan Hassett, Huawei</a:t>
            </a: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65394-1B42-47A6-A91D-573DD763D1CC}"/>
              </a:ext>
            </a:extLst>
          </p:cNvPr>
          <p:cNvSpPr>
            <a:spLocks noGrp="1"/>
          </p:cNvSpPr>
          <p:nvPr>
            <p:ph type="title"/>
          </p:nvPr>
        </p:nvSpPr>
        <p:spPr/>
        <p:txBody>
          <a:bodyPr/>
          <a:lstStyle/>
          <a:p>
            <a:r>
              <a:rPr lang="en-US" altLang="zh-CN" dirty="0"/>
              <a:t>Some practical examples</a:t>
            </a:r>
            <a:endParaRPr lang="zh-CN" altLang="en-US" dirty="0"/>
          </a:p>
        </p:txBody>
      </p:sp>
      <p:sp>
        <p:nvSpPr>
          <p:cNvPr id="3" name="Content Placeholder 2">
            <a:extLst>
              <a:ext uri="{FF2B5EF4-FFF2-40B4-BE49-F238E27FC236}">
                <a16:creationId xmlns:a16="http://schemas.microsoft.com/office/drawing/2014/main" id="{9D9415BB-D30F-4089-A262-698B25D2DF4A}"/>
              </a:ext>
            </a:extLst>
          </p:cNvPr>
          <p:cNvSpPr>
            <a:spLocks noGrp="1"/>
          </p:cNvSpPr>
          <p:nvPr>
            <p:ph idx="1"/>
          </p:nvPr>
        </p:nvSpPr>
        <p:spPr/>
        <p:txBody>
          <a:bodyPr/>
          <a:lstStyle/>
          <a:p>
            <a:pPr marL="0" indent="0">
              <a:buNone/>
            </a:pPr>
            <a:r>
              <a:rPr lang="en-US" altLang="zh-CN" sz="2800" dirty="0"/>
              <a:t>For 3GPP SA5, this could manifest as abstract Key Quality Indicators which are difficult to calculate based only on the contents of the MOIs, and which need to consider the network environment and operational workflows.</a:t>
            </a:r>
          </a:p>
          <a:p>
            <a:r>
              <a:rPr lang="en-US" altLang="zh-CN" sz="2800" dirty="0"/>
              <a:t>The stability of a Network Function could be estimated by combining the Network Function MOIs with a proposed repair workflow.</a:t>
            </a:r>
          </a:p>
          <a:p>
            <a:r>
              <a:rPr lang="en-US" altLang="zh-CN" sz="2800" dirty="0"/>
              <a:t>The traffic handling capacity of a network could be estimated by combining the actual traffic levels with a proposed energy saving action.</a:t>
            </a:r>
          </a:p>
        </p:txBody>
      </p:sp>
    </p:spTree>
    <p:extLst>
      <p:ext uri="{BB962C8B-B14F-4D97-AF65-F5344CB8AC3E}">
        <p14:creationId xmlns:p14="http://schemas.microsoft.com/office/powerpoint/2010/main" val="3229811937"/>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65394-1B42-47A6-A91D-573DD763D1CC}"/>
              </a:ext>
            </a:extLst>
          </p:cNvPr>
          <p:cNvSpPr>
            <a:spLocks noGrp="1"/>
          </p:cNvSpPr>
          <p:nvPr>
            <p:ph type="title"/>
          </p:nvPr>
        </p:nvSpPr>
        <p:spPr/>
        <p:txBody>
          <a:bodyPr/>
          <a:lstStyle/>
          <a:p>
            <a:r>
              <a:rPr lang="en-US" altLang="zh-CN" dirty="0"/>
              <a:t>Opportunities</a:t>
            </a:r>
            <a:endParaRPr lang="zh-CN" altLang="en-US" dirty="0"/>
          </a:p>
        </p:txBody>
      </p:sp>
      <p:sp>
        <p:nvSpPr>
          <p:cNvPr id="3" name="Content Placeholder 2">
            <a:extLst>
              <a:ext uri="{FF2B5EF4-FFF2-40B4-BE49-F238E27FC236}">
                <a16:creationId xmlns:a16="http://schemas.microsoft.com/office/drawing/2014/main" id="{9D9415BB-D30F-4089-A262-698B25D2DF4A}"/>
              </a:ext>
            </a:extLst>
          </p:cNvPr>
          <p:cNvSpPr>
            <a:spLocks noGrp="1"/>
          </p:cNvSpPr>
          <p:nvPr>
            <p:ph idx="1"/>
          </p:nvPr>
        </p:nvSpPr>
        <p:spPr/>
        <p:txBody>
          <a:bodyPr/>
          <a:lstStyle/>
          <a:p>
            <a:r>
              <a:rPr lang="en-US" altLang="zh-CN" sz="3200" dirty="0"/>
              <a:t>A Digital Twin could enable a network operator to explore Key Quality Indicators (e.g. resilience, stability, traffic handling capacity, efficiency) in ways that are not currently possible using the 3GPP Network Resource Model.</a:t>
            </a:r>
          </a:p>
          <a:p>
            <a:r>
              <a:rPr lang="en-US" altLang="zh-CN" sz="3200" dirty="0"/>
              <a:t>A Digital Twin could be used to combine the MOIs with proposed workflows in simulated environments, validate the results, and enable the network operator to approve/disapprove the workflows.</a:t>
            </a:r>
          </a:p>
        </p:txBody>
      </p:sp>
    </p:spTree>
    <p:extLst>
      <p:ext uri="{BB962C8B-B14F-4D97-AF65-F5344CB8AC3E}">
        <p14:creationId xmlns:p14="http://schemas.microsoft.com/office/powerpoint/2010/main" val="4065849600"/>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65394-1B42-47A6-A91D-573DD763D1CC}"/>
              </a:ext>
            </a:extLst>
          </p:cNvPr>
          <p:cNvSpPr>
            <a:spLocks noGrp="1"/>
          </p:cNvSpPr>
          <p:nvPr>
            <p:ph type="title"/>
          </p:nvPr>
        </p:nvSpPr>
        <p:spPr/>
        <p:txBody>
          <a:bodyPr/>
          <a:lstStyle/>
          <a:p>
            <a:r>
              <a:rPr lang="en-US" altLang="zh-CN" dirty="0"/>
              <a:t>Guidance for SA5</a:t>
            </a:r>
            <a:endParaRPr lang="zh-CN" altLang="en-US" dirty="0"/>
          </a:p>
        </p:txBody>
      </p:sp>
      <p:sp>
        <p:nvSpPr>
          <p:cNvPr id="3" name="Content Placeholder 2">
            <a:extLst>
              <a:ext uri="{FF2B5EF4-FFF2-40B4-BE49-F238E27FC236}">
                <a16:creationId xmlns:a16="http://schemas.microsoft.com/office/drawing/2014/main" id="{9D9415BB-D30F-4089-A262-698B25D2DF4A}"/>
              </a:ext>
            </a:extLst>
          </p:cNvPr>
          <p:cNvSpPr>
            <a:spLocks noGrp="1"/>
          </p:cNvSpPr>
          <p:nvPr>
            <p:ph idx="1"/>
          </p:nvPr>
        </p:nvSpPr>
        <p:spPr/>
        <p:txBody>
          <a:bodyPr/>
          <a:lstStyle/>
          <a:p>
            <a:r>
              <a:rPr lang="en-US" altLang="zh-CN" sz="3200" dirty="0"/>
              <a:t>Avoid use cases which can be satisfied by just using information that exists in the 3GPP Network Resource Model.</a:t>
            </a:r>
          </a:p>
          <a:p>
            <a:r>
              <a:rPr lang="en-US" altLang="zh-CN" sz="3200" dirty="0"/>
              <a:t>Focus on use cases that:</a:t>
            </a:r>
          </a:p>
          <a:p>
            <a:pPr marL="987425" indent="-608013">
              <a:buFont typeface="+mj-lt"/>
              <a:buAutoNum type="arabicPeriod"/>
            </a:pPr>
            <a:r>
              <a:rPr lang="en-US" altLang="zh-CN" sz="3200" dirty="0"/>
              <a:t>Consumes information from the 3GPP Network Resource Model</a:t>
            </a:r>
          </a:p>
          <a:p>
            <a:pPr marL="987425" indent="-608013">
              <a:buFont typeface="+mj-lt"/>
              <a:buAutoNum type="arabicPeriod"/>
            </a:pPr>
            <a:r>
              <a:rPr lang="en-US" altLang="zh-CN" sz="3200" dirty="0"/>
              <a:t>Combines with network environment information and/or operational workflow information</a:t>
            </a:r>
          </a:p>
          <a:p>
            <a:pPr marL="987425" indent="-608013">
              <a:buFont typeface="+mj-lt"/>
              <a:buAutoNum type="arabicPeriod"/>
            </a:pPr>
            <a:r>
              <a:rPr lang="en-US" altLang="zh-CN" sz="3200" dirty="0"/>
              <a:t>Produces new knowledge that did not originally exist in the 3GPP Network Resource Model</a:t>
            </a:r>
          </a:p>
        </p:txBody>
      </p:sp>
    </p:spTree>
    <p:extLst>
      <p:ext uri="{BB962C8B-B14F-4D97-AF65-F5344CB8AC3E}">
        <p14:creationId xmlns:p14="http://schemas.microsoft.com/office/powerpoint/2010/main" val="3743374466"/>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2870" y="2787365"/>
            <a:ext cx="8221835" cy="519616"/>
          </a:xfrm>
        </p:spPr>
        <p:txBody>
          <a:bodyPr/>
          <a:lstStyle/>
          <a:p>
            <a:r>
              <a:rPr lang="sv-SE" sz="4400" dirty="0" err="1"/>
              <a:t>Thank</a:t>
            </a:r>
            <a:r>
              <a:rPr lang="sv-SE" sz="4400" dirty="0"/>
              <a:t> </a:t>
            </a:r>
            <a:r>
              <a:rPr lang="sv-SE" sz="4400" dirty="0" err="1"/>
              <a:t>you</a:t>
            </a:r>
            <a:r>
              <a:rPr lang="sv-SE" sz="4400" dirty="0"/>
              <a:t>!</a:t>
            </a:r>
          </a:p>
        </p:txBody>
      </p:sp>
    </p:spTree>
    <p:extLst>
      <p:ext uri="{BB962C8B-B14F-4D97-AF65-F5344CB8AC3E}">
        <p14:creationId xmlns:p14="http://schemas.microsoft.com/office/powerpoint/2010/main" val="1195480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65394-1B42-47A6-A91D-573DD763D1CC}"/>
              </a:ext>
            </a:extLst>
          </p:cNvPr>
          <p:cNvSpPr>
            <a:spLocks noGrp="1"/>
          </p:cNvSpPr>
          <p:nvPr>
            <p:ph type="title"/>
          </p:nvPr>
        </p:nvSpPr>
        <p:spPr/>
        <p:txBody>
          <a:bodyPr/>
          <a:lstStyle/>
          <a:p>
            <a:r>
              <a:rPr lang="en-US" altLang="zh-CN" dirty="0"/>
              <a:t>Problem description</a:t>
            </a:r>
            <a:endParaRPr lang="zh-CN" altLang="en-US" dirty="0"/>
          </a:p>
        </p:txBody>
      </p:sp>
      <p:sp>
        <p:nvSpPr>
          <p:cNvPr id="3" name="Content Placeholder 2">
            <a:extLst>
              <a:ext uri="{FF2B5EF4-FFF2-40B4-BE49-F238E27FC236}">
                <a16:creationId xmlns:a16="http://schemas.microsoft.com/office/drawing/2014/main" id="{9D9415BB-D30F-4089-A262-698B25D2DF4A}"/>
              </a:ext>
            </a:extLst>
          </p:cNvPr>
          <p:cNvSpPr>
            <a:spLocks noGrp="1"/>
          </p:cNvSpPr>
          <p:nvPr>
            <p:ph idx="1"/>
          </p:nvPr>
        </p:nvSpPr>
        <p:spPr/>
        <p:txBody>
          <a:bodyPr/>
          <a:lstStyle/>
          <a:p>
            <a:r>
              <a:rPr lang="en-US" altLang="zh-CN" sz="2800" dirty="0"/>
              <a:t>There are multiple definitions of “Digital Twin”.</a:t>
            </a:r>
          </a:p>
          <a:p>
            <a:r>
              <a:rPr lang="en-US" altLang="zh-CN" sz="2800" dirty="0"/>
              <a:t>Many formal definitions are very vague and open-ended.</a:t>
            </a:r>
          </a:p>
          <a:p>
            <a:r>
              <a:rPr lang="en-US" altLang="zh-CN" sz="2800" dirty="0"/>
              <a:t>Most examples in literature focus on using “Digital Twin” in an industrial process, there are no good examples which map directly to 3GPP Network Management.</a:t>
            </a:r>
          </a:p>
          <a:p>
            <a:pPr marL="0" indent="0">
              <a:buNone/>
            </a:pPr>
            <a:r>
              <a:rPr lang="en-US" altLang="zh-CN" sz="2800" dirty="0"/>
              <a:t>SA5 needs to assess:</a:t>
            </a:r>
          </a:p>
          <a:p>
            <a:r>
              <a:rPr lang="en-US" altLang="zh-CN" sz="2800" dirty="0"/>
              <a:t>Which aspects of “Digital Twin” are relevant for 3GPP Network Management</a:t>
            </a:r>
          </a:p>
          <a:p>
            <a:r>
              <a:rPr lang="en-US" altLang="zh-CN" sz="2800" dirty="0"/>
              <a:t>What value/opportunities can be gained from “Digital Twin”</a:t>
            </a:r>
          </a:p>
        </p:txBody>
      </p:sp>
    </p:spTree>
    <p:extLst>
      <p:ext uri="{BB962C8B-B14F-4D97-AF65-F5344CB8AC3E}">
        <p14:creationId xmlns:p14="http://schemas.microsoft.com/office/powerpoint/2010/main" val="1138494603"/>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65394-1B42-47A6-A91D-573DD763D1CC}"/>
              </a:ext>
            </a:extLst>
          </p:cNvPr>
          <p:cNvSpPr>
            <a:spLocks noGrp="1"/>
          </p:cNvSpPr>
          <p:nvPr>
            <p:ph type="title"/>
          </p:nvPr>
        </p:nvSpPr>
        <p:spPr/>
        <p:txBody>
          <a:bodyPr/>
          <a:lstStyle/>
          <a:p>
            <a:r>
              <a:rPr lang="en-US" altLang="zh-CN" dirty="0"/>
              <a:t>Issues with “Digital Twin” terminology</a:t>
            </a:r>
            <a:endParaRPr lang="zh-CN" altLang="en-US" dirty="0"/>
          </a:p>
        </p:txBody>
      </p:sp>
      <p:sp>
        <p:nvSpPr>
          <p:cNvPr id="3" name="Content Placeholder 2">
            <a:extLst>
              <a:ext uri="{FF2B5EF4-FFF2-40B4-BE49-F238E27FC236}">
                <a16:creationId xmlns:a16="http://schemas.microsoft.com/office/drawing/2014/main" id="{9D9415BB-D30F-4089-A262-698B25D2DF4A}"/>
              </a:ext>
            </a:extLst>
          </p:cNvPr>
          <p:cNvSpPr>
            <a:spLocks noGrp="1"/>
          </p:cNvSpPr>
          <p:nvPr>
            <p:ph idx="1"/>
          </p:nvPr>
        </p:nvSpPr>
        <p:spPr/>
        <p:txBody>
          <a:bodyPr/>
          <a:lstStyle/>
          <a:p>
            <a:r>
              <a:rPr lang="en-US" altLang="zh-CN" sz="2800" dirty="0"/>
              <a:t>Most of the existing literature on “Digital Twin” refers to industrial processes. Typically, the literature focuses on “greenfield” industrial automation and includes many aspects that are essential enablers for Digital Twin, but are not actually part of Digital Twin, such as:</a:t>
            </a:r>
          </a:p>
          <a:p>
            <a:pPr lvl="1"/>
            <a:r>
              <a:rPr lang="en-US" altLang="zh-CN" sz="2300" dirty="0"/>
              <a:t>How to model an asset</a:t>
            </a:r>
          </a:p>
          <a:p>
            <a:pPr lvl="1"/>
            <a:r>
              <a:rPr lang="en-US" altLang="zh-CN" sz="2300" dirty="0"/>
              <a:t>How to synchronize a model instance with a physical asset</a:t>
            </a:r>
          </a:p>
          <a:p>
            <a:r>
              <a:rPr lang="en-US" altLang="zh-CN" sz="2800" dirty="0"/>
              <a:t>It can be very difficult to map this literature to the problem space of 3GPP Network Management, which is a very mature problem space with well-defined concepts and solutions.</a:t>
            </a:r>
            <a:endParaRPr lang="zh-CN" altLang="en-US" sz="2800" dirty="0"/>
          </a:p>
        </p:txBody>
      </p:sp>
    </p:spTree>
    <p:extLst>
      <p:ext uri="{BB962C8B-B14F-4D97-AF65-F5344CB8AC3E}">
        <p14:creationId xmlns:p14="http://schemas.microsoft.com/office/powerpoint/2010/main" val="1870159101"/>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65394-1B42-47A6-A91D-573DD763D1CC}"/>
              </a:ext>
            </a:extLst>
          </p:cNvPr>
          <p:cNvSpPr>
            <a:spLocks noGrp="1"/>
          </p:cNvSpPr>
          <p:nvPr>
            <p:ph type="title"/>
          </p:nvPr>
        </p:nvSpPr>
        <p:spPr/>
        <p:txBody>
          <a:bodyPr/>
          <a:lstStyle/>
          <a:p>
            <a:r>
              <a:rPr lang="en-US" altLang="zh-CN" dirty="0"/>
              <a:t>Useful concepts from published research</a:t>
            </a:r>
            <a:endParaRPr lang="zh-CN" altLang="en-US" dirty="0"/>
          </a:p>
        </p:txBody>
      </p:sp>
      <p:sp>
        <p:nvSpPr>
          <p:cNvPr id="3" name="Content Placeholder 2">
            <a:extLst>
              <a:ext uri="{FF2B5EF4-FFF2-40B4-BE49-F238E27FC236}">
                <a16:creationId xmlns:a16="http://schemas.microsoft.com/office/drawing/2014/main" id="{9D9415BB-D30F-4089-A262-698B25D2DF4A}"/>
              </a:ext>
            </a:extLst>
          </p:cNvPr>
          <p:cNvSpPr>
            <a:spLocks noGrp="1"/>
          </p:cNvSpPr>
          <p:nvPr>
            <p:ph idx="1"/>
          </p:nvPr>
        </p:nvSpPr>
        <p:spPr/>
        <p:txBody>
          <a:bodyPr/>
          <a:lstStyle/>
          <a:p>
            <a:pPr marL="0" indent="0">
              <a:buNone/>
            </a:pPr>
            <a:r>
              <a:rPr lang="en-US" sz="3200" dirty="0"/>
              <a:t>A research paper [1] could be useful for 3GPP SA5.</a:t>
            </a:r>
          </a:p>
          <a:p>
            <a:pPr marL="0" indent="0">
              <a:buNone/>
            </a:pPr>
            <a:endParaRPr lang="en-US" sz="2400" dirty="0"/>
          </a:p>
          <a:p>
            <a:pPr marL="447675" indent="-447675">
              <a:buNone/>
            </a:pPr>
            <a:r>
              <a:rPr lang="en-US" sz="2400" dirty="0"/>
              <a:t>[1] The Concept of Digital Twin and Digital Shadow in Manufacturing</a:t>
            </a:r>
            <a:br>
              <a:rPr lang="en-US" sz="2400" dirty="0"/>
            </a:br>
            <a:r>
              <a:rPr lang="en-US" sz="2000" dirty="0"/>
              <a:t>9th CIRP Conference on High Performance Cutting (HPC 2020)</a:t>
            </a:r>
            <a:br>
              <a:rPr lang="en-US" sz="2000" dirty="0"/>
            </a:br>
            <a:r>
              <a:rPr lang="en-US" altLang="zh-CN" sz="2000" dirty="0"/>
              <a:t>https://www.sciencedirect.com/science/article/pii/S2212827121006612</a:t>
            </a:r>
            <a:endParaRPr lang="en-US" altLang="zh-CN" sz="2400" dirty="0"/>
          </a:p>
          <a:p>
            <a:pPr marL="0" indent="0">
              <a:buNone/>
            </a:pPr>
            <a:endParaRPr lang="en-US" altLang="zh-CN" sz="2000" dirty="0"/>
          </a:p>
          <a:p>
            <a:pPr marL="0" indent="0">
              <a:buNone/>
            </a:pPr>
            <a:r>
              <a:rPr lang="en-US" altLang="zh-CN" sz="2000" i="1" dirty="0"/>
              <a:t>Abstract</a:t>
            </a:r>
          </a:p>
          <a:p>
            <a:pPr marL="0" indent="0">
              <a:buNone/>
            </a:pPr>
            <a:r>
              <a:rPr lang="en-US" altLang="zh-CN" sz="2000" dirty="0"/>
              <a:t>There still is a lacking comprehensive understanding of the relevant terms Digital Twin (DT) and Digital Shadow (DS) in particular within the application on the field of manufacturing technology. However, a common, transparent understanding of the concept and its requirements interferes with the implementation and application of these powerful tools. In this sense, the following publication gives a new definition of the concept within the field of manufacturing technology and shows specific applications.</a:t>
            </a:r>
            <a:endParaRPr lang="zh-CN" altLang="en-US" sz="2800" dirty="0"/>
          </a:p>
        </p:txBody>
      </p:sp>
    </p:spTree>
    <p:extLst>
      <p:ext uri="{BB962C8B-B14F-4D97-AF65-F5344CB8AC3E}">
        <p14:creationId xmlns:p14="http://schemas.microsoft.com/office/powerpoint/2010/main" val="697638303"/>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65394-1B42-47A6-A91D-573DD763D1CC}"/>
              </a:ext>
            </a:extLst>
          </p:cNvPr>
          <p:cNvSpPr>
            <a:spLocks noGrp="1"/>
          </p:cNvSpPr>
          <p:nvPr>
            <p:ph type="title"/>
          </p:nvPr>
        </p:nvSpPr>
        <p:spPr/>
        <p:txBody>
          <a:bodyPr/>
          <a:lstStyle/>
          <a:p>
            <a:r>
              <a:rPr lang="en-US" altLang="zh-CN" dirty="0"/>
              <a:t>Digital shadow</a:t>
            </a:r>
            <a:r>
              <a:rPr lang="en-US" altLang="zh-CN" sz="2800" dirty="0"/>
              <a:t> as described in [1]</a:t>
            </a:r>
            <a:endParaRPr lang="zh-CN" altLang="en-US" dirty="0"/>
          </a:p>
        </p:txBody>
      </p:sp>
      <p:sp>
        <p:nvSpPr>
          <p:cNvPr id="3" name="Content Placeholder 2">
            <a:extLst>
              <a:ext uri="{FF2B5EF4-FFF2-40B4-BE49-F238E27FC236}">
                <a16:creationId xmlns:a16="http://schemas.microsoft.com/office/drawing/2014/main" id="{9D9415BB-D30F-4089-A262-698B25D2DF4A}"/>
              </a:ext>
            </a:extLst>
          </p:cNvPr>
          <p:cNvSpPr>
            <a:spLocks noGrp="1"/>
          </p:cNvSpPr>
          <p:nvPr>
            <p:ph idx="1"/>
          </p:nvPr>
        </p:nvSpPr>
        <p:spPr/>
        <p:txBody>
          <a:bodyPr/>
          <a:lstStyle/>
          <a:p>
            <a:r>
              <a:rPr lang="en-US" altLang="zh-CN" sz="3200" dirty="0"/>
              <a:t>A digital representation of a physical asset instance.</a:t>
            </a:r>
          </a:p>
          <a:p>
            <a:r>
              <a:rPr lang="en-US" altLang="zh-CN" sz="3200" dirty="0"/>
              <a:t>Contains aspects of an asset (e.g. attributes and relationships) which are synchronized in near real-time.</a:t>
            </a:r>
          </a:p>
          <a:p>
            <a:r>
              <a:rPr lang="en-US" altLang="zh-CN" sz="3200" dirty="0"/>
              <a:t>May be read from the asset (interrogation) and written to the asset (control).</a:t>
            </a:r>
          </a:p>
          <a:p>
            <a:endParaRPr lang="en-US" altLang="zh-CN" sz="3200" dirty="0"/>
          </a:p>
          <a:p>
            <a:r>
              <a:rPr lang="en-US" altLang="zh-CN" sz="3200" dirty="0"/>
              <a:t>In SA5, this maps directly to a Managed Object Instance.</a:t>
            </a:r>
            <a:endParaRPr lang="zh-CN" altLang="en-US" sz="3200" dirty="0"/>
          </a:p>
        </p:txBody>
      </p:sp>
    </p:spTree>
    <p:extLst>
      <p:ext uri="{BB962C8B-B14F-4D97-AF65-F5344CB8AC3E}">
        <p14:creationId xmlns:p14="http://schemas.microsoft.com/office/powerpoint/2010/main" val="3919011974"/>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65394-1B42-47A6-A91D-573DD763D1CC}"/>
              </a:ext>
            </a:extLst>
          </p:cNvPr>
          <p:cNvSpPr>
            <a:spLocks noGrp="1"/>
          </p:cNvSpPr>
          <p:nvPr>
            <p:ph type="title"/>
          </p:nvPr>
        </p:nvSpPr>
        <p:spPr/>
        <p:txBody>
          <a:bodyPr/>
          <a:lstStyle/>
          <a:p>
            <a:r>
              <a:rPr lang="en-US" altLang="zh-CN" dirty="0"/>
              <a:t>Digital twin</a:t>
            </a:r>
            <a:r>
              <a:rPr lang="en-US" altLang="zh-CN" sz="2800" dirty="0"/>
              <a:t> as described in [1]</a:t>
            </a:r>
            <a:endParaRPr lang="zh-CN" altLang="en-US" dirty="0"/>
          </a:p>
        </p:txBody>
      </p:sp>
      <p:sp>
        <p:nvSpPr>
          <p:cNvPr id="3" name="Content Placeholder 2">
            <a:extLst>
              <a:ext uri="{FF2B5EF4-FFF2-40B4-BE49-F238E27FC236}">
                <a16:creationId xmlns:a16="http://schemas.microsoft.com/office/drawing/2014/main" id="{9D9415BB-D30F-4089-A262-698B25D2DF4A}"/>
              </a:ext>
            </a:extLst>
          </p:cNvPr>
          <p:cNvSpPr>
            <a:spLocks noGrp="1"/>
          </p:cNvSpPr>
          <p:nvPr>
            <p:ph idx="1"/>
          </p:nvPr>
        </p:nvSpPr>
        <p:spPr/>
        <p:txBody>
          <a:bodyPr/>
          <a:lstStyle/>
          <a:p>
            <a:r>
              <a:rPr lang="en-US" altLang="zh-CN" sz="3200" dirty="0"/>
              <a:t>An enhancement of a digital shadow to add extra aspects.</a:t>
            </a:r>
          </a:p>
          <a:p>
            <a:r>
              <a:rPr lang="en-US" altLang="zh-CN" sz="3200" dirty="0"/>
              <a:t>Extra aspects are not modelled in the asset, but can be inferred by how the asset reacts to its environment.</a:t>
            </a:r>
          </a:p>
          <a:p>
            <a:r>
              <a:rPr lang="en-US" altLang="zh-CN" sz="3200" dirty="0"/>
              <a:t>Extra aspects may reflect outside influences on the asset, for example:</a:t>
            </a:r>
          </a:p>
          <a:p>
            <a:pPr lvl="1"/>
            <a:r>
              <a:rPr lang="en-US" altLang="zh-CN" sz="2700" dirty="0"/>
              <a:t>How the asset may be changed by external environment</a:t>
            </a:r>
          </a:p>
          <a:p>
            <a:pPr lvl="1"/>
            <a:r>
              <a:rPr lang="en-US" altLang="zh-CN" sz="2700" dirty="0"/>
              <a:t>How the asset may be changed by lifecycle/workflow</a:t>
            </a:r>
          </a:p>
          <a:p>
            <a:r>
              <a:rPr lang="en-US" altLang="zh-CN" sz="3200" dirty="0"/>
              <a:t>In SA5, this does not map to any existing concepts.</a:t>
            </a:r>
            <a:endParaRPr lang="zh-CN" altLang="en-US" sz="3200" dirty="0"/>
          </a:p>
        </p:txBody>
      </p:sp>
    </p:spTree>
    <p:extLst>
      <p:ext uri="{BB962C8B-B14F-4D97-AF65-F5344CB8AC3E}">
        <p14:creationId xmlns:p14="http://schemas.microsoft.com/office/powerpoint/2010/main" val="250742955"/>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65394-1B42-47A6-A91D-573DD763D1CC}"/>
              </a:ext>
            </a:extLst>
          </p:cNvPr>
          <p:cNvSpPr>
            <a:spLocks noGrp="1"/>
          </p:cNvSpPr>
          <p:nvPr>
            <p:ph type="title"/>
          </p:nvPr>
        </p:nvSpPr>
        <p:spPr/>
        <p:txBody>
          <a:bodyPr/>
          <a:lstStyle/>
          <a:p>
            <a:r>
              <a:rPr lang="en-US" altLang="zh-CN" dirty="0"/>
              <a:t>A way forward</a:t>
            </a:r>
            <a:endParaRPr lang="zh-CN" altLang="en-US" dirty="0"/>
          </a:p>
        </p:txBody>
      </p:sp>
      <p:sp>
        <p:nvSpPr>
          <p:cNvPr id="3" name="Content Placeholder 2">
            <a:extLst>
              <a:ext uri="{FF2B5EF4-FFF2-40B4-BE49-F238E27FC236}">
                <a16:creationId xmlns:a16="http://schemas.microsoft.com/office/drawing/2014/main" id="{9D9415BB-D30F-4089-A262-698B25D2DF4A}"/>
              </a:ext>
            </a:extLst>
          </p:cNvPr>
          <p:cNvSpPr>
            <a:spLocks noGrp="1"/>
          </p:cNvSpPr>
          <p:nvPr>
            <p:ph idx="1"/>
          </p:nvPr>
        </p:nvSpPr>
        <p:spPr/>
        <p:txBody>
          <a:bodyPr/>
          <a:lstStyle/>
          <a:p>
            <a:r>
              <a:rPr lang="en-US" altLang="zh-CN" sz="3200" dirty="0"/>
              <a:t>3GPP SA5 already has a concept (MOI) which maps directly to a digital shadow as defined in [1].</a:t>
            </a:r>
          </a:p>
          <a:p>
            <a:r>
              <a:rPr lang="en-US" altLang="zh-CN" sz="3200" dirty="0"/>
              <a:t>3GPP SA5 has no concept which maps to a digital twin as defined in [1].</a:t>
            </a:r>
          </a:p>
          <a:p>
            <a:endParaRPr lang="en-US" altLang="zh-CN" sz="3200" dirty="0"/>
          </a:p>
          <a:p>
            <a:r>
              <a:rPr lang="en-US" altLang="zh-CN" sz="3200" dirty="0"/>
              <a:t>Therefore, there follows a deeper analysis of the difference between Digital Shadow and Digital Twin in [1] to help guide the future work of 3GPP SA5.</a:t>
            </a:r>
            <a:endParaRPr lang="zh-CN" altLang="en-US" sz="3200" dirty="0"/>
          </a:p>
        </p:txBody>
      </p:sp>
    </p:spTree>
    <p:extLst>
      <p:ext uri="{BB962C8B-B14F-4D97-AF65-F5344CB8AC3E}">
        <p14:creationId xmlns:p14="http://schemas.microsoft.com/office/powerpoint/2010/main" val="1452018397"/>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65394-1B42-47A6-A91D-573DD763D1CC}"/>
              </a:ext>
            </a:extLst>
          </p:cNvPr>
          <p:cNvSpPr>
            <a:spLocks noGrp="1"/>
          </p:cNvSpPr>
          <p:nvPr>
            <p:ph type="title"/>
          </p:nvPr>
        </p:nvSpPr>
        <p:spPr/>
        <p:txBody>
          <a:bodyPr/>
          <a:lstStyle/>
          <a:p>
            <a:r>
              <a:rPr lang="en-US" altLang="zh-CN" dirty="0"/>
              <a:t>Differences between DS and DT</a:t>
            </a:r>
            <a:endParaRPr lang="zh-CN" altLang="en-US" dirty="0"/>
          </a:p>
        </p:txBody>
      </p:sp>
      <p:sp>
        <p:nvSpPr>
          <p:cNvPr id="3" name="Content Placeholder 2">
            <a:extLst>
              <a:ext uri="{FF2B5EF4-FFF2-40B4-BE49-F238E27FC236}">
                <a16:creationId xmlns:a16="http://schemas.microsoft.com/office/drawing/2014/main" id="{9D9415BB-D30F-4089-A262-698B25D2DF4A}"/>
              </a:ext>
            </a:extLst>
          </p:cNvPr>
          <p:cNvSpPr>
            <a:spLocks noGrp="1"/>
          </p:cNvSpPr>
          <p:nvPr>
            <p:ph idx="1"/>
          </p:nvPr>
        </p:nvSpPr>
        <p:spPr/>
        <p:txBody>
          <a:bodyPr/>
          <a:lstStyle/>
          <a:p>
            <a:r>
              <a:rPr lang="en-US" altLang="zh-CN" sz="3200" dirty="0"/>
              <a:t>As described in [1], the digital twin adds the concept of causality. This means that extra attributes of the asset will change in specific ways which relate to the workflow.</a:t>
            </a:r>
          </a:p>
          <a:p>
            <a:r>
              <a:rPr lang="en-US" altLang="zh-CN" sz="2800" dirty="0"/>
              <a:t>A use case in [1] shows an example of a cutting machine and a piece of metal to be cut.</a:t>
            </a:r>
          </a:p>
          <a:p>
            <a:pPr lvl="1"/>
            <a:r>
              <a:rPr lang="en-US" altLang="zh-CN" sz="2400" dirty="0"/>
              <a:t>As the cutting process (workflow) proceeds, mechanical stresses increase in the metal. The stresses cannot be measured (do not exist in the DS), but the DT of the metal can use the laws of physics to infer an approximate stress level.</a:t>
            </a:r>
            <a:endParaRPr lang="zh-CN" altLang="en-US" sz="2400" dirty="0"/>
          </a:p>
          <a:p>
            <a:pPr lvl="1"/>
            <a:r>
              <a:rPr lang="en-US" altLang="zh-CN" sz="2400" dirty="0"/>
              <a:t>As the cutting process (workflow) proceeds, the cutting tool becomes worn. The wear level cannot be measured (does not exist in the DS), but the DT of the cutting tool can use historical statistics to infer an approximate wear level.</a:t>
            </a:r>
          </a:p>
        </p:txBody>
      </p:sp>
    </p:spTree>
    <p:extLst>
      <p:ext uri="{BB962C8B-B14F-4D97-AF65-F5344CB8AC3E}">
        <p14:creationId xmlns:p14="http://schemas.microsoft.com/office/powerpoint/2010/main" val="397788984"/>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65394-1B42-47A6-A91D-573DD763D1CC}"/>
              </a:ext>
            </a:extLst>
          </p:cNvPr>
          <p:cNvSpPr>
            <a:spLocks noGrp="1"/>
          </p:cNvSpPr>
          <p:nvPr>
            <p:ph type="title"/>
          </p:nvPr>
        </p:nvSpPr>
        <p:spPr/>
        <p:txBody>
          <a:bodyPr/>
          <a:lstStyle/>
          <a:p>
            <a:r>
              <a:rPr lang="en-US" altLang="zh-CN" dirty="0"/>
              <a:t>The unique value of Digital Twin</a:t>
            </a:r>
            <a:endParaRPr lang="zh-CN" altLang="en-US" dirty="0"/>
          </a:p>
        </p:txBody>
      </p:sp>
      <p:sp>
        <p:nvSpPr>
          <p:cNvPr id="3" name="Content Placeholder 2">
            <a:extLst>
              <a:ext uri="{FF2B5EF4-FFF2-40B4-BE49-F238E27FC236}">
                <a16:creationId xmlns:a16="http://schemas.microsoft.com/office/drawing/2014/main" id="{9D9415BB-D30F-4089-A262-698B25D2DF4A}"/>
              </a:ext>
            </a:extLst>
          </p:cNvPr>
          <p:cNvSpPr>
            <a:spLocks noGrp="1"/>
          </p:cNvSpPr>
          <p:nvPr>
            <p:ph idx="1"/>
          </p:nvPr>
        </p:nvSpPr>
        <p:spPr/>
        <p:txBody>
          <a:bodyPr/>
          <a:lstStyle/>
          <a:p>
            <a:r>
              <a:rPr lang="en-US" altLang="zh-CN" sz="2800" dirty="0"/>
              <a:t>Therefore, it seems that the unique value of Digital Twin (as compared to Digital Shadow) is to create extra knowledge which is not modelled in the Digital Shadow, but can only be calculated by considering the environment and workflow.</a:t>
            </a:r>
          </a:p>
          <a:p>
            <a:r>
              <a:rPr lang="en-US" altLang="zh-CN" sz="2800" dirty="0"/>
              <a:t>The Digital Twin can infer values for attributes which are difficult to measure or model in the Digital Shadow.</a:t>
            </a:r>
          </a:p>
          <a:p>
            <a:r>
              <a:rPr lang="en-US" altLang="zh-CN" sz="2800" dirty="0"/>
              <a:t>For 3GPP SA5, the NRM represents a static view of the modelled network, but Digital Twin can add information related to the dynamic behavior of </a:t>
            </a:r>
            <a:r>
              <a:rPr lang="en-US" altLang="zh-CN" sz="2800"/>
              <a:t>the network.</a:t>
            </a:r>
            <a:endParaRPr lang="en-US" altLang="zh-CN" sz="2800" dirty="0"/>
          </a:p>
        </p:txBody>
      </p:sp>
    </p:spTree>
    <p:extLst>
      <p:ext uri="{BB962C8B-B14F-4D97-AF65-F5344CB8AC3E}">
        <p14:creationId xmlns:p14="http://schemas.microsoft.com/office/powerpoint/2010/main" val="704256685"/>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161379</TotalTime>
  <Words>1058</Words>
  <Application>Microsoft Office PowerPoint</Application>
  <PresentationFormat>Widescreen</PresentationFormat>
  <Paragraphs>63</Paragraphs>
  <Slides>13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宋体</vt:lpstr>
      <vt:lpstr>Arial</vt:lpstr>
      <vt:lpstr>Calibri</vt:lpstr>
      <vt:lpstr>Times New Roman</vt:lpstr>
      <vt:lpstr>Office Theme</vt:lpstr>
      <vt:lpstr>   Discussion of concepts for Network Digital Twin SA5 rapporteur call - xx Feb, 2024 </vt:lpstr>
      <vt:lpstr>Problem description</vt:lpstr>
      <vt:lpstr>Issues with “Digital Twin” terminology</vt:lpstr>
      <vt:lpstr>Useful concepts from published research</vt:lpstr>
      <vt:lpstr>Digital shadow as described in [1]</vt:lpstr>
      <vt:lpstr>Digital twin as described in [1]</vt:lpstr>
      <vt:lpstr>A way forward</vt:lpstr>
      <vt:lpstr>Differences between DS and DT</vt:lpstr>
      <vt:lpstr>The unique value of Digital Twin</vt:lpstr>
      <vt:lpstr>Some practical examples</vt:lpstr>
      <vt:lpstr>Opportunities</vt:lpstr>
      <vt:lpstr>Guidance for SA5</vt:lpstr>
      <vt:lpstr>Thank you!</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Zou Lan</dc:creator>
  <dc:description>© 2009  All rights reserved</dc:description>
  <cp:lastModifiedBy>Huawei</cp:lastModifiedBy>
  <cp:revision>3810</cp:revision>
  <dcterms:created xsi:type="dcterms:W3CDTF">2008-08-30T09:32:10Z</dcterms:created>
  <dcterms:modified xsi:type="dcterms:W3CDTF">2024-02-28T11:31:56Z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(3)4sidjAnZVsWX2plH2ieqAw68dCQVqNxOCSoTqcLEOX+C2Cxiqnai0ClUwtWJpJyIA778P+UQ
2SEAHJQbmHYOBCV0/+kLiM+tphMgqJERdMENvQeLvlOibog/Ja8Wf/JaeaNfQFqlVW6UKgnP
KiejEK5k9+XvCZ4ipTjNl81Aa9e+heIXpDQ975k9QPviy1GQPSKwCcDi5SpNZUr8Y1YIOs6s
9N9vEc6i+Xk2gkmCUx</vt:lpwstr>
  </property>
  <property fmtid="{D5CDD505-2E9C-101B-9397-08002B2CF9AE}" pid="3" name="_2015_ms_pID_7253431">
    <vt:lpwstr>BkYmv17hY/ZwjDO1KZiH9g+TUaW4nwGyipuFp2E4vyUqTTuUyTEzRN
BJeCyB1tADetCZ9nd3ZVoVHNNQ9ipARByi0hRRqT/no7ebyKQmPXv6n3RxTmfK/LOtomZCfe
c7FE5dwhWdUXVcVga26YkIemj5CbPxy3Bqp4/+3lUq7slhR0DJNfWJ/fpDLJdkHkwcnRCoyX
Pqw4xRID2cC8B91PSPENYNOrsA0HuA3e8Osp</vt:lpwstr>
  </property>
  <property fmtid="{D5CDD505-2E9C-101B-9397-08002B2CF9AE}" pid="4" name="_2015_ms_pID_7253432">
    <vt:lpwstr>P3b1b4G0wOZ1IERYiLBpsTU=</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1698067796</vt:lpwstr>
  </property>
</Properties>
</file>