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940" r:id="rId2"/>
  </p:sldMasterIdLst>
  <p:notesMasterIdLst>
    <p:notesMasterId r:id="rId16"/>
  </p:notesMasterIdLst>
  <p:handoutMasterIdLst>
    <p:handoutMasterId r:id="rId17"/>
  </p:handoutMasterIdLst>
  <p:sldIdLst>
    <p:sldId id="303" r:id="rId3"/>
    <p:sldId id="1294" r:id="rId4"/>
    <p:sldId id="1296" r:id="rId5"/>
    <p:sldId id="1295" r:id="rId6"/>
    <p:sldId id="924" r:id="rId7"/>
    <p:sldId id="909" r:id="rId8"/>
    <p:sldId id="927" r:id="rId9"/>
    <p:sldId id="704" r:id="rId10"/>
    <p:sldId id="907" r:id="rId11"/>
    <p:sldId id="908" r:id="rId12"/>
    <p:sldId id="895" r:id="rId13"/>
    <p:sldId id="923" r:id="rId14"/>
    <p:sldId id="926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3" d="100"/>
          <a:sy n="93" d="100"/>
        </p:scale>
        <p:origin x="82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278" y="-38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11/30/2023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11/30/2023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84869265-D860-41CA-AFA8-4209B0619A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#102</a:t>
            </a:r>
          </a:p>
          <a:p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TSG SA#102, 11-15 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Dec</a:t>
            </a:r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BA8561C5-21F5-40B5-B842-0EAB593BAC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262018" y="254593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SP-231063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2368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254748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48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64838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S5-24xxxx, SA5#153,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29 Jan-3 Feb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2024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2023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630172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67489" y="6423704"/>
            <a:ext cx="7950201" cy="323171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kern="1200" spc="3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SP-23xxxx: </a:t>
            </a:r>
            <a:r>
              <a:rPr lang="en-GB" sz="1100" b="1" kern="1200" spc="3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SA#</a:t>
            </a:r>
            <a:r>
              <a:rPr lang="en-GB" sz="1100" b="1" kern="1200" spc="3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102, Edinburgh , GB 11-15 December 2023 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2023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43623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Rel-19 SA5 work planning</a:t>
            </a:r>
            <a:br>
              <a:rPr lang="en-GB" sz="4800" b="1" i="1" dirty="0"/>
            </a:br>
            <a:r>
              <a:rPr lang="en-GB" altLang="zh-CN" sz="2400" dirty="0">
                <a:latin typeface="Arial" pitchFamily="34" charset="0"/>
              </a:rPr>
              <a:t>SA5#</a:t>
            </a:r>
            <a:r>
              <a:rPr lang="fr-FR" altLang="zh-CN" sz="2400" dirty="0">
                <a:latin typeface="Arial" pitchFamily="34" charset="0"/>
              </a:rPr>
              <a:t>1</a:t>
            </a:r>
            <a:r>
              <a:rPr lang="en-US" altLang="zh-CN" sz="2400" dirty="0">
                <a:latin typeface="Arial" pitchFamily="34" charset="0"/>
              </a:rPr>
              <a:t>53</a:t>
            </a:r>
            <a:r>
              <a:rPr lang="fr-FR" altLang="zh-CN" sz="2400" dirty="0">
                <a:latin typeface="Arial" pitchFamily="34" charset="0"/>
              </a:rPr>
              <a:t>, 29 </a:t>
            </a:r>
            <a:r>
              <a:rPr lang="fr-FR" altLang="zh-CN" sz="2400" dirty="0" err="1">
                <a:latin typeface="Arial" pitchFamily="34" charset="0"/>
              </a:rPr>
              <a:t>January</a:t>
            </a:r>
            <a:r>
              <a:rPr lang="fr-FR" altLang="zh-CN" sz="2400" dirty="0">
                <a:latin typeface="Arial" pitchFamily="34" charset="0"/>
              </a:rPr>
              <a:t> – 3</a:t>
            </a:r>
            <a:r>
              <a:rPr lang="en-US" altLang="zh-CN" sz="2400" dirty="0">
                <a:latin typeface="Arial" pitchFamily="34" charset="0"/>
              </a:rPr>
              <a:t> February, 2024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3GPP </a:t>
            </a:r>
            <a:r>
              <a:rPr lang="en-GB" altLang="zh-CN" sz="2400" dirty="0">
                <a:latin typeface="Arial" charset="0"/>
              </a:rPr>
              <a:t>SA5 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Vice-Chair, ERICSSON</a:t>
            </a:r>
          </a:p>
          <a:p>
            <a:pPr>
              <a:lnSpc>
                <a:spcPct val="80000"/>
              </a:lnSpc>
            </a:pPr>
            <a:r>
              <a:rPr lang="en-GB" altLang="en-US" sz="2400" dirty="0">
                <a:latin typeface="Arial" charset="0"/>
              </a:rPr>
              <a:t>Anatoly Andrianov, </a:t>
            </a:r>
            <a:r>
              <a:rPr lang="en-GB" altLang="zh-CN" sz="2400" dirty="0">
                <a:latin typeface="Arial" charset="0"/>
              </a:rPr>
              <a:t>3GPP SA5 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3231D1A-BE03-427C-AFB2-5359FB9D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866775"/>
          </a:xfrm>
        </p:spPr>
        <p:txBody>
          <a:bodyPr/>
          <a:lstStyle/>
          <a:p>
            <a:r>
              <a:rPr lang="en-US" dirty="0"/>
              <a:t>TU Budget for SA5 OAM</a:t>
            </a:r>
            <a:endParaRPr lang="en-S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3F7F51-3836-462D-969C-2EB225EF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68400"/>
            <a:ext cx="9322112" cy="4830763"/>
          </a:xfrm>
        </p:spPr>
        <p:txBody>
          <a:bodyPr/>
          <a:lstStyle/>
          <a:p>
            <a:r>
              <a:rPr lang="en-US" sz="2000" dirty="0"/>
              <a:t>Assumptions for SA5 OAM : </a:t>
            </a:r>
          </a:p>
          <a:p>
            <a:pPr lvl="1"/>
            <a:r>
              <a:rPr lang="en-US" sz="1600" dirty="0"/>
              <a:t>6 ordinary meeting per year.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Rel-19 spans 21 months for SA5 (with early start of studies) = 10 meetings</a:t>
            </a:r>
          </a:p>
          <a:p>
            <a:pPr lvl="1"/>
            <a:r>
              <a:rPr lang="en-US" sz="1600" dirty="0"/>
              <a:t>1 Session = 1.5 hour time window </a:t>
            </a:r>
          </a:p>
          <a:p>
            <a:pPr lvl="1"/>
            <a:r>
              <a:rPr lang="en-US" sz="1600" dirty="0"/>
              <a:t>Max 5 sessions per meeting day</a:t>
            </a:r>
          </a:p>
          <a:p>
            <a:pPr lvl="1"/>
            <a:r>
              <a:rPr lang="en-US" sz="1600" dirty="0"/>
              <a:t>1 Stream = 1 TU (Time Unit)</a:t>
            </a:r>
          </a:p>
          <a:p>
            <a:pPr lvl="1"/>
            <a:r>
              <a:rPr lang="en-US" sz="1600" dirty="0"/>
              <a:t>1 TU is time (i.e., 1.5 hours) spent to discuss/handle technical contributions. </a:t>
            </a:r>
          </a:p>
          <a:p>
            <a:pPr lvl="1"/>
            <a:r>
              <a:rPr lang="en-US" sz="1600" dirty="0"/>
              <a:t>Revisions/Drafting/offline conference call are not counted for the TU estimates.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OAM revision sessions normally planned to be in Thursday </a:t>
            </a:r>
            <a:r>
              <a:rPr lang="en-US" altLang="zh-CN" sz="1600" dirty="0">
                <a:solidFill>
                  <a:srgbClr val="FF0000"/>
                </a:solidFill>
              </a:rPr>
              <a:t>Q4 and </a:t>
            </a:r>
            <a:r>
              <a:rPr lang="en-US" sz="1600" dirty="0">
                <a:solidFill>
                  <a:srgbClr val="FF0000"/>
                </a:solidFill>
              </a:rPr>
              <a:t>Q5 (initial </a:t>
            </a:r>
            <a:r>
              <a:rPr lang="en-US" sz="1600" dirty="0" err="1">
                <a:solidFill>
                  <a:srgbClr val="FF0000"/>
                </a:solidFill>
              </a:rPr>
              <a:t>assump</a:t>
            </a:r>
            <a:r>
              <a:rPr lang="en-US" sz="1600" dirty="0">
                <a:solidFill>
                  <a:srgbClr val="FF0000"/>
                </a:solidFill>
              </a:rPr>
              <a:t>.)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 parallel (OAM) stream per session =&gt; 18.5 TUs per meeting (incl. 2 TUs as buffer) = 185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Assume Maintenance + Buffer = 33% as in SA2  =&gt; ~ 61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Resulting total TUs avail. f. SI/WI: 10 meetings x 18.5 sessions = 185 TU minus 61 =&gt; 124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With 20 SI/WI =&gt; Average 6 TU per SI/WI (0.6/meeting). </a:t>
            </a:r>
            <a:r>
              <a:rPr lang="en-US" sz="1600" dirty="0">
                <a:solidFill>
                  <a:schemeClr val="accent1"/>
                </a:solidFill>
              </a:rPr>
              <a:t>Cf. SA2: Average 6.8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=&gt; Recommended MAX no. of SI/WI = 20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=&gt; Proposed max number of TUs allocated to any SI/WI in 1 meeting = same as in SA2 = 2</a:t>
            </a:r>
            <a:endParaRPr lang="en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9604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Rel-19 </a:t>
            </a:r>
            <a:r>
              <a:rPr lang="en-US" altLang="zh-CN" dirty="0"/>
              <a:t>work </a:t>
            </a:r>
            <a:r>
              <a:rPr lang="en-US" dirty="0"/>
              <a:t>progress in other SA groups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6" y="1008268"/>
            <a:ext cx="11183938" cy="5144359"/>
          </a:xfrm>
          <a:effectLst/>
        </p:spPr>
        <p:txBody>
          <a:bodyPr/>
          <a:lstStyle/>
          <a:p>
            <a:pPr lvl="1"/>
            <a:r>
              <a:rPr lang="en-GB" altLang="en-US" sz="2000" dirty="0"/>
              <a:t>List of Approved Rel-19 topics </a:t>
            </a:r>
            <a:r>
              <a:rPr lang="zh-CN" altLang="en-US" sz="2000" dirty="0"/>
              <a:t>（</a:t>
            </a:r>
            <a:r>
              <a:rPr lang="en-US" altLang="zh-CN" sz="2000" dirty="0"/>
              <a:t>https://www.3gpp.org/ftp/Information/WORK_PLAN</a:t>
            </a:r>
            <a:r>
              <a:rPr lang="zh-CN" altLang="en-US" sz="2000" dirty="0"/>
              <a:t>）</a:t>
            </a:r>
            <a:endParaRPr lang="en-GB" altLang="en-US" sz="2000" dirty="0"/>
          </a:p>
          <a:p>
            <a:pPr lvl="1"/>
            <a:endParaRPr lang="en-GB" alt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009CCE-6ED9-412D-B81B-611289D3F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88455"/>
              </p:ext>
            </p:extLst>
          </p:nvPr>
        </p:nvGraphicFramePr>
        <p:xfrm>
          <a:off x="1348656" y="1392764"/>
          <a:ext cx="3911321" cy="4943810"/>
        </p:xfrm>
        <a:graphic>
          <a:graphicData uri="http://schemas.openxmlformats.org/drawingml/2006/table">
            <a:tbl>
              <a:tblPr/>
              <a:tblGrid>
                <a:gridCol w="328176">
                  <a:extLst>
                    <a:ext uri="{9D8B030D-6E8A-4147-A177-3AD203B41FA5}">
                      <a16:colId xmlns:a16="http://schemas.microsoft.com/office/drawing/2014/main" val="3983571502"/>
                    </a:ext>
                  </a:extLst>
                </a:gridCol>
                <a:gridCol w="2866516">
                  <a:extLst>
                    <a:ext uri="{9D8B030D-6E8A-4147-A177-3AD203B41FA5}">
                      <a16:colId xmlns:a16="http://schemas.microsoft.com/office/drawing/2014/main" val="4071103015"/>
                    </a:ext>
                  </a:extLst>
                </a:gridCol>
                <a:gridCol w="716629">
                  <a:extLst>
                    <a:ext uri="{9D8B030D-6E8A-4147-A177-3AD203B41FA5}">
                      <a16:colId xmlns:a16="http://schemas.microsoft.com/office/drawing/2014/main" val="1263913334"/>
                    </a:ext>
                  </a:extLst>
                </a:gridCol>
              </a:tblGrid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Integrated Sensing and Communication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FS_Sensing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30980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Integrated Sensing and Communication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Sensing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43912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Ambient power-enabled Internet of Things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FS_AmbientIoT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427226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Localized Mobile Metaverse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FS_Metaverse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2763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Mobile Metaverse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Metaverse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071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Network Sharing Aspects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FS_NetShare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81764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Indirect Network Sharing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NetShare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87974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FRMCS Phase 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FS_FRMCS_Ph5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0514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FRMCS Phase 5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FRMCS_Ph5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7988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AI/ML Model Transfer Phase2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FS_AIML_MT_Ph2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40209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AI/ML Model Transfer Phase 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AIML_MT_Ph2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380372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satellite access -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FS_5GSAT_Ph3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6695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Satellite access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5GSAT_Ph3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82967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UAV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FS_UAV_Ph3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718633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Uncrewed Aerial System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UAS_Ph3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319151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Upper layer traffic steering, switching and split over dual 3GPP access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FS_DualSteer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93349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Energy Efficiency as service criteria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FS_EnergyServ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62760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Energy Efficiency as Service Criteria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EnergyServ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026320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960020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Network of Service Robots with Ambient Intelligence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FS_SOBOT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67366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roaming value added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FS_RVAS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32462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Roaming Value-Added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RVAS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21269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850044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Supporting of Railway Smart Station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FS_RAILSS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84228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Interconnect of SNPN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FS_ISN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65930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Supporting UE Mobility for XR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XRMobility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71594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 Computing for Industrial Scenarios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EDGINDUS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024192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990049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PS Data Off for IMS Data Channel Service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IMSDCDataOff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7868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Multi-path relay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MultiRelay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067082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Interworking of Non-3GPP Digital Terrestrial Broadcast Networks with 5GS Multicast Broadcast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DTT4MBS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4172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MPS for Messaging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MPS4msg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36713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Minimization of Service Interruption During Core Network Failure Phase 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MINT_Ph2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40256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980108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Measurement Data Collection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MeasureData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49103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UE-to-UE multi-hop relay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UEMHopRelay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812586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Local traffic routing for multi-access UE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LTR_MA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30065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 Computing Considering the Operational Needs of Service Hosting Environment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EdgeOpNeeds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01269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NPN security considerations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SecNPN</a:t>
                      </a:r>
                      <a:endParaRPr lang="en-US" sz="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71572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AA44CB-A7E6-47D5-8537-BAA354CFD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41472"/>
              </p:ext>
            </p:extLst>
          </p:nvPr>
        </p:nvGraphicFramePr>
        <p:xfrm>
          <a:off x="5445030" y="1436307"/>
          <a:ext cx="5593782" cy="1158240"/>
        </p:xfrm>
        <a:graphic>
          <a:graphicData uri="http://schemas.openxmlformats.org/drawingml/2006/table">
            <a:tbl>
              <a:tblPr/>
              <a:tblGrid>
                <a:gridCol w="469341">
                  <a:extLst>
                    <a:ext uri="{9D8B030D-6E8A-4147-A177-3AD203B41FA5}">
                      <a16:colId xmlns:a16="http://schemas.microsoft.com/office/drawing/2014/main" val="2351522462"/>
                    </a:ext>
                  </a:extLst>
                </a:gridCol>
                <a:gridCol w="4099553">
                  <a:extLst>
                    <a:ext uri="{9D8B030D-6E8A-4147-A177-3AD203B41FA5}">
                      <a16:colId xmlns:a16="http://schemas.microsoft.com/office/drawing/2014/main" val="749757773"/>
                    </a:ext>
                  </a:extLst>
                </a:gridCol>
                <a:gridCol w="1024888">
                  <a:extLst>
                    <a:ext uri="{9D8B030D-6E8A-4147-A177-3AD203B41FA5}">
                      <a16:colId xmlns:a16="http://schemas.microsoft.com/office/drawing/2014/main" val="908057070"/>
                    </a:ext>
                  </a:extLst>
                </a:gridCol>
              </a:tblGrid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Extended Reality and Media service (XRM)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FS_XRM_Ph2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975372"/>
                  </a:ext>
                </a:extLst>
              </a:tr>
              <a:tr h="29408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Integration of satellite components in the 5G architecture Phase III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FS_5GSAT_ARCH_Ph3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45420"/>
                  </a:ext>
                </a:extLst>
              </a:tr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Energy Efficiency and Energy Saving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FS_EnergySys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530895"/>
                  </a:ext>
                </a:extLst>
              </a:tr>
              <a:tr h="29408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system architecture for next generation real time communication services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FS_NG_RTC_Ph2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203505"/>
                  </a:ext>
                </a:extLst>
              </a:tr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MPS for IMS Messaging and SMS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FS_MPS4msg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33086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27947E-F4F0-4D10-B1A6-444BB91FE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96824"/>
              </p:ext>
            </p:extLst>
          </p:nvPr>
        </p:nvGraphicFramePr>
        <p:xfrm>
          <a:off x="5444315" y="4359411"/>
          <a:ext cx="5681149" cy="1980140"/>
        </p:xfrm>
        <a:graphic>
          <a:graphicData uri="http://schemas.openxmlformats.org/drawingml/2006/table">
            <a:tbl>
              <a:tblPr/>
              <a:tblGrid>
                <a:gridCol w="476672">
                  <a:extLst>
                    <a:ext uri="{9D8B030D-6E8A-4147-A177-3AD203B41FA5}">
                      <a16:colId xmlns:a16="http://schemas.microsoft.com/office/drawing/2014/main" val="3304690925"/>
                    </a:ext>
                  </a:extLst>
                </a:gridCol>
                <a:gridCol w="4163582">
                  <a:extLst>
                    <a:ext uri="{9D8B030D-6E8A-4147-A177-3AD203B41FA5}">
                      <a16:colId xmlns:a16="http://schemas.microsoft.com/office/drawing/2014/main" val="2309637349"/>
                    </a:ext>
                  </a:extLst>
                </a:gridCol>
                <a:gridCol w="1040895">
                  <a:extLst>
                    <a:ext uri="{9D8B030D-6E8A-4147-A177-3AD203B41FA5}">
                      <a16:colId xmlns:a16="http://schemas.microsoft.com/office/drawing/2014/main" val="2991849884"/>
                    </a:ext>
                  </a:extLst>
                </a:gridCol>
              </a:tblGrid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application layer support for AI/ML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FS_AIMLAPP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342251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Application Architecture for UAS applications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UASAPP_Ph3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554010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Service aspects for supporting the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eMMTel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 service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FS_eMMTelAPP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362342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enhanced application layer support for location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FS_eLSAPP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09803"/>
                  </a:ext>
                </a:extLst>
              </a:tr>
              <a:tr h="273506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Sharing of administrative configuration between interconnected MC service systems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MCShAC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17298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5GMSG Service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5GMARCH_Ph3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06338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Railways specific Enhancements to Mission Critical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enh4FRMCS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64936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Enhanced Mission Critical Architecture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enhMC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977794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SEAL DD (Data Delivery)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SEALDD_Ph2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037825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Architecture for enabling Edge Applications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EDGEAPP_Ph3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870591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Guidelines for CAPIF Usage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CAPIF_EXT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4135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E5CC0B1-4E4C-4368-BD4D-DDAC5439EE0A}"/>
              </a:ext>
            </a:extLst>
          </p:cNvPr>
          <p:cNvSpPr txBox="1"/>
          <p:nvPr/>
        </p:nvSpPr>
        <p:spPr>
          <a:xfrm>
            <a:off x="652463" y="2272937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FF0000"/>
                </a:solidFill>
              </a:rPr>
              <a:t>SA1</a:t>
            </a:r>
          </a:p>
          <a:p>
            <a:r>
              <a:rPr lang="en-US" altLang="zh-CN" sz="1600" b="1" dirty="0">
                <a:solidFill>
                  <a:srgbClr val="FF0000"/>
                </a:solidFill>
              </a:rPr>
              <a:t>(35)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BFAFAE-A9C3-4B54-B621-2E1369A17D61}"/>
              </a:ext>
            </a:extLst>
          </p:cNvPr>
          <p:cNvSpPr txBox="1"/>
          <p:nvPr/>
        </p:nvSpPr>
        <p:spPr>
          <a:xfrm>
            <a:off x="11159601" y="1735917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SA2</a:t>
            </a:r>
          </a:p>
          <a:p>
            <a:r>
              <a:rPr lang="en-US" altLang="zh-CN" dirty="0"/>
              <a:t>(5)</a:t>
            </a:r>
            <a:endParaRPr lang="zh-CN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CD1AEB-DD07-44A8-94AF-763E1847CDC2}"/>
              </a:ext>
            </a:extLst>
          </p:cNvPr>
          <p:cNvSpPr txBox="1"/>
          <p:nvPr/>
        </p:nvSpPr>
        <p:spPr>
          <a:xfrm>
            <a:off x="11159601" y="2932368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SA3</a:t>
            </a:r>
          </a:p>
          <a:p>
            <a:r>
              <a:rPr lang="en-US" altLang="zh-CN" dirty="0"/>
              <a:t>(4)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64DBE-72E0-446F-B0F6-112AB39B8A8D}"/>
              </a:ext>
            </a:extLst>
          </p:cNvPr>
          <p:cNvSpPr txBox="1"/>
          <p:nvPr/>
        </p:nvSpPr>
        <p:spPr>
          <a:xfrm>
            <a:off x="11195821" y="4359412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SA6</a:t>
            </a:r>
          </a:p>
          <a:p>
            <a:r>
              <a:rPr lang="en-US" altLang="zh-CN" dirty="0"/>
              <a:t>(11)</a:t>
            </a:r>
            <a:endParaRPr lang="zh-CN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FDC11D-E9D3-4878-A931-255B8D0F3405}"/>
              </a:ext>
            </a:extLst>
          </p:cNvPr>
          <p:cNvSpPr/>
          <p:nvPr/>
        </p:nvSpPr>
        <p:spPr bwMode="auto">
          <a:xfrm>
            <a:off x="535459" y="1371600"/>
            <a:ext cx="4724517" cy="496497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5E11360-6CAE-40EE-91A8-945ADC308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94954"/>
              </p:ext>
            </p:extLst>
          </p:nvPr>
        </p:nvGraphicFramePr>
        <p:xfrm>
          <a:off x="5445030" y="2750577"/>
          <a:ext cx="5593782" cy="1005840"/>
        </p:xfrm>
        <a:graphic>
          <a:graphicData uri="http://schemas.openxmlformats.org/drawingml/2006/table">
            <a:tbl>
              <a:tblPr/>
              <a:tblGrid>
                <a:gridCol w="469341">
                  <a:extLst>
                    <a:ext uri="{9D8B030D-6E8A-4147-A177-3AD203B41FA5}">
                      <a16:colId xmlns:a16="http://schemas.microsoft.com/office/drawing/2014/main" val="3412213227"/>
                    </a:ext>
                  </a:extLst>
                </a:gridCol>
                <a:gridCol w="4102840">
                  <a:extLst>
                    <a:ext uri="{9D8B030D-6E8A-4147-A177-3AD203B41FA5}">
                      <a16:colId xmlns:a16="http://schemas.microsoft.com/office/drawing/2014/main" val="4293138199"/>
                    </a:ext>
                  </a:extLst>
                </a:gridCol>
                <a:gridCol w="1021601">
                  <a:extLst>
                    <a:ext uri="{9D8B030D-6E8A-4147-A177-3AD203B41FA5}">
                      <a16:colId xmlns:a16="http://schemas.microsoft.com/office/drawing/2014/main" val="11291915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 Security Assurance Specification (SCAS) for the Unified Data Repository (UDR)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SCAS_5G_UDR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5763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 Security Assurance Specification (SCAS) for the Short Message Service Function (SMSF)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SCAS_5G_SMSF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702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Addition of 256-bit security Algorithms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256_Algo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864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970002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Lawful Interception Rel-19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LI19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08914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504EB33-83E7-4920-A63C-3FF2C9C47763}"/>
              </a:ext>
            </a:extLst>
          </p:cNvPr>
          <p:cNvSpPr/>
          <p:nvPr/>
        </p:nvSpPr>
        <p:spPr bwMode="auto">
          <a:xfrm>
            <a:off x="5373958" y="1382182"/>
            <a:ext cx="6501364" cy="13094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4FFEDE-079C-4E4C-A795-3FFDDE9F1C5B}"/>
              </a:ext>
            </a:extLst>
          </p:cNvPr>
          <p:cNvSpPr/>
          <p:nvPr/>
        </p:nvSpPr>
        <p:spPr bwMode="auto">
          <a:xfrm>
            <a:off x="5373958" y="2702169"/>
            <a:ext cx="6501364" cy="11399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07DCBF-91AF-4E62-B3B2-054F21229A36}"/>
              </a:ext>
            </a:extLst>
          </p:cNvPr>
          <p:cNvSpPr/>
          <p:nvPr/>
        </p:nvSpPr>
        <p:spPr bwMode="auto">
          <a:xfrm>
            <a:off x="5373958" y="4356433"/>
            <a:ext cx="6501364" cy="19801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A3BDC7-307D-41CD-A11A-AF285B49EFDF}"/>
              </a:ext>
            </a:extLst>
          </p:cNvPr>
          <p:cNvSpPr/>
          <p:nvPr/>
        </p:nvSpPr>
        <p:spPr>
          <a:xfrm>
            <a:off x="5373957" y="3916362"/>
            <a:ext cx="519405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ea typeface="等线" panose="02010600030101010101" pitchFamily="2" charset="-122"/>
              </a:rPr>
              <a:t>980008</a:t>
            </a:r>
            <a:r>
              <a:rPr lang="en-US" altLang="zh-CN" dirty="0"/>
              <a:t> </a:t>
            </a:r>
            <a:r>
              <a:rPr lang="en-US" altLang="zh-CN" sz="1100" i="1" dirty="0">
                <a:ea typeface="等线" panose="02010600030101010101" pitchFamily="2" charset="-122"/>
              </a:rPr>
              <a:t>Study on Diverse audio Capturing system for End-user Devices </a:t>
            </a:r>
            <a:r>
              <a:rPr lang="en-US" altLang="zh-CN" dirty="0"/>
              <a:t> </a:t>
            </a:r>
            <a:r>
              <a:rPr lang="en-US" altLang="zh-CN" sz="800" dirty="0" err="1">
                <a:ea typeface="等线" panose="02010600030101010101" pitchFamily="2" charset="-122"/>
              </a:rPr>
              <a:t>FS_DaCED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24569B-8F01-4652-B9C1-5419DA65EB27}"/>
              </a:ext>
            </a:extLst>
          </p:cNvPr>
          <p:cNvSpPr txBox="1"/>
          <p:nvPr/>
        </p:nvSpPr>
        <p:spPr>
          <a:xfrm>
            <a:off x="11038812" y="3899772"/>
            <a:ext cx="836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SA4(1)</a:t>
            </a:r>
            <a:endParaRPr lang="zh-CN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6357CB-18A7-4681-B7BD-FAAFE013C33B}"/>
              </a:ext>
            </a:extLst>
          </p:cNvPr>
          <p:cNvSpPr/>
          <p:nvPr/>
        </p:nvSpPr>
        <p:spPr bwMode="auto">
          <a:xfrm>
            <a:off x="5373958" y="3867376"/>
            <a:ext cx="6501364" cy="4033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64040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22EAC7-33FE-46C7-93AF-9B09E2C2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1" y="309964"/>
            <a:ext cx="8388350" cy="9347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altLang="de-DE" sz="3200" dirty="0"/>
              <a:t>SA5 calendar with OAM TU (two parallel tracks on Tuesday/Wednesday)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FDD739-EAD3-45DA-BDFC-A6C6D71CE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75867"/>
              </p:ext>
            </p:extLst>
          </p:nvPr>
        </p:nvGraphicFramePr>
        <p:xfrm>
          <a:off x="1322322" y="1851731"/>
          <a:ext cx="8801980" cy="4481434"/>
        </p:xfrm>
        <a:graphic>
          <a:graphicData uri="http://schemas.openxmlformats.org/drawingml/2006/table">
            <a:tbl>
              <a:tblPr firstRow="1" firstCol="1" bandRow="1"/>
              <a:tblGrid>
                <a:gridCol w="1059516">
                  <a:extLst>
                    <a:ext uri="{9D8B030D-6E8A-4147-A177-3AD203B41FA5}">
                      <a16:colId xmlns:a16="http://schemas.microsoft.com/office/drawing/2014/main" val="453583115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560376874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309222227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2041094273"/>
                    </a:ext>
                  </a:extLst>
                </a:gridCol>
                <a:gridCol w="1621033">
                  <a:extLst>
                    <a:ext uri="{9D8B030D-6E8A-4147-A177-3AD203B41FA5}">
                      <a16:colId xmlns:a16="http://schemas.microsoft.com/office/drawing/2014/main" val="1996662489"/>
                    </a:ext>
                  </a:extLst>
                </a:gridCol>
                <a:gridCol w="1530834">
                  <a:extLst>
                    <a:ext uri="{9D8B030D-6E8A-4147-A177-3AD203B41FA5}">
                      <a16:colId xmlns:a16="http://schemas.microsoft.com/office/drawing/2014/main" val="1593344267"/>
                    </a:ext>
                  </a:extLst>
                </a:gridCol>
              </a:tblGrid>
              <a:tr h="534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Closing plenary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14564"/>
                  </a:ext>
                </a:extLst>
              </a:tr>
              <a:tr h="5024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Early Session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(If needed)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Start at 8:30am 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(may change depends on the host restriction)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13744"/>
                  </a:ext>
                </a:extLst>
              </a:tr>
              <a:tr h="568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09:00 - 10:30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 Session#1 (1TU)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[Single Stream]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854894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10:30 - 11:00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3756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11:00 - 12:30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33211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12:30 - 14:00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68007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14:00 - 15:30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675116"/>
                  </a:ext>
                </a:extLst>
              </a:tr>
              <a:tr h="2352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15:30 - 16:00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87309"/>
                  </a:ext>
                </a:extLst>
              </a:tr>
              <a:tr h="494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16:00 - 17:30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highlight>
                          <a:srgbClr val="C1E442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856872"/>
                  </a:ext>
                </a:extLst>
              </a:tr>
              <a:tr h="240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17:30 - 17:40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2503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17:40 – 19:10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Stream#1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Stream#2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Stop around 18:45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Social evening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523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EE13C7-ECF6-4142-9722-E68BAA9493C3}"/>
              </a:ext>
            </a:extLst>
          </p:cNvPr>
          <p:cNvSpPr txBox="1"/>
          <p:nvPr/>
        </p:nvSpPr>
        <p:spPr>
          <a:xfrm>
            <a:off x="820828" y="1319635"/>
            <a:ext cx="75376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in 1 track in ordinary meeting = 18.5 TUs</a:t>
            </a:r>
          </a:p>
          <a:p>
            <a:r>
              <a:rPr lang="en-US" altLang="zh-CN" b="1" dirty="0"/>
              <a:t>Two extra days in parallel = 9.5 sessions (TUs), total TU in 1 ordinary meeting = 28 TUs</a:t>
            </a:r>
            <a:endParaRPr lang="zh-CN" alt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0A882-EBA7-45DF-848B-F45BA9EA09A0}"/>
              </a:ext>
            </a:extLst>
          </p:cNvPr>
          <p:cNvSpPr txBox="1"/>
          <p:nvPr/>
        </p:nvSpPr>
        <p:spPr>
          <a:xfrm rot="20264497">
            <a:off x="9200139" y="5136881"/>
            <a:ext cx="267080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This is practice of TU calculation, not decision for parallel tracks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5330057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40B7-5BAB-4B14-802A-8227AC73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 Comparison of two tracks/one track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73DC8-DF25-4FCD-B9D3-9BE804D1C5D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3473" y="1470625"/>
            <a:ext cx="114042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One track: </a:t>
            </a:r>
          </a:p>
          <a:p>
            <a:pPr lvl="1"/>
            <a:r>
              <a:rPr lang="en-US" altLang="zh-CN" sz="1900" b="1" dirty="0"/>
              <a:t>Assumption: Every day = 5 sessions (TUs),  total TU in 1 ordinary meeting = 18.5 TUs</a:t>
            </a:r>
          </a:p>
          <a:p>
            <a:r>
              <a:rPr lang="en-US" altLang="zh-CN" sz="2400" b="1" dirty="0"/>
              <a:t>Two tracks with 2 days in parallel:</a:t>
            </a:r>
          </a:p>
          <a:p>
            <a:pPr lvl="1"/>
            <a:r>
              <a:rPr lang="en-US" altLang="zh-CN" sz="1900" b="1" dirty="0"/>
              <a:t>Assumption: Every day = 5 sessions (TUs),  total TU in 1 track in ordinary meeting = 18.5 TUs</a:t>
            </a:r>
          </a:p>
          <a:p>
            <a:pPr lvl="1"/>
            <a:r>
              <a:rPr lang="en-US" altLang="zh-CN" sz="1900" b="1" dirty="0"/>
              <a:t>Two extra day in parallel = 9.5 sessions (TUs), total TU in 1 ordinary meeting = 28 TUs</a:t>
            </a:r>
          </a:p>
          <a:p>
            <a:r>
              <a:rPr lang="en-US" altLang="zh-CN" sz="2400" b="1" dirty="0"/>
              <a:t>Diff: 9.5 TU* 10 meetings = 95 TU</a:t>
            </a:r>
            <a:endParaRPr lang="zh-CN" alt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D22A79-B7C4-4039-9522-8B9B2124DF01}"/>
              </a:ext>
            </a:extLst>
          </p:cNvPr>
          <p:cNvSpPr txBox="1"/>
          <p:nvPr/>
        </p:nvSpPr>
        <p:spPr>
          <a:xfrm rot="20264497">
            <a:off x="8178647" y="4370762"/>
            <a:ext cx="267080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This is practice of TU calculation, not decision for parallel tracks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3998323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C9E129-BE9C-4737-8317-7D6110B1B309}"/>
              </a:ext>
            </a:extLst>
          </p:cNvPr>
          <p:cNvCxnSpPr>
            <a:cxnSpLocks/>
          </p:cNvCxnSpPr>
          <p:nvPr/>
        </p:nvCxnSpPr>
        <p:spPr bwMode="auto">
          <a:xfrm>
            <a:off x="8484050" y="1483950"/>
            <a:ext cx="1617892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BE7E5E-3F68-41A0-9CF9-4A8EDDC1937A}"/>
              </a:ext>
            </a:extLst>
          </p:cNvPr>
          <p:cNvCxnSpPr>
            <a:cxnSpLocks/>
          </p:cNvCxnSpPr>
          <p:nvPr/>
        </p:nvCxnSpPr>
        <p:spPr bwMode="auto">
          <a:xfrm>
            <a:off x="5615506" y="1483950"/>
            <a:ext cx="2694231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CD1223-66A3-4171-B2B0-62F8AFE68389}"/>
              </a:ext>
            </a:extLst>
          </p:cNvPr>
          <p:cNvCxnSpPr>
            <a:cxnSpLocks/>
          </p:cNvCxnSpPr>
          <p:nvPr/>
        </p:nvCxnSpPr>
        <p:spPr bwMode="auto">
          <a:xfrm>
            <a:off x="2699577" y="1483950"/>
            <a:ext cx="2694231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AA13-2FCD-4B51-AB3A-F0E8601EC334}"/>
              </a:ext>
            </a:extLst>
          </p:cNvPr>
          <p:cNvCxnSpPr>
            <a:cxnSpLocks/>
          </p:cNvCxnSpPr>
          <p:nvPr/>
        </p:nvCxnSpPr>
        <p:spPr bwMode="auto">
          <a:xfrm>
            <a:off x="672134" y="1483950"/>
            <a:ext cx="1787128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114">
            <a:extLst>
              <a:ext uri="{FF2B5EF4-FFF2-40B4-BE49-F238E27FC236}">
                <a16:creationId xmlns:a16="http://schemas.microsoft.com/office/drawing/2014/main" id="{B88E2EB2-03B4-49CD-A91C-751B55D594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9862" y="2128543"/>
            <a:ext cx="0" cy="3615707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114">
            <a:extLst>
              <a:ext uri="{FF2B5EF4-FFF2-40B4-BE49-F238E27FC236}">
                <a16:creationId xmlns:a16="http://schemas.microsoft.com/office/drawing/2014/main" id="{2017D6C6-1DFF-4709-A062-A13E7B066AA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96047" y="2302900"/>
            <a:ext cx="27078" cy="3474811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10" name="Straight Connector 114">
            <a:extLst>
              <a:ext uri="{FF2B5EF4-FFF2-40B4-BE49-F238E27FC236}">
                <a16:creationId xmlns:a16="http://schemas.microsoft.com/office/drawing/2014/main" id="{B5506089-F069-4842-8EB7-44873F51798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19042" y="2258870"/>
            <a:ext cx="5077" cy="3476573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11" name="Straight Connector 114">
            <a:extLst>
              <a:ext uri="{FF2B5EF4-FFF2-40B4-BE49-F238E27FC236}">
                <a16:creationId xmlns:a16="http://schemas.microsoft.com/office/drawing/2014/main" id="{13365DA8-CD6E-42F2-AB37-51F27AC0FC8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06496" y="2260632"/>
            <a:ext cx="8462" cy="3474811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51C5BB53-1277-42D7-9841-5A7E9DF0C9D0}"/>
              </a:ext>
            </a:extLst>
          </p:cNvPr>
          <p:cNvSpPr txBox="1">
            <a:spLocks/>
          </p:cNvSpPr>
          <p:nvPr/>
        </p:nvSpPr>
        <p:spPr bwMode="auto">
          <a:xfrm>
            <a:off x="843061" y="744871"/>
            <a:ext cx="7613756" cy="431211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Release 19 timeline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extBox 86">
            <a:extLst>
              <a:ext uri="{FF2B5EF4-FFF2-40B4-BE49-F238E27FC236}">
                <a16:creationId xmlns:a16="http://schemas.microsoft.com/office/drawing/2014/main" id="{10420D22-40BC-416B-AEDD-2BF3DCBDE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397" y="1695292"/>
            <a:ext cx="39431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#101</a:t>
            </a:r>
          </a:p>
        </p:txBody>
      </p:sp>
      <p:cxnSp>
        <p:nvCxnSpPr>
          <p:cNvPr id="14" name="Straight Connector 115">
            <a:extLst>
              <a:ext uri="{FF2B5EF4-FFF2-40B4-BE49-F238E27FC236}">
                <a16:creationId xmlns:a16="http://schemas.microsoft.com/office/drawing/2014/main" id="{160962F9-8AA4-4E29-BD7C-9AB85B58F1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32518" y="2302900"/>
            <a:ext cx="10154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5" name="Straight Connector 114">
            <a:extLst>
              <a:ext uri="{FF2B5EF4-FFF2-40B4-BE49-F238E27FC236}">
                <a16:creationId xmlns:a16="http://schemas.microsoft.com/office/drawing/2014/main" id="{F7195661-B4E5-4129-BB9F-B56979C5B4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9982" y="2329317"/>
            <a:ext cx="0" cy="3448394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6" name="Straight Connector 114">
            <a:extLst>
              <a:ext uri="{FF2B5EF4-FFF2-40B4-BE49-F238E27FC236}">
                <a16:creationId xmlns:a16="http://schemas.microsoft.com/office/drawing/2014/main" id="{6E444791-DB4D-4EC4-9DA1-9EF2F2AABF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56632" y="2302900"/>
            <a:ext cx="0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7" name="Straight Connector 114">
            <a:extLst>
              <a:ext uri="{FF2B5EF4-FFF2-40B4-BE49-F238E27FC236}">
                <a16:creationId xmlns:a16="http://schemas.microsoft.com/office/drawing/2014/main" id="{E76636E8-9CA1-4431-BF82-66B0B45D476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005295" y="2302900"/>
            <a:ext cx="33847" cy="3432543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8" name="Straight Connector 114">
            <a:extLst>
              <a:ext uri="{FF2B5EF4-FFF2-40B4-BE49-F238E27FC236}">
                <a16:creationId xmlns:a16="http://schemas.microsoft.com/office/drawing/2014/main" id="{7BEDDF8C-B6ED-4263-963D-A6CFF34618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4027" y="2302900"/>
            <a:ext cx="1693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9" name="Straight Connector 114">
            <a:extLst>
              <a:ext uri="{FF2B5EF4-FFF2-40B4-BE49-F238E27FC236}">
                <a16:creationId xmlns:a16="http://schemas.microsoft.com/office/drawing/2014/main" id="{6277D72C-AB48-4283-8A27-B58B4894BA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29831" y="2258870"/>
            <a:ext cx="0" cy="3518842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0" name="Straight Connector 114">
            <a:extLst>
              <a:ext uri="{FF2B5EF4-FFF2-40B4-BE49-F238E27FC236}">
                <a16:creationId xmlns:a16="http://schemas.microsoft.com/office/drawing/2014/main" id="{442F46EF-F39B-48A9-84C2-A3A4329884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72775" y="2302900"/>
            <a:ext cx="0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1" name="Straight Connector 114">
            <a:extLst>
              <a:ext uri="{FF2B5EF4-FFF2-40B4-BE49-F238E27FC236}">
                <a16:creationId xmlns:a16="http://schemas.microsoft.com/office/drawing/2014/main" id="{CE2EA272-EA20-4FF5-A7DE-F7058CE55E1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86101" y="2302900"/>
            <a:ext cx="3385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2" name="Straight Connector 114">
            <a:extLst>
              <a:ext uri="{FF2B5EF4-FFF2-40B4-BE49-F238E27FC236}">
                <a16:creationId xmlns:a16="http://schemas.microsoft.com/office/drawing/2014/main" id="{6C288234-EC11-4366-9BF7-23888F2F642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56846" y="2302900"/>
            <a:ext cx="16924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3" name="Straight Connector 114">
            <a:extLst>
              <a:ext uri="{FF2B5EF4-FFF2-40B4-BE49-F238E27FC236}">
                <a16:creationId xmlns:a16="http://schemas.microsoft.com/office/drawing/2014/main" id="{0720545C-6CDE-4BCB-87D3-D78798E68A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607774" y="2306422"/>
            <a:ext cx="10154" cy="3471289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25" name="TextBox 86">
            <a:extLst>
              <a:ext uri="{FF2B5EF4-FFF2-40B4-BE49-F238E27FC236}">
                <a16:creationId xmlns:a16="http://schemas.microsoft.com/office/drawing/2014/main" id="{71482402-57DF-4F96-9EB4-FF660883E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646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#102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6" name="TextBox 86">
            <a:extLst>
              <a:ext uri="{FF2B5EF4-FFF2-40B4-BE49-F238E27FC236}">
                <a16:creationId xmlns:a16="http://schemas.microsoft.com/office/drawing/2014/main" id="{6EAD537C-8BC0-4EEB-A04C-2255D1E6D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667" y="1695292"/>
            <a:ext cx="414627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#103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" name="TextBox 86">
            <a:extLst>
              <a:ext uri="{FF2B5EF4-FFF2-40B4-BE49-F238E27FC236}">
                <a16:creationId xmlns:a16="http://schemas.microsoft.com/office/drawing/2014/main" id="{384BE6DE-1C62-41F9-8BF8-54B98C893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149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#104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8" name="TextBox 86">
            <a:extLst>
              <a:ext uri="{FF2B5EF4-FFF2-40B4-BE49-F238E27FC236}">
                <a16:creationId xmlns:a16="http://schemas.microsoft.com/office/drawing/2014/main" id="{EDB2B32A-F6DA-4C66-93BF-735CDA54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096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#105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9" name="TextBox 86">
            <a:extLst>
              <a:ext uri="{FF2B5EF4-FFF2-40B4-BE49-F238E27FC236}">
                <a16:creationId xmlns:a16="http://schemas.microsoft.com/office/drawing/2014/main" id="{B60A3C56-A27A-4CE2-A271-FC4D57AF9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58" y="1695292"/>
            <a:ext cx="418012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#106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0" name="TextBox 86">
            <a:extLst>
              <a:ext uri="{FF2B5EF4-FFF2-40B4-BE49-F238E27FC236}">
                <a16:creationId xmlns:a16="http://schemas.microsoft.com/office/drawing/2014/main" id="{BDCE9656-5A41-4868-BE29-2DCA5EC9F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749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#107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1" name="TextBox 86">
            <a:extLst>
              <a:ext uri="{FF2B5EF4-FFF2-40B4-BE49-F238E27FC236}">
                <a16:creationId xmlns:a16="http://schemas.microsoft.com/office/drawing/2014/main" id="{03E5F4DE-DEC6-488A-B86B-DFFFF49B2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231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#108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2" name="TextBox 86">
            <a:extLst>
              <a:ext uri="{FF2B5EF4-FFF2-40B4-BE49-F238E27FC236}">
                <a16:creationId xmlns:a16="http://schemas.microsoft.com/office/drawing/2014/main" id="{168156DD-9FFB-41CD-AFEC-E49805CC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715" y="1695292"/>
            <a:ext cx="419704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#109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3" name="TextBox 86">
            <a:extLst>
              <a:ext uri="{FF2B5EF4-FFF2-40B4-BE49-F238E27FC236}">
                <a16:creationId xmlns:a16="http://schemas.microsoft.com/office/drawing/2014/main" id="{27826D7F-B9D9-414A-A5DD-41AA0DC49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735" y="1695292"/>
            <a:ext cx="39431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#110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4" name="TextBox 86">
            <a:extLst>
              <a:ext uri="{FF2B5EF4-FFF2-40B4-BE49-F238E27FC236}">
                <a16:creationId xmlns:a16="http://schemas.microsoft.com/office/drawing/2014/main" id="{A6DD175B-034A-494A-8F41-3C25AE10A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829" y="1695292"/>
            <a:ext cx="36554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#111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5" name="TextBox 86">
            <a:extLst>
              <a:ext uri="{FF2B5EF4-FFF2-40B4-BE49-F238E27FC236}">
                <a16:creationId xmlns:a16="http://schemas.microsoft.com/office/drawing/2014/main" id="{C48379B7-E46E-41EC-ACBF-ACE6D9B66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615" y="1695292"/>
            <a:ext cx="387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#112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6" name="TextBox 86">
            <a:extLst>
              <a:ext uri="{FF2B5EF4-FFF2-40B4-BE49-F238E27FC236}">
                <a16:creationId xmlns:a16="http://schemas.microsoft.com/office/drawing/2014/main" id="{35279628-12F3-4C69-956B-C45822918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93" y="1695292"/>
            <a:ext cx="37908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#99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7" name="Chevron 60">
            <a:extLst>
              <a:ext uri="{FF2B5EF4-FFF2-40B4-BE49-F238E27FC236}">
                <a16:creationId xmlns:a16="http://schemas.microsoft.com/office/drawing/2014/main" id="{F50811F1-737C-4A70-91FC-F04B771F3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262" y="2686838"/>
            <a:ext cx="881717" cy="311729"/>
          </a:xfrm>
          <a:prstGeom prst="chevron">
            <a:avLst>
              <a:gd name="adj" fmla="val 50080"/>
            </a:avLst>
          </a:prstGeom>
          <a:solidFill>
            <a:srgbClr val="0066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RAN4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content def.</a:t>
            </a:r>
          </a:p>
        </p:txBody>
      </p:sp>
      <p:sp>
        <p:nvSpPr>
          <p:cNvPr id="38" name="Chevron 60">
            <a:extLst>
              <a:ext uri="{FF2B5EF4-FFF2-40B4-BE49-F238E27FC236}">
                <a16:creationId xmlns:a16="http://schemas.microsoft.com/office/drawing/2014/main" id="{9F1DAB33-E19D-423B-9898-332F6086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160" y="2686838"/>
            <a:ext cx="1028952" cy="311729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r-FR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RAN Content </a:t>
            </a:r>
            <a:r>
              <a:rPr kumimoji="0" lang="fr-FR" alt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def</a:t>
            </a:r>
            <a:r>
              <a:rPr kumimoji="0" lang="fr-FR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11D19B-08E5-4A42-A893-6459C716A3BD}"/>
              </a:ext>
            </a:extLst>
          </p:cNvPr>
          <p:cNvSpPr txBox="1"/>
          <p:nvPr/>
        </p:nvSpPr>
        <p:spPr>
          <a:xfrm>
            <a:off x="3808069" y="1348339"/>
            <a:ext cx="531400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2024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7B3FEE-F119-4C78-A5DC-6D12B2DD7EFB}"/>
              </a:ext>
            </a:extLst>
          </p:cNvPr>
          <p:cNvSpPr txBox="1"/>
          <p:nvPr/>
        </p:nvSpPr>
        <p:spPr>
          <a:xfrm>
            <a:off x="6690152" y="1348339"/>
            <a:ext cx="517861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2025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FF43E23B-2770-4EF5-A43D-2FAF1B3A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089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Sep.</a:t>
            </a:r>
          </a:p>
        </p:txBody>
      </p:sp>
      <p:sp>
        <p:nvSpPr>
          <p:cNvPr id="42" name="TextBox 59">
            <a:extLst>
              <a:ext uri="{FF2B5EF4-FFF2-40B4-BE49-F238E27FC236}">
                <a16:creationId xmlns:a16="http://schemas.microsoft.com/office/drawing/2014/main" id="{E90392BF-88A9-4B7D-9E62-7146B1820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360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Mar.</a:t>
            </a:r>
          </a:p>
        </p:txBody>
      </p:sp>
      <p:sp>
        <p:nvSpPr>
          <p:cNvPr id="43" name="TextBox 60">
            <a:extLst>
              <a:ext uri="{FF2B5EF4-FFF2-40B4-BE49-F238E27FC236}">
                <a16:creationId xmlns:a16="http://schemas.microsoft.com/office/drawing/2014/main" id="{ACF5324A-8927-424B-98D7-16A72AD2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907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Mar.</a:t>
            </a:r>
          </a:p>
        </p:txBody>
      </p:sp>
      <p:sp>
        <p:nvSpPr>
          <p:cNvPr id="44" name="TextBox 61">
            <a:extLst>
              <a:ext uri="{FF2B5EF4-FFF2-40B4-BE49-F238E27FC236}">
                <a16:creationId xmlns:a16="http://schemas.microsoft.com/office/drawing/2014/main" id="{E303F18D-9FE6-4C13-996B-B8A8A304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825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Mar.</a:t>
            </a:r>
          </a:p>
        </p:txBody>
      </p:sp>
      <p:sp>
        <p:nvSpPr>
          <p:cNvPr id="45" name="TextBox 62">
            <a:extLst>
              <a:ext uri="{FF2B5EF4-FFF2-40B4-BE49-F238E27FC236}">
                <a16:creationId xmlns:a16="http://schemas.microsoft.com/office/drawing/2014/main" id="{31C719DD-3294-4078-B573-9955A87E9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149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Jun.</a:t>
            </a:r>
          </a:p>
        </p:txBody>
      </p:sp>
      <p:sp>
        <p:nvSpPr>
          <p:cNvPr id="46" name="TextBox 63">
            <a:extLst>
              <a:ext uri="{FF2B5EF4-FFF2-40B4-BE49-F238E27FC236}">
                <a16:creationId xmlns:a16="http://schemas.microsoft.com/office/drawing/2014/main" id="{C552F4A8-2553-4EC8-98B2-315EEA159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387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Jun.</a:t>
            </a:r>
          </a:p>
        </p:txBody>
      </p:sp>
      <p:sp>
        <p:nvSpPr>
          <p:cNvPr id="47" name="TextBox 64">
            <a:extLst>
              <a:ext uri="{FF2B5EF4-FFF2-40B4-BE49-F238E27FC236}">
                <a16:creationId xmlns:a16="http://schemas.microsoft.com/office/drawing/2014/main" id="{F5B7C81C-336B-4453-9860-6484B5A5B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2540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Jun.</a:t>
            </a:r>
          </a:p>
        </p:txBody>
      </p:sp>
      <p:sp>
        <p:nvSpPr>
          <p:cNvPr id="48" name="TextBox 65">
            <a:extLst>
              <a:ext uri="{FF2B5EF4-FFF2-40B4-BE49-F238E27FC236}">
                <a16:creationId xmlns:a16="http://schemas.microsoft.com/office/drawing/2014/main" id="{B0727636-76EF-4B31-9B48-55C1DD1C8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019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Sep.</a:t>
            </a:r>
          </a:p>
        </p:txBody>
      </p:sp>
      <p:sp>
        <p:nvSpPr>
          <p:cNvPr id="49" name="TextBox 66">
            <a:extLst>
              <a:ext uri="{FF2B5EF4-FFF2-40B4-BE49-F238E27FC236}">
                <a16:creationId xmlns:a16="http://schemas.microsoft.com/office/drawing/2014/main" id="{FB04DF96-FF03-4E01-BEA4-1C48C2DEC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3562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Sep.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5BC08B12-F7EC-4345-9D8A-022D88771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16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Mar.</a:t>
            </a:r>
          </a:p>
        </p:txBody>
      </p:sp>
      <p:sp>
        <p:nvSpPr>
          <p:cNvPr id="51" name="TextBox 69">
            <a:extLst>
              <a:ext uri="{FF2B5EF4-FFF2-40B4-BE49-F238E27FC236}">
                <a16:creationId xmlns:a16="http://schemas.microsoft.com/office/drawing/2014/main" id="{AF694916-98B9-49B9-A5BF-191A4456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415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Dec.</a:t>
            </a:r>
          </a:p>
        </p:txBody>
      </p:sp>
      <p:sp>
        <p:nvSpPr>
          <p:cNvPr id="52" name="TextBox 70">
            <a:extLst>
              <a:ext uri="{FF2B5EF4-FFF2-40B4-BE49-F238E27FC236}">
                <a16:creationId xmlns:a16="http://schemas.microsoft.com/office/drawing/2014/main" id="{B08AED69-887B-4C2C-BFD5-557903AF1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651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Dec.</a:t>
            </a:r>
          </a:p>
        </p:txBody>
      </p:sp>
      <p:sp>
        <p:nvSpPr>
          <p:cNvPr id="53" name="TextBox 71">
            <a:extLst>
              <a:ext uri="{FF2B5EF4-FFF2-40B4-BE49-F238E27FC236}">
                <a16:creationId xmlns:a16="http://schemas.microsoft.com/office/drawing/2014/main" id="{B49C2B84-2110-4FC6-8381-747F868D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7274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Dec.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7F8C901-1179-42CD-9B8E-25ACDDCC2DC2}"/>
              </a:ext>
            </a:extLst>
          </p:cNvPr>
          <p:cNvSpPr txBox="1"/>
          <p:nvPr/>
        </p:nvSpPr>
        <p:spPr>
          <a:xfrm>
            <a:off x="9348843" y="1327205"/>
            <a:ext cx="524630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2026</a:t>
            </a:r>
          </a:p>
        </p:txBody>
      </p:sp>
      <p:sp>
        <p:nvSpPr>
          <p:cNvPr id="56" name="Chevron 79">
            <a:extLst>
              <a:ext uri="{FF2B5EF4-FFF2-40B4-BE49-F238E27FC236}">
                <a16:creationId xmlns:a16="http://schemas.microsoft.com/office/drawing/2014/main" id="{FC8C78E8-A0E4-4981-9CFA-0669BF711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329" y="4355070"/>
            <a:ext cx="925718" cy="230715"/>
          </a:xfrm>
          <a:prstGeom prst="chevron">
            <a:avLst>
              <a:gd name="adj" fmla="val 50068"/>
            </a:avLst>
          </a:prstGeom>
          <a:solidFill>
            <a:srgbClr val="006600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RAN4_Perf </a:t>
            </a:r>
            <a:endParaRPr kumimoji="0" lang="fr-FR" altLang="en-US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Chevron 58">
            <a:extLst>
              <a:ext uri="{FF2B5EF4-FFF2-40B4-BE49-F238E27FC236}">
                <a16:creationId xmlns:a16="http://schemas.microsoft.com/office/drawing/2014/main" id="{51B43C76-CE1E-403A-BAAF-C23E0A1A7D99}"/>
              </a:ext>
            </a:extLst>
          </p:cNvPr>
          <p:cNvSpPr/>
          <p:nvPr/>
        </p:nvSpPr>
        <p:spPr bwMode="auto">
          <a:xfrm>
            <a:off x="3645603" y="4618876"/>
            <a:ext cx="4071809" cy="250088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3 (CT &amp; SA 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including SA5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) </a:t>
            </a:r>
          </a:p>
        </p:txBody>
      </p:sp>
      <p:sp>
        <p:nvSpPr>
          <p:cNvPr id="58" name="Chevron 60">
            <a:extLst>
              <a:ext uri="{FF2B5EF4-FFF2-40B4-BE49-F238E27FC236}">
                <a16:creationId xmlns:a16="http://schemas.microsoft.com/office/drawing/2014/main" id="{541673C1-5C5C-43F8-8623-8323B185CBBC}"/>
              </a:ext>
            </a:extLst>
          </p:cNvPr>
          <p:cNvSpPr/>
          <p:nvPr/>
        </p:nvSpPr>
        <p:spPr bwMode="auto">
          <a:xfrm>
            <a:off x="2682653" y="4052147"/>
            <a:ext cx="4279968" cy="230715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RAN1</a:t>
            </a:r>
          </a:p>
        </p:txBody>
      </p:sp>
      <p:sp>
        <p:nvSpPr>
          <p:cNvPr id="59" name="Chevron 60">
            <a:extLst>
              <a:ext uri="{FF2B5EF4-FFF2-40B4-BE49-F238E27FC236}">
                <a16:creationId xmlns:a16="http://schemas.microsoft.com/office/drawing/2014/main" id="{C5BB6392-30E9-4551-B72E-1C9829F126DD}"/>
              </a:ext>
            </a:extLst>
          </p:cNvPr>
          <p:cNvSpPr/>
          <p:nvPr/>
        </p:nvSpPr>
        <p:spPr bwMode="auto">
          <a:xfrm>
            <a:off x="2180023" y="3622025"/>
            <a:ext cx="3344096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2 (SA2,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SA5,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SA6,…) Normative</a:t>
            </a:r>
          </a:p>
        </p:txBody>
      </p:sp>
      <p:sp>
        <p:nvSpPr>
          <p:cNvPr id="60" name="Chevron 60">
            <a:extLst>
              <a:ext uri="{FF2B5EF4-FFF2-40B4-BE49-F238E27FC236}">
                <a16:creationId xmlns:a16="http://schemas.microsoft.com/office/drawing/2014/main" id="{45DBD3CF-805A-43FA-AEE8-A52CC4E14CD4}"/>
              </a:ext>
            </a:extLst>
          </p:cNvPr>
          <p:cNvSpPr/>
          <p:nvPr/>
        </p:nvSpPr>
        <p:spPr bwMode="auto">
          <a:xfrm>
            <a:off x="3342672" y="4358593"/>
            <a:ext cx="4279968" cy="230715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 Completion (RAN2/3/4core)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" panose="00000500000000000000" pitchFamily="50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61" name="Chevron 58">
            <a:extLst>
              <a:ext uri="{FF2B5EF4-FFF2-40B4-BE49-F238E27FC236}">
                <a16:creationId xmlns:a16="http://schemas.microsoft.com/office/drawing/2014/main" id="{C292BA45-D294-4657-8239-2611B4652615}"/>
              </a:ext>
            </a:extLst>
          </p:cNvPr>
          <p:cNvSpPr/>
          <p:nvPr/>
        </p:nvSpPr>
        <p:spPr bwMode="auto">
          <a:xfrm>
            <a:off x="5849051" y="4975006"/>
            <a:ext cx="2543612" cy="265939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ASN.1 &amp; Open APIs </a:t>
            </a:r>
          </a:p>
        </p:txBody>
      </p:sp>
      <p:sp>
        <p:nvSpPr>
          <p:cNvPr id="62" name="Chevron 60">
            <a:extLst>
              <a:ext uri="{FF2B5EF4-FFF2-40B4-BE49-F238E27FC236}">
                <a16:creationId xmlns:a16="http://schemas.microsoft.com/office/drawing/2014/main" id="{62278E21-20E0-4724-992C-9256E4C70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67" y="3211670"/>
            <a:ext cx="1035722" cy="311729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bg1"/>
              </a:gs>
              <a:gs pos="60000">
                <a:srgbClr val="31859C"/>
              </a:gs>
              <a:gs pos="83000">
                <a:srgbClr val="31859C"/>
              </a:gs>
              <a:gs pos="100000">
                <a:srgbClr val="31859C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St.2 Content </a:t>
            </a:r>
            <a:r>
              <a:rPr kumimoji="0" lang="fr-FR" alt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approval</a:t>
            </a:r>
            <a:endParaRPr kumimoji="0" lang="fr-FR" alt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Box 86">
            <a:extLst>
              <a:ext uri="{FF2B5EF4-FFF2-40B4-BE49-F238E27FC236}">
                <a16:creationId xmlns:a16="http://schemas.microsoft.com/office/drawing/2014/main" id="{F3FF1DB0-245E-4A19-A13F-FDC0447D5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80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#100</a:t>
            </a:r>
            <a:endParaRPr kumimoji="0" lang="en-GB" alt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4" name="TextBox 60">
            <a:extLst>
              <a:ext uri="{FF2B5EF4-FFF2-40B4-BE49-F238E27FC236}">
                <a16:creationId xmlns:a16="http://schemas.microsoft.com/office/drawing/2014/main" id="{A97995B7-F703-4303-A3EC-9EE1082B0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49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Jun.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FF9118-14EC-45DC-A708-821AC4E0F1BD}"/>
              </a:ext>
            </a:extLst>
          </p:cNvPr>
          <p:cNvSpPr txBox="1"/>
          <p:nvPr/>
        </p:nvSpPr>
        <p:spPr>
          <a:xfrm>
            <a:off x="1399847" y="1351862"/>
            <a:ext cx="517861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2023</a:t>
            </a: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5781C656-C3E0-42B4-9BFB-6B55773FF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772" y="5761862"/>
            <a:ext cx="927411" cy="29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ontserrat" panose="00000500000000000000" pitchFamily="50" charset="0"/>
                <a:ea typeface="MS PGothic" panose="020B0600070205080204" pitchFamily="34" charset="-128"/>
                <a:cs typeface="Arial" panose="020B0604020202020204" pitchFamily="34" charset="0"/>
              </a:rPr>
              <a:t>Now</a:t>
            </a:r>
          </a:p>
        </p:txBody>
      </p:sp>
      <p:sp>
        <p:nvSpPr>
          <p:cNvPr id="67" name="Chevron 60">
            <a:extLst>
              <a:ext uri="{FF2B5EF4-FFF2-40B4-BE49-F238E27FC236}">
                <a16:creationId xmlns:a16="http://schemas.microsoft.com/office/drawing/2014/main" id="{6EB035FD-9F0F-4D63-8873-A3A162FF89F3}"/>
              </a:ext>
            </a:extLst>
          </p:cNvPr>
          <p:cNvSpPr/>
          <p:nvPr/>
        </p:nvSpPr>
        <p:spPr bwMode="auto">
          <a:xfrm>
            <a:off x="1844936" y="2304661"/>
            <a:ext cx="780177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100%</a:t>
            </a:r>
          </a:p>
        </p:txBody>
      </p:sp>
      <p:sp>
        <p:nvSpPr>
          <p:cNvPr id="68" name="Chevron 60">
            <a:extLst>
              <a:ext uri="{FF2B5EF4-FFF2-40B4-BE49-F238E27FC236}">
                <a16:creationId xmlns:a16="http://schemas.microsoft.com/office/drawing/2014/main" id="{C0C0CE0C-0715-411D-B898-0283EB23F570}"/>
              </a:ext>
            </a:extLst>
          </p:cNvPr>
          <p:cNvSpPr/>
          <p:nvPr/>
        </p:nvSpPr>
        <p:spPr bwMode="auto">
          <a:xfrm>
            <a:off x="494436" y="2301138"/>
            <a:ext cx="1487582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SA1 Stage 1        80%</a:t>
            </a:r>
          </a:p>
        </p:txBody>
      </p:sp>
      <p:sp>
        <p:nvSpPr>
          <p:cNvPr id="69" name="TextBox 67">
            <a:extLst>
              <a:ext uri="{FF2B5EF4-FFF2-40B4-BE49-F238E27FC236}">
                <a16:creationId xmlns:a16="http://schemas.microsoft.com/office/drawing/2014/main" id="{0D22CF93-4259-4E1E-9F6B-90942CA9A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03" y="1529741"/>
            <a:ext cx="42985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7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TSGs</a:t>
            </a:r>
          </a:p>
        </p:txBody>
      </p:sp>
      <p:sp>
        <p:nvSpPr>
          <p:cNvPr id="70" name="Diamond 3">
            <a:extLst>
              <a:ext uri="{FF2B5EF4-FFF2-40B4-BE49-F238E27FC236}">
                <a16:creationId xmlns:a16="http://schemas.microsoft.com/office/drawing/2014/main" id="{85544EE4-3F0D-4B0B-85E8-F53369E4A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756" y="2637525"/>
            <a:ext cx="956181" cy="435011"/>
          </a:xfrm>
          <a:prstGeom prst="diamond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TextBox 6">
            <a:extLst>
              <a:ext uri="{FF2B5EF4-FFF2-40B4-BE49-F238E27FC236}">
                <a16:creationId xmlns:a16="http://schemas.microsoft.com/office/drawing/2014/main" id="{45BCDD68-7077-4675-ADBA-33DCE9E5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51" y="2699166"/>
            <a:ext cx="702327" cy="30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r-FR" altLang="en-US" sz="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RAN Rel-19 workshop</a:t>
            </a:r>
          </a:p>
        </p:txBody>
      </p:sp>
      <p:sp>
        <p:nvSpPr>
          <p:cNvPr id="72" name="Diamond 16">
            <a:extLst>
              <a:ext uri="{FF2B5EF4-FFF2-40B4-BE49-F238E27FC236}">
                <a16:creationId xmlns:a16="http://schemas.microsoft.com/office/drawing/2014/main" id="{4FC58110-822A-4170-B137-22F06119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63" y="3144745"/>
            <a:ext cx="924026" cy="408594"/>
          </a:xfrm>
          <a:prstGeom prst="diamond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TextBox 7">
            <a:extLst>
              <a:ext uri="{FF2B5EF4-FFF2-40B4-BE49-F238E27FC236}">
                <a16:creationId xmlns:a16="http://schemas.microsoft.com/office/drawing/2014/main" id="{59313C16-C8FA-4024-8986-769AEEC64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528" y="3204625"/>
            <a:ext cx="621095" cy="30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SA Rel-19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Arial" panose="020B0604020202020204" pitchFamily="34" charset="0"/>
              </a:rPr>
              <a:t>Workshop</a:t>
            </a:r>
          </a:p>
        </p:txBody>
      </p:sp>
      <p:cxnSp>
        <p:nvCxnSpPr>
          <p:cNvPr id="74" name="Straight Connector 114">
            <a:extLst>
              <a:ext uri="{FF2B5EF4-FFF2-40B4-BE49-F238E27FC236}">
                <a16:creationId xmlns:a16="http://schemas.microsoft.com/office/drawing/2014/main" id="{B38E01FA-0B4C-4052-8D90-CEB5D0F48F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66000" y="2221886"/>
            <a:ext cx="13539" cy="3555826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sp>
        <p:nvSpPr>
          <p:cNvPr id="75" name="Star: 5 Points 74">
            <a:extLst>
              <a:ext uri="{FF2B5EF4-FFF2-40B4-BE49-F238E27FC236}">
                <a16:creationId xmlns:a16="http://schemas.microsoft.com/office/drawing/2014/main" id="{C032CE37-8E20-4E70-9820-05A534CA1C22}"/>
              </a:ext>
            </a:extLst>
          </p:cNvPr>
          <p:cNvSpPr/>
          <p:nvPr/>
        </p:nvSpPr>
        <p:spPr bwMode="auto">
          <a:xfrm>
            <a:off x="1689239" y="2177856"/>
            <a:ext cx="487399" cy="436773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Chevron 60">
            <a:extLst>
              <a:ext uri="{FF2B5EF4-FFF2-40B4-BE49-F238E27FC236}">
                <a16:creationId xmlns:a16="http://schemas.microsoft.com/office/drawing/2014/main" id="{76D74D62-BC4D-4A69-9BF6-D735B4ADCB39}"/>
              </a:ext>
            </a:extLst>
          </p:cNvPr>
          <p:cNvSpPr/>
          <p:nvPr/>
        </p:nvSpPr>
        <p:spPr bwMode="auto">
          <a:xfrm>
            <a:off x="5492096" y="3615639"/>
            <a:ext cx="1467139" cy="2592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anose="020B0604020202020204" pitchFamily="34" charset="0"/>
              </a:rPr>
              <a:t>Extended Stage 2 for SA5</a:t>
            </a:r>
            <a:endParaRPr kumimoji="0" lang="fr-FR" altLang="zh-CN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" panose="00000500000000000000" pitchFamily="50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87" name="Chevron 60">
            <a:extLst>
              <a:ext uri="{FF2B5EF4-FFF2-40B4-BE49-F238E27FC236}">
                <a16:creationId xmlns:a16="http://schemas.microsoft.com/office/drawing/2014/main" id="{B8DD6773-53F7-4584-8EAF-A61CC7696EF5}"/>
              </a:ext>
            </a:extLst>
          </p:cNvPr>
          <p:cNvSpPr/>
          <p:nvPr/>
        </p:nvSpPr>
        <p:spPr bwMode="auto">
          <a:xfrm>
            <a:off x="2614958" y="2304098"/>
            <a:ext cx="3613181" cy="231021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anose="020B0604020202020204" pitchFamily="34" charset="0"/>
              </a:rPr>
              <a:t>Management requirements (SA5)</a:t>
            </a:r>
            <a:endParaRPr kumimoji="0" lang="fr-FR" altLang="zh-CN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" panose="00000500000000000000" pitchFamily="50" charset="0"/>
              <a:ea typeface="ＭＳ Ｐゴシック" charset="-128"/>
              <a:cs typeface="Arial" panose="020B0604020202020204" pitchFamily="34" charset="0"/>
            </a:endParaRPr>
          </a:p>
        </p:txBody>
      </p:sp>
      <p:sp>
        <p:nvSpPr>
          <p:cNvPr id="88" name="Title 1">
            <a:extLst>
              <a:ext uri="{FF2B5EF4-FFF2-40B4-BE49-F238E27FC236}">
                <a16:creationId xmlns:a16="http://schemas.microsoft.com/office/drawing/2014/main" id="{75A919E1-4C0C-4114-BB53-B91DAF50BCBE}"/>
              </a:ext>
            </a:extLst>
          </p:cNvPr>
          <p:cNvSpPr txBox="1">
            <a:spLocks/>
          </p:cNvSpPr>
          <p:nvPr/>
        </p:nvSpPr>
        <p:spPr bwMode="auto">
          <a:xfrm>
            <a:off x="182824" y="180884"/>
            <a:ext cx="9089864" cy="38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Release 19 timeline– figure with SA5 (For integrated to SA timeline)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7" name="矩形 1">
            <a:extLst>
              <a:ext uri="{FF2B5EF4-FFF2-40B4-BE49-F238E27FC236}">
                <a16:creationId xmlns:a16="http://schemas.microsoft.com/office/drawing/2014/main" id="{0E58EC91-4DF3-4966-976E-85FBF81BD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959" y="2215951"/>
            <a:ext cx="3707952" cy="384245"/>
          </a:xfrm>
          <a:prstGeom prst="rect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8" name="矩形 1">
            <a:extLst>
              <a:ext uri="{FF2B5EF4-FFF2-40B4-BE49-F238E27FC236}">
                <a16:creationId xmlns:a16="http://schemas.microsoft.com/office/drawing/2014/main" id="{D49ADE2F-ED01-4235-ADEE-5D507996E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023" y="3586872"/>
            <a:ext cx="5027990" cy="353950"/>
          </a:xfrm>
          <a:prstGeom prst="rect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9" name="矩形 1">
            <a:extLst>
              <a:ext uri="{FF2B5EF4-FFF2-40B4-BE49-F238E27FC236}">
                <a16:creationId xmlns:a16="http://schemas.microsoft.com/office/drawing/2014/main" id="{33D714CC-6A21-4DAF-976F-65069A534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27" y="4622399"/>
            <a:ext cx="5174222" cy="265970"/>
          </a:xfrm>
          <a:prstGeom prst="rect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6470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DD78-08F4-4954-A9A8-764599403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Rel-19 timeline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E6E86-C491-4F1E-8AC2-D551A4ADE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 milestone timeline:</a:t>
            </a:r>
          </a:p>
          <a:p>
            <a:pPr lvl="1"/>
            <a:r>
              <a:rPr lang="en-US" altLang="zh-CN" sz="3100" dirty="0"/>
              <a:t>Study items: </a:t>
            </a:r>
          </a:p>
          <a:p>
            <a:pPr lvl="2"/>
            <a:r>
              <a:rPr lang="en-US" altLang="zh-CN" sz="2500" dirty="0"/>
              <a:t>for information in Jun.2024 (SA#104/SA5#156)</a:t>
            </a:r>
          </a:p>
          <a:p>
            <a:pPr lvl="2"/>
            <a:r>
              <a:rPr lang="en-US" altLang="zh-CN" sz="2500" dirty="0"/>
              <a:t>for approval in Sep.2024 (SA#105/SA5#157)</a:t>
            </a:r>
          </a:p>
          <a:p>
            <a:pPr lvl="1"/>
            <a:r>
              <a:rPr lang="en-US" altLang="zh-CN" sz="3100" dirty="0"/>
              <a:t>Work items</a:t>
            </a:r>
          </a:p>
          <a:p>
            <a:pPr lvl="2"/>
            <a:r>
              <a:rPr lang="en-US" altLang="zh-CN" sz="2500" dirty="0"/>
              <a:t> target to finish in Jun.2025 (SA#108/SA5#161)</a:t>
            </a:r>
          </a:p>
          <a:p>
            <a:pPr lvl="2"/>
            <a:r>
              <a:rPr lang="en-US" altLang="zh-CN" sz="2500" dirty="0"/>
              <a:t> latest to finish in Sep.2025 (SA#109/SA5#162)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32748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00340018\AppData\Roaming\eSpace_Desktop\UserData\z00340018\imagefiles\originalImgfiles\1B64D131-DA78-4ABB-A9A6-95666FCC2281.png">
            <a:extLst>
              <a:ext uri="{FF2B5EF4-FFF2-40B4-BE49-F238E27FC236}">
                <a16:creationId xmlns:a16="http://schemas.microsoft.com/office/drawing/2014/main" id="{E14DE9B6-9B47-43DB-A33B-01768703F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27" y="988559"/>
            <a:ext cx="8964859" cy="578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E3134FE-1752-4E1F-8CEB-8D40863D7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95" y="89114"/>
            <a:ext cx="9102725" cy="1143000"/>
          </a:xfrm>
        </p:spPr>
        <p:txBody>
          <a:bodyPr/>
          <a:lstStyle/>
          <a:p>
            <a:r>
              <a:rPr lang="en-US" altLang="zh-CN" sz="4000" dirty="0"/>
              <a:t>OAM TU planning and statistics</a:t>
            </a:r>
            <a:endParaRPr lang="zh-CN" alt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E8F9BA-B782-4714-89D9-A8EEE27622BE}"/>
              </a:ext>
            </a:extLst>
          </p:cNvPr>
          <p:cNvSpPr txBox="1"/>
          <p:nvPr/>
        </p:nvSpPr>
        <p:spPr>
          <a:xfrm>
            <a:off x="4061252" y="3811525"/>
            <a:ext cx="4569251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TU planning: to be proposed by moderators/rapporteurs</a:t>
            </a:r>
            <a:endParaRPr lang="zh-CN" alt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B486C0-6D89-4A28-8ADB-3AC2F072898C}"/>
              </a:ext>
            </a:extLst>
          </p:cNvPr>
          <p:cNvSpPr txBox="1"/>
          <p:nvPr/>
        </p:nvSpPr>
        <p:spPr>
          <a:xfrm>
            <a:off x="4061252" y="4437210"/>
            <a:ext cx="4569251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TU statistics: to be filled by chair based on the time consumed after each meeting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4332705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A5C2-5FA7-49A7-B690-F92210C3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69" y="182880"/>
            <a:ext cx="9561952" cy="1143000"/>
          </a:xfrm>
        </p:spPr>
        <p:txBody>
          <a:bodyPr/>
          <a:lstStyle/>
          <a:p>
            <a:r>
              <a:rPr lang="en-US" altLang="zh-CN" sz="3600" dirty="0"/>
              <a:t>SA5 Rel-19 OAM TU planning (Jan.2024~Sep.2025)</a:t>
            </a:r>
            <a:endParaRPr lang="zh-CN" altLang="en-US" sz="3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324C0-807E-4BA7-B0B1-5C7CC3495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12335"/>
              </p:ext>
            </p:extLst>
          </p:nvPr>
        </p:nvGraphicFramePr>
        <p:xfrm>
          <a:off x="204063" y="3429000"/>
          <a:ext cx="11638720" cy="253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003">
                  <a:extLst>
                    <a:ext uri="{9D8B030D-6E8A-4147-A177-3AD203B41FA5}">
                      <a16:colId xmlns:a16="http://schemas.microsoft.com/office/drawing/2014/main" val="428783908"/>
                    </a:ext>
                  </a:extLst>
                </a:gridCol>
                <a:gridCol w="2377059">
                  <a:extLst>
                    <a:ext uri="{9D8B030D-6E8A-4147-A177-3AD203B41FA5}">
                      <a16:colId xmlns:a16="http://schemas.microsoft.com/office/drawing/2014/main" val="228380027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856762402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2063139119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446372523"/>
                    </a:ext>
                  </a:extLst>
                </a:gridCol>
              </a:tblGrid>
              <a:tr h="408134"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Maintenance+R18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R19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R20 preparation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Buffer </a:t>
                      </a:r>
                    </a:p>
                    <a:p>
                      <a:r>
                        <a:rPr lang="en-US" altLang="zh-CN" sz="1200" dirty="0">
                          <a:latin typeface="+mn-lt"/>
                        </a:rPr>
                        <a:t>(revision session)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66534"/>
                  </a:ext>
                </a:extLst>
              </a:tr>
              <a:tr h="505362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highlight>
                            <a:srgbClr val="FFFF00"/>
                          </a:highlight>
                          <a:latin typeface="+mn-lt"/>
                        </a:rPr>
                        <a:t>Jan.2024~Mar.2024</a:t>
                      </a:r>
                    </a:p>
                    <a:p>
                      <a:r>
                        <a:rPr lang="en-US" altLang="zh-CN" sz="1200" b="1" dirty="0">
                          <a:highlight>
                            <a:srgbClr val="FFFF00"/>
                          </a:highlight>
                          <a:latin typeface="+mn-lt"/>
                        </a:rPr>
                        <a:t>SA5#153 (1 meeting) (Last meeting for Rel-18)</a:t>
                      </a:r>
                      <a:endParaRPr lang="zh-CN" altLang="en-US" sz="1200" b="1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+mn-lt"/>
                        </a:rPr>
                        <a:t>1.5 TU (CR)+13 TU (Rel-18)=14.5 TU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NA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971519"/>
                  </a:ext>
                </a:extLst>
              </a:tr>
              <a:tr h="583048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Apr. 2024~Dec.2024:</a:t>
                      </a:r>
                    </a:p>
                    <a:p>
                      <a:r>
                        <a:rPr lang="en-US" altLang="zh-CN" sz="1200" b="1" dirty="0">
                          <a:latin typeface="+mn-lt"/>
                        </a:rPr>
                        <a:t>SA5#154~#158 (5 meetings)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2.5 TU*5 meetings = 12.5 TU (CRs)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14 TU*5 meetings= 70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NA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TU*5=10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388727"/>
                  </a:ext>
                </a:extLst>
              </a:tr>
              <a:tr h="583048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Jan.2025~Sep.2025: </a:t>
                      </a:r>
                    </a:p>
                    <a:p>
                      <a:r>
                        <a:rPr lang="en-US" altLang="zh-CN" sz="1200" b="1" dirty="0">
                          <a:latin typeface="+mn-lt"/>
                        </a:rPr>
                        <a:t>SA5#159~#162 (4 meetings)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1.5 TU*4 meetings=</a:t>
                      </a:r>
                    </a:p>
                    <a:p>
                      <a:r>
                        <a:rPr lang="en-US" altLang="zh-CN" sz="1200" dirty="0">
                          <a:latin typeface="+mn-lt"/>
                        </a:rPr>
                        <a:t>6 TU (CRs)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13 TU*4 meetings= 52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TU*4 meetings = 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TU*4=8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55121"/>
                  </a:ext>
                </a:extLst>
              </a:tr>
              <a:tr h="233219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Total=185 TU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33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124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1694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D6813D-0A33-4161-BBD5-408D691E24A5}"/>
              </a:ext>
            </a:extLst>
          </p:cNvPr>
          <p:cNvSpPr txBox="1"/>
          <p:nvPr/>
        </p:nvSpPr>
        <p:spPr>
          <a:xfrm>
            <a:off x="475911" y="1120676"/>
            <a:ext cx="104562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/>
              <a:t>Assumptions: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/>
              <a:t>Every meeting day = 5 quarters (= 5 TUs)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/>
              <a:t>Total TUs per meeting = 18.5 TUs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ym typeface="Wingdings 3" panose="05040102010807070707" pitchFamily="18" charset="2"/>
              </a:rPr>
              <a:t>B</a:t>
            </a:r>
            <a:r>
              <a:rPr lang="en-US" altLang="zh-CN" sz="1200" dirty="0" err="1">
                <a:sym typeface="Wingdings 3" panose="05040102010807070707" pitchFamily="18" charset="2"/>
              </a:rPr>
              <a:t>uffer</a:t>
            </a:r>
            <a:r>
              <a:rPr lang="en-US" altLang="zh-CN" sz="1200" dirty="0">
                <a:sym typeface="Wingdings 3" panose="05040102010807070707" pitchFamily="18" charset="2"/>
              </a:rPr>
              <a:t> = 2 TUs</a:t>
            </a:r>
          </a:p>
          <a:p>
            <a:pPr marL="950913" lvl="1" indent="-342900">
              <a:buFont typeface="+mj-lt"/>
              <a:buAutoNum type="arabicPeriod"/>
            </a:pPr>
            <a:r>
              <a:rPr lang="en-US" altLang="zh-CN" sz="1200" dirty="0"/>
              <a:t>OAM = 16.5 TUs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</a:rPr>
              <a:t>M</a:t>
            </a:r>
            <a:r>
              <a:rPr lang="en-US" altLang="zh-CN" sz="1200" dirty="0" err="1">
                <a:solidFill>
                  <a:prstClr val="black"/>
                </a:solidFill>
              </a:rPr>
              <a:t>aintenance</a:t>
            </a:r>
            <a:r>
              <a:rPr lang="en-US" altLang="zh-CN" sz="1200" dirty="0">
                <a:solidFill>
                  <a:prstClr val="black"/>
                </a:solidFill>
              </a:rPr>
              <a:t> CRs + remaining Rel-18 work (TU allocation will decrease over time 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)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R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el-20 preparation work </a:t>
            </a:r>
            <a:r>
              <a:rPr lang="en-US" altLang="zh-CN" sz="1200" dirty="0">
                <a:solidFill>
                  <a:prstClr val="black"/>
                </a:solidFill>
              </a:rPr>
              <a:t>(TU allocation will be zero at the beginning and will increase over time 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)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ym typeface="Wingdings 3" panose="05040102010807070707" pitchFamily="18" charset="2"/>
              </a:rPr>
              <a:t>A</a:t>
            </a:r>
            <a:r>
              <a:rPr lang="en-US" altLang="zh-CN" sz="1200" dirty="0" err="1">
                <a:sym typeface="Wingdings 3" panose="05040102010807070707" pitchFamily="18" charset="2"/>
              </a:rPr>
              <a:t>ll</a:t>
            </a:r>
            <a:r>
              <a:rPr lang="en-US" altLang="zh-CN" sz="1200" dirty="0">
                <a:sym typeface="Wingdings 3" panose="05040102010807070707" pitchFamily="18" charset="2"/>
              </a:rPr>
              <a:t> remaining time is available for Rel-19 SIDs / WIDs</a:t>
            </a:r>
            <a:endParaRPr lang="en-US" altLang="zh-CN" sz="1200" dirty="0">
              <a:solidFill>
                <a:prstClr val="black"/>
              </a:solidFill>
              <a:sym typeface="Wingdings 3" panose="05040102010807070707" pitchFamily="18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T</a:t>
            </a:r>
            <a:r>
              <a:rPr lang="en-US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otal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TUs allocated to Rel-19 SIDs / WIDs = 120 TUs, implying: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12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to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per meeting (= 120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10 meetings)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6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to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each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Rel-19 SID / WID in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average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(= 120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20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/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)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0.6 TU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per Rel-19 SID / WID per meeting in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average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(= 12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20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/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)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1620971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A5C2-5FA7-49A7-B690-F92210C3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SA5 Rel-18 leftover TU (~Jan.2024)</a:t>
            </a:r>
            <a:endParaRPr lang="zh-CN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324C0-807E-4BA7-B0B1-5C7CC3495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553660"/>
              </p:ext>
            </p:extLst>
          </p:nvPr>
        </p:nvGraphicFramePr>
        <p:xfrm>
          <a:off x="352985" y="1606897"/>
          <a:ext cx="1148603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182">
                  <a:extLst>
                    <a:ext uri="{9D8B030D-6E8A-4147-A177-3AD203B41FA5}">
                      <a16:colId xmlns:a16="http://schemas.microsoft.com/office/drawing/2014/main" val="428783908"/>
                    </a:ext>
                  </a:extLst>
                </a:gridCol>
                <a:gridCol w="2345874">
                  <a:extLst>
                    <a:ext uri="{9D8B030D-6E8A-4147-A177-3AD203B41FA5}">
                      <a16:colId xmlns:a16="http://schemas.microsoft.com/office/drawing/2014/main" val="228380027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856762402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2063139119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446372523"/>
                    </a:ext>
                  </a:extLst>
                </a:gridCol>
              </a:tblGrid>
              <a:tr h="495672">
                <a:tc>
                  <a:txBody>
                    <a:bodyPr/>
                    <a:lstStyle/>
                    <a:p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Maintenance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R18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R19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Buffer </a:t>
                      </a:r>
                    </a:p>
                    <a:p>
                      <a:r>
                        <a:rPr lang="en-US" altLang="zh-CN" sz="1800" dirty="0">
                          <a:latin typeface="+mn-lt"/>
                        </a:rPr>
                        <a:t>(revision session)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66534"/>
                  </a:ext>
                </a:extLst>
              </a:tr>
              <a:tr h="792564"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Jan.2024~Mar.2024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SA5#153 (1 meeting) (Last meeting for Rel-18)</a:t>
                      </a:r>
                      <a:endParaRPr lang="zh-CN" altLang="en-US" sz="18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1.5 TU (CR)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13 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highlight>
                            <a:srgbClr val="FFFF00"/>
                          </a:highlight>
                          <a:latin typeface="+mn-lt"/>
                        </a:rPr>
                        <a:t>2 TU</a:t>
                      </a:r>
                      <a:endParaRPr lang="zh-CN" altLang="en-US" sz="18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highlight>
                            <a:srgbClr val="FFFF00"/>
                          </a:highlight>
                          <a:latin typeface="+mn-lt"/>
                        </a:rPr>
                        <a:t>2 TU</a:t>
                      </a:r>
                      <a:endParaRPr lang="zh-CN" altLang="en-US" sz="18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045462"/>
                  </a:ext>
                </a:extLst>
              </a:tr>
              <a:tr h="283241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+mn-lt"/>
                        </a:rPr>
                        <a:t>Total= 16.5 TU</a:t>
                      </a:r>
                      <a:endParaRPr lang="zh-CN" alt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1.5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13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2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2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16942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9BA411-D130-4E6C-813C-9A4D05C97C83}"/>
              </a:ext>
            </a:extLst>
          </p:cNvPr>
          <p:cNvSpPr txBox="1"/>
          <p:nvPr/>
        </p:nvSpPr>
        <p:spPr>
          <a:xfrm>
            <a:off x="283315" y="1225406"/>
            <a:ext cx="1026274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= 18.5,  total OAM TU in 1 ordinary meeting = 16.5 TU, total buffer TU = 2 TU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5302369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4DEC-141B-47DE-AA05-6328C047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38C0-5023-4964-9475-3023721D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945" y="1049281"/>
            <a:ext cx="11714205" cy="787757"/>
          </a:xfrm>
          <a:solidFill>
            <a:schemeClr val="bg1"/>
          </a:solidFill>
        </p:spPr>
        <p:txBody>
          <a:bodyPr/>
          <a:lstStyle/>
          <a:p>
            <a:r>
              <a:rPr lang="en-US" altLang="zh-CN" sz="2000" b="1" dirty="0"/>
              <a:t>For Rel-18 rapporteurs: </a:t>
            </a:r>
            <a:r>
              <a:rPr lang="en-US" altLang="zh-CN" sz="2000" dirty="0"/>
              <a:t>Make good work plan to finalize Rel-18 work considering the time left for Rel-18.</a:t>
            </a:r>
          </a:p>
          <a:p>
            <a:r>
              <a:rPr lang="en-US" altLang="zh-CN" sz="2000" b="1" dirty="0"/>
              <a:t>For Rel-19 topic moderators: </a:t>
            </a:r>
            <a:r>
              <a:rPr lang="en-US" altLang="zh-CN" sz="2000" dirty="0"/>
              <a:t>Propose planned TUs for SA5#153/#154/#155/#156</a:t>
            </a:r>
            <a:endParaRPr lang="zh-CN" alt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F04EE4-A5F6-42E0-8A2D-F679EA71A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59577"/>
              </p:ext>
            </p:extLst>
          </p:nvPr>
        </p:nvGraphicFramePr>
        <p:xfrm>
          <a:off x="1769784" y="1837038"/>
          <a:ext cx="7226300" cy="4627245"/>
        </p:xfrm>
        <a:graphic>
          <a:graphicData uri="http://schemas.openxmlformats.org/drawingml/2006/table">
            <a:tbl>
              <a:tblPr/>
              <a:tblGrid>
                <a:gridCol w="2146300">
                  <a:extLst>
                    <a:ext uri="{9D8B030D-6E8A-4147-A177-3AD203B41FA5}">
                      <a16:colId xmlns:a16="http://schemas.microsoft.com/office/drawing/2014/main" val="165181717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07256628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39532901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96859504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412179263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7234862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8614512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516646553"/>
                    </a:ext>
                  </a:extLst>
                </a:gridCol>
              </a:tblGrid>
              <a:tr h="3486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Rel-19 SID/WID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Study  TU (Planned)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Normative TU (Planned)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Total TU (Planned)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Jan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April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May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Aug.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826585"/>
                  </a:ext>
                </a:extLst>
              </a:tr>
              <a:tr h="438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SA5#153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SA5#154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SA5#155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SA5#156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311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AIML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0071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075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IDM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6298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CCL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2925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NDT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1273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CMO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049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MSEC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4847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SBMA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655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PTM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69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MADCOL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5769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SEPM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8127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032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AdNRM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8992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TMQ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1424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NTNM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6956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IABM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5803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RedcapM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1137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NWDAFM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3.5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8314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NSM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2063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EE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119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Mexpo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1.5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FF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6.0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104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51981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22EAC7-33FE-46C7-93AF-9B09E2C2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1" y="309964"/>
            <a:ext cx="8388350" cy="9347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altLang="de-DE" sz="4000" dirty="0"/>
              <a:t>SA5 calendar with OAM TU (one track)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FDD739-EAD3-45DA-BDFC-A6C6D71CEC5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47035" y="1686974"/>
          <a:ext cx="8388351" cy="4669989"/>
        </p:xfrm>
        <a:graphic>
          <a:graphicData uri="http://schemas.openxmlformats.org/drawingml/2006/table">
            <a:tbl>
              <a:tblPr firstRow="1" firstCol="1" bandRow="1"/>
              <a:tblGrid>
                <a:gridCol w="1009726">
                  <a:extLst>
                    <a:ext uri="{9D8B030D-6E8A-4147-A177-3AD203B41FA5}">
                      <a16:colId xmlns:a16="http://schemas.microsoft.com/office/drawing/2014/main" val="453583115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560376874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309222227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2041094273"/>
                    </a:ext>
                  </a:extLst>
                </a:gridCol>
                <a:gridCol w="1544856">
                  <a:extLst>
                    <a:ext uri="{9D8B030D-6E8A-4147-A177-3AD203B41FA5}">
                      <a16:colId xmlns:a16="http://schemas.microsoft.com/office/drawing/2014/main" val="1996662489"/>
                    </a:ext>
                  </a:extLst>
                </a:gridCol>
                <a:gridCol w="1458896">
                  <a:extLst>
                    <a:ext uri="{9D8B030D-6E8A-4147-A177-3AD203B41FA5}">
                      <a16:colId xmlns:a16="http://schemas.microsoft.com/office/drawing/2014/main" val="1593344267"/>
                    </a:ext>
                  </a:extLst>
                </a:gridCol>
              </a:tblGrid>
              <a:tr h="534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Closing plenary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14564"/>
                  </a:ext>
                </a:extLst>
              </a:tr>
              <a:tr h="5024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Q0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(If needed)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Start at 8:30am (may change depends on the host restriction)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13744"/>
                  </a:ext>
                </a:extLst>
              </a:tr>
              <a:tr h="568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Q1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(9:00 - 10:30)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 Session#1 (1TU)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[Single Stream]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854894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10:30 - 11:00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3756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Q2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(11:00 - 12:30)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33211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12:30 - 14:00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68007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Q3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(14:00 - 15:30)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675116"/>
                  </a:ext>
                </a:extLst>
              </a:tr>
              <a:tr h="2352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15:30 - 16:00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87309"/>
                  </a:ext>
                </a:extLst>
              </a:tr>
              <a:tr h="494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Q4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(16:00 - 17:30)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highlight>
                          <a:srgbClr val="C1E442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856872"/>
                  </a:ext>
                </a:extLst>
              </a:tr>
              <a:tr h="240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17:30 - 17:40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2503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Q5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(17:40 – 19:10)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Stream#1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Stop around 18:45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Social evening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523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EE13C7-ECF6-4142-9722-E68BAA9493C3}"/>
              </a:ext>
            </a:extLst>
          </p:cNvPr>
          <p:cNvSpPr txBox="1"/>
          <p:nvPr/>
        </p:nvSpPr>
        <p:spPr>
          <a:xfrm>
            <a:off x="820828" y="1319635"/>
            <a:ext cx="694292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in 1 ordinary meeting = 18.5 TUs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9527023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158298</TotalTime>
  <Words>2564</Words>
  <Application>Microsoft Office PowerPoint</Application>
  <PresentationFormat>Widescreen</PresentationFormat>
  <Paragraphs>677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 </vt:lpstr>
      <vt:lpstr>Batang</vt:lpstr>
      <vt:lpstr>Montserrat</vt:lpstr>
      <vt:lpstr>MS PGothic</vt:lpstr>
      <vt:lpstr>MS PGothic</vt:lpstr>
      <vt:lpstr>等线</vt:lpstr>
      <vt:lpstr>宋体</vt:lpstr>
      <vt:lpstr>Arial</vt:lpstr>
      <vt:lpstr>Calibri</vt:lpstr>
      <vt:lpstr>Times New Roman</vt:lpstr>
      <vt:lpstr>Wingdings 3</vt:lpstr>
      <vt:lpstr>Office Theme</vt:lpstr>
      <vt:lpstr>1_Office Theme</vt:lpstr>
      <vt:lpstr>   Rel-19 SA5 work planning SA5#153, 29 January – 3 February, 2024 </vt:lpstr>
      <vt:lpstr>PowerPoint Presentation</vt:lpstr>
      <vt:lpstr>Rel-19 timeline</vt:lpstr>
      <vt:lpstr>OAM TU planning and statistics</vt:lpstr>
      <vt:lpstr>SA5 Rel-19 OAM TU planning (Jan.2024~Sep.2025)</vt:lpstr>
      <vt:lpstr>SA5 Rel-18 leftover TU (~Jan.2024)</vt:lpstr>
      <vt:lpstr>Summary</vt:lpstr>
      <vt:lpstr>Thank you!</vt:lpstr>
      <vt:lpstr>SA5 calendar with OAM TU (one track) </vt:lpstr>
      <vt:lpstr>TU Budget for SA5 OAM</vt:lpstr>
      <vt:lpstr>Rel-19 work progress in other SA groups</vt:lpstr>
      <vt:lpstr>SA5 calendar with OAM TU (two parallel tracks on Tuesday/Wednesday) </vt:lpstr>
      <vt:lpstr>TU Comparison of two tracks/one track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SA5 Chair</cp:lastModifiedBy>
  <cp:revision>3724</cp:revision>
  <dcterms:created xsi:type="dcterms:W3CDTF">2008-08-30T09:32:10Z</dcterms:created>
  <dcterms:modified xsi:type="dcterms:W3CDTF">2023-11-30T09:39:52Z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(3)8qfhd/+m+jbi/mEIwzQeqaJQejphwMNzMvaPSHHFFixNcMRAZ3tk2RUu3MrgtCvnrf8Jc4vN
jb1AIiL0f4RbniYSUbe+B6Ff92wDM/JhkDIjzIQrVgK/n/WZr4LNwL3Q4eF4l+SxQ1mJsd3/
GtuEK77RYWM19mOUF3dYq6urSNo0Kaeu1igyLsCv/nsHSRyq6rBuvZniPuNzKKlf8jl0LxJa
QjdhhUFSx7ZdEpTR7/</vt:lpwstr>
  </property>
  <property fmtid="{D5CDD505-2E9C-101B-9397-08002B2CF9AE}" pid="3" name="_2015_ms_pID_7253431">
    <vt:lpwstr>jSPD5A4MbRJpqIpZoqOwzIu0l8G2y7p5Jr28F0ZoZhh7BoTHp+2pIG
3F5iOhD/7IDRg8WT2Fa9ayJfbzBTe5dJ+e0qGDKSeFhvShS/FjzAH4mhbJCDent8O4ATbEBW
P+/fOktuqsHFdGngtFqjDnc2E7fC5RyrRg4MCcmCBRuc18NWBCMnFnIHV20X47pxumer0+kL
Pj3xuu6KiTsEiMTKWpNLB9APwgjetLU4oF6C</vt:lpwstr>
  </property>
  <property fmtid="{D5CDD505-2E9C-101B-9397-08002B2CF9AE}" pid="4" name="_2015_ms_pID_7253432">
    <vt:lpwstr>PunNHd3R5iiW+szdbMkWXXo=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