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5"/>
  </p:notesMasterIdLst>
  <p:handoutMasterIdLst>
    <p:handoutMasterId r:id="rId16"/>
  </p:handoutMasterIdLst>
  <p:sldIdLst>
    <p:sldId id="303" r:id="rId2"/>
    <p:sldId id="922" r:id="rId3"/>
    <p:sldId id="920" r:id="rId4"/>
    <p:sldId id="895" r:id="rId5"/>
    <p:sldId id="907" r:id="rId6"/>
    <p:sldId id="908" r:id="rId7"/>
    <p:sldId id="924" r:id="rId8"/>
    <p:sldId id="925" r:id="rId9"/>
    <p:sldId id="923" r:id="rId10"/>
    <p:sldId id="926" r:id="rId11"/>
    <p:sldId id="909" r:id="rId12"/>
    <p:sldId id="927" r:id="rId13"/>
    <p:sldId id="704" r:id="rId1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1E442"/>
    <a:srgbClr val="0000FF"/>
    <a:srgbClr val="6600FF"/>
    <a:srgbClr val="FF3300"/>
    <a:srgbClr val="72AF2F"/>
    <a:srgbClr val="FFFFCC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93" d="100"/>
          <a:sy n="93" d="100"/>
        </p:scale>
        <p:origin x="82" y="4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278" y="-38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10/26/2023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10/26/2023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S5-23xxxx, SA5#151, 9– 13 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October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 2023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2023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US" altLang="zh-CN" sz="4800" b="1" dirty="0"/>
              <a:t>Rel-19 SA5 work planning</a:t>
            </a:r>
            <a:br>
              <a:rPr lang="en-GB" sz="4800" b="1" i="1" dirty="0"/>
            </a:br>
            <a:r>
              <a:rPr lang="en-GB" altLang="zh-CN" sz="2400" dirty="0">
                <a:latin typeface="Arial" pitchFamily="34" charset="0"/>
              </a:rPr>
              <a:t>SA5#</a:t>
            </a:r>
            <a:r>
              <a:rPr lang="fr-FR" altLang="zh-CN" sz="2400" dirty="0">
                <a:latin typeface="Arial" pitchFamily="34" charset="0"/>
              </a:rPr>
              <a:t>1</a:t>
            </a:r>
            <a:r>
              <a:rPr lang="en-US" altLang="zh-CN" sz="2400" dirty="0">
                <a:latin typeface="Arial" pitchFamily="34" charset="0"/>
              </a:rPr>
              <a:t>52</a:t>
            </a:r>
            <a:r>
              <a:rPr lang="fr-FR" altLang="zh-CN" sz="2400" dirty="0">
                <a:latin typeface="Arial" pitchFamily="34" charset="0"/>
              </a:rPr>
              <a:t>, 13 – 17</a:t>
            </a:r>
            <a:r>
              <a:rPr lang="en-US" altLang="zh-CN" sz="2400" dirty="0">
                <a:latin typeface="Arial" pitchFamily="34" charset="0"/>
              </a:rPr>
              <a:t> November, 2023</a:t>
            </a: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3GPP </a:t>
            </a:r>
            <a:r>
              <a:rPr lang="en-GB" altLang="zh-CN" sz="2400" dirty="0">
                <a:latin typeface="Arial" charset="0"/>
              </a:rPr>
              <a:t>SA5 Chair, </a:t>
            </a:r>
            <a:r>
              <a:rPr lang="en-US" altLang="zh-CN" sz="2400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Thomas Tovinger, 3GPP SA5 Vice-Chair, ERICSSON</a:t>
            </a:r>
          </a:p>
          <a:p>
            <a:pPr>
              <a:lnSpc>
                <a:spcPct val="80000"/>
              </a:lnSpc>
            </a:pPr>
            <a:r>
              <a:rPr lang="en-GB" altLang="en-US" sz="2400" dirty="0">
                <a:latin typeface="Arial" charset="0"/>
              </a:rPr>
              <a:t>Anatoly Andrianov, </a:t>
            </a:r>
            <a:r>
              <a:rPr lang="en-GB" altLang="zh-CN" sz="2400" dirty="0">
                <a:latin typeface="Arial" charset="0"/>
              </a:rPr>
              <a:t>3GPP SA5 Vice-Chair, NOKIA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A40B7-5BAB-4B14-802A-8227AC732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TU Comparison of two tracks/one track</a:t>
            </a:r>
            <a:endParaRPr lang="zh-CN" alt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973DC8-DF25-4FCD-B9D3-9BE804D1C5D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93473" y="1470625"/>
            <a:ext cx="1140425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One track: </a:t>
            </a:r>
          </a:p>
          <a:p>
            <a:pPr lvl="1"/>
            <a:r>
              <a:rPr lang="en-US" altLang="zh-CN" sz="1900" b="1" dirty="0"/>
              <a:t>Assumption: Every day = 5 sessions (TUs),  total TU in 1 ordinary meeting = 18.5 TUs</a:t>
            </a:r>
          </a:p>
          <a:p>
            <a:r>
              <a:rPr lang="en-US" altLang="zh-CN" sz="2400" b="1" dirty="0"/>
              <a:t>Two tracks with 2 days in parallel:</a:t>
            </a:r>
          </a:p>
          <a:p>
            <a:pPr lvl="1"/>
            <a:r>
              <a:rPr lang="en-US" altLang="zh-CN" sz="1900" b="1" dirty="0"/>
              <a:t>Assumption: Every day = 5 sessions (TUs),  total TU in 1 track in ordinary meeting = 18.5 TUs</a:t>
            </a:r>
          </a:p>
          <a:p>
            <a:pPr lvl="1"/>
            <a:r>
              <a:rPr lang="en-US" altLang="zh-CN" sz="1900" b="1" dirty="0"/>
              <a:t>Two extra day in parallel = 9.5 sessions (TUs), total TU in 1 ordinary meeting = 28 TUs</a:t>
            </a:r>
          </a:p>
          <a:p>
            <a:r>
              <a:rPr lang="en-US" altLang="zh-CN" sz="2400" b="1" dirty="0"/>
              <a:t>Diff: 9.5 TU* 10 meetings = 95 TU</a:t>
            </a:r>
            <a:endParaRPr lang="zh-CN" altLang="en-US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D22A79-B7C4-4039-9522-8B9B2124DF01}"/>
              </a:ext>
            </a:extLst>
          </p:cNvPr>
          <p:cNvSpPr txBox="1"/>
          <p:nvPr/>
        </p:nvSpPr>
        <p:spPr>
          <a:xfrm rot="20264497">
            <a:off x="8178647" y="4370762"/>
            <a:ext cx="2670801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This is practice of TU calculation, not decision for parallel tracks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39983238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6A5C2-5FA7-49A7-B690-F92210C3D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SA5 Rel-18 leftover TU (~Jan.2024)</a:t>
            </a:r>
            <a:endParaRPr lang="zh-CN" alt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03324C0-807E-4BA7-B0B1-5C7CC3495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438851"/>
              </p:ext>
            </p:extLst>
          </p:nvPr>
        </p:nvGraphicFramePr>
        <p:xfrm>
          <a:off x="352985" y="1606897"/>
          <a:ext cx="11486030" cy="2712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182">
                  <a:extLst>
                    <a:ext uri="{9D8B030D-6E8A-4147-A177-3AD203B41FA5}">
                      <a16:colId xmlns:a16="http://schemas.microsoft.com/office/drawing/2014/main" val="428783908"/>
                    </a:ext>
                  </a:extLst>
                </a:gridCol>
                <a:gridCol w="2345874">
                  <a:extLst>
                    <a:ext uri="{9D8B030D-6E8A-4147-A177-3AD203B41FA5}">
                      <a16:colId xmlns:a16="http://schemas.microsoft.com/office/drawing/2014/main" val="228380027"/>
                    </a:ext>
                  </a:extLst>
                </a:gridCol>
                <a:gridCol w="2198658">
                  <a:extLst>
                    <a:ext uri="{9D8B030D-6E8A-4147-A177-3AD203B41FA5}">
                      <a16:colId xmlns:a16="http://schemas.microsoft.com/office/drawing/2014/main" val="856762402"/>
                    </a:ext>
                  </a:extLst>
                </a:gridCol>
                <a:gridCol w="2198658">
                  <a:extLst>
                    <a:ext uri="{9D8B030D-6E8A-4147-A177-3AD203B41FA5}">
                      <a16:colId xmlns:a16="http://schemas.microsoft.com/office/drawing/2014/main" val="2063139119"/>
                    </a:ext>
                  </a:extLst>
                </a:gridCol>
                <a:gridCol w="2198658">
                  <a:extLst>
                    <a:ext uri="{9D8B030D-6E8A-4147-A177-3AD203B41FA5}">
                      <a16:colId xmlns:a16="http://schemas.microsoft.com/office/drawing/2014/main" val="446372523"/>
                    </a:ext>
                  </a:extLst>
                </a:gridCol>
              </a:tblGrid>
              <a:tr h="495672">
                <a:tc>
                  <a:txBody>
                    <a:bodyPr/>
                    <a:lstStyle/>
                    <a:p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Maintenance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R18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R19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Buffer </a:t>
                      </a:r>
                    </a:p>
                    <a:p>
                      <a:r>
                        <a:rPr lang="en-US" altLang="zh-CN" sz="1800" dirty="0">
                          <a:latin typeface="+mn-lt"/>
                        </a:rPr>
                        <a:t>(revision session)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766534"/>
                  </a:ext>
                </a:extLst>
              </a:tr>
              <a:tr h="792564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+mn-lt"/>
                        </a:rPr>
                        <a:t>Oct.2023~Dec.2023</a:t>
                      </a:r>
                    </a:p>
                    <a:p>
                      <a:r>
                        <a:rPr lang="en-US" altLang="zh-CN" sz="1800" b="1" dirty="0">
                          <a:latin typeface="+mn-lt"/>
                        </a:rPr>
                        <a:t>SA5#152</a:t>
                      </a:r>
                      <a:endParaRPr lang="zh-CN" alt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1.5 TU (CR)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13 TU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2 TU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2 TU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655121"/>
                  </a:ext>
                </a:extLst>
              </a:tr>
              <a:tr h="792564">
                <a:tc>
                  <a:txBody>
                    <a:bodyPr/>
                    <a:lstStyle/>
                    <a:p>
                      <a:pPr marL="0" algn="l" defTabSz="1219170" rtl="0" eaLnBrk="1" latinLnBrk="0" hangingPunct="1"/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Jan.2024~Mar.2024</a:t>
                      </a:r>
                    </a:p>
                    <a:p>
                      <a:pPr marL="0" algn="l" defTabSz="1219170" rtl="0" eaLnBrk="1" latinLnBrk="0" hangingPunct="1"/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SA5#153 (1 meeting) (Last meeting for Rel-18)</a:t>
                      </a:r>
                      <a:endParaRPr lang="zh-CN" altLang="en-US" sz="1800" b="1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1.5 TU (CR)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13 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highlight>
                            <a:srgbClr val="FFFF00"/>
                          </a:highlight>
                          <a:latin typeface="+mn-lt"/>
                        </a:rPr>
                        <a:t>2 TU</a:t>
                      </a:r>
                      <a:endParaRPr lang="zh-CN" altLang="en-US" sz="1800" dirty="0"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highlight>
                            <a:srgbClr val="FFFF00"/>
                          </a:highlight>
                          <a:latin typeface="+mn-lt"/>
                        </a:rPr>
                        <a:t>2 TU</a:t>
                      </a:r>
                      <a:endParaRPr lang="zh-CN" altLang="en-US" sz="1800" dirty="0"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045462"/>
                  </a:ext>
                </a:extLst>
              </a:tr>
              <a:tr h="283241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latin typeface="+mn-lt"/>
                        </a:rPr>
                        <a:t>Total= 37 TU</a:t>
                      </a:r>
                      <a:endParaRPr lang="zh-CN" alt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3 TU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26 TU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4 TU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+mn-lt"/>
                        </a:rPr>
                        <a:t>4 TU</a:t>
                      </a:r>
                      <a:endParaRPr lang="zh-CN" alt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16942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A9BA411-D130-4E6C-813C-9A4D05C97C83}"/>
              </a:ext>
            </a:extLst>
          </p:cNvPr>
          <p:cNvSpPr txBox="1"/>
          <p:nvPr/>
        </p:nvSpPr>
        <p:spPr>
          <a:xfrm>
            <a:off x="283315" y="1225406"/>
            <a:ext cx="1026274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Assumption: Every day = 5 sessions (TUs),  total TU = 18.5,  total OAM TU in 1 ordinary meeting = 16.5 TU, total buffer TU = 2 TU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853023695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64DEC-141B-47DE-AA05-6328C0471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38C0-5023-4964-9475-3023721D5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035" y="1371600"/>
            <a:ext cx="11183938" cy="1388076"/>
          </a:xfrm>
        </p:spPr>
        <p:txBody>
          <a:bodyPr/>
          <a:lstStyle/>
          <a:p>
            <a:r>
              <a:rPr lang="en-US" altLang="zh-CN" sz="2000" b="1" dirty="0"/>
              <a:t>For Rel-18 rapporteurs: </a:t>
            </a:r>
            <a:r>
              <a:rPr lang="en-US" altLang="zh-CN" sz="2000" dirty="0"/>
              <a:t>Make good work plan to finalize Rel-18 work considering the time left for Rel-18.</a:t>
            </a:r>
          </a:p>
          <a:p>
            <a:r>
              <a:rPr lang="en-US" altLang="zh-CN" sz="2000" b="1" dirty="0"/>
              <a:t>For Rel-19 topic moderators: </a:t>
            </a:r>
            <a:r>
              <a:rPr lang="en-US" altLang="zh-CN" sz="2000" dirty="0"/>
              <a:t>Propose planned TUs using template table below for Rel-19 topics in WI/SI proposal.</a:t>
            </a:r>
            <a:endParaRPr lang="zh-CN" altLang="en-US" sz="2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3ED5FB-AA4D-4642-ACBD-BC5C42E33D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485408"/>
              </p:ext>
            </p:extLst>
          </p:nvPr>
        </p:nvGraphicFramePr>
        <p:xfrm>
          <a:off x="2903510" y="3023287"/>
          <a:ext cx="5597938" cy="1521939"/>
        </p:xfrm>
        <a:graphic>
          <a:graphicData uri="http://schemas.openxmlformats.org/drawingml/2006/table">
            <a:tbl>
              <a:tblPr firstRow="1" firstCol="1" bandRow="1"/>
              <a:tblGrid>
                <a:gridCol w="930245">
                  <a:extLst>
                    <a:ext uri="{9D8B030D-6E8A-4147-A177-3AD203B41FA5}">
                      <a16:colId xmlns:a16="http://schemas.microsoft.com/office/drawing/2014/main" val="1634974371"/>
                    </a:ext>
                  </a:extLst>
                </a:gridCol>
                <a:gridCol w="1070195">
                  <a:extLst>
                    <a:ext uri="{9D8B030D-6E8A-4147-A177-3AD203B41FA5}">
                      <a16:colId xmlns:a16="http://schemas.microsoft.com/office/drawing/2014/main" val="3831133685"/>
                    </a:ext>
                  </a:extLst>
                </a:gridCol>
                <a:gridCol w="1069508">
                  <a:extLst>
                    <a:ext uri="{9D8B030D-6E8A-4147-A177-3AD203B41FA5}">
                      <a16:colId xmlns:a16="http://schemas.microsoft.com/office/drawing/2014/main" val="2675900469"/>
                    </a:ext>
                  </a:extLst>
                </a:gridCol>
                <a:gridCol w="1264338">
                  <a:extLst>
                    <a:ext uri="{9D8B030D-6E8A-4147-A177-3AD203B41FA5}">
                      <a16:colId xmlns:a16="http://schemas.microsoft.com/office/drawing/2014/main" val="342814457"/>
                    </a:ext>
                  </a:extLst>
                </a:gridCol>
                <a:gridCol w="1263652">
                  <a:extLst>
                    <a:ext uri="{9D8B030D-6E8A-4147-A177-3AD203B41FA5}">
                      <a16:colId xmlns:a16="http://schemas.microsoft.com/office/drawing/2014/main" val="1353243402"/>
                    </a:ext>
                  </a:extLst>
                </a:gridCol>
              </a:tblGrid>
              <a:tr h="642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Work Task ID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TU Estimate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(Study)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TU Estimate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(Normative)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RAN Dependency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(Yes/No/Maybe)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SA Dependency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(Yes/No/Maybe)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22568"/>
                  </a:ext>
                </a:extLst>
              </a:tr>
              <a:tr h="219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WT-1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0.5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No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No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6730126"/>
                  </a:ext>
                </a:extLst>
              </a:tr>
              <a:tr h="219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WT-2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0.5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No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No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8761194"/>
                  </a:ext>
                </a:extLst>
              </a:tr>
              <a:tr h="219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WT-…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0.5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No</a:t>
                      </a:r>
                      <a:endParaRPr lang="zh-CN" sz="120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No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1704645"/>
                  </a:ext>
                </a:extLst>
              </a:tr>
              <a:tr h="2198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Total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1.5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No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No</a:t>
                      </a:r>
                      <a:endParaRPr lang="zh-CN" sz="1200" dirty="0"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450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519815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6C9E129-BE9C-4737-8317-7D6110B1B309}"/>
              </a:ext>
            </a:extLst>
          </p:cNvPr>
          <p:cNvCxnSpPr>
            <a:cxnSpLocks/>
          </p:cNvCxnSpPr>
          <p:nvPr/>
        </p:nvCxnSpPr>
        <p:spPr bwMode="auto">
          <a:xfrm>
            <a:off x="8484050" y="1483950"/>
            <a:ext cx="1617892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5BE7E5E-3F68-41A0-9CF9-4A8EDDC1937A}"/>
              </a:ext>
            </a:extLst>
          </p:cNvPr>
          <p:cNvCxnSpPr>
            <a:cxnSpLocks/>
          </p:cNvCxnSpPr>
          <p:nvPr/>
        </p:nvCxnSpPr>
        <p:spPr bwMode="auto">
          <a:xfrm>
            <a:off x="5615506" y="1483950"/>
            <a:ext cx="2694231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CCD1223-66A3-4171-B2B0-62F8AFE68389}"/>
              </a:ext>
            </a:extLst>
          </p:cNvPr>
          <p:cNvCxnSpPr>
            <a:cxnSpLocks/>
          </p:cNvCxnSpPr>
          <p:nvPr/>
        </p:nvCxnSpPr>
        <p:spPr bwMode="auto">
          <a:xfrm>
            <a:off x="2699577" y="1483950"/>
            <a:ext cx="2694231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78AA13-2FCD-4B51-AB3A-F0E8601EC334}"/>
              </a:ext>
            </a:extLst>
          </p:cNvPr>
          <p:cNvCxnSpPr>
            <a:cxnSpLocks/>
          </p:cNvCxnSpPr>
          <p:nvPr/>
        </p:nvCxnSpPr>
        <p:spPr bwMode="auto">
          <a:xfrm>
            <a:off x="672134" y="1483950"/>
            <a:ext cx="1787128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114">
            <a:extLst>
              <a:ext uri="{FF2B5EF4-FFF2-40B4-BE49-F238E27FC236}">
                <a16:creationId xmlns:a16="http://schemas.microsoft.com/office/drawing/2014/main" id="{B88E2EB2-03B4-49CD-A91C-751B55D5947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49862" y="2128543"/>
            <a:ext cx="0" cy="3615707"/>
          </a:xfrm>
          <a:prstGeom prst="line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114">
            <a:extLst>
              <a:ext uri="{FF2B5EF4-FFF2-40B4-BE49-F238E27FC236}">
                <a16:creationId xmlns:a16="http://schemas.microsoft.com/office/drawing/2014/main" id="{2017D6C6-1DFF-4709-A062-A13E7B066AA2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396047" y="2302900"/>
            <a:ext cx="27078" cy="3474811"/>
          </a:xfrm>
          <a:prstGeom prst="line">
            <a:avLst/>
          </a:prstGeom>
          <a:noFill/>
          <a:ln w="28575" algn="ctr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</p:cxnSp>
      <p:cxnSp>
        <p:nvCxnSpPr>
          <p:cNvPr id="10" name="Straight Connector 114">
            <a:extLst>
              <a:ext uri="{FF2B5EF4-FFF2-40B4-BE49-F238E27FC236}">
                <a16:creationId xmlns:a16="http://schemas.microsoft.com/office/drawing/2014/main" id="{B5506089-F069-4842-8EB7-44873F51798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519042" y="2258870"/>
            <a:ext cx="5077" cy="3476573"/>
          </a:xfrm>
          <a:prstGeom prst="line">
            <a:avLst/>
          </a:prstGeom>
          <a:noFill/>
          <a:ln w="28575" algn="ctr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</p:cxnSp>
      <p:cxnSp>
        <p:nvCxnSpPr>
          <p:cNvPr id="11" name="Straight Connector 114">
            <a:extLst>
              <a:ext uri="{FF2B5EF4-FFF2-40B4-BE49-F238E27FC236}">
                <a16:creationId xmlns:a16="http://schemas.microsoft.com/office/drawing/2014/main" id="{13365DA8-CD6E-42F2-AB37-51F27AC0FC8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606496" y="2260632"/>
            <a:ext cx="8462" cy="3474811"/>
          </a:xfrm>
          <a:prstGeom prst="line">
            <a:avLst/>
          </a:prstGeom>
          <a:noFill/>
          <a:ln w="28575" algn="ctr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51C5BB53-1277-42D7-9841-5A7E9DF0C9D0}"/>
              </a:ext>
            </a:extLst>
          </p:cNvPr>
          <p:cNvSpPr txBox="1">
            <a:spLocks/>
          </p:cNvSpPr>
          <p:nvPr/>
        </p:nvSpPr>
        <p:spPr bwMode="auto">
          <a:xfrm>
            <a:off x="843061" y="744871"/>
            <a:ext cx="7613756" cy="431211"/>
          </a:xfrm>
          <a:prstGeom prst="rect">
            <a:avLst/>
          </a:prstGeom>
          <a:noFill/>
          <a:ln>
            <a:noFill/>
          </a:ln>
        </p:spPr>
        <p:txBody>
          <a:bodyPr lIns="91430" tIns="45715" rIns="91430" bIns="45715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defRPr/>
            </a:pPr>
            <a:r>
              <a:rPr lang="en-GB" sz="2400" kern="0" dirty="0">
                <a:latin typeface="Montserrat" panose="00000500000000000000" pitchFamily="50" charset="0"/>
                <a:ea typeface="ＭＳ Ｐゴシック" charset="0"/>
                <a:cs typeface="ＭＳ Ｐゴシック" charset="0"/>
              </a:rPr>
              <a:t>Release 19 timeline</a:t>
            </a:r>
            <a:endParaRPr lang="en-US" sz="2000" kern="0" dirty="0">
              <a:latin typeface="Montserrat" panose="00000500000000000000" pitchFamily="50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TextBox 86">
            <a:extLst>
              <a:ext uri="{FF2B5EF4-FFF2-40B4-BE49-F238E27FC236}">
                <a16:creationId xmlns:a16="http://schemas.microsoft.com/office/drawing/2014/main" id="{10420D22-40BC-416B-AEDD-2BF3DCBDE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397" y="1695292"/>
            <a:ext cx="394318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anose="00000500000000000000" pitchFamily="50" charset="0"/>
              </a:rPr>
              <a:t>#101</a:t>
            </a:r>
          </a:p>
        </p:txBody>
      </p:sp>
      <p:cxnSp>
        <p:nvCxnSpPr>
          <p:cNvPr id="14" name="Straight Connector 115">
            <a:extLst>
              <a:ext uri="{FF2B5EF4-FFF2-40B4-BE49-F238E27FC236}">
                <a16:creationId xmlns:a16="http://schemas.microsoft.com/office/drawing/2014/main" id="{160962F9-8AA4-4E29-BD7C-9AB85B58F1A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32518" y="2302900"/>
            <a:ext cx="10154" cy="3474811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15" name="Straight Connector 114">
            <a:extLst>
              <a:ext uri="{FF2B5EF4-FFF2-40B4-BE49-F238E27FC236}">
                <a16:creationId xmlns:a16="http://schemas.microsoft.com/office/drawing/2014/main" id="{F7195661-B4E5-4129-BB9F-B56979C5B43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49982" y="2329317"/>
            <a:ext cx="0" cy="3448394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16" name="Straight Connector 114">
            <a:extLst>
              <a:ext uri="{FF2B5EF4-FFF2-40B4-BE49-F238E27FC236}">
                <a16:creationId xmlns:a16="http://schemas.microsoft.com/office/drawing/2014/main" id="{6E444791-DB4D-4EC4-9DA1-9EF2F2AABF0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56632" y="2302900"/>
            <a:ext cx="0" cy="3474811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17" name="Straight Connector 114">
            <a:extLst>
              <a:ext uri="{FF2B5EF4-FFF2-40B4-BE49-F238E27FC236}">
                <a16:creationId xmlns:a16="http://schemas.microsoft.com/office/drawing/2014/main" id="{E76636E8-9CA1-4431-BF82-66B0B45D476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9005295" y="2302900"/>
            <a:ext cx="33847" cy="3432543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18" name="Straight Connector 114">
            <a:extLst>
              <a:ext uri="{FF2B5EF4-FFF2-40B4-BE49-F238E27FC236}">
                <a16:creationId xmlns:a16="http://schemas.microsoft.com/office/drawing/2014/main" id="{7BEDDF8C-B6ED-4263-963D-A6CFF34618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14027" y="2302900"/>
            <a:ext cx="1693" cy="3474811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19" name="Straight Connector 114">
            <a:extLst>
              <a:ext uri="{FF2B5EF4-FFF2-40B4-BE49-F238E27FC236}">
                <a16:creationId xmlns:a16="http://schemas.microsoft.com/office/drawing/2014/main" id="{6277D72C-AB48-4283-8A27-B58B4894BA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229831" y="2258870"/>
            <a:ext cx="0" cy="3518842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20" name="Straight Connector 114">
            <a:extLst>
              <a:ext uri="{FF2B5EF4-FFF2-40B4-BE49-F238E27FC236}">
                <a16:creationId xmlns:a16="http://schemas.microsoft.com/office/drawing/2014/main" id="{442F46EF-F39B-48A9-84C2-A3A43298841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972775" y="2302900"/>
            <a:ext cx="0" cy="3474811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21" name="Straight Connector 114">
            <a:extLst>
              <a:ext uri="{FF2B5EF4-FFF2-40B4-BE49-F238E27FC236}">
                <a16:creationId xmlns:a16="http://schemas.microsoft.com/office/drawing/2014/main" id="{CE2EA272-EA20-4FF5-A7DE-F7058CE55E1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886101" y="2302900"/>
            <a:ext cx="3385" cy="3474811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22" name="Straight Connector 114">
            <a:extLst>
              <a:ext uri="{FF2B5EF4-FFF2-40B4-BE49-F238E27FC236}">
                <a16:creationId xmlns:a16="http://schemas.microsoft.com/office/drawing/2014/main" id="{6C288234-EC11-4366-9BF7-23888F2F642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056846" y="2302900"/>
            <a:ext cx="16924" cy="3474811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23" name="Straight Connector 114">
            <a:extLst>
              <a:ext uri="{FF2B5EF4-FFF2-40B4-BE49-F238E27FC236}">
                <a16:creationId xmlns:a16="http://schemas.microsoft.com/office/drawing/2014/main" id="{0720545C-6CDE-4BCB-87D3-D78798E68A4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607774" y="2306422"/>
            <a:ext cx="10154" cy="3471289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sp>
        <p:nvSpPr>
          <p:cNvPr id="25" name="TextBox 86">
            <a:extLst>
              <a:ext uri="{FF2B5EF4-FFF2-40B4-BE49-F238E27FC236}">
                <a16:creationId xmlns:a16="http://schemas.microsoft.com/office/drawing/2014/main" id="{71482402-57DF-4F96-9EB4-FF660883E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0646" y="1695292"/>
            <a:ext cx="416320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anose="00000500000000000000" pitchFamily="50" charset="0"/>
              </a:rPr>
              <a:t>#102</a:t>
            </a:r>
            <a:endParaRPr lang="en-GB" altLang="en-US" sz="400">
              <a:latin typeface="Montserrat" panose="00000500000000000000" pitchFamily="50" charset="0"/>
            </a:endParaRPr>
          </a:p>
        </p:txBody>
      </p:sp>
      <p:sp>
        <p:nvSpPr>
          <p:cNvPr id="26" name="TextBox 86">
            <a:extLst>
              <a:ext uri="{FF2B5EF4-FFF2-40B4-BE49-F238E27FC236}">
                <a16:creationId xmlns:a16="http://schemas.microsoft.com/office/drawing/2014/main" id="{6EAD537C-8BC0-4EEB-A04C-2255D1E6D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6667" y="1695292"/>
            <a:ext cx="414627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anose="00000500000000000000" pitchFamily="50" charset="0"/>
              </a:rPr>
              <a:t>#103</a:t>
            </a:r>
            <a:endParaRPr lang="en-GB" altLang="en-US" sz="400">
              <a:latin typeface="Montserrat" panose="00000500000000000000" pitchFamily="50" charset="0"/>
            </a:endParaRPr>
          </a:p>
        </p:txBody>
      </p:sp>
      <p:sp>
        <p:nvSpPr>
          <p:cNvPr id="27" name="TextBox 86">
            <a:extLst>
              <a:ext uri="{FF2B5EF4-FFF2-40B4-BE49-F238E27FC236}">
                <a16:creationId xmlns:a16="http://schemas.microsoft.com/office/drawing/2014/main" id="{384BE6DE-1C62-41F9-8BF8-54B98C893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1149" y="1695292"/>
            <a:ext cx="423089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anose="00000500000000000000" pitchFamily="50" charset="0"/>
              </a:rPr>
              <a:t>#104</a:t>
            </a:r>
            <a:endParaRPr lang="en-GB" altLang="en-US" sz="400">
              <a:latin typeface="Montserrat" panose="00000500000000000000" pitchFamily="50" charset="0"/>
            </a:endParaRPr>
          </a:p>
        </p:txBody>
      </p:sp>
      <p:sp>
        <p:nvSpPr>
          <p:cNvPr id="28" name="TextBox 86">
            <a:extLst>
              <a:ext uri="{FF2B5EF4-FFF2-40B4-BE49-F238E27FC236}">
                <a16:creationId xmlns:a16="http://schemas.microsoft.com/office/drawing/2014/main" id="{EDB2B32A-F6DA-4C66-93BF-735CDA540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096" y="1695292"/>
            <a:ext cx="416320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anose="00000500000000000000" pitchFamily="50" charset="0"/>
              </a:rPr>
              <a:t>#105</a:t>
            </a:r>
            <a:endParaRPr lang="en-GB" altLang="en-US" sz="400">
              <a:latin typeface="Montserrat" panose="00000500000000000000" pitchFamily="50" charset="0"/>
            </a:endParaRPr>
          </a:p>
        </p:txBody>
      </p:sp>
      <p:sp>
        <p:nvSpPr>
          <p:cNvPr id="29" name="TextBox 86">
            <a:extLst>
              <a:ext uri="{FF2B5EF4-FFF2-40B4-BE49-F238E27FC236}">
                <a16:creationId xmlns:a16="http://schemas.microsoft.com/office/drawing/2014/main" id="{B60A3C56-A27A-4CE2-A271-FC4D57AF9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3958" y="1695292"/>
            <a:ext cx="418012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anose="00000500000000000000" pitchFamily="50" charset="0"/>
              </a:rPr>
              <a:t>#106</a:t>
            </a:r>
            <a:endParaRPr lang="en-GB" altLang="en-US" sz="400">
              <a:latin typeface="Montserrat" panose="00000500000000000000" pitchFamily="50" charset="0"/>
            </a:endParaRPr>
          </a:p>
        </p:txBody>
      </p:sp>
      <p:sp>
        <p:nvSpPr>
          <p:cNvPr id="30" name="TextBox 86">
            <a:extLst>
              <a:ext uri="{FF2B5EF4-FFF2-40B4-BE49-F238E27FC236}">
                <a16:creationId xmlns:a16="http://schemas.microsoft.com/office/drawing/2014/main" id="{BDCE9656-5A41-4868-BE29-2DCA5EC9F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749" y="1695292"/>
            <a:ext cx="416320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anose="00000500000000000000" pitchFamily="50" charset="0"/>
              </a:rPr>
              <a:t>#107</a:t>
            </a:r>
            <a:endParaRPr lang="en-GB" altLang="en-US" sz="400">
              <a:latin typeface="Montserrat" panose="00000500000000000000" pitchFamily="50" charset="0"/>
            </a:endParaRPr>
          </a:p>
        </p:txBody>
      </p:sp>
      <p:sp>
        <p:nvSpPr>
          <p:cNvPr id="31" name="TextBox 86">
            <a:extLst>
              <a:ext uri="{FF2B5EF4-FFF2-40B4-BE49-F238E27FC236}">
                <a16:creationId xmlns:a16="http://schemas.microsoft.com/office/drawing/2014/main" id="{03E5F4DE-DEC6-488A-B86B-DFFFF49B2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231" y="1695292"/>
            <a:ext cx="423089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anose="00000500000000000000" pitchFamily="50" charset="0"/>
              </a:rPr>
              <a:t>#108</a:t>
            </a:r>
            <a:endParaRPr lang="en-GB" altLang="en-US" sz="400">
              <a:latin typeface="Montserrat" panose="00000500000000000000" pitchFamily="50" charset="0"/>
            </a:endParaRPr>
          </a:p>
        </p:txBody>
      </p:sp>
      <p:sp>
        <p:nvSpPr>
          <p:cNvPr id="32" name="TextBox 86">
            <a:extLst>
              <a:ext uri="{FF2B5EF4-FFF2-40B4-BE49-F238E27FC236}">
                <a16:creationId xmlns:a16="http://schemas.microsoft.com/office/drawing/2014/main" id="{168156DD-9FFB-41CD-AFEC-E49805CC6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9715" y="1695292"/>
            <a:ext cx="419704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anose="00000500000000000000" pitchFamily="50" charset="0"/>
              </a:rPr>
              <a:t>#109</a:t>
            </a:r>
            <a:endParaRPr lang="en-GB" altLang="en-US" sz="400">
              <a:latin typeface="Montserrat" panose="00000500000000000000" pitchFamily="50" charset="0"/>
            </a:endParaRPr>
          </a:p>
        </p:txBody>
      </p:sp>
      <p:sp>
        <p:nvSpPr>
          <p:cNvPr id="33" name="TextBox 86">
            <a:extLst>
              <a:ext uri="{FF2B5EF4-FFF2-40B4-BE49-F238E27FC236}">
                <a16:creationId xmlns:a16="http://schemas.microsoft.com/office/drawing/2014/main" id="{27826D7F-B9D9-414A-A5DD-41AA0DC49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3735" y="1695292"/>
            <a:ext cx="394318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anose="00000500000000000000" pitchFamily="50" charset="0"/>
              </a:rPr>
              <a:t>#110</a:t>
            </a:r>
            <a:endParaRPr lang="en-GB" altLang="en-US" sz="400">
              <a:latin typeface="Montserrat" panose="00000500000000000000" pitchFamily="50" charset="0"/>
            </a:endParaRPr>
          </a:p>
        </p:txBody>
      </p:sp>
      <p:sp>
        <p:nvSpPr>
          <p:cNvPr id="34" name="TextBox 86">
            <a:extLst>
              <a:ext uri="{FF2B5EF4-FFF2-40B4-BE49-F238E27FC236}">
                <a16:creationId xmlns:a16="http://schemas.microsoft.com/office/drawing/2014/main" id="{A6DD175B-034A-494A-8F41-3C25AE10A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2829" y="1695292"/>
            <a:ext cx="365549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anose="00000500000000000000" pitchFamily="50" charset="0"/>
              </a:rPr>
              <a:t>#111</a:t>
            </a:r>
            <a:endParaRPr lang="en-GB" altLang="en-US" sz="400">
              <a:latin typeface="Montserrat" panose="00000500000000000000" pitchFamily="50" charset="0"/>
            </a:endParaRPr>
          </a:p>
        </p:txBody>
      </p:sp>
      <p:sp>
        <p:nvSpPr>
          <p:cNvPr id="35" name="TextBox 86">
            <a:extLst>
              <a:ext uri="{FF2B5EF4-FFF2-40B4-BE49-F238E27FC236}">
                <a16:creationId xmlns:a16="http://schemas.microsoft.com/office/drawing/2014/main" id="{C48379B7-E46E-41EC-ACBF-ACE6D9B66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3615" y="1695292"/>
            <a:ext cx="387550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anose="00000500000000000000" pitchFamily="50" charset="0"/>
              </a:rPr>
              <a:t>#112</a:t>
            </a:r>
            <a:endParaRPr lang="en-GB" altLang="en-US" sz="400">
              <a:latin typeface="Montserrat" panose="00000500000000000000" pitchFamily="50" charset="0"/>
            </a:endParaRPr>
          </a:p>
        </p:txBody>
      </p:sp>
      <p:sp>
        <p:nvSpPr>
          <p:cNvPr id="36" name="TextBox 86">
            <a:extLst>
              <a:ext uri="{FF2B5EF4-FFF2-40B4-BE49-F238E27FC236}">
                <a16:creationId xmlns:a16="http://schemas.microsoft.com/office/drawing/2014/main" id="{35279628-12F3-4C69-956B-C45822918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593" y="1695292"/>
            <a:ext cx="379088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anose="00000500000000000000" pitchFamily="50" charset="0"/>
              </a:rPr>
              <a:t>#99</a:t>
            </a:r>
            <a:endParaRPr lang="en-GB" altLang="en-US" sz="400">
              <a:latin typeface="Montserrat" panose="00000500000000000000" pitchFamily="50" charset="0"/>
            </a:endParaRPr>
          </a:p>
        </p:txBody>
      </p:sp>
      <p:sp>
        <p:nvSpPr>
          <p:cNvPr id="37" name="Chevron 60">
            <a:extLst>
              <a:ext uri="{FF2B5EF4-FFF2-40B4-BE49-F238E27FC236}">
                <a16:creationId xmlns:a16="http://schemas.microsoft.com/office/drawing/2014/main" id="{F50811F1-737C-4A70-91FC-F04B771F3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9262" y="2686838"/>
            <a:ext cx="881717" cy="311729"/>
          </a:xfrm>
          <a:prstGeom prst="chevron">
            <a:avLst>
              <a:gd name="adj" fmla="val 50080"/>
            </a:avLst>
          </a:prstGeom>
          <a:solidFill>
            <a:srgbClr val="0066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rIns="0"/>
          <a:lstStyle/>
          <a:p>
            <a:pPr algn="ctr"/>
            <a:r>
              <a:rPr lang="fr-FR" altLang="en-US" sz="600">
                <a:latin typeface="Montserrat" panose="00000500000000000000" pitchFamily="50" charset="0"/>
                <a:cs typeface="Arial" panose="020B0604020202020204" pitchFamily="34" charset="0"/>
              </a:rPr>
              <a:t>RAN4 </a:t>
            </a:r>
          </a:p>
          <a:p>
            <a:pPr algn="ctr"/>
            <a:r>
              <a:rPr lang="fr-FR" altLang="en-US" sz="600">
                <a:latin typeface="Montserrat" panose="00000500000000000000" pitchFamily="50" charset="0"/>
                <a:cs typeface="Arial" panose="020B0604020202020204" pitchFamily="34" charset="0"/>
              </a:rPr>
              <a:t>content def.</a:t>
            </a:r>
          </a:p>
        </p:txBody>
      </p:sp>
      <p:sp>
        <p:nvSpPr>
          <p:cNvPr id="38" name="Chevron 60">
            <a:extLst>
              <a:ext uri="{FF2B5EF4-FFF2-40B4-BE49-F238E27FC236}">
                <a16:creationId xmlns:a16="http://schemas.microsoft.com/office/drawing/2014/main" id="{9F1DAB33-E19D-423B-9898-332F60862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160" y="2686838"/>
            <a:ext cx="1028952" cy="311729"/>
          </a:xfrm>
          <a:prstGeom prst="chevron">
            <a:avLst>
              <a:gd name="adj" fmla="val 49975"/>
            </a:avLst>
          </a:prstGeom>
          <a:gradFill flip="none" rotWithShape="1"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  <a:tileRect/>
          </a:gradFill>
          <a:ln>
            <a:noFill/>
          </a:ln>
        </p:spPr>
        <p:txBody>
          <a:bodyPr lIns="0" rIns="0"/>
          <a:lstStyle/>
          <a:p>
            <a:pPr algn="ctr">
              <a:defRPr/>
            </a:pPr>
            <a:r>
              <a:rPr lang="fr-FR" altLang="en-US" sz="700" b="1" dirty="0">
                <a:latin typeface="Montserrat" panose="00000500000000000000" pitchFamily="50" charset="0"/>
                <a:cs typeface="Arial" panose="020B0604020202020204" pitchFamily="34" charset="0"/>
              </a:rPr>
              <a:t> </a:t>
            </a:r>
            <a:r>
              <a:rPr lang="fr-FR" altLang="en-US" sz="700" dirty="0">
                <a:latin typeface="Montserrat" panose="00000500000000000000" pitchFamily="50" charset="0"/>
                <a:cs typeface="Arial" panose="020B0604020202020204" pitchFamily="34" charset="0"/>
              </a:rPr>
              <a:t>RAN Content </a:t>
            </a:r>
            <a:r>
              <a:rPr lang="fr-FR" altLang="en-US" sz="700" dirty="0" err="1">
                <a:latin typeface="Montserrat" panose="00000500000000000000" pitchFamily="50" charset="0"/>
                <a:cs typeface="Arial" panose="020B0604020202020204" pitchFamily="34" charset="0"/>
              </a:rPr>
              <a:t>def</a:t>
            </a:r>
            <a:r>
              <a:rPr lang="fr-FR" altLang="en-US" sz="700" dirty="0">
                <a:latin typeface="Montserrat" panose="00000500000000000000" pitchFamily="50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311D19B-08E5-4A42-A893-6459C716A3BD}"/>
              </a:ext>
            </a:extLst>
          </p:cNvPr>
          <p:cNvSpPr txBox="1"/>
          <p:nvPr/>
        </p:nvSpPr>
        <p:spPr>
          <a:xfrm>
            <a:off x="3808069" y="1348339"/>
            <a:ext cx="531400" cy="27298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Montserrat" panose="00000500000000000000" pitchFamily="50" charset="0"/>
              </a:rPr>
              <a:t>2024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D7B3FEE-F119-4C78-A5DC-6D12B2DD7EFB}"/>
              </a:ext>
            </a:extLst>
          </p:cNvPr>
          <p:cNvSpPr txBox="1"/>
          <p:nvPr/>
        </p:nvSpPr>
        <p:spPr>
          <a:xfrm>
            <a:off x="6690152" y="1348339"/>
            <a:ext cx="517861" cy="27298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Montserrat" panose="00000500000000000000" pitchFamily="50" charset="0"/>
              </a:rPr>
              <a:t>2025</a:t>
            </a:r>
          </a:p>
        </p:txBody>
      </p:sp>
      <p:sp>
        <p:nvSpPr>
          <p:cNvPr id="41" name="TextBox 2">
            <a:extLst>
              <a:ext uri="{FF2B5EF4-FFF2-40B4-BE49-F238E27FC236}">
                <a16:creationId xmlns:a16="http://schemas.microsoft.com/office/drawing/2014/main" id="{FF43E23B-2770-4EF5-A43D-2FAF1B3A4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089" y="1866127"/>
            <a:ext cx="399396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anose="00000500000000000000" pitchFamily="50" charset="0"/>
              </a:rPr>
              <a:t>Sep.</a:t>
            </a:r>
          </a:p>
        </p:txBody>
      </p:sp>
      <p:sp>
        <p:nvSpPr>
          <p:cNvPr id="42" name="TextBox 59">
            <a:extLst>
              <a:ext uri="{FF2B5EF4-FFF2-40B4-BE49-F238E27FC236}">
                <a16:creationId xmlns:a16="http://schemas.microsoft.com/office/drawing/2014/main" id="{E90392BF-88A9-4B7D-9E62-7146B1820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360" y="1866127"/>
            <a:ext cx="402781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anose="00000500000000000000" pitchFamily="50" charset="0"/>
              </a:rPr>
              <a:t>Mar.</a:t>
            </a:r>
          </a:p>
        </p:txBody>
      </p:sp>
      <p:sp>
        <p:nvSpPr>
          <p:cNvPr id="43" name="TextBox 60">
            <a:extLst>
              <a:ext uri="{FF2B5EF4-FFF2-40B4-BE49-F238E27FC236}">
                <a16:creationId xmlns:a16="http://schemas.microsoft.com/office/drawing/2014/main" id="{ACF5324A-8927-424B-98D7-16A72AD2C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9907" y="1866127"/>
            <a:ext cx="402781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anose="00000500000000000000" pitchFamily="50" charset="0"/>
              </a:rPr>
              <a:t>Mar.</a:t>
            </a:r>
          </a:p>
        </p:txBody>
      </p:sp>
      <p:sp>
        <p:nvSpPr>
          <p:cNvPr id="44" name="TextBox 61">
            <a:extLst>
              <a:ext uri="{FF2B5EF4-FFF2-40B4-BE49-F238E27FC236}">
                <a16:creationId xmlns:a16="http://schemas.microsoft.com/office/drawing/2014/main" id="{E303F18D-9FE6-4C13-996B-B8A8A304E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1825" y="1866127"/>
            <a:ext cx="402781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anose="00000500000000000000" pitchFamily="50" charset="0"/>
              </a:rPr>
              <a:t>Mar.</a:t>
            </a:r>
          </a:p>
        </p:txBody>
      </p:sp>
      <p:sp>
        <p:nvSpPr>
          <p:cNvPr id="45" name="TextBox 62">
            <a:extLst>
              <a:ext uri="{FF2B5EF4-FFF2-40B4-BE49-F238E27FC236}">
                <a16:creationId xmlns:a16="http://schemas.microsoft.com/office/drawing/2014/main" id="{31C719DD-3294-4078-B573-9955A87E9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149" y="1866127"/>
            <a:ext cx="396011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anose="00000500000000000000" pitchFamily="50" charset="0"/>
              </a:rPr>
              <a:t>Jun.</a:t>
            </a:r>
          </a:p>
        </p:txBody>
      </p:sp>
      <p:sp>
        <p:nvSpPr>
          <p:cNvPr id="46" name="TextBox 63">
            <a:extLst>
              <a:ext uri="{FF2B5EF4-FFF2-40B4-BE49-F238E27FC236}">
                <a16:creationId xmlns:a16="http://schemas.microsoft.com/office/drawing/2014/main" id="{C552F4A8-2553-4EC8-98B2-315EEA159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5387" y="1866127"/>
            <a:ext cx="396011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anose="00000500000000000000" pitchFamily="50" charset="0"/>
              </a:rPr>
              <a:t>Jun.</a:t>
            </a:r>
          </a:p>
        </p:txBody>
      </p:sp>
      <p:sp>
        <p:nvSpPr>
          <p:cNvPr id="47" name="TextBox 64">
            <a:extLst>
              <a:ext uri="{FF2B5EF4-FFF2-40B4-BE49-F238E27FC236}">
                <a16:creationId xmlns:a16="http://schemas.microsoft.com/office/drawing/2014/main" id="{F5B7C81C-336B-4453-9860-6484B5A5B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2540" y="1866127"/>
            <a:ext cx="396011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anose="00000500000000000000" pitchFamily="50" charset="0"/>
              </a:rPr>
              <a:t>Jun.</a:t>
            </a:r>
          </a:p>
        </p:txBody>
      </p:sp>
      <p:sp>
        <p:nvSpPr>
          <p:cNvPr id="48" name="TextBox 65">
            <a:extLst>
              <a:ext uri="{FF2B5EF4-FFF2-40B4-BE49-F238E27FC236}">
                <a16:creationId xmlns:a16="http://schemas.microsoft.com/office/drawing/2014/main" id="{B0727636-76EF-4B31-9B48-55C1DD1C8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019" y="1866127"/>
            <a:ext cx="399396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anose="00000500000000000000" pitchFamily="50" charset="0"/>
              </a:rPr>
              <a:t>Sep.</a:t>
            </a:r>
          </a:p>
        </p:txBody>
      </p:sp>
      <p:sp>
        <p:nvSpPr>
          <p:cNvPr id="49" name="TextBox 66">
            <a:extLst>
              <a:ext uri="{FF2B5EF4-FFF2-40B4-BE49-F238E27FC236}">
                <a16:creationId xmlns:a16="http://schemas.microsoft.com/office/drawing/2014/main" id="{FB04DF96-FF03-4E01-BEA4-1C48C2DEC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3562" y="1866127"/>
            <a:ext cx="399396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anose="00000500000000000000" pitchFamily="50" charset="0"/>
              </a:rPr>
              <a:t>Sep.</a:t>
            </a:r>
          </a:p>
        </p:txBody>
      </p:sp>
      <p:sp>
        <p:nvSpPr>
          <p:cNvPr id="50" name="TextBox 67">
            <a:extLst>
              <a:ext uri="{FF2B5EF4-FFF2-40B4-BE49-F238E27FC236}">
                <a16:creationId xmlns:a16="http://schemas.microsoft.com/office/drawing/2014/main" id="{5BC08B12-F7EC-4345-9D8A-022D88771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516" y="1866127"/>
            <a:ext cx="402781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anose="00000500000000000000" pitchFamily="50" charset="0"/>
              </a:rPr>
              <a:t>Mar.</a:t>
            </a:r>
          </a:p>
        </p:txBody>
      </p:sp>
      <p:sp>
        <p:nvSpPr>
          <p:cNvPr id="51" name="TextBox 69">
            <a:extLst>
              <a:ext uri="{FF2B5EF4-FFF2-40B4-BE49-F238E27FC236}">
                <a16:creationId xmlns:a16="http://schemas.microsoft.com/office/drawing/2014/main" id="{AF694916-98B9-49B9-A5BF-191A44564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415" y="1866127"/>
            <a:ext cx="409550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anose="00000500000000000000" pitchFamily="50" charset="0"/>
              </a:rPr>
              <a:t>Dec.</a:t>
            </a:r>
          </a:p>
        </p:txBody>
      </p:sp>
      <p:sp>
        <p:nvSpPr>
          <p:cNvPr id="52" name="TextBox 70">
            <a:extLst>
              <a:ext uri="{FF2B5EF4-FFF2-40B4-BE49-F238E27FC236}">
                <a16:creationId xmlns:a16="http://schemas.microsoft.com/office/drawing/2014/main" id="{B08AED69-887B-4C2C-BFD5-557903AF1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7651" y="1866127"/>
            <a:ext cx="409550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anose="00000500000000000000" pitchFamily="50" charset="0"/>
              </a:rPr>
              <a:t>Dec.</a:t>
            </a:r>
          </a:p>
        </p:txBody>
      </p:sp>
      <p:sp>
        <p:nvSpPr>
          <p:cNvPr id="53" name="TextBox 71">
            <a:extLst>
              <a:ext uri="{FF2B5EF4-FFF2-40B4-BE49-F238E27FC236}">
                <a16:creationId xmlns:a16="http://schemas.microsoft.com/office/drawing/2014/main" id="{B49C2B84-2110-4FC6-8381-747F868D2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7274" y="1866127"/>
            <a:ext cx="409550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anose="00000500000000000000" pitchFamily="50" charset="0"/>
              </a:rPr>
              <a:t>Dec.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7F8C901-1179-42CD-9B8E-25ACDDCC2DC2}"/>
              </a:ext>
            </a:extLst>
          </p:cNvPr>
          <p:cNvSpPr txBox="1"/>
          <p:nvPr/>
        </p:nvSpPr>
        <p:spPr>
          <a:xfrm>
            <a:off x="9348843" y="1327205"/>
            <a:ext cx="524630" cy="27298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Montserrat" panose="00000500000000000000" pitchFamily="50" charset="0"/>
              </a:rPr>
              <a:t>2026</a:t>
            </a:r>
          </a:p>
        </p:txBody>
      </p:sp>
      <p:sp>
        <p:nvSpPr>
          <p:cNvPr id="56" name="Chevron 79">
            <a:extLst>
              <a:ext uri="{FF2B5EF4-FFF2-40B4-BE49-F238E27FC236}">
                <a16:creationId xmlns:a16="http://schemas.microsoft.com/office/drawing/2014/main" id="{FC8C78E8-A0E4-4981-9CFA-0669BF711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2329" y="4673852"/>
            <a:ext cx="925718" cy="230715"/>
          </a:xfrm>
          <a:prstGeom prst="chevron">
            <a:avLst>
              <a:gd name="adj" fmla="val 50068"/>
            </a:avLst>
          </a:prstGeom>
          <a:solidFill>
            <a:srgbClr val="006600">
              <a:alpha val="2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rIns="0"/>
          <a:lstStyle/>
          <a:p>
            <a:pPr algn="ctr"/>
            <a:r>
              <a:rPr lang="fr-FR" altLang="en-US" sz="700">
                <a:latin typeface="Montserrat" panose="00000500000000000000" pitchFamily="50" charset="0"/>
                <a:cs typeface="Arial" panose="020B0604020202020204" pitchFamily="34" charset="0"/>
              </a:rPr>
              <a:t>RAN4_Perf </a:t>
            </a:r>
            <a:endParaRPr lang="fr-FR" altLang="en-US" sz="500">
              <a:latin typeface="Montserrat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57" name="Chevron 58">
            <a:extLst>
              <a:ext uri="{FF2B5EF4-FFF2-40B4-BE49-F238E27FC236}">
                <a16:creationId xmlns:a16="http://schemas.microsoft.com/office/drawing/2014/main" id="{51B43C76-CE1E-403A-BAAF-C23E0A1A7D99}"/>
              </a:ext>
            </a:extLst>
          </p:cNvPr>
          <p:cNvSpPr/>
          <p:nvPr/>
        </p:nvSpPr>
        <p:spPr bwMode="auto">
          <a:xfrm>
            <a:off x="3645603" y="4950358"/>
            <a:ext cx="4071809" cy="250088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8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Stage 3 (CT &amp; SA </a:t>
            </a:r>
            <a:r>
              <a:rPr lang="fr-FR" sz="800" dirty="0" err="1">
                <a:solidFill>
                  <a:srgbClr val="FF0000"/>
                </a:solidFill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including</a:t>
            </a:r>
            <a:r>
              <a:rPr lang="fr-FR" sz="800" dirty="0">
                <a:solidFill>
                  <a:srgbClr val="FF0000"/>
                </a:solidFill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 SA5 OAM</a:t>
            </a:r>
            <a:r>
              <a:rPr lang="fr-FR" sz="8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) </a:t>
            </a:r>
          </a:p>
        </p:txBody>
      </p:sp>
      <p:sp>
        <p:nvSpPr>
          <p:cNvPr id="58" name="Chevron 60">
            <a:extLst>
              <a:ext uri="{FF2B5EF4-FFF2-40B4-BE49-F238E27FC236}">
                <a16:creationId xmlns:a16="http://schemas.microsoft.com/office/drawing/2014/main" id="{541673C1-5C5C-43F8-8623-8323B185CBBC}"/>
              </a:ext>
            </a:extLst>
          </p:cNvPr>
          <p:cNvSpPr/>
          <p:nvPr/>
        </p:nvSpPr>
        <p:spPr bwMode="auto">
          <a:xfrm>
            <a:off x="2682653" y="4370929"/>
            <a:ext cx="4279968" cy="230715"/>
          </a:xfrm>
          <a:prstGeom prst="chevron">
            <a:avLst/>
          </a:prstGeom>
          <a:gradFill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RAN1</a:t>
            </a:r>
          </a:p>
        </p:txBody>
      </p:sp>
      <p:sp>
        <p:nvSpPr>
          <p:cNvPr id="59" name="Chevron 60">
            <a:extLst>
              <a:ext uri="{FF2B5EF4-FFF2-40B4-BE49-F238E27FC236}">
                <a16:creationId xmlns:a16="http://schemas.microsoft.com/office/drawing/2014/main" id="{C5BB6392-30E9-4551-B72E-1C9829F126DD}"/>
              </a:ext>
            </a:extLst>
          </p:cNvPr>
          <p:cNvSpPr/>
          <p:nvPr/>
        </p:nvSpPr>
        <p:spPr bwMode="auto">
          <a:xfrm>
            <a:off x="2180023" y="3622025"/>
            <a:ext cx="3344096" cy="246565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Stage 2 (SA2, </a:t>
            </a:r>
            <a:r>
              <a:rPr lang="fr-FR" sz="900" dirty="0">
                <a:solidFill>
                  <a:srgbClr val="FF0000"/>
                </a:solidFill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SA5 OAM,</a:t>
            </a:r>
            <a:r>
              <a:rPr lang="fr-FR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SA6,…) Normative</a:t>
            </a:r>
          </a:p>
        </p:txBody>
      </p:sp>
      <p:sp>
        <p:nvSpPr>
          <p:cNvPr id="60" name="Chevron 60">
            <a:extLst>
              <a:ext uri="{FF2B5EF4-FFF2-40B4-BE49-F238E27FC236}">
                <a16:creationId xmlns:a16="http://schemas.microsoft.com/office/drawing/2014/main" id="{45DBD3CF-805A-43FA-AEE8-A52CC4E14CD4}"/>
              </a:ext>
            </a:extLst>
          </p:cNvPr>
          <p:cNvSpPr/>
          <p:nvPr/>
        </p:nvSpPr>
        <p:spPr bwMode="auto">
          <a:xfrm>
            <a:off x="3342672" y="4677375"/>
            <a:ext cx="4279968" cy="230715"/>
          </a:xfrm>
          <a:prstGeom prst="chevron">
            <a:avLst/>
          </a:prstGeom>
          <a:gradFill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RAN </a:t>
            </a:r>
            <a:r>
              <a:rPr lang="fr-FR" sz="900" dirty="0" err="1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Completion</a:t>
            </a:r>
            <a:r>
              <a:rPr lang="fr-FR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 (RAN2/3/4core),</a:t>
            </a:r>
            <a:r>
              <a:rPr lang="fr-FR" sz="900" dirty="0">
                <a:solidFill>
                  <a:srgbClr val="FF0000"/>
                </a:solidFill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 SA5 OAM</a:t>
            </a:r>
          </a:p>
        </p:txBody>
      </p:sp>
      <p:sp>
        <p:nvSpPr>
          <p:cNvPr id="61" name="Chevron 58">
            <a:extLst>
              <a:ext uri="{FF2B5EF4-FFF2-40B4-BE49-F238E27FC236}">
                <a16:creationId xmlns:a16="http://schemas.microsoft.com/office/drawing/2014/main" id="{C292BA45-D294-4657-8239-2611B4652615}"/>
              </a:ext>
            </a:extLst>
          </p:cNvPr>
          <p:cNvSpPr/>
          <p:nvPr/>
        </p:nvSpPr>
        <p:spPr bwMode="auto">
          <a:xfrm>
            <a:off x="5849051" y="5293788"/>
            <a:ext cx="2543612" cy="265939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8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ASN.1 &amp; Open APIs </a:t>
            </a:r>
          </a:p>
        </p:txBody>
      </p:sp>
      <p:sp>
        <p:nvSpPr>
          <p:cNvPr id="62" name="Chevron 60">
            <a:extLst>
              <a:ext uri="{FF2B5EF4-FFF2-40B4-BE49-F238E27FC236}">
                <a16:creationId xmlns:a16="http://schemas.microsoft.com/office/drawing/2014/main" id="{62278E21-20E0-4724-992C-9256E4C70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467" y="3211670"/>
            <a:ext cx="1035722" cy="311729"/>
          </a:xfrm>
          <a:prstGeom prst="chevron">
            <a:avLst>
              <a:gd name="adj" fmla="val 49975"/>
            </a:avLst>
          </a:prstGeom>
          <a:gradFill flip="none" rotWithShape="1">
            <a:gsLst>
              <a:gs pos="12000">
                <a:schemeClr val="bg1"/>
              </a:gs>
              <a:gs pos="60000">
                <a:srgbClr val="31859C"/>
              </a:gs>
              <a:gs pos="83000">
                <a:srgbClr val="31859C"/>
              </a:gs>
              <a:gs pos="100000">
                <a:srgbClr val="31859C"/>
              </a:gs>
            </a:gsLst>
            <a:lin ang="3600000" scaled="0"/>
            <a:tileRect/>
          </a:gradFill>
          <a:ln>
            <a:noFill/>
          </a:ln>
        </p:spPr>
        <p:txBody>
          <a:bodyPr lIns="0" rIns="0"/>
          <a:lstStyle/>
          <a:p>
            <a:pPr algn="ctr">
              <a:defRPr/>
            </a:pPr>
            <a:r>
              <a:rPr lang="fr-FR" altLang="en-US" sz="700" dirty="0">
                <a:latin typeface="Montserrat" panose="00000500000000000000" pitchFamily="50" charset="0"/>
                <a:cs typeface="Arial" panose="020B0604020202020204" pitchFamily="34" charset="0"/>
              </a:rPr>
              <a:t>St.2 Content </a:t>
            </a:r>
            <a:r>
              <a:rPr lang="fr-FR" altLang="en-US" sz="700" dirty="0" err="1">
                <a:latin typeface="Montserrat" panose="00000500000000000000" pitchFamily="50" charset="0"/>
                <a:cs typeface="Arial" panose="020B0604020202020204" pitchFamily="34" charset="0"/>
              </a:rPr>
              <a:t>approval</a:t>
            </a:r>
            <a:endParaRPr lang="fr-FR" altLang="en-US" sz="700" dirty="0">
              <a:latin typeface="Montserrat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63" name="TextBox 86">
            <a:extLst>
              <a:ext uri="{FF2B5EF4-FFF2-40B4-BE49-F238E27FC236}">
                <a16:creationId xmlns:a16="http://schemas.microsoft.com/office/drawing/2014/main" id="{F3FF1DB0-245E-4A19-A13F-FDC0447D5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380" y="1695292"/>
            <a:ext cx="423089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anose="00000500000000000000" pitchFamily="50" charset="0"/>
              </a:rPr>
              <a:t>#100</a:t>
            </a:r>
            <a:endParaRPr lang="en-GB" altLang="en-US" sz="400">
              <a:latin typeface="Montserrat" panose="00000500000000000000" pitchFamily="50" charset="0"/>
            </a:endParaRPr>
          </a:p>
        </p:txBody>
      </p:sp>
      <p:sp>
        <p:nvSpPr>
          <p:cNvPr id="64" name="TextBox 60">
            <a:extLst>
              <a:ext uri="{FF2B5EF4-FFF2-40B4-BE49-F238E27FC236}">
                <a16:creationId xmlns:a16="http://schemas.microsoft.com/office/drawing/2014/main" id="{A97995B7-F703-4303-A3EC-9EE1082B0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149" y="1866127"/>
            <a:ext cx="396011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anose="00000500000000000000" pitchFamily="50" charset="0"/>
              </a:rPr>
              <a:t>Jun.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1FF9118-14EC-45DC-A708-821AC4E0F1BD}"/>
              </a:ext>
            </a:extLst>
          </p:cNvPr>
          <p:cNvSpPr txBox="1"/>
          <p:nvPr/>
        </p:nvSpPr>
        <p:spPr>
          <a:xfrm>
            <a:off x="1399847" y="1351862"/>
            <a:ext cx="517861" cy="27298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Montserrat" panose="00000500000000000000" pitchFamily="50" charset="0"/>
              </a:rPr>
              <a:t>2023</a:t>
            </a:r>
          </a:p>
        </p:txBody>
      </p:sp>
      <p:sp>
        <p:nvSpPr>
          <p:cNvPr id="66" name="Rectangle 12">
            <a:extLst>
              <a:ext uri="{FF2B5EF4-FFF2-40B4-BE49-F238E27FC236}">
                <a16:creationId xmlns:a16="http://schemas.microsoft.com/office/drawing/2014/main" id="{5781C656-C3E0-42B4-9BFB-6B55773FF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772" y="5761862"/>
            <a:ext cx="927411" cy="290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100">
                <a:solidFill>
                  <a:srgbClr val="C00000"/>
                </a:solidFill>
                <a:latin typeface="Montserrat" panose="00000500000000000000" pitchFamily="50" charset="0"/>
              </a:rPr>
              <a:t>Now</a:t>
            </a:r>
          </a:p>
        </p:txBody>
      </p:sp>
      <p:sp>
        <p:nvSpPr>
          <p:cNvPr id="67" name="Chevron 60">
            <a:extLst>
              <a:ext uri="{FF2B5EF4-FFF2-40B4-BE49-F238E27FC236}">
                <a16:creationId xmlns:a16="http://schemas.microsoft.com/office/drawing/2014/main" id="{6EB035FD-9F0F-4D63-8873-A3A162FF89F3}"/>
              </a:ext>
            </a:extLst>
          </p:cNvPr>
          <p:cNvSpPr/>
          <p:nvPr/>
        </p:nvSpPr>
        <p:spPr bwMode="auto">
          <a:xfrm>
            <a:off x="1844936" y="2304661"/>
            <a:ext cx="780177" cy="246565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100%</a:t>
            </a:r>
          </a:p>
        </p:txBody>
      </p:sp>
      <p:sp>
        <p:nvSpPr>
          <p:cNvPr id="68" name="Chevron 60">
            <a:extLst>
              <a:ext uri="{FF2B5EF4-FFF2-40B4-BE49-F238E27FC236}">
                <a16:creationId xmlns:a16="http://schemas.microsoft.com/office/drawing/2014/main" id="{C0C0CE0C-0715-411D-B898-0283EB23F570}"/>
              </a:ext>
            </a:extLst>
          </p:cNvPr>
          <p:cNvSpPr/>
          <p:nvPr/>
        </p:nvSpPr>
        <p:spPr bwMode="auto">
          <a:xfrm>
            <a:off x="494436" y="2301138"/>
            <a:ext cx="1487582" cy="246565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SA1</a:t>
            </a:r>
            <a:r>
              <a:rPr lang="en-US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/</a:t>
            </a:r>
            <a:r>
              <a:rPr lang="en-US" altLang="zh-CN" sz="900" dirty="0">
                <a:solidFill>
                  <a:srgbClr val="FF0000"/>
                </a:solidFill>
                <a:latin typeface="Montserrat" panose="00000500000000000000" pitchFamily="50" charset="0"/>
                <a:ea typeface="ＭＳ Ｐゴシック" charset="-128"/>
              </a:rPr>
              <a:t>SA5</a:t>
            </a:r>
            <a:r>
              <a:rPr lang="fr-FR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 Stage 1        80%</a:t>
            </a:r>
          </a:p>
        </p:txBody>
      </p:sp>
      <p:sp>
        <p:nvSpPr>
          <p:cNvPr id="69" name="TextBox 67">
            <a:extLst>
              <a:ext uri="{FF2B5EF4-FFF2-40B4-BE49-F238E27FC236}">
                <a16:creationId xmlns:a16="http://schemas.microsoft.com/office/drawing/2014/main" id="{0D22CF93-4259-4E1E-9F6B-90942CA9A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203" y="1529741"/>
            <a:ext cx="429858" cy="221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anose="00000500000000000000" pitchFamily="50" charset="0"/>
              </a:rPr>
              <a:t>TSGs</a:t>
            </a:r>
          </a:p>
        </p:txBody>
      </p:sp>
      <p:sp>
        <p:nvSpPr>
          <p:cNvPr id="70" name="Diamond 3">
            <a:extLst>
              <a:ext uri="{FF2B5EF4-FFF2-40B4-BE49-F238E27FC236}">
                <a16:creationId xmlns:a16="http://schemas.microsoft.com/office/drawing/2014/main" id="{85544EE4-3F0D-4B0B-85E8-F53369E4A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756" y="2637525"/>
            <a:ext cx="956181" cy="435011"/>
          </a:xfrm>
          <a:prstGeom prst="diamond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en-US" altLang="en-US" sz="600"/>
          </a:p>
        </p:txBody>
      </p:sp>
      <p:sp>
        <p:nvSpPr>
          <p:cNvPr id="71" name="TextBox 6">
            <a:extLst>
              <a:ext uri="{FF2B5EF4-FFF2-40B4-BE49-F238E27FC236}">
                <a16:creationId xmlns:a16="http://schemas.microsoft.com/office/drawing/2014/main" id="{45BCDD68-7077-4675-ADBA-33DCE9E59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451" y="2699166"/>
            <a:ext cx="702327" cy="30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en-US" sz="600" b="1">
                <a:solidFill>
                  <a:schemeClr val="bg1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 </a:t>
            </a:r>
            <a:r>
              <a:rPr lang="fr-FR" altLang="en-US" sz="600">
                <a:solidFill>
                  <a:schemeClr val="bg1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RAN Rel-19 workshop</a:t>
            </a:r>
          </a:p>
        </p:txBody>
      </p:sp>
      <p:sp>
        <p:nvSpPr>
          <p:cNvPr id="72" name="Diamond 16">
            <a:extLst>
              <a:ext uri="{FF2B5EF4-FFF2-40B4-BE49-F238E27FC236}">
                <a16:creationId xmlns:a16="http://schemas.microsoft.com/office/drawing/2014/main" id="{4FC58110-822A-4170-B137-22F06119F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063" y="3144745"/>
            <a:ext cx="924026" cy="408594"/>
          </a:xfrm>
          <a:prstGeom prst="diamond">
            <a:avLst/>
          </a:prstGeom>
          <a:solidFill>
            <a:srgbClr val="3185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3" name="TextBox 7">
            <a:extLst>
              <a:ext uri="{FF2B5EF4-FFF2-40B4-BE49-F238E27FC236}">
                <a16:creationId xmlns:a16="http://schemas.microsoft.com/office/drawing/2014/main" id="{59313C16-C8FA-4024-8986-769AEEC64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528" y="3204625"/>
            <a:ext cx="621095" cy="30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FR" altLang="en-US" sz="600">
                <a:solidFill>
                  <a:schemeClr val="bg1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SA Rel-19 </a:t>
            </a:r>
          </a:p>
          <a:p>
            <a:pPr algn="ctr"/>
            <a:r>
              <a:rPr lang="fr-FR" altLang="en-US" sz="600">
                <a:solidFill>
                  <a:schemeClr val="bg1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Workshop</a:t>
            </a:r>
          </a:p>
        </p:txBody>
      </p:sp>
      <p:cxnSp>
        <p:nvCxnSpPr>
          <p:cNvPr id="74" name="Straight Connector 114">
            <a:extLst>
              <a:ext uri="{FF2B5EF4-FFF2-40B4-BE49-F238E27FC236}">
                <a16:creationId xmlns:a16="http://schemas.microsoft.com/office/drawing/2014/main" id="{B38E01FA-0B4C-4052-8D90-CEB5D0F48F0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66000" y="2221886"/>
            <a:ext cx="13539" cy="3555826"/>
          </a:xfrm>
          <a:prstGeom prst="line">
            <a:avLst/>
          </a:prstGeom>
          <a:noFill/>
          <a:ln w="9525" algn="ctr">
            <a:solidFill>
              <a:schemeClr val="accent3"/>
            </a:solidFill>
            <a:prstDash val="dash"/>
            <a:round/>
            <a:headEnd/>
            <a:tailEnd/>
          </a:ln>
        </p:spPr>
      </p:cxnSp>
      <p:sp>
        <p:nvSpPr>
          <p:cNvPr id="75" name="Star: 5 Points 74">
            <a:extLst>
              <a:ext uri="{FF2B5EF4-FFF2-40B4-BE49-F238E27FC236}">
                <a16:creationId xmlns:a16="http://schemas.microsoft.com/office/drawing/2014/main" id="{C032CE37-8E20-4E70-9820-05A534CA1C22}"/>
              </a:ext>
            </a:extLst>
          </p:cNvPr>
          <p:cNvSpPr/>
          <p:nvPr/>
        </p:nvSpPr>
        <p:spPr bwMode="auto">
          <a:xfrm>
            <a:off x="1689239" y="2177856"/>
            <a:ext cx="487399" cy="436773"/>
          </a:xfrm>
          <a:prstGeom prst="star5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5" name="Chevron 60">
            <a:extLst>
              <a:ext uri="{FF2B5EF4-FFF2-40B4-BE49-F238E27FC236}">
                <a16:creationId xmlns:a16="http://schemas.microsoft.com/office/drawing/2014/main" id="{76D74D62-BC4D-4A69-9BF6-D735B4ADCB39}"/>
              </a:ext>
            </a:extLst>
          </p:cNvPr>
          <p:cNvSpPr/>
          <p:nvPr/>
        </p:nvSpPr>
        <p:spPr bwMode="auto">
          <a:xfrm>
            <a:off x="5492097" y="3615639"/>
            <a:ext cx="788504" cy="259233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/>
            <a:r>
              <a:rPr lang="en-US" altLang="zh-CN" sz="600" dirty="0">
                <a:solidFill>
                  <a:srgbClr val="FF0000"/>
                </a:solidFill>
                <a:latin typeface="Montserrat" panose="00000500000000000000" pitchFamily="50" charset="0"/>
                <a:ea typeface="ＭＳ Ｐゴシック" charset="-128"/>
              </a:rPr>
              <a:t>Extended stage2 (SA5 OAM)</a:t>
            </a:r>
            <a:endParaRPr lang="fr-FR" altLang="zh-CN" sz="600" dirty="0">
              <a:solidFill>
                <a:srgbClr val="FF0000"/>
              </a:solidFill>
              <a:latin typeface="Montserrat" panose="00000500000000000000" pitchFamily="50" charset="0"/>
              <a:ea typeface="ＭＳ Ｐゴシック" charset="-128"/>
            </a:endParaRPr>
          </a:p>
        </p:txBody>
      </p:sp>
      <p:sp>
        <p:nvSpPr>
          <p:cNvPr id="86" name="Chevron 60">
            <a:extLst>
              <a:ext uri="{FF2B5EF4-FFF2-40B4-BE49-F238E27FC236}">
                <a16:creationId xmlns:a16="http://schemas.microsoft.com/office/drawing/2014/main" id="{9AA9F020-88C9-47D2-BB66-AE2E477FF75C}"/>
              </a:ext>
            </a:extLst>
          </p:cNvPr>
          <p:cNvSpPr/>
          <p:nvPr/>
        </p:nvSpPr>
        <p:spPr bwMode="auto">
          <a:xfrm>
            <a:off x="3297448" y="3939677"/>
            <a:ext cx="5092097" cy="213268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r>
              <a:rPr lang="en-US" altLang="zh-CN" sz="900" dirty="0">
                <a:solidFill>
                  <a:srgbClr val="FF0000"/>
                </a:solidFill>
                <a:latin typeface="Montserrat" panose="00000500000000000000" pitchFamily="50" charset="0"/>
                <a:ea typeface="ＭＳ Ｐゴシック" charset="-128"/>
              </a:rPr>
              <a:t>        SA5 CH Study                                    Stage 2 &amp; 3 (SA5 CH ) Normative</a:t>
            </a:r>
            <a:endParaRPr lang="fr-FR" altLang="zh-CN" sz="900" dirty="0">
              <a:solidFill>
                <a:srgbClr val="FF0000"/>
              </a:solidFill>
              <a:latin typeface="Montserrat" panose="00000500000000000000" pitchFamily="50" charset="0"/>
              <a:ea typeface="ＭＳ Ｐゴシック" charset="-128"/>
            </a:endParaRPr>
          </a:p>
          <a:p>
            <a:pPr algn="ctr"/>
            <a:endParaRPr lang="fr-FR" altLang="zh-CN" sz="900" dirty="0">
              <a:solidFill>
                <a:srgbClr val="FF0000"/>
              </a:solidFill>
              <a:latin typeface="Montserrat" panose="00000500000000000000" pitchFamily="50" charset="0"/>
              <a:ea typeface="ＭＳ Ｐゴシック" charset="-128"/>
            </a:endParaRPr>
          </a:p>
        </p:txBody>
      </p:sp>
      <p:sp>
        <p:nvSpPr>
          <p:cNvPr id="87" name="Chevron 60">
            <a:extLst>
              <a:ext uri="{FF2B5EF4-FFF2-40B4-BE49-F238E27FC236}">
                <a16:creationId xmlns:a16="http://schemas.microsoft.com/office/drawing/2014/main" id="{B8DD6773-53F7-4584-8EAF-A61CC7696EF5}"/>
              </a:ext>
            </a:extLst>
          </p:cNvPr>
          <p:cNvSpPr/>
          <p:nvPr/>
        </p:nvSpPr>
        <p:spPr bwMode="auto">
          <a:xfrm>
            <a:off x="2614958" y="2304098"/>
            <a:ext cx="1440195" cy="242699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/>
            <a:r>
              <a:rPr lang="en-US" altLang="zh-CN" sz="800" dirty="0">
                <a:solidFill>
                  <a:srgbClr val="FF0000"/>
                </a:solidFill>
                <a:latin typeface="Montserrat" panose="00000500000000000000" pitchFamily="50" charset="0"/>
                <a:ea typeface="ＭＳ Ｐゴシック" charset="-128"/>
              </a:rPr>
              <a:t>Extended stage1 (SA5 OAM)</a:t>
            </a:r>
            <a:endParaRPr lang="fr-FR" altLang="zh-CN" sz="800" dirty="0">
              <a:solidFill>
                <a:srgbClr val="FF0000"/>
              </a:solidFill>
              <a:latin typeface="Montserrat" panose="00000500000000000000" pitchFamily="50" charset="0"/>
              <a:ea typeface="ＭＳ Ｐゴシック" charset="-128"/>
            </a:endParaRPr>
          </a:p>
        </p:txBody>
      </p:sp>
      <p:sp>
        <p:nvSpPr>
          <p:cNvPr id="88" name="Title 1">
            <a:extLst>
              <a:ext uri="{FF2B5EF4-FFF2-40B4-BE49-F238E27FC236}">
                <a16:creationId xmlns:a16="http://schemas.microsoft.com/office/drawing/2014/main" id="{75A919E1-4C0C-4114-BB53-B91DAF50BCBE}"/>
              </a:ext>
            </a:extLst>
          </p:cNvPr>
          <p:cNvSpPr txBox="1">
            <a:spLocks/>
          </p:cNvSpPr>
          <p:nvPr/>
        </p:nvSpPr>
        <p:spPr bwMode="auto">
          <a:xfrm>
            <a:off x="182824" y="180884"/>
            <a:ext cx="9089864" cy="388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GB" sz="2400" dirty="0"/>
              <a:t>Release 19 timeline– figure with SA5 (For integrated to SA timeline)</a:t>
            </a:r>
            <a:endParaRPr lang="en-US" sz="2400" dirty="0"/>
          </a:p>
        </p:txBody>
      </p:sp>
      <p:sp>
        <p:nvSpPr>
          <p:cNvPr id="77" name="矩形 1">
            <a:extLst>
              <a:ext uri="{FF2B5EF4-FFF2-40B4-BE49-F238E27FC236}">
                <a16:creationId xmlns:a16="http://schemas.microsoft.com/office/drawing/2014/main" id="{0E58EC91-4DF3-4966-976E-85FBF81BD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4959" y="2215952"/>
            <a:ext cx="1497736" cy="360580"/>
          </a:xfrm>
          <a:prstGeom prst="rect">
            <a:avLst/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8" name="矩形 1">
            <a:extLst>
              <a:ext uri="{FF2B5EF4-FFF2-40B4-BE49-F238E27FC236}">
                <a16:creationId xmlns:a16="http://schemas.microsoft.com/office/drawing/2014/main" id="{D49ADE2F-ED01-4235-ADEE-5D507996E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0023" y="3586871"/>
            <a:ext cx="6369160" cy="680330"/>
          </a:xfrm>
          <a:prstGeom prst="rect">
            <a:avLst/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9" name="矩形 1">
            <a:extLst>
              <a:ext uri="{FF2B5EF4-FFF2-40B4-BE49-F238E27FC236}">
                <a16:creationId xmlns:a16="http://schemas.microsoft.com/office/drawing/2014/main" id="{33D714CC-6A21-4DAF-976F-65069A534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826" y="4646105"/>
            <a:ext cx="5387613" cy="561046"/>
          </a:xfrm>
          <a:prstGeom prst="rect">
            <a:avLst/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0A69D608-E950-4E5E-810C-67EE93BDA12D}"/>
              </a:ext>
            </a:extLst>
          </p:cNvPr>
          <p:cNvSpPr/>
          <p:nvPr/>
        </p:nvSpPr>
        <p:spPr bwMode="auto">
          <a:xfrm>
            <a:off x="4947943" y="3928493"/>
            <a:ext cx="123400" cy="200049"/>
          </a:xfrm>
          <a:prstGeom prst="triangl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62224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94234EC6-12FD-4EF0-BE28-224449784697}"/>
              </a:ext>
            </a:extLst>
          </p:cNvPr>
          <p:cNvGrpSpPr/>
          <p:nvPr/>
        </p:nvGrpSpPr>
        <p:grpSpPr>
          <a:xfrm>
            <a:off x="293688" y="1435309"/>
            <a:ext cx="8318500" cy="4858391"/>
            <a:chOff x="293688" y="1435310"/>
            <a:chExt cx="8318500" cy="3205162"/>
          </a:xfrm>
        </p:grpSpPr>
        <p:cxnSp>
          <p:nvCxnSpPr>
            <p:cNvPr id="125" name="Straight Connector 114">
              <a:extLst>
                <a:ext uri="{FF2B5EF4-FFF2-40B4-BE49-F238E27FC236}">
                  <a16:creationId xmlns:a16="http://schemas.microsoft.com/office/drawing/2014/main" id="{FCE2413E-0F00-425C-B429-97DE8B25E6C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7466013" y="1508335"/>
              <a:ext cx="25400" cy="3132137"/>
            </a:xfrm>
            <a:prstGeom prst="line">
              <a:avLst/>
            </a:prstGeom>
            <a:noFill/>
            <a:ln w="28575" algn="ctr">
              <a:solidFill>
                <a:schemeClr val="accent4">
                  <a:lumMod val="40000"/>
                  <a:lumOff val="60000"/>
                </a:schemeClr>
              </a:solidFill>
              <a:round/>
              <a:headEnd/>
              <a:tailEnd/>
            </a:ln>
          </p:spPr>
        </p:cxnSp>
        <p:cxnSp>
          <p:nvCxnSpPr>
            <p:cNvPr id="126" name="Straight Connector 114">
              <a:extLst>
                <a:ext uri="{FF2B5EF4-FFF2-40B4-BE49-F238E27FC236}">
                  <a16:creationId xmlns:a16="http://schemas.microsoft.com/office/drawing/2014/main" id="{17705E43-6A42-4668-8B8E-C5A61A58329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767263" y="1468647"/>
              <a:ext cx="4762" cy="3133725"/>
            </a:xfrm>
            <a:prstGeom prst="line">
              <a:avLst/>
            </a:prstGeom>
            <a:noFill/>
            <a:ln w="28575" algn="ctr">
              <a:solidFill>
                <a:schemeClr val="accent4">
                  <a:lumMod val="40000"/>
                  <a:lumOff val="60000"/>
                </a:schemeClr>
              </a:solidFill>
              <a:round/>
              <a:headEnd/>
              <a:tailEnd/>
            </a:ln>
          </p:spPr>
        </p:cxnSp>
        <p:cxnSp>
          <p:nvCxnSpPr>
            <p:cNvPr id="127" name="Straight Connector 114">
              <a:extLst>
                <a:ext uri="{FF2B5EF4-FFF2-40B4-BE49-F238E27FC236}">
                  <a16:creationId xmlns:a16="http://schemas.microsoft.com/office/drawing/2014/main" id="{E0D52600-A8D0-4000-B0F1-AA4781C308A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035175" y="1470235"/>
              <a:ext cx="7938" cy="3132137"/>
            </a:xfrm>
            <a:prstGeom prst="line">
              <a:avLst/>
            </a:prstGeom>
            <a:noFill/>
            <a:ln w="28575" algn="ctr">
              <a:solidFill>
                <a:schemeClr val="accent4">
                  <a:lumMod val="40000"/>
                  <a:lumOff val="60000"/>
                </a:schemeClr>
              </a:solidFill>
              <a:round/>
              <a:headEnd/>
              <a:tailEnd/>
            </a:ln>
          </p:spPr>
        </p:cxnSp>
        <p:cxnSp>
          <p:nvCxnSpPr>
            <p:cNvPr id="129" name="Straight Connector 115">
              <a:extLst>
                <a:ext uri="{FF2B5EF4-FFF2-40B4-BE49-F238E27FC236}">
                  <a16:creationId xmlns:a16="http://schemas.microsoft.com/office/drawing/2014/main" id="{2FA876E7-D4D0-40B1-A1B4-A07CA5818E3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716213" y="1508335"/>
              <a:ext cx="9525" cy="3132137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130" name="Straight Connector 114">
              <a:extLst>
                <a:ext uri="{FF2B5EF4-FFF2-40B4-BE49-F238E27FC236}">
                  <a16:creationId xmlns:a16="http://schemas.microsoft.com/office/drawing/2014/main" id="{0070AEB3-1448-4FBB-8FCA-6D9D3016739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93688" y="1532147"/>
              <a:ext cx="0" cy="310832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131" name="Straight Connector 114">
              <a:extLst>
                <a:ext uri="{FF2B5EF4-FFF2-40B4-BE49-F238E27FC236}">
                  <a16:creationId xmlns:a16="http://schemas.microsoft.com/office/drawing/2014/main" id="{8CFFCA93-9292-4AA4-9F5F-08AC51EEE3F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425575" y="1508335"/>
              <a:ext cx="0" cy="3132137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132" name="Straight Connector 114">
              <a:extLst>
                <a:ext uri="{FF2B5EF4-FFF2-40B4-BE49-F238E27FC236}">
                  <a16:creationId xmlns:a16="http://schemas.microsoft.com/office/drawing/2014/main" id="{B0E4F53C-EECD-442D-A35D-9A5AEB9658B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8037513" y="1508335"/>
              <a:ext cx="31750" cy="3094037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133" name="Straight Connector 114">
              <a:extLst>
                <a:ext uri="{FF2B5EF4-FFF2-40B4-BE49-F238E27FC236}">
                  <a16:creationId xmlns:a16="http://schemas.microsoft.com/office/drawing/2014/main" id="{218BDFCA-F6D8-4746-92DD-C7DB89CA110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826250" y="1508335"/>
              <a:ext cx="1588" cy="3132137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134" name="Straight Connector 114">
              <a:extLst>
                <a:ext uri="{FF2B5EF4-FFF2-40B4-BE49-F238E27FC236}">
                  <a16:creationId xmlns:a16="http://schemas.microsoft.com/office/drawing/2014/main" id="{77EB7507-E66A-4820-AF91-07D9AFC4BFD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434013" y="1468647"/>
              <a:ext cx="0" cy="317182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135" name="Straight Connector 114">
              <a:extLst>
                <a:ext uri="{FF2B5EF4-FFF2-40B4-BE49-F238E27FC236}">
                  <a16:creationId xmlns:a16="http://schemas.microsoft.com/office/drawing/2014/main" id="{A8DA9D0D-AFD4-43AB-9600-380A170010B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130925" y="1508335"/>
              <a:ext cx="0" cy="3132137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136" name="Straight Connector 114">
              <a:extLst>
                <a:ext uri="{FF2B5EF4-FFF2-40B4-BE49-F238E27FC236}">
                  <a16:creationId xmlns:a16="http://schemas.microsoft.com/office/drawing/2014/main" id="{F6D76FEF-F0C1-4795-951D-0FCC692796F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173538" y="1508335"/>
              <a:ext cx="3175" cy="3132137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137" name="Straight Connector 114">
              <a:extLst>
                <a:ext uri="{FF2B5EF4-FFF2-40B4-BE49-F238E27FC236}">
                  <a16:creationId xmlns:a16="http://schemas.microsoft.com/office/drawing/2014/main" id="{C03B3875-0B4E-4CCF-99B8-5ABD358ED34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395663" y="1508335"/>
              <a:ext cx="15875" cy="3132137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138" name="Straight Connector 114">
              <a:extLst>
                <a:ext uri="{FF2B5EF4-FFF2-40B4-BE49-F238E27FC236}">
                  <a16:creationId xmlns:a16="http://schemas.microsoft.com/office/drawing/2014/main" id="{79D6899E-84B7-43EB-ACFC-54C996BF5E5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8602663" y="1511510"/>
              <a:ext cx="9525" cy="3128962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188" name="Straight Connector 114">
              <a:extLst>
                <a:ext uri="{FF2B5EF4-FFF2-40B4-BE49-F238E27FC236}">
                  <a16:creationId xmlns:a16="http://schemas.microsoft.com/office/drawing/2014/main" id="{0ABCDD68-8151-4592-B780-9216EFA4575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871538" y="1435310"/>
              <a:ext cx="12700" cy="3205162"/>
            </a:xfrm>
            <a:prstGeom prst="line">
              <a:avLst/>
            </a:prstGeom>
            <a:noFill/>
            <a:ln w="9525" algn="ctr">
              <a:solidFill>
                <a:schemeClr val="accent3"/>
              </a:solidFill>
              <a:prstDash val="dash"/>
              <a:round/>
              <a:headEnd/>
              <a:tailEnd/>
            </a:ln>
          </p:spPr>
        </p:cxnSp>
      </p:grpSp>
      <p:pic>
        <p:nvPicPr>
          <p:cNvPr id="50" name="Picture 922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80DADBB-96ED-4E5E-92DB-2630E6692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7249" y="358047"/>
            <a:ext cx="515938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Title 1">
            <a:extLst>
              <a:ext uri="{FF2B5EF4-FFF2-40B4-BE49-F238E27FC236}">
                <a16:creationId xmlns:a16="http://schemas.microsoft.com/office/drawing/2014/main" id="{87A5B7A8-21D1-43AF-9CF3-F57729F0539D}"/>
              </a:ext>
            </a:extLst>
          </p:cNvPr>
          <p:cNvSpPr txBox="1">
            <a:spLocks/>
          </p:cNvSpPr>
          <p:nvPr/>
        </p:nvSpPr>
        <p:spPr bwMode="auto">
          <a:xfrm>
            <a:off x="182824" y="180884"/>
            <a:ext cx="8506323" cy="388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GB" sz="2400" dirty="0"/>
              <a:t>Release 19 timeline– figure with SA5 OAM (considering of sync with SA1/SA2/SA6/RAN/CT) (for SA5 internal use)</a:t>
            </a:r>
            <a:endParaRPr lang="en-US" sz="240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1752441-777B-4187-99C7-BDC88CC65DF4}"/>
              </a:ext>
            </a:extLst>
          </p:cNvPr>
          <p:cNvSpPr txBox="1"/>
          <p:nvPr/>
        </p:nvSpPr>
        <p:spPr>
          <a:xfrm>
            <a:off x="8375893" y="1505159"/>
            <a:ext cx="3684302" cy="51491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1313" indent="-341313">
              <a:spcBef>
                <a:spcPct val="20000"/>
              </a:spcBef>
              <a:buBlip>
                <a:blip r:embed="rId3"/>
              </a:buBlip>
              <a:defRPr/>
            </a:pPr>
            <a:r>
              <a:rPr lang="en-US" altLang="zh-CN" sz="1400" b="1" dirty="0">
                <a:latin typeface="+mn-lt"/>
                <a:cs typeface="+mn-cs"/>
              </a:rPr>
              <a:t>Categorization of SA5 OAM work area:</a:t>
            </a:r>
          </a:p>
          <a:p>
            <a:pPr marL="341313" indent="-341313">
              <a:spcBef>
                <a:spcPct val="20000"/>
              </a:spcBef>
              <a:buBlip>
                <a:blip r:embed="rId4"/>
              </a:buBlip>
              <a:defRPr/>
            </a:pPr>
            <a:r>
              <a:rPr lang="en-US" altLang="zh-CN" sz="1100" kern="0" dirty="0">
                <a:latin typeface="+mn-lt"/>
                <a:ea typeface="MS PGothic" panose="020B0600070205080204" pitchFamily="34" charset="-128"/>
              </a:rPr>
              <a:t>Standalone OAM</a:t>
            </a:r>
          </a:p>
          <a:p>
            <a:pPr marL="341313" indent="-341313">
              <a:spcBef>
                <a:spcPct val="20000"/>
              </a:spcBef>
              <a:buBlip>
                <a:blip r:embed="rId4"/>
              </a:buBlip>
              <a:defRPr/>
            </a:pPr>
            <a:r>
              <a:rPr lang="en-US" altLang="zh-CN" sz="1100" kern="0" dirty="0">
                <a:latin typeface="+mn-lt"/>
                <a:ea typeface="MS PGothic" panose="020B0600070205080204" pitchFamily="34" charset="-128"/>
              </a:rPr>
              <a:t>SA1 related OAM</a:t>
            </a:r>
          </a:p>
          <a:p>
            <a:pPr marL="341313" indent="-341313">
              <a:spcBef>
                <a:spcPct val="20000"/>
              </a:spcBef>
              <a:buBlip>
                <a:blip r:embed="rId4"/>
              </a:buBlip>
              <a:defRPr/>
            </a:pPr>
            <a:r>
              <a:rPr lang="en-US" altLang="zh-CN" sz="1100" kern="0" dirty="0">
                <a:latin typeface="+mn-lt"/>
                <a:ea typeface="MS PGothic" panose="020B0600070205080204" pitchFamily="34" charset="-128"/>
              </a:rPr>
              <a:t>SA2/6 related OAM </a:t>
            </a:r>
          </a:p>
          <a:p>
            <a:pPr marL="341313" indent="-341313">
              <a:spcBef>
                <a:spcPct val="20000"/>
              </a:spcBef>
              <a:buBlip>
                <a:blip r:embed="rId4"/>
              </a:buBlip>
              <a:defRPr/>
            </a:pPr>
            <a:r>
              <a:rPr lang="en-US" altLang="zh-CN" sz="1100" kern="0" dirty="0">
                <a:latin typeface="+mn-lt"/>
                <a:ea typeface="MS PGothic" panose="020B0600070205080204" pitchFamily="34" charset="-128"/>
              </a:rPr>
              <a:t>RAN/CT related OAM</a:t>
            </a:r>
          </a:p>
          <a:p>
            <a:pPr marL="341313" indent="-341313">
              <a:spcBef>
                <a:spcPct val="20000"/>
              </a:spcBef>
              <a:buBlip>
                <a:blip r:embed="rId3"/>
              </a:buBlip>
              <a:defRPr/>
            </a:pPr>
            <a:r>
              <a:rPr lang="en-US" altLang="zh-CN" sz="1400" b="1" dirty="0">
                <a:latin typeface="+mn-lt"/>
                <a:cs typeface="+mn-cs"/>
              </a:rPr>
              <a:t>Key sync periods and potential sync consideration:</a:t>
            </a:r>
          </a:p>
          <a:p>
            <a:r>
              <a:rPr lang="zh-CN" altLang="en-US" sz="1100" b="1" dirty="0">
                <a:solidFill>
                  <a:srgbClr val="0000FF"/>
                </a:solidFill>
                <a:latin typeface="+mn-lt"/>
                <a:ea typeface="Microsoft YaHei" panose="020B0503020204020204" pitchFamily="34" charset="-122"/>
              </a:rPr>
              <a:t>①  </a:t>
            </a:r>
            <a:r>
              <a:rPr lang="en-US" altLang="zh-CN" sz="1100" b="1" dirty="0">
                <a:solidFill>
                  <a:srgbClr val="0000FF"/>
                </a:solidFill>
                <a:latin typeface="+mn-lt"/>
                <a:ea typeface="Microsoft YaHei" panose="020B0503020204020204" pitchFamily="34" charset="-122"/>
              </a:rPr>
              <a:t>Jun.2023 (SA5#150)</a:t>
            </a:r>
            <a:r>
              <a:rPr lang="zh-CN" altLang="en-US" sz="1100" b="1" dirty="0">
                <a:solidFill>
                  <a:srgbClr val="0000FF"/>
                </a:solidFill>
                <a:latin typeface="+mn-lt"/>
                <a:ea typeface="Microsoft YaHei" panose="020B0503020204020204" pitchFamily="34" charset="-12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+mn-lt"/>
                <a:ea typeface="Microsoft YaHei" panose="020B0503020204020204" pitchFamily="34" charset="-122"/>
              </a:rPr>
              <a:t>~Dec.2023 (SA5#152/</a:t>
            </a:r>
            <a:r>
              <a:rPr lang="en-US" altLang="zh-CN" sz="1100" b="1" dirty="0">
                <a:solidFill>
                  <a:srgbClr val="0000FF"/>
                </a:solidFill>
                <a:ea typeface="Microsoft YaHei" panose="020B0503020204020204" pitchFamily="34" charset="-12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+mn-lt"/>
                <a:ea typeface="Microsoft YaHei" panose="020B0503020204020204" pitchFamily="34" charset="-122"/>
              </a:rPr>
              <a:t>TSG#102)</a:t>
            </a:r>
            <a:r>
              <a:rPr lang="zh-CN" altLang="en-US" sz="1100" b="1" dirty="0">
                <a:solidFill>
                  <a:srgbClr val="0000FF"/>
                </a:solidFill>
                <a:latin typeface="+mn-lt"/>
                <a:ea typeface="Microsoft YaHei" panose="020B0503020204020204" pitchFamily="34" charset="-122"/>
              </a:rPr>
              <a:t> </a:t>
            </a:r>
            <a:r>
              <a:rPr lang="en-US" altLang="zh-CN" sz="1100" dirty="0">
                <a:latin typeface="+mn-lt"/>
                <a:ea typeface="Microsoft YaHei" panose="020B0503020204020204" pitchFamily="34" charset="-122"/>
              </a:rPr>
              <a:t>coordination with SA1 on management requirements using </a:t>
            </a:r>
            <a:r>
              <a:rPr lang="en-US" altLang="zh-CN" sz="1100" b="1" dirty="0">
                <a:solidFill>
                  <a:srgbClr val="FF0000"/>
                </a:solidFill>
                <a:latin typeface="+mn-lt"/>
                <a:ea typeface="Microsoft YaHei" panose="020B0503020204020204" pitchFamily="34" charset="-122"/>
              </a:rPr>
              <a:t>DP</a:t>
            </a:r>
          </a:p>
          <a:p>
            <a:r>
              <a:rPr lang="zh-CN" altLang="en-US" sz="1100" b="1" dirty="0">
                <a:solidFill>
                  <a:srgbClr val="0000FF"/>
                </a:solidFill>
                <a:ea typeface="Microsoft YaHei" panose="020B0503020204020204" pitchFamily="34" charset="-122"/>
              </a:rPr>
              <a:t>② </a:t>
            </a:r>
            <a:r>
              <a:rPr lang="en-US" altLang="zh-CN" sz="1100" b="1" dirty="0">
                <a:solidFill>
                  <a:srgbClr val="0000FF"/>
                </a:solidFill>
                <a:latin typeface="+mn-lt"/>
                <a:ea typeface="Microsoft YaHei" panose="020B0503020204020204" pitchFamily="34" charset="-122"/>
              </a:rPr>
              <a:t>Oct.2023 (SA5#151) ~Dec.2023 (SA5#152/TSG#102): </a:t>
            </a:r>
            <a:r>
              <a:rPr lang="en-US" altLang="zh-CN" sz="1100" dirty="0">
                <a:latin typeface="+mn-lt"/>
                <a:ea typeface="Microsoft YaHei" panose="020B0503020204020204" pitchFamily="34" charset="-122"/>
              </a:rPr>
              <a:t>First Rel-19 </a:t>
            </a:r>
            <a:r>
              <a:rPr lang="en-US" altLang="zh-CN" sz="1100" b="1" dirty="0">
                <a:solidFill>
                  <a:srgbClr val="FF0000"/>
                </a:solidFill>
                <a:latin typeface="+mn-lt"/>
                <a:ea typeface="Microsoft YaHei" panose="020B0503020204020204" pitchFamily="34" charset="-122"/>
              </a:rPr>
              <a:t>Sis/WIs</a:t>
            </a:r>
            <a:r>
              <a:rPr lang="en-US" altLang="zh-CN" sz="1100" dirty="0">
                <a:latin typeface="+mn-lt"/>
                <a:ea typeface="Microsoft YaHei" panose="020B0503020204020204" pitchFamily="34" charset="-122"/>
              </a:rPr>
              <a:t> discussion time window. First package of Sis/WIs are targeted to be ready in TSG#102.</a:t>
            </a:r>
          </a:p>
          <a:p>
            <a:pPr lvl="0"/>
            <a:r>
              <a:rPr lang="zh-CN" altLang="en-US" sz="1100" b="1" dirty="0">
                <a:solidFill>
                  <a:srgbClr val="0000FF"/>
                </a:solidFill>
                <a:ea typeface="Microsoft YaHei" panose="020B0503020204020204" pitchFamily="34" charset="-122"/>
              </a:rPr>
              <a:t>③</a:t>
            </a:r>
            <a:r>
              <a:rPr lang="zh-CN" altLang="en-US" sz="1100" b="1" dirty="0">
                <a:solidFill>
                  <a:srgbClr val="0000FF"/>
                </a:solidFill>
                <a:latin typeface="+mn-lt"/>
                <a:ea typeface="Microsoft YaHei" panose="020B0503020204020204" pitchFamily="34" charset="-122"/>
              </a:rPr>
              <a:t> </a:t>
            </a:r>
            <a:r>
              <a:rPr lang="en-US" altLang="zh-CN" sz="1100" b="1" dirty="0">
                <a:solidFill>
                  <a:srgbClr val="0000FF"/>
                </a:solidFill>
                <a:latin typeface="+mn-lt"/>
                <a:ea typeface="Microsoft YaHei" panose="020B0503020204020204" pitchFamily="34" charset="-122"/>
              </a:rPr>
              <a:t>Jan.2024 (SA5#153) ~Sep,2025 (TSG#109): Rel-19 work time window. 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altLang="zh-CN" sz="1100" dirty="0">
                <a:latin typeface="+mn-lt"/>
                <a:ea typeface="Microsoft YaHei" panose="020B0503020204020204" pitchFamily="34" charset="-122"/>
              </a:rPr>
              <a:t>SA2/SA6/CT related stage2 should be ready in TSG#106, to be able to sync with SA2/SA6/CT discussion.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altLang="zh-CN" sz="1100" dirty="0">
                <a:latin typeface="+mn-lt"/>
                <a:ea typeface="Microsoft YaHei" panose="020B0503020204020204" pitchFamily="34" charset="-122"/>
              </a:rPr>
              <a:t>Standalone OAM/RAN related stage2 should be ready in TSG#108, to be able to sync with RAN discussion.</a:t>
            </a:r>
          </a:p>
          <a:p>
            <a:pPr lvl="0"/>
            <a:r>
              <a:rPr lang="zh-CN" altLang="en-US" sz="1100" b="1" dirty="0">
                <a:solidFill>
                  <a:srgbClr val="0000FF"/>
                </a:solidFill>
                <a:ea typeface="Microsoft YaHei" panose="020B0503020204020204" pitchFamily="34" charset="-122"/>
              </a:rPr>
              <a:t>④ </a:t>
            </a:r>
            <a:r>
              <a:rPr lang="en-US" altLang="zh-CN" sz="1100" b="1" dirty="0">
                <a:solidFill>
                  <a:srgbClr val="0000FF"/>
                </a:solidFill>
                <a:latin typeface="+mn-lt"/>
                <a:ea typeface="Microsoft YaHei" panose="020B0503020204020204" pitchFamily="34" charset="-122"/>
              </a:rPr>
              <a:t>Jun (SA5#155)~Sep. 2024 (SA5#156/TSG#105)</a:t>
            </a:r>
            <a:r>
              <a:rPr lang="en-US" altLang="zh-CN" sz="1100" dirty="0">
                <a:solidFill>
                  <a:srgbClr val="0000FF"/>
                </a:solidFill>
                <a:latin typeface="+mn-lt"/>
                <a:ea typeface="Microsoft YaHei" panose="020B0503020204020204" pitchFamily="34" charset="-122"/>
              </a:rPr>
              <a:t>: </a:t>
            </a:r>
            <a:r>
              <a:rPr lang="en-US" altLang="zh-CN" sz="1100" dirty="0">
                <a:solidFill>
                  <a:prstClr val="black"/>
                </a:solidFill>
                <a:latin typeface="Calibri"/>
                <a:ea typeface="Microsoft YaHei" panose="020B0503020204020204" pitchFamily="34" charset="-122"/>
              </a:rPr>
              <a:t>Placeholder time window for new WI/SI (only if there are TU left).</a:t>
            </a:r>
          </a:p>
          <a:p>
            <a:r>
              <a:rPr lang="zh-CN" altLang="en-US" sz="1100" b="1" dirty="0">
                <a:solidFill>
                  <a:srgbClr val="0000FF"/>
                </a:solidFill>
                <a:ea typeface="Microsoft YaHei" panose="020B0503020204020204" pitchFamily="34" charset="-122"/>
              </a:rPr>
              <a:t>⑤ </a:t>
            </a:r>
            <a:r>
              <a:rPr lang="en-US" altLang="zh-CN" sz="1100" b="1" dirty="0">
                <a:solidFill>
                  <a:srgbClr val="0000FF"/>
                </a:solidFill>
                <a:latin typeface="+mn-lt"/>
                <a:ea typeface="Microsoft YaHei" panose="020B0503020204020204" pitchFamily="34" charset="-122"/>
              </a:rPr>
              <a:t>Jun (SA5#150) ~Dec.2023 (SA5#152/ TSG#102) </a:t>
            </a:r>
            <a:r>
              <a:rPr lang="en-US" altLang="zh-CN" sz="1100" dirty="0">
                <a:latin typeface="+mn-lt"/>
                <a:ea typeface="Microsoft YaHei" panose="020B0503020204020204" pitchFamily="34" charset="-122"/>
              </a:rPr>
              <a:t>potential sync time window with SA1(6 months).</a:t>
            </a:r>
            <a:endParaRPr lang="en-US" altLang="zh-CN" sz="1100" b="1" dirty="0">
              <a:solidFill>
                <a:srgbClr val="0000FF"/>
              </a:solidFill>
              <a:latin typeface="+mn-lt"/>
              <a:ea typeface="Microsoft YaHei" panose="020B0503020204020204" pitchFamily="34" charset="-122"/>
            </a:endParaRPr>
          </a:p>
          <a:p>
            <a:r>
              <a:rPr lang="zh-CN" altLang="en-US" sz="1100" b="1" dirty="0">
                <a:solidFill>
                  <a:srgbClr val="0000FF"/>
                </a:solidFill>
                <a:ea typeface="Microsoft YaHei" panose="020B0503020204020204" pitchFamily="34" charset="-122"/>
              </a:rPr>
              <a:t>⑥ </a:t>
            </a:r>
            <a:r>
              <a:rPr lang="en-US" altLang="zh-CN" sz="1100" b="1" dirty="0">
                <a:solidFill>
                  <a:srgbClr val="0000FF"/>
                </a:solidFill>
                <a:latin typeface="+mn-lt"/>
                <a:ea typeface="Microsoft YaHei" panose="020B0503020204020204" pitchFamily="34" charset="-122"/>
              </a:rPr>
              <a:t>Apr (SA5#154)~Dec,2024 (SA5#158): </a:t>
            </a:r>
            <a:r>
              <a:rPr lang="en-US" altLang="zh-CN" sz="1100" dirty="0">
                <a:solidFill>
                  <a:srgbClr val="0000FF"/>
                </a:solidFill>
                <a:latin typeface="+mn-lt"/>
                <a:ea typeface="Microsoft YaHei" panose="020B0503020204020204" pitchFamily="34" charset="-122"/>
              </a:rPr>
              <a:t> </a:t>
            </a:r>
            <a:r>
              <a:rPr lang="en-US" altLang="zh-CN" sz="1100" dirty="0">
                <a:latin typeface="+mn-lt"/>
                <a:ea typeface="Microsoft YaHei" panose="020B0503020204020204" pitchFamily="34" charset="-122"/>
              </a:rPr>
              <a:t>potential sync </a:t>
            </a:r>
            <a:r>
              <a:rPr lang="en-US" altLang="zh-CN" sz="1100" dirty="0">
                <a:solidFill>
                  <a:prstClr val="black"/>
                </a:solidFill>
                <a:latin typeface="Calibri"/>
                <a:ea typeface="Microsoft YaHei" panose="020B0503020204020204" pitchFamily="34" charset="-122"/>
              </a:rPr>
              <a:t>time window </a:t>
            </a:r>
            <a:r>
              <a:rPr lang="en-US" altLang="zh-CN" sz="1100" dirty="0">
                <a:latin typeface="+mn-lt"/>
                <a:ea typeface="Microsoft YaHei" panose="020B0503020204020204" pitchFamily="34" charset="-122"/>
              </a:rPr>
              <a:t>with SA2/SA6(9 months).</a:t>
            </a:r>
          </a:p>
          <a:p>
            <a:r>
              <a:rPr lang="zh-CN" altLang="en-US" sz="1100" b="1" dirty="0">
                <a:solidFill>
                  <a:srgbClr val="0000FF"/>
                </a:solidFill>
                <a:ea typeface="Microsoft YaHei" panose="020B0503020204020204" pitchFamily="34" charset="-122"/>
              </a:rPr>
              <a:t>⑦</a:t>
            </a:r>
            <a:r>
              <a:rPr lang="en-US" altLang="zh-CN" sz="1100" b="1" dirty="0">
                <a:solidFill>
                  <a:srgbClr val="0000FF"/>
                </a:solidFill>
                <a:latin typeface="+mn-lt"/>
                <a:ea typeface="Microsoft YaHei" panose="020B0503020204020204" pitchFamily="34" charset="-122"/>
              </a:rPr>
              <a:t>Oct,2024(SA5#157)~Sep,2025 (TSG#109): </a:t>
            </a:r>
            <a:r>
              <a:rPr lang="en-US" altLang="zh-CN" sz="1100" dirty="0">
                <a:solidFill>
                  <a:srgbClr val="0000FF"/>
                </a:solidFill>
                <a:latin typeface="+mn-lt"/>
                <a:ea typeface="Microsoft YaHei" panose="020B0503020204020204" pitchFamily="34" charset="-122"/>
              </a:rPr>
              <a:t> </a:t>
            </a:r>
            <a:r>
              <a:rPr lang="en-US" altLang="zh-CN" sz="1100" dirty="0">
                <a:latin typeface="+mn-lt"/>
                <a:ea typeface="Microsoft YaHei" panose="020B0503020204020204" pitchFamily="34" charset="-122"/>
              </a:rPr>
              <a:t>potential sync time window with RAN/CT (12 months).</a:t>
            </a:r>
            <a:endParaRPr lang="zh-CN" altLang="en-US" sz="1100" dirty="0">
              <a:latin typeface="+mn-lt"/>
            </a:endParaRP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83E9B61-E521-468D-ADC5-8797DD4F2186}"/>
              </a:ext>
            </a:extLst>
          </p:cNvPr>
          <p:cNvCxnSpPr>
            <a:cxnSpLocks/>
          </p:cNvCxnSpPr>
          <p:nvPr/>
        </p:nvCxnSpPr>
        <p:spPr bwMode="auto">
          <a:xfrm>
            <a:off x="7548563" y="770147"/>
            <a:ext cx="1517650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296656D4-1723-4153-829C-440EB7C8023D}"/>
              </a:ext>
            </a:extLst>
          </p:cNvPr>
          <p:cNvCxnSpPr>
            <a:cxnSpLocks/>
          </p:cNvCxnSpPr>
          <p:nvPr/>
        </p:nvCxnSpPr>
        <p:spPr bwMode="auto">
          <a:xfrm>
            <a:off x="4857750" y="770147"/>
            <a:ext cx="2527300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7CA6511B-44F0-450E-808A-EFCC2A2CD764}"/>
              </a:ext>
            </a:extLst>
          </p:cNvPr>
          <p:cNvCxnSpPr>
            <a:cxnSpLocks/>
          </p:cNvCxnSpPr>
          <p:nvPr/>
        </p:nvCxnSpPr>
        <p:spPr bwMode="auto">
          <a:xfrm>
            <a:off x="2122488" y="770147"/>
            <a:ext cx="2527300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DCAFA927-F86A-4E77-94E0-04CF8C3E85BC}"/>
              </a:ext>
            </a:extLst>
          </p:cNvPr>
          <p:cNvCxnSpPr>
            <a:cxnSpLocks/>
          </p:cNvCxnSpPr>
          <p:nvPr/>
        </p:nvCxnSpPr>
        <p:spPr bwMode="auto">
          <a:xfrm>
            <a:off x="220663" y="770147"/>
            <a:ext cx="1676400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4" name="Straight Connector 114">
            <a:extLst>
              <a:ext uri="{FF2B5EF4-FFF2-40B4-BE49-F238E27FC236}">
                <a16:creationId xmlns:a16="http://schemas.microsoft.com/office/drawing/2014/main" id="{307B91C1-FE61-4021-998C-EE66C619F34E}"/>
              </a:ext>
            </a:extLst>
          </p:cNvPr>
          <p:cNvCxnSpPr>
            <a:cxnSpLocks noChangeShapeType="1"/>
            <a:endCxn id="180" idx="0"/>
          </p:cNvCxnSpPr>
          <p:nvPr/>
        </p:nvCxnSpPr>
        <p:spPr bwMode="auto">
          <a:xfrm flipH="1">
            <a:off x="1394794" y="1351172"/>
            <a:ext cx="7956" cy="4766612"/>
          </a:xfrm>
          <a:prstGeom prst="line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8" name="TextBox 86">
            <a:extLst>
              <a:ext uri="{FF2B5EF4-FFF2-40B4-BE49-F238E27FC236}">
                <a16:creationId xmlns:a16="http://schemas.microsoft.com/office/drawing/2014/main" id="{A58EF48E-8406-4582-93BE-1CBD91952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463" y="960647"/>
            <a:ext cx="36988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itchFamily="50" charset="0"/>
              </a:rPr>
              <a:t>#101</a:t>
            </a:r>
          </a:p>
        </p:txBody>
      </p:sp>
      <p:sp>
        <p:nvSpPr>
          <p:cNvPr id="139" name="TextBox 1">
            <a:extLst>
              <a:ext uri="{FF2B5EF4-FFF2-40B4-BE49-F238E27FC236}">
                <a16:creationId xmlns:a16="http://schemas.microsoft.com/office/drawing/2014/main" id="{A2CA3D8E-827D-4BF3-A43D-D7AAC4E1E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4584" y="1492953"/>
            <a:ext cx="1363663" cy="169862"/>
          </a:xfrm>
          <a:prstGeom prst="rect">
            <a:avLst/>
          </a:prstGeom>
          <a:ln w="31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altLang="en-US" sz="500" b="1" dirty="0">
                <a:latin typeface="Montserrat" panose="00000500000000000000" pitchFamily="50" charset="0"/>
              </a:rPr>
              <a:t>Note</a:t>
            </a:r>
            <a:r>
              <a:rPr lang="en-GB" altLang="en-US" sz="500" dirty="0">
                <a:latin typeface="Montserrat" panose="00000500000000000000" pitchFamily="50" charset="0"/>
              </a:rPr>
              <a:t>: All starting dates are indicative</a:t>
            </a:r>
          </a:p>
        </p:txBody>
      </p:sp>
      <p:sp>
        <p:nvSpPr>
          <p:cNvPr id="140" name="TextBox 86">
            <a:extLst>
              <a:ext uri="{FF2B5EF4-FFF2-40B4-BE49-F238E27FC236}">
                <a16:creationId xmlns:a16="http://schemas.microsoft.com/office/drawing/2014/main" id="{B7B64777-9365-4961-AF4C-B2E8772EC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600" y="960647"/>
            <a:ext cx="3905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itchFamily="50" charset="0"/>
              </a:rPr>
              <a:t>#102</a:t>
            </a:r>
            <a:endParaRPr lang="en-GB" altLang="en-US" sz="400">
              <a:latin typeface="Montserrat" pitchFamily="50" charset="0"/>
            </a:endParaRPr>
          </a:p>
        </p:txBody>
      </p:sp>
      <p:sp>
        <p:nvSpPr>
          <p:cNvPr id="141" name="TextBox 86">
            <a:extLst>
              <a:ext uri="{FF2B5EF4-FFF2-40B4-BE49-F238E27FC236}">
                <a16:creationId xmlns:a16="http://schemas.microsoft.com/office/drawing/2014/main" id="{93461E06-BBC9-4D7B-83CB-4F0EC79EC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638" y="960647"/>
            <a:ext cx="38893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itchFamily="50" charset="0"/>
              </a:rPr>
              <a:t>#103</a:t>
            </a:r>
            <a:endParaRPr lang="en-GB" altLang="en-US" sz="400">
              <a:latin typeface="Montserrat" pitchFamily="50" charset="0"/>
            </a:endParaRPr>
          </a:p>
        </p:txBody>
      </p:sp>
      <p:sp>
        <p:nvSpPr>
          <p:cNvPr id="142" name="TextBox 86">
            <a:extLst>
              <a:ext uri="{FF2B5EF4-FFF2-40B4-BE49-F238E27FC236}">
                <a16:creationId xmlns:a16="http://schemas.microsoft.com/office/drawing/2014/main" id="{0F1681A0-1C1D-4597-9815-F98B3A586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9613" y="960647"/>
            <a:ext cx="3968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itchFamily="50" charset="0"/>
              </a:rPr>
              <a:t>#104</a:t>
            </a:r>
            <a:endParaRPr lang="en-GB" altLang="en-US" sz="400">
              <a:latin typeface="Montserrat" pitchFamily="50" charset="0"/>
            </a:endParaRPr>
          </a:p>
        </p:txBody>
      </p:sp>
      <p:sp>
        <p:nvSpPr>
          <p:cNvPr id="143" name="TextBox 86">
            <a:extLst>
              <a:ext uri="{FF2B5EF4-FFF2-40B4-BE49-F238E27FC236}">
                <a16:creationId xmlns:a16="http://schemas.microsoft.com/office/drawing/2014/main" id="{63FF4AFB-C7DE-40BE-8EC4-B8C96780B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9075" y="960647"/>
            <a:ext cx="3905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itchFamily="50" charset="0"/>
              </a:rPr>
              <a:t>#105</a:t>
            </a:r>
            <a:endParaRPr lang="en-GB" altLang="en-US" sz="400">
              <a:latin typeface="Montserrat" pitchFamily="50" charset="0"/>
            </a:endParaRPr>
          </a:p>
        </p:txBody>
      </p:sp>
      <p:sp>
        <p:nvSpPr>
          <p:cNvPr id="144" name="TextBox 86">
            <a:extLst>
              <a:ext uri="{FF2B5EF4-FFF2-40B4-BE49-F238E27FC236}">
                <a16:creationId xmlns:a16="http://schemas.microsoft.com/office/drawing/2014/main" id="{08DF7E20-660C-4AE0-A6B6-D83E5DB1A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125" y="960647"/>
            <a:ext cx="39211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itchFamily="50" charset="0"/>
              </a:rPr>
              <a:t>#106</a:t>
            </a:r>
            <a:endParaRPr lang="en-GB" altLang="en-US" sz="400">
              <a:latin typeface="Montserrat" pitchFamily="50" charset="0"/>
            </a:endParaRPr>
          </a:p>
        </p:txBody>
      </p:sp>
      <p:sp>
        <p:nvSpPr>
          <p:cNvPr id="145" name="TextBox 86">
            <a:extLst>
              <a:ext uri="{FF2B5EF4-FFF2-40B4-BE49-F238E27FC236}">
                <a16:creationId xmlns:a16="http://schemas.microsoft.com/office/drawing/2014/main" id="{0E41A5D0-0F07-40E8-8E29-48D9B258D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3513" y="960647"/>
            <a:ext cx="3905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itchFamily="50" charset="0"/>
              </a:rPr>
              <a:t>#107</a:t>
            </a:r>
            <a:endParaRPr lang="en-GB" altLang="en-US" sz="400">
              <a:latin typeface="Montserrat" pitchFamily="50" charset="0"/>
            </a:endParaRPr>
          </a:p>
        </p:txBody>
      </p:sp>
      <p:sp>
        <p:nvSpPr>
          <p:cNvPr id="146" name="TextBox 86">
            <a:extLst>
              <a:ext uri="{FF2B5EF4-FFF2-40B4-BE49-F238E27FC236}">
                <a16:creationId xmlns:a16="http://schemas.microsoft.com/office/drawing/2014/main" id="{837ECFF1-A139-4E62-9289-8471DD2DD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2488" y="960647"/>
            <a:ext cx="3968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itchFamily="50" charset="0"/>
              </a:rPr>
              <a:t>#108</a:t>
            </a:r>
            <a:endParaRPr lang="en-GB" altLang="en-US" sz="400">
              <a:latin typeface="Montserrat" pitchFamily="50" charset="0"/>
            </a:endParaRPr>
          </a:p>
        </p:txBody>
      </p:sp>
      <p:sp>
        <p:nvSpPr>
          <p:cNvPr id="147" name="TextBox 86">
            <a:extLst>
              <a:ext uri="{FF2B5EF4-FFF2-40B4-BE49-F238E27FC236}">
                <a16:creationId xmlns:a16="http://schemas.microsoft.com/office/drawing/2014/main" id="{C084FDD2-AA2E-44C0-A4EC-91BC70033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2738" y="960647"/>
            <a:ext cx="3937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itchFamily="50" charset="0"/>
              </a:rPr>
              <a:t>#109</a:t>
            </a:r>
            <a:endParaRPr lang="en-GB" altLang="en-US" sz="400">
              <a:latin typeface="Montserrat" pitchFamily="50" charset="0"/>
            </a:endParaRPr>
          </a:p>
        </p:txBody>
      </p:sp>
      <p:sp>
        <p:nvSpPr>
          <p:cNvPr id="148" name="TextBox 86">
            <a:extLst>
              <a:ext uri="{FF2B5EF4-FFF2-40B4-BE49-F238E27FC236}">
                <a16:creationId xmlns:a16="http://schemas.microsoft.com/office/drawing/2014/main" id="{8B068C8A-158A-4957-A6AB-015858A65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3138" y="960647"/>
            <a:ext cx="36988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itchFamily="50" charset="0"/>
              </a:rPr>
              <a:t>#110</a:t>
            </a:r>
            <a:endParaRPr lang="en-GB" altLang="en-US" sz="400">
              <a:latin typeface="Montserrat" pitchFamily="50" charset="0"/>
            </a:endParaRPr>
          </a:p>
        </p:txBody>
      </p:sp>
      <p:sp>
        <p:nvSpPr>
          <p:cNvPr id="149" name="TextBox 86">
            <a:extLst>
              <a:ext uri="{FF2B5EF4-FFF2-40B4-BE49-F238E27FC236}">
                <a16:creationId xmlns:a16="http://schemas.microsoft.com/office/drawing/2014/main" id="{0C789BCA-F87B-4973-9091-4D63A5E5C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113" y="960647"/>
            <a:ext cx="3429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itchFamily="50" charset="0"/>
              </a:rPr>
              <a:t>#111</a:t>
            </a:r>
            <a:endParaRPr lang="en-GB" altLang="en-US" sz="400">
              <a:latin typeface="Montserrat" pitchFamily="50" charset="0"/>
            </a:endParaRPr>
          </a:p>
        </p:txBody>
      </p:sp>
      <p:sp>
        <p:nvSpPr>
          <p:cNvPr id="150" name="TextBox 86">
            <a:extLst>
              <a:ext uri="{FF2B5EF4-FFF2-40B4-BE49-F238E27FC236}">
                <a16:creationId xmlns:a16="http://schemas.microsoft.com/office/drawing/2014/main" id="{1094A897-B31F-40E6-A3F6-1740799E7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8675" y="960647"/>
            <a:ext cx="363538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itchFamily="50" charset="0"/>
              </a:rPr>
              <a:t>#112</a:t>
            </a:r>
            <a:endParaRPr lang="en-GB" altLang="en-US" sz="400">
              <a:latin typeface="Montserrat" pitchFamily="50" charset="0"/>
            </a:endParaRPr>
          </a:p>
        </p:txBody>
      </p:sp>
      <p:sp>
        <p:nvSpPr>
          <p:cNvPr id="151" name="TextBox 86">
            <a:extLst>
              <a:ext uri="{FF2B5EF4-FFF2-40B4-BE49-F238E27FC236}">
                <a16:creationId xmlns:a16="http://schemas.microsoft.com/office/drawing/2014/main" id="{9ADAB854-4A3C-4115-AD2E-4678E37EB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50" y="960647"/>
            <a:ext cx="3556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itchFamily="50" charset="0"/>
              </a:rPr>
              <a:t>#99</a:t>
            </a:r>
            <a:endParaRPr lang="en-GB" altLang="en-US" sz="400">
              <a:latin typeface="Montserrat" pitchFamily="50" charset="0"/>
            </a:endParaRPr>
          </a:p>
        </p:txBody>
      </p:sp>
      <p:sp>
        <p:nvSpPr>
          <p:cNvPr id="152" name="Chevron 60">
            <a:extLst>
              <a:ext uri="{FF2B5EF4-FFF2-40B4-BE49-F238E27FC236}">
                <a16:creationId xmlns:a16="http://schemas.microsoft.com/office/drawing/2014/main" id="{D559991F-EAE9-4901-AE26-3E4D36511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3" y="1772030"/>
            <a:ext cx="827087" cy="280987"/>
          </a:xfrm>
          <a:prstGeom prst="chevron">
            <a:avLst>
              <a:gd name="adj" fmla="val 50080"/>
            </a:avLst>
          </a:prstGeom>
          <a:solidFill>
            <a:srgbClr val="0066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rIns="0"/>
          <a:lstStyle/>
          <a:p>
            <a:pPr algn="ctr"/>
            <a:r>
              <a:rPr lang="fr-FR" altLang="en-US" sz="600">
                <a:latin typeface="Montserrat" pitchFamily="50" charset="0"/>
                <a:cs typeface="Arial" panose="020B0604020202020204" pitchFamily="34" charset="0"/>
              </a:rPr>
              <a:t>RAN4 </a:t>
            </a:r>
          </a:p>
          <a:p>
            <a:pPr algn="ctr"/>
            <a:r>
              <a:rPr lang="fr-FR" altLang="en-US" sz="600">
                <a:latin typeface="Montserrat" pitchFamily="50" charset="0"/>
                <a:cs typeface="Arial" panose="020B0604020202020204" pitchFamily="34" charset="0"/>
              </a:rPr>
              <a:t>content def.</a:t>
            </a:r>
          </a:p>
        </p:txBody>
      </p:sp>
      <p:sp>
        <p:nvSpPr>
          <p:cNvPr id="153" name="Chevron 60">
            <a:extLst>
              <a:ext uri="{FF2B5EF4-FFF2-40B4-BE49-F238E27FC236}">
                <a16:creationId xmlns:a16="http://schemas.microsoft.com/office/drawing/2014/main" id="{E83CB3C0-77E7-415D-94E4-30186C72B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438" y="1772030"/>
            <a:ext cx="965200" cy="280987"/>
          </a:xfrm>
          <a:prstGeom prst="chevron">
            <a:avLst>
              <a:gd name="adj" fmla="val 49975"/>
            </a:avLst>
          </a:prstGeom>
          <a:gradFill flip="none" rotWithShape="1"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  <a:tileRect/>
          </a:gradFill>
          <a:ln>
            <a:noFill/>
          </a:ln>
        </p:spPr>
        <p:txBody>
          <a:bodyPr lIns="0" rIns="0"/>
          <a:lstStyle/>
          <a:p>
            <a:pPr algn="ctr">
              <a:defRPr/>
            </a:pPr>
            <a:r>
              <a:rPr lang="fr-FR" altLang="en-US" sz="700" b="1" dirty="0">
                <a:latin typeface="Montserrat" panose="00000500000000000000" pitchFamily="50" charset="0"/>
                <a:cs typeface="Arial" panose="020B0604020202020204" pitchFamily="34" charset="0"/>
              </a:rPr>
              <a:t> </a:t>
            </a:r>
            <a:r>
              <a:rPr lang="fr-FR" altLang="en-US" sz="700" dirty="0">
                <a:latin typeface="Montserrat" panose="00000500000000000000" pitchFamily="50" charset="0"/>
                <a:cs typeface="Arial" panose="020B0604020202020204" pitchFamily="34" charset="0"/>
              </a:rPr>
              <a:t>RAN Content </a:t>
            </a:r>
            <a:r>
              <a:rPr lang="fr-FR" altLang="en-US" sz="700" dirty="0" err="1">
                <a:latin typeface="Montserrat" panose="00000500000000000000" pitchFamily="50" charset="0"/>
                <a:cs typeface="Arial" panose="020B0604020202020204" pitchFamily="34" charset="0"/>
              </a:rPr>
              <a:t>def</a:t>
            </a:r>
            <a:r>
              <a:rPr lang="fr-FR" altLang="en-US" sz="700" dirty="0">
                <a:latin typeface="Montserrat" panose="00000500000000000000" pitchFamily="50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234CD2CA-6609-4F71-8E8C-A6DB812889EB}"/>
              </a:ext>
            </a:extLst>
          </p:cNvPr>
          <p:cNvSpPr txBox="1"/>
          <p:nvPr/>
        </p:nvSpPr>
        <p:spPr>
          <a:xfrm>
            <a:off x="3162300" y="647910"/>
            <a:ext cx="498475" cy="246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Montserrat" panose="00000500000000000000" pitchFamily="50" charset="0"/>
              </a:rPr>
              <a:t>2024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6B15BFF-B077-4835-B179-377E452DC2A9}"/>
              </a:ext>
            </a:extLst>
          </p:cNvPr>
          <p:cNvSpPr txBox="1"/>
          <p:nvPr/>
        </p:nvSpPr>
        <p:spPr>
          <a:xfrm>
            <a:off x="5865813" y="647910"/>
            <a:ext cx="485775" cy="246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Montserrat" panose="00000500000000000000" pitchFamily="50" charset="0"/>
              </a:rPr>
              <a:t>2025</a:t>
            </a:r>
          </a:p>
        </p:txBody>
      </p:sp>
      <p:sp>
        <p:nvSpPr>
          <p:cNvPr id="156" name="TextBox 2">
            <a:extLst>
              <a:ext uri="{FF2B5EF4-FFF2-40B4-BE49-F238E27FC236}">
                <a16:creationId xmlns:a16="http://schemas.microsoft.com/office/drawing/2014/main" id="{AA767007-7CE5-4643-9A22-D6186EFCA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050" y="1114635"/>
            <a:ext cx="3746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itchFamily="50" charset="0"/>
              </a:rPr>
              <a:t>Sep.</a:t>
            </a:r>
          </a:p>
        </p:txBody>
      </p:sp>
      <p:sp>
        <p:nvSpPr>
          <p:cNvPr id="157" name="TextBox 59">
            <a:extLst>
              <a:ext uri="{FF2B5EF4-FFF2-40B4-BE49-F238E27FC236}">
                <a16:creationId xmlns:a16="http://schemas.microsoft.com/office/drawing/2014/main" id="{F10F93CC-ABF8-463D-B231-215E65132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2863" y="1114635"/>
            <a:ext cx="3778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itchFamily="50" charset="0"/>
              </a:rPr>
              <a:t>Mar.</a:t>
            </a:r>
          </a:p>
        </p:txBody>
      </p:sp>
      <p:sp>
        <p:nvSpPr>
          <p:cNvPr id="158" name="TextBox 60">
            <a:extLst>
              <a:ext uri="{FF2B5EF4-FFF2-40B4-BE49-F238E27FC236}">
                <a16:creationId xmlns:a16="http://schemas.microsoft.com/office/drawing/2014/main" id="{CC4D2B62-9620-45C7-9179-BA438C7E6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0513" y="1114635"/>
            <a:ext cx="3778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itchFamily="50" charset="0"/>
              </a:rPr>
              <a:t>Mar.</a:t>
            </a:r>
          </a:p>
        </p:txBody>
      </p:sp>
      <p:sp>
        <p:nvSpPr>
          <p:cNvPr id="159" name="TextBox 61">
            <a:extLst>
              <a:ext uri="{FF2B5EF4-FFF2-40B4-BE49-F238E27FC236}">
                <a16:creationId xmlns:a16="http://schemas.microsoft.com/office/drawing/2014/main" id="{A8066A21-4A36-48CB-B4CE-D0BF7C62A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8275" y="1114635"/>
            <a:ext cx="3778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itchFamily="50" charset="0"/>
              </a:rPr>
              <a:t>Mar.</a:t>
            </a:r>
          </a:p>
        </p:txBody>
      </p:sp>
      <p:sp>
        <p:nvSpPr>
          <p:cNvPr id="160" name="TextBox 62">
            <a:extLst>
              <a:ext uri="{FF2B5EF4-FFF2-40B4-BE49-F238E27FC236}">
                <a16:creationId xmlns:a16="http://schemas.microsoft.com/office/drawing/2014/main" id="{0321F83B-9B7C-4B6F-B48F-B4B3B6388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0" y="1114635"/>
            <a:ext cx="3714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itchFamily="50" charset="0"/>
              </a:rPr>
              <a:t>Jun.</a:t>
            </a:r>
          </a:p>
        </p:txBody>
      </p:sp>
      <p:sp>
        <p:nvSpPr>
          <p:cNvPr id="161" name="TextBox 63">
            <a:extLst>
              <a:ext uri="{FF2B5EF4-FFF2-40B4-BE49-F238E27FC236}">
                <a16:creationId xmlns:a16="http://schemas.microsoft.com/office/drawing/2014/main" id="{5D2E9A0A-3134-425A-9122-3589144F1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3288" y="1114635"/>
            <a:ext cx="3714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itchFamily="50" charset="0"/>
              </a:rPr>
              <a:t>Jun.</a:t>
            </a:r>
          </a:p>
        </p:txBody>
      </p:sp>
      <p:sp>
        <p:nvSpPr>
          <p:cNvPr id="162" name="TextBox 64">
            <a:extLst>
              <a:ext uri="{FF2B5EF4-FFF2-40B4-BE49-F238E27FC236}">
                <a16:creationId xmlns:a16="http://schemas.microsoft.com/office/drawing/2014/main" id="{42DB2FEE-9AA5-47FD-B66F-38E2A0293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5188" y="1114635"/>
            <a:ext cx="3714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itchFamily="50" charset="0"/>
              </a:rPr>
              <a:t>Jun.</a:t>
            </a:r>
          </a:p>
        </p:txBody>
      </p:sp>
      <p:sp>
        <p:nvSpPr>
          <p:cNvPr id="163" name="TextBox 65">
            <a:extLst>
              <a:ext uri="{FF2B5EF4-FFF2-40B4-BE49-F238E27FC236}">
                <a16:creationId xmlns:a16="http://schemas.microsoft.com/office/drawing/2014/main" id="{E7A028C2-BD59-41B2-BAB3-E1892356F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950" y="1114635"/>
            <a:ext cx="3746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itchFamily="50" charset="0"/>
              </a:rPr>
              <a:t>Sep.</a:t>
            </a:r>
          </a:p>
        </p:txBody>
      </p:sp>
      <p:sp>
        <p:nvSpPr>
          <p:cNvPr id="164" name="TextBox 66">
            <a:extLst>
              <a:ext uri="{FF2B5EF4-FFF2-40B4-BE49-F238E27FC236}">
                <a16:creationId xmlns:a16="http://schemas.microsoft.com/office/drawing/2014/main" id="{A94A74E6-37C7-40E1-BB57-AECA14CF3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4488" y="1114635"/>
            <a:ext cx="3746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itchFamily="50" charset="0"/>
              </a:rPr>
              <a:t>Sep.</a:t>
            </a:r>
          </a:p>
        </p:txBody>
      </p:sp>
      <p:sp>
        <p:nvSpPr>
          <p:cNvPr id="165" name="TextBox 67">
            <a:extLst>
              <a:ext uri="{FF2B5EF4-FFF2-40B4-BE49-F238E27FC236}">
                <a16:creationId xmlns:a16="http://schemas.microsoft.com/office/drawing/2014/main" id="{FBBC6960-C07B-47C9-A817-6D4A20010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288" y="1114635"/>
            <a:ext cx="3778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itchFamily="50" charset="0"/>
              </a:rPr>
              <a:t>Mar.</a:t>
            </a:r>
          </a:p>
        </p:txBody>
      </p:sp>
      <p:sp>
        <p:nvSpPr>
          <p:cNvPr id="166" name="TextBox 69">
            <a:extLst>
              <a:ext uri="{FF2B5EF4-FFF2-40B4-BE49-F238E27FC236}">
                <a16:creationId xmlns:a16="http://schemas.microsoft.com/office/drawing/2014/main" id="{12203E5F-E2A2-4518-9C7D-229C60E26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0" y="1114635"/>
            <a:ext cx="3841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itchFamily="50" charset="0"/>
              </a:rPr>
              <a:t>Dec.</a:t>
            </a:r>
          </a:p>
        </p:txBody>
      </p:sp>
      <p:sp>
        <p:nvSpPr>
          <p:cNvPr id="167" name="TextBox 70">
            <a:extLst>
              <a:ext uri="{FF2B5EF4-FFF2-40B4-BE49-F238E27FC236}">
                <a16:creationId xmlns:a16="http://schemas.microsoft.com/office/drawing/2014/main" id="{D61ED49B-8BFC-4A0E-9178-13829D5C6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8350" y="1114635"/>
            <a:ext cx="3841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itchFamily="50" charset="0"/>
              </a:rPr>
              <a:t>Dec.</a:t>
            </a:r>
          </a:p>
        </p:txBody>
      </p:sp>
      <p:sp>
        <p:nvSpPr>
          <p:cNvPr id="168" name="TextBox 71">
            <a:extLst>
              <a:ext uri="{FF2B5EF4-FFF2-40B4-BE49-F238E27FC236}">
                <a16:creationId xmlns:a16="http://schemas.microsoft.com/office/drawing/2014/main" id="{2FD1A490-59D8-439A-8E76-5395FEA8F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1114635"/>
            <a:ext cx="3841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itchFamily="50" charset="0"/>
              </a:rPr>
              <a:t>Dec.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71D554E9-2DF4-4931-A5A5-41FF63F87518}"/>
              </a:ext>
            </a:extLst>
          </p:cNvPr>
          <p:cNvSpPr txBox="1"/>
          <p:nvPr/>
        </p:nvSpPr>
        <p:spPr>
          <a:xfrm>
            <a:off x="8359775" y="628860"/>
            <a:ext cx="492125" cy="246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Montserrat" panose="00000500000000000000" pitchFamily="50" charset="0"/>
              </a:rPr>
              <a:t>2026</a:t>
            </a:r>
          </a:p>
        </p:txBody>
      </p:sp>
      <p:sp>
        <p:nvSpPr>
          <p:cNvPr id="170" name="Chevron 79">
            <a:extLst>
              <a:ext uri="{FF2B5EF4-FFF2-40B4-BE49-F238E27FC236}">
                <a16:creationId xmlns:a16="http://schemas.microsoft.com/office/drawing/2014/main" id="{0AC436D0-505C-46B2-98AE-C3230BD96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8288" y="3012207"/>
            <a:ext cx="868362" cy="207963"/>
          </a:xfrm>
          <a:prstGeom prst="chevron">
            <a:avLst>
              <a:gd name="adj" fmla="val 50068"/>
            </a:avLst>
          </a:prstGeom>
          <a:solidFill>
            <a:srgbClr val="006600">
              <a:alpha val="2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rIns="0"/>
          <a:lstStyle/>
          <a:p>
            <a:pPr algn="ctr"/>
            <a:r>
              <a:rPr lang="fr-FR" altLang="en-US" sz="700">
                <a:latin typeface="Montserrat" pitchFamily="50" charset="0"/>
                <a:cs typeface="Arial" panose="020B0604020202020204" pitchFamily="34" charset="0"/>
              </a:rPr>
              <a:t>RAN4_Perf </a:t>
            </a:r>
            <a:endParaRPr lang="fr-FR" altLang="en-US" sz="500">
              <a:latin typeface="Montserrat" pitchFamily="50" charset="0"/>
              <a:cs typeface="Arial" panose="020B0604020202020204" pitchFamily="34" charset="0"/>
            </a:endParaRPr>
          </a:p>
        </p:txBody>
      </p:sp>
      <p:sp>
        <p:nvSpPr>
          <p:cNvPr id="171" name="Chevron 58">
            <a:extLst>
              <a:ext uri="{FF2B5EF4-FFF2-40B4-BE49-F238E27FC236}">
                <a16:creationId xmlns:a16="http://schemas.microsoft.com/office/drawing/2014/main" id="{2A3AA7EE-F833-48EC-92CF-5D72FADE3AFE}"/>
              </a:ext>
            </a:extLst>
          </p:cNvPr>
          <p:cNvSpPr/>
          <p:nvPr/>
        </p:nvSpPr>
        <p:spPr bwMode="auto">
          <a:xfrm>
            <a:off x="3009900" y="3071971"/>
            <a:ext cx="3819525" cy="225425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8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Stage 3 (CT &amp; SA) </a:t>
            </a:r>
          </a:p>
        </p:txBody>
      </p:sp>
      <p:sp>
        <p:nvSpPr>
          <p:cNvPr id="172" name="Chevron 60">
            <a:extLst>
              <a:ext uri="{FF2B5EF4-FFF2-40B4-BE49-F238E27FC236}">
                <a16:creationId xmlns:a16="http://schemas.microsoft.com/office/drawing/2014/main" id="{775C5B8E-3C86-4D3C-B88B-107EC030ED76}"/>
              </a:ext>
            </a:extLst>
          </p:cNvPr>
          <p:cNvSpPr/>
          <p:nvPr/>
        </p:nvSpPr>
        <p:spPr bwMode="auto">
          <a:xfrm>
            <a:off x="2106613" y="2615587"/>
            <a:ext cx="4014787" cy="207963"/>
          </a:xfrm>
          <a:prstGeom prst="chevron">
            <a:avLst/>
          </a:prstGeom>
          <a:gradFill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RAN1</a:t>
            </a:r>
          </a:p>
        </p:txBody>
      </p:sp>
      <p:sp>
        <p:nvSpPr>
          <p:cNvPr id="173" name="Chevron 60">
            <a:extLst>
              <a:ext uri="{FF2B5EF4-FFF2-40B4-BE49-F238E27FC236}">
                <a16:creationId xmlns:a16="http://schemas.microsoft.com/office/drawing/2014/main" id="{F2AD6161-169A-4EC1-9BAE-69A94D0FE1CB}"/>
              </a:ext>
            </a:extLst>
          </p:cNvPr>
          <p:cNvSpPr/>
          <p:nvPr/>
        </p:nvSpPr>
        <p:spPr bwMode="auto">
          <a:xfrm>
            <a:off x="1622407" y="2380396"/>
            <a:ext cx="3136900" cy="222250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Stage 2 (SA2, SA6,…) Normative</a:t>
            </a:r>
          </a:p>
        </p:txBody>
      </p:sp>
      <p:sp>
        <p:nvSpPr>
          <p:cNvPr id="174" name="Chevron 60">
            <a:extLst>
              <a:ext uri="{FF2B5EF4-FFF2-40B4-BE49-F238E27FC236}">
                <a16:creationId xmlns:a16="http://schemas.microsoft.com/office/drawing/2014/main" id="{6D25DA90-6232-4406-A2C2-5B4971DCCE53}"/>
              </a:ext>
            </a:extLst>
          </p:cNvPr>
          <p:cNvSpPr/>
          <p:nvPr/>
        </p:nvSpPr>
        <p:spPr bwMode="auto">
          <a:xfrm>
            <a:off x="2725738" y="2842384"/>
            <a:ext cx="4014787" cy="207963"/>
          </a:xfrm>
          <a:prstGeom prst="chevron">
            <a:avLst/>
          </a:prstGeom>
          <a:gradFill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RAN </a:t>
            </a:r>
            <a:r>
              <a:rPr lang="fr-FR" sz="900" dirty="0" err="1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Completion</a:t>
            </a:r>
            <a:r>
              <a:rPr lang="fr-FR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 (RAN2/3/4core)</a:t>
            </a:r>
          </a:p>
        </p:txBody>
      </p:sp>
      <p:sp>
        <p:nvSpPr>
          <p:cNvPr id="175" name="Chevron 58">
            <a:extLst>
              <a:ext uri="{FF2B5EF4-FFF2-40B4-BE49-F238E27FC236}">
                <a16:creationId xmlns:a16="http://schemas.microsoft.com/office/drawing/2014/main" id="{7C6477F5-447C-40C0-B231-266D8878D519}"/>
              </a:ext>
            </a:extLst>
          </p:cNvPr>
          <p:cNvSpPr/>
          <p:nvPr/>
        </p:nvSpPr>
        <p:spPr bwMode="auto">
          <a:xfrm>
            <a:off x="5076825" y="3315629"/>
            <a:ext cx="2386013" cy="239713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8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ASN.1 &amp; Open APIs </a:t>
            </a:r>
          </a:p>
        </p:txBody>
      </p:sp>
      <p:sp>
        <p:nvSpPr>
          <p:cNvPr id="176" name="Chevron 60">
            <a:extLst>
              <a:ext uri="{FF2B5EF4-FFF2-40B4-BE49-F238E27FC236}">
                <a16:creationId xmlns:a16="http://schemas.microsoft.com/office/drawing/2014/main" id="{4DA46424-75A2-48D9-8DF6-25FFF517F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213" y="2080345"/>
            <a:ext cx="971550" cy="280987"/>
          </a:xfrm>
          <a:prstGeom prst="chevron">
            <a:avLst>
              <a:gd name="adj" fmla="val 49975"/>
            </a:avLst>
          </a:prstGeom>
          <a:gradFill flip="none" rotWithShape="1">
            <a:gsLst>
              <a:gs pos="12000">
                <a:schemeClr val="bg1"/>
              </a:gs>
              <a:gs pos="60000">
                <a:srgbClr val="31859C"/>
              </a:gs>
              <a:gs pos="83000">
                <a:srgbClr val="31859C"/>
              </a:gs>
              <a:gs pos="100000">
                <a:srgbClr val="31859C"/>
              </a:gs>
            </a:gsLst>
            <a:lin ang="3600000" scaled="0"/>
            <a:tileRect/>
          </a:gradFill>
          <a:ln>
            <a:noFill/>
          </a:ln>
        </p:spPr>
        <p:txBody>
          <a:bodyPr lIns="0" rIns="0"/>
          <a:lstStyle/>
          <a:p>
            <a:pPr algn="ctr">
              <a:defRPr/>
            </a:pPr>
            <a:r>
              <a:rPr lang="fr-FR" altLang="en-US" sz="700" dirty="0">
                <a:latin typeface="Montserrat" panose="00000500000000000000" pitchFamily="50" charset="0"/>
                <a:cs typeface="Arial" panose="020B0604020202020204" pitchFamily="34" charset="0"/>
              </a:rPr>
              <a:t>St.2 Content </a:t>
            </a:r>
            <a:r>
              <a:rPr lang="fr-FR" altLang="en-US" sz="700" dirty="0" err="1">
                <a:latin typeface="Montserrat" panose="00000500000000000000" pitchFamily="50" charset="0"/>
                <a:cs typeface="Arial" panose="020B0604020202020204" pitchFamily="34" charset="0"/>
              </a:rPr>
              <a:t>approval</a:t>
            </a:r>
            <a:endParaRPr lang="fr-FR" altLang="en-US" sz="700" dirty="0">
              <a:latin typeface="Montserrat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77" name="TextBox 86">
            <a:extLst>
              <a:ext uri="{FF2B5EF4-FFF2-40B4-BE49-F238E27FC236}">
                <a16:creationId xmlns:a16="http://schemas.microsoft.com/office/drawing/2014/main" id="{0079738E-7F4C-4683-B12C-6B72FF48D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960647"/>
            <a:ext cx="3968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700">
                <a:latin typeface="Montserrat" pitchFamily="50" charset="0"/>
              </a:rPr>
              <a:t>#100</a:t>
            </a:r>
            <a:endParaRPr lang="en-GB" altLang="en-US" sz="400">
              <a:latin typeface="Montserrat" pitchFamily="50" charset="0"/>
            </a:endParaRPr>
          </a:p>
        </p:txBody>
      </p:sp>
      <p:sp>
        <p:nvSpPr>
          <p:cNvPr id="178" name="TextBox 60">
            <a:extLst>
              <a:ext uri="{FF2B5EF4-FFF2-40B4-BE49-F238E27FC236}">
                <a16:creationId xmlns:a16="http://schemas.microsoft.com/office/drawing/2014/main" id="{960C4E6F-5999-4C16-B608-6D4B216C0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3" y="1114635"/>
            <a:ext cx="3714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itchFamily="50" charset="0"/>
              </a:rPr>
              <a:t>Jun.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2C69EA75-8114-41A5-A7D1-C92FB078FC40}"/>
              </a:ext>
            </a:extLst>
          </p:cNvPr>
          <p:cNvSpPr txBox="1"/>
          <p:nvPr/>
        </p:nvSpPr>
        <p:spPr>
          <a:xfrm>
            <a:off x="903288" y="651085"/>
            <a:ext cx="485775" cy="246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Montserrat" panose="00000500000000000000" pitchFamily="50" charset="0"/>
              </a:rPr>
              <a:t>2023</a:t>
            </a:r>
          </a:p>
        </p:txBody>
      </p:sp>
      <p:sp>
        <p:nvSpPr>
          <p:cNvPr id="180" name="Rectangle 12">
            <a:extLst>
              <a:ext uri="{FF2B5EF4-FFF2-40B4-BE49-F238E27FC236}">
                <a16:creationId xmlns:a16="http://schemas.microsoft.com/office/drawing/2014/main" id="{B9BE88E0-BCEC-4782-BEE3-8F1DCD027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819" y="6117784"/>
            <a:ext cx="8699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100" dirty="0">
                <a:solidFill>
                  <a:srgbClr val="C00000"/>
                </a:solidFill>
                <a:latin typeface="Montserrat" pitchFamily="50" charset="0"/>
              </a:rPr>
              <a:t>Now</a:t>
            </a:r>
          </a:p>
        </p:txBody>
      </p:sp>
      <p:sp>
        <p:nvSpPr>
          <p:cNvPr id="181" name="Chevron 60">
            <a:extLst>
              <a:ext uri="{FF2B5EF4-FFF2-40B4-BE49-F238E27FC236}">
                <a16:creationId xmlns:a16="http://schemas.microsoft.com/office/drawing/2014/main" id="{BA96EE0D-D80F-4D7E-B495-A08557EEE90E}"/>
              </a:ext>
            </a:extLst>
          </p:cNvPr>
          <p:cNvSpPr/>
          <p:nvPr/>
        </p:nvSpPr>
        <p:spPr bwMode="auto">
          <a:xfrm>
            <a:off x="1320800" y="1509922"/>
            <a:ext cx="731838" cy="222250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100%</a:t>
            </a:r>
          </a:p>
        </p:txBody>
      </p:sp>
      <p:sp>
        <p:nvSpPr>
          <p:cNvPr id="182" name="Chevron 60">
            <a:extLst>
              <a:ext uri="{FF2B5EF4-FFF2-40B4-BE49-F238E27FC236}">
                <a16:creationId xmlns:a16="http://schemas.microsoft.com/office/drawing/2014/main" id="{4187B461-3094-4B2D-8697-61B77B3626E3}"/>
              </a:ext>
            </a:extLst>
          </p:cNvPr>
          <p:cNvSpPr/>
          <p:nvPr/>
        </p:nvSpPr>
        <p:spPr bwMode="auto">
          <a:xfrm>
            <a:off x="53975" y="1506747"/>
            <a:ext cx="1395413" cy="222250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900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SA1 Stage 1        80%</a:t>
            </a:r>
          </a:p>
        </p:txBody>
      </p:sp>
      <p:sp>
        <p:nvSpPr>
          <p:cNvPr id="183" name="TextBox 67">
            <a:extLst>
              <a:ext uri="{FF2B5EF4-FFF2-40B4-BE49-F238E27FC236}">
                <a16:creationId xmlns:a16="http://schemas.microsoft.com/office/drawing/2014/main" id="{405BFAE0-F72C-492F-804F-86A468845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2225" y="811422"/>
            <a:ext cx="4032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700">
                <a:latin typeface="Montserrat" pitchFamily="50" charset="0"/>
              </a:rPr>
              <a:t>TSGs</a:t>
            </a:r>
          </a:p>
        </p:txBody>
      </p:sp>
      <p:sp>
        <p:nvSpPr>
          <p:cNvPr id="184" name="Diamond 3">
            <a:extLst>
              <a:ext uri="{FF2B5EF4-FFF2-40B4-BE49-F238E27FC236}">
                <a16:creationId xmlns:a16="http://schemas.microsoft.com/office/drawing/2014/main" id="{93E084C1-C6AA-4B45-8732-EB7C10500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3" y="1727580"/>
            <a:ext cx="896937" cy="392112"/>
          </a:xfrm>
          <a:prstGeom prst="diamond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en-US" altLang="en-US" sz="600"/>
          </a:p>
        </p:txBody>
      </p:sp>
      <p:sp>
        <p:nvSpPr>
          <p:cNvPr id="185" name="TextBox 6">
            <a:extLst>
              <a:ext uri="{FF2B5EF4-FFF2-40B4-BE49-F238E27FC236}">
                <a16:creationId xmlns:a16="http://schemas.microsoft.com/office/drawing/2014/main" id="{F74D382C-3376-48AE-A6CE-053923A16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8" y="1783142"/>
            <a:ext cx="6588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en-US" sz="600" b="1">
                <a:solidFill>
                  <a:schemeClr val="bg1"/>
                </a:solidFill>
                <a:latin typeface="Montserrat" pitchFamily="50" charset="0"/>
                <a:cs typeface="Arial" panose="020B0604020202020204" pitchFamily="34" charset="0"/>
              </a:rPr>
              <a:t> </a:t>
            </a:r>
            <a:r>
              <a:rPr lang="fr-FR" altLang="en-US" sz="600">
                <a:solidFill>
                  <a:schemeClr val="bg1"/>
                </a:solidFill>
                <a:latin typeface="Montserrat" pitchFamily="50" charset="0"/>
                <a:cs typeface="Arial" panose="020B0604020202020204" pitchFamily="34" charset="0"/>
              </a:rPr>
              <a:t>RAN Rel-19 workshop</a:t>
            </a:r>
          </a:p>
        </p:txBody>
      </p:sp>
      <p:sp>
        <p:nvSpPr>
          <p:cNvPr id="186" name="Diamond 16">
            <a:extLst>
              <a:ext uri="{FF2B5EF4-FFF2-40B4-BE49-F238E27FC236}">
                <a16:creationId xmlns:a16="http://schemas.microsoft.com/office/drawing/2014/main" id="{34D9B207-D97F-49CB-B5E0-A4DF55D4F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2020020"/>
            <a:ext cx="866775" cy="368300"/>
          </a:xfrm>
          <a:prstGeom prst="diamond">
            <a:avLst/>
          </a:prstGeom>
          <a:solidFill>
            <a:srgbClr val="3185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87" name="TextBox 7">
            <a:extLst>
              <a:ext uri="{FF2B5EF4-FFF2-40B4-BE49-F238E27FC236}">
                <a16:creationId xmlns:a16="http://schemas.microsoft.com/office/drawing/2014/main" id="{B36B6139-AE11-428A-8865-330F09A8A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73995"/>
            <a:ext cx="5826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r-FR" altLang="en-US" sz="600">
                <a:solidFill>
                  <a:schemeClr val="bg1"/>
                </a:solidFill>
                <a:latin typeface="Montserrat" pitchFamily="50" charset="0"/>
                <a:cs typeface="Arial" panose="020B0604020202020204" pitchFamily="34" charset="0"/>
              </a:rPr>
              <a:t>SA Rel-19 </a:t>
            </a:r>
          </a:p>
          <a:p>
            <a:pPr algn="ctr"/>
            <a:r>
              <a:rPr lang="fr-FR" altLang="en-US" sz="600">
                <a:solidFill>
                  <a:schemeClr val="bg1"/>
                </a:solidFill>
                <a:latin typeface="Montserrat" pitchFamily="50" charset="0"/>
                <a:cs typeface="Arial" panose="020B0604020202020204" pitchFamily="34" charset="0"/>
              </a:rPr>
              <a:t>Workshop</a:t>
            </a:r>
          </a:p>
        </p:txBody>
      </p:sp>
      <p:sp>
        <p:nvSpPr>
          <p:cNvPr id="189" name="Star: 5 Points 188">
            <a:extLst>
              <a:ext uri="{FF2B5EF4-FFF2-40B4-BE49-F238E27FC236}">
                <a16:creationId xmlns:a16="http://schemas.microsoft.com/office/drawing/2014/main" id="{908723A1-FAA5-43C2-ADBE-1E3ACCD6C2C6}"/>
              </a:ext>
            </a:extLst>
          </p:cNvPr>
          <p:cNvSpPr/>
          <p:nvPr/>
        </p:nvSpPr>
        <p:spPr bwMode="auto">
          <a:xfrm>
            <a:off x="1174750" y="1395622"/>
            <a:ext cx="457200" cy="393700"/>
          </a:xfrm>
          <a:prstGeom prst="star5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95" name="Chevron 60">
            <a:extLst>
              <a:ext uri="{FF2B5EF4-FFF2-40B4-BE49-F238E27FC236}">
                <a16:creationId xmlns:a16="http://schemas.microsoft.com/office/drawing/2014/main" id="{C28DD12D-B0B0-454B-A978-BE8C81D33C9E}"/>
              </a:ext>
            </a:extLst>
          </p:cNvPr>
          <p:cNvSpPr/>
          <p:nvPr/>
        </p:nvSpPr>
        <p:spPr bwMode="auto">
          <a:xfrm>
            <a:off x="4173538" y="4423237"/>
            <a:ext cx="2641989" cy="207037"/>
          </a:xfrm>
          <a:prstGeom prst="chevron">
            <a:avLst/>
          </a:prstGeom>
          <a:gradFill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/>
            <a:r>
              <a:rPr lang="en-US" altLang="zh-CN" sz="800" dirty="0">
                <a:latin typeface="Montserrat" panose="00000500000000000000" pitchFamily="50" charset="0"/>
                <a:ea typeface="ＭＳ Ｐゴシック" charset="-128"/>
              </a:rPr>
              <a:t>SA5 </a:t>
            </a:r>
            <a:r>
              <a:rPr lang="en-US" sz="800" dirty="0">
                <a:latin typeface="Montserrat" panose="00000500000000000000" pitchFamily="50" charset="0"/>
                <a:ea typeface="ＭＳ Ｐゴシック" charset="-128"/>
              </a:rPr>
              <a:t>Stage 2 and stage 3 work (RAN related OAM)</a:t>
            </a:r>
          </a:p>
        </p:txBody>
      </p:sp>
      <p:sp>
        <p:nvSpPr>
          <p:cNvPr id="196" name="矩形 1">
            <a:extLst>
              <a:ext uri="{FF2B5EF4-FFF2-40B4-BE49-F238E27FC236}">
                <a16:creationId xmlns:a16="http://schemas.microsoft.com/office/drawing/2014/main" id="{181D4F25-DCAF-449D-9E6D-2E86ED545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573" y="3537765"/>
            <a:ext cx="7483473" cy="2792014"/>
          </a:xfrm>
          <a:prstGeom prst="rect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7" name="文本框 2">
            <a:extLst>
              <a:ext uri="{FF2B5EF4-FFF2-40B4-BE49-F238E27FC236}">
                <a16:creationId xmlns:a16="http://schemas.microsoft.com/office/drawing/2014/main" id="{3CE55D20-D250-47FD-AD5A-E3DC6B94F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7783" y="3614990"/>
            <a:ext cx="2260747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>
                <a:solidFill>
                  <a:srgbClr val="0000FF"/>
                </a:solidFill>
              </a:rPr>
              <a:t>SA5 OAM Rel-19 Timeline 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02B11B61-1033-489F-AB59-6769FC94EBE4}"/>
              </a:ext>
            </a:extLst>
          </p:cNvPr>
          <p:cNvSpPr/>
          <p:nvPr/>
        </p:nvSpPr>
        <p:spPr bwMode="auto">
          <a:xfrm>
            <a:off x="1425524" y="3903609"/>
            <a:ext cx="620337" cy="65332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SA5#151~152</a:t>
            </a: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:New Rel-19 SIDs/WIDs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2007EF23-2EB6-40B5-B4D0-E84D153742CD}"/>
              </a:ext>
            </a:extLst>
          </p:cNvPr>
          <p:cNvSpPr/>
          <p:nvPr/>
        </p:nvSpPr>
        <p:spPr bwMode="auto">
          <a:xfrm>
            <a:off x="3402664" y="4848417"/>
            <a:ext cx="824830" cy="67416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zh-CN" sz="800" b="1" dirty="0">
                <a:latin typeface="Arial" charset="0"/>
              </a:rPr>
              <a:t>SA5#155~156:Potential </a:t>
            </a:r>
            <a:r>
              <a:rPr lang="en-US" altLang="zh-CN" sz="800" dirty="0">
                <a:latin typeface="Arial" charset="0"/>
              </a:rPr>
              <a:t>place holder (if there are spare TU)</a:t>
            </a:r>
            <a:endParaRPr lang="zh-CN" altLang="en-US" sz="800" dirty="0">
              <a:latin typeface="Arial" charset="0"/>
            </a:endParaRPr>
          </a:p>
        </p:txBody>
      </p: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6F75D185-0E38-4CFD-B2A6-6CEB0B3EBF34}"/>
              </a:ext>
            </a:extLst>
          </p:cNvPr>
          <p:cNvCxnSpPr>
            <a:cxnSpLocks/>
          </p:cNvCxnSpPr>
          <p:nvPr/>
        </p:nvCxnSpPr>
        <p:spPr bwMode="auto">
          <a:xfrm>
            <a:off x="3406957" y="5507002"/>
            <a:ext cx="0" cy="5778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F0F64D87-0BDC-48EF-B95E-D05913FE48E1}"/>
              </a:ext>
            </a:extLst>
          </p:cNvPr>
          <p:cNvCxnSpPr>
            <a:cxnSpLocks/>
          </p:cNvCxnSpPr>
          <p:nvPr/>
        </p:nvCxnSpPr>
        <p:spPr bwMode="auto">
          <a:xfrm flipH="1">
            <a:off x="6819370" y="5386735"/>
            <a:ext cx="1533" cy="6981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4" name="Chevron 60">
            <a:extLst>
              <a:ext uri="{FF2B5EF4-FFF2-40B4-BE49-F238E27FC236}">
                <a16:creationId xmlns:a16="http://schemas.microsoft.com/office/drawing/2014/main" id="{4FA13899-DC5E-4272-923E-57CEF13E959A}"/>
              </a:ext>
            </a:extLst>
          </p:cNvPr>
          <p:cNvSpPr/>
          <p:nvPr/>
        </p:nvSpPr>
        <p:spPr bwMode="auto">
          <a:xfrm>
            <a:off x="2919622" y="4172556"/>
            <a:ext cx="3198791" cy="234642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/>
            <a:r>
              <a:rPr lang="en-US" altLang="zh-CN" sz="800" dirty="0">
                <a:latin typeface="Montserrat" panose="00000500000000000000" pitchFamily="50" charset="0"/>
                <a:ea typeface="ＭＳ Ｐゴシック" charset="-128"/>
              </a:rPr>
              <a:t>SA5 </a:t>
            </a:r>
            <a:r>
              <a:rPr lang="en-US" sz="800" dirty="0">
                <a:latin typeface="Montserrat" panose="00000500000000000000" pitchFamily="50" charset="0"/>
                <a:ea typeface="ＭＳ Ｐゴシック" charset="-128"/>
              </a:rPr>
              <a:t>Stage 2 (</a:t>
            </a:r>
            <a:r>
              <a:rPr lang="en-US" altLang="zh-CN" sz="800" dirty="0">
                <a:latin typeface="Montserrat" panose="00000500000000000000" pitchFamily="50" charset="0"/>
                <a:ea typeface="ＭＳ Ｐゴシック" charset="-128"/>
              </a:rPr>
              <a:t>SA2/6 </a:t>
            </a:r>
            <a:r>
              <a:rPr lang="en-US" sz="800" dirty="0">
                <a:latin typeface="Montserrat" panose="00000500000000000000" pitchFamily="50" charset="0"/>
                <a:ea typeface="ＭＳ Ｐゴシック" charset="-128"/>
              </a:rPr>
              <a:t>related OAM) and CT related stage3</a:t>
            </a: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77111ED0-18D3-4540-A72A-D2D67E36EBA2}"/>
              </a:ext>
            </a:extLst>
          </p:cNvPr>
          <p:cNvSpPr/>
          <p:nvPr/>
        </p:nvSpPr>
        <p:spPr>
          <a:xfrm>
            <a:off x="1053770" y="3986312"/>
            <a:ext cx="35137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②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206" name="Straight Arrow Connector 205">
            <a:extLst>
              <a:ext uri="{FF2B5EF4-FFF2-40B4-BE49-F238E27FC236}">
                <a16:creationId xmlns:a16="http://schemas.microsoft.com/office/drawing/2014/main" id="{E09C9630-7F40-4D12-8E22-5E012B9A4122}"/>
              </a:ext>
            </a:extLst>
          </p:cNvPr>
          <p:cNvCxnSpPr/>
          <p:nvPr/>
        </p:nvCxnSpPr>
        <p:spPr bwMode="auto">
          <a:xfrm flipH="1">
            <a:off x="3406957" y="5866751"/>
            <a:ext cx="110966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7" name="TextBox 206">
            <a:extLst>
              <a:ext uri="{FF2B5EF4-FFF2-40B4-BE49-F238E27FC236}">
                <a16:creationId xmlns:a16="http://schemas.microsoft.com/office/drawing/2014/main" id="{106DF567-2A5D-4015-A94D-4CA8D85D6DCD}"/>
              </a:ext>
            </a:extLst>
          </p:cNvPr>
          <p:cNvSpPr txBox="1"/>
          <p:nvPr/>
        </p:nvSpPr>
        <p:spPr>
          <a:xfrm>
            <a:off x="4524557" y="5745133"/>
            <a:ext cx="15135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>
                <a:solidFill>
                  <a:srgbClr val="FF0000"/>
                </a:solidFill>
              </a:rPr>
              <a:t>Work item 15 months</a:t>
            </a:r>
            <a:endParaRPr lang="zh-CN" altLang="en-US" sz="1100" dirty="0">
              <a:solidFill>
                <a:srgbClr val="FF0000"/>
              </a:solidFill>
            </a:endParaRPr>
          </a:p>
        </p:txBody>
      </p:sp>
      <p:cxnSp>
        <p:nvCxnSpPr>
          <p:cNvPr id="208" name="Straight Arrow Connector 207">
            <a:extLst>
              <a:ext uri="{FF2B5EF4-FFF2-40B4-BE49-F238E27FC236}">
                <a16:creationId xmlns:a16="http://schemas.microsoft.com/office/drawing/2014/main" id="{F54C0732-A230-42FE-B4EB-0608D610DD9D}"/>
              </a:ext>
            </a:extLst>
          </p:cNvPr>
          <p:cNvCxnSpPr>
            <a:cxnSpLocks/>
          </p:cNvCxnSpPr>
          <p:nvPr/>
        </p:nvCxnSpPr>
        <p:spPr bwMode="auto">
          <a:xfrm>
            <a:off x="6038113" y="5882968"/>
            <a:ext cx="797844" cy="46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BD5F65E9-2A25-41D0-B1B3-8D4CB895A9EA}"/>
              </a:ext>
            </a:extLst>
          </p:cNvPr>
          <p:cNvCxnSpPr>
            <a:cxnSpLocks/>
          </p:cNvCxnSpPr>
          <p:nvPr/>
        </p:nvCxnSpPr>
        <p:spPr bwMode="auto">
          <a:xfrm>
            <a:off x="2032195" y="5386735"/>
            <a:ext cx="0" cy="6981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0" name="Straight Arrow Connector 209">
            <a:extLst>
              <a:ext uri="{FF2B5EF4-FFF2-40B4-BE49-F238E27FC236}">
                <a16:creationId xmlns:a16="http://schemas.microsoft.com/office/drawing/2014/main" id="{29ADB0DC-26FB-4C1B-9650-E1DDE205228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041734" y="5837982"/>
            <a:ext cx="311527" cy="43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1" name="TextBox 210">
            <a:extLst>
              <a:ext uri="{FF2B5EF4-FFF2-40B4-BE49-F238E27FC236}">
                <a16:creationId xmlns:a16="http://schemas.microsoft.com/office/drawing/2014/main" id="{A170C216-BE6D-44BD-A382-B602462F59BC}"/>
              </a:ext>
            </a:extLst>
          </p:cNvPr>
          <p:cNvSpPr txBox="1"/>
          <p:nvPr/>
        </p:nvSpPr>
        <p:spPr>
          <a:xfrm>
            <a:off x="2353261" y="5635267"/>
            <a:ext cx="7633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F0000"/>
                </a:solidFill>
              </a:rPr>
              <a:t>Studies 6 months</a:t>
            </a:r>
            <a:endParaRPr lang="zh-CN" altLang="en-US" sz="1050" dirty="0">
              <a:solidFill>
                <a:srgbClr val="FF0000"/>
              </a:solidFill>
            </a:endParaRPr>
          </a:p>
        </p:txBody>
      </p: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B8E92B62-E591-4A2D-8FA8-4361ED390D04}"/>
              </a:ext>
            </a:extLst>
          </p:cNvPr>
          <p:cNvCxnSpPr>
            <a:cxnSpLocks/>
          </p:cNvCxnSpPr>
          <p:nvPr/>
        </p:nvCxnSpPr>
        <p:spPr bwMode="auto">
          <a:xfrm>
            <a:off x="3116612" y="5850711"/>
            <a:ext cx="30069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4" name="Rectangle 213">
            <a:extLst>
              <a:ext uri="{FF2B5EF4-FFF2-40B4-BE49-F238E27FC236}">
                <a16:creationId xmlns:a16="http://schemas.microsoft.com/office/drawing/2014/main" id="{4CD37139-D026-4E37-9B4F-BE5458928F31}"/>
              </a:ext>
            </a:extLst>
          </p:cNvPr>
          <p:cNvSpPr/>
          <p:nvPr/>
        </p:nvSpPr>
        <p:spPr>
          <a:xfrm>
            <a:off x="447881" y="3594443"/>
            <a:ext cx="35137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①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3DA0D808-E704-43CA-BE9F-AC49232E6F67}"/>
              </a:ext>
            </a:extLst>
          </p:cNvPr>
          <p:cNvSpPr/>
          <p:nvPr/>
        </p:nvSpPr>
        <p:spPr>
          <a:xfrm>
            <a:off x="3057548" y="4991594"/>
            <a:ext cx="40107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④ </a:t>
            </a:r>
          </a:p>
        </p:txBody>
      </p:sp>
      <p:sp>
        <p:nvSpPr>
          <p:cNvPr id="216" name="Chevron 60">
            <a:extLst>
              <a:ext uri="{FF2B5EF4-FFF2-40B4-BE49-F238E27FC236}">
                <a16:creationId xmlns:a16="http://schemas.microsoft.com/office/drawing/2014/main" id="{F6EB4E39-DB2B-461C-A37C-A8AF71FBEE74}"/>
              </a:ext>
            </a:extLst>
          </p:cNvPr>
          <p:cNvSpPr/>
          <p:nvPr/>
        </p:nvSpPr>
        <p:spPr bwMode="auto">
          <a:xfrm>
            <a:off x="2068724" y="3918863"/>
            <a:ext cx="1353930" cy="259233"/>
          </a:xfrm>
          <a:prstGeom prst="chevron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altLang="zh-CN" sz="800" dirty="0" err="1">
                <a:latin typeface="Montserrat" panose="00000500000000000000" pitchFamily="50" charset="0"/>
                <a:ea typeface="ＭＳ Ｐゴシック" charset="-128"/>
              </a:rPr>
              <a:t>Studies</a:t>
            </a:r>
            <a:r>
              <a:rPr lang="fr-FR" altLang="zh-CN" sz="800" dirty="0">
                <a:latin typeface="Montserrat" panose="00000500000000000000" pitchFamily="50" charset="0"/>
                <a:ea typeface="ＭＳ Ｐゴシック" charset="-128"/>
              </a:rPr>
              <a:t> (</a:t>
            </a:r>
            <a:r>
              <a:rPr lang="en-US" altLang="zh-CN" sz="800" dirty="0">
                <a:latin typeface="Montserrat" panose="00000500000000000000" pitchFamily="50" charset="0"/>
                <a:ea typeface="ＭＳ Ｐゴシック" charset="-128"/>
              </a:rPr>
              <a:t>SA5 </a:t>
            </a:r>
            <a:r>
              <a:rPr lang="fr-FR" altLang="zh-CN" sz="800" dirty="0">
                <a:latin typeface="Montserrat" panose="00000500000000000000" pitchFamily="50" charset="0"/>
                <a:ea typeface="ＭＳ Ｐゴシック" charset="-128"/>
              </a:rPr>
              <a:t>standalone OAM)</a:t>
            </a:r>
          </a:p>
        </p:txBody>
      </p:sp>
      <p:sp>
        <p:nvSpPr>
          <p:cNvPr id="217" name="Rectangle 2">
            <a:extLst>
              <a:ext uri="{FF2B5EF4-FFF2-40B4-BE49-F238E27FC236}">
                <a16:creationId xmlns:a16="http://schemas.microsoft.com/office/drawing/2014/main" id="{85491AC4-5542-4F32-8E24-20F8B6A058C7}"/>
              </a:ext>
            </a:extLst>
          </p:cNvPr>
          <p:cNvSpPr/>
          <p:nvPr/>
        </p:nvSpPr>
        <p:spPr>
          <a:xfrm>
            <a:off x="1740466" y="4584332"/>
            <a:ext cx="40107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③</a:t>
            </a:r>
            <a:r>
              <a:rPr lang="zh-CN" altLang="en-US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</a:p>
        </p:txBody>
      </p:sp>
      <p:sp>
        <p:nvSpPr>
          <p:cNvPr id="218" name="矩形 74">
            <a:extLst>
              <a:ext uri="{FF2B5EF4-FFF2-40B4-BE49-F238E27FC236}">
                <a16:creationId xmlns:a16="http://schemas.microsoft.com/office/drawing/2014/main" id="{6FA8023A-E557-41D9-BB98-452366FC5500}"/>
              </a:ext>
            </a:extLst>
          </p:cNvPr>
          <p:cNvSpPr/>
          <p:nvPr/>
        </p:nvSpPr>
        <p:spPr bwMode="auto">
          <a:xfrm>
            <a:off x="2070887" y="3906423"/>
            <a:ext cx="4753776" cy="925020"/>
          </a:xfrm>
          <a:prstGeom prst="rect">
            <a:avLst/>
          </a:prstGeom>
          <a:noFill/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5D64141A-3159-4B96-BF2F-09C42DE8475F}"/>
              </a:ext>
            </a:extLst>
          </p:cNvPr>
          <p:cNvSpPr/>
          <p:nvPr/>
        </p:nvSpPr>
        <p:spPr bwMode="auto">
          <a:xfrm>
            <a:off x="2939505" y="1964106"/>
            <a:ext cx="1832851" cy="2809346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F4965AA0-2BF9-4A87-9641-821DEE2DDA01}"/>
              </a:ext>
            </a:extLst>
          </p:cNvPr>
          <p:cNvSpPr/>
          <p:nvPr/>
        </p:nvSpPr>
        <p:spPr bwMode="auto">
          <a:xfrm>
            <a:off x="4188806" y="2227633"/>
            <a:ext cx="2625928" cy="24904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A849B8E1-38BC-4285-9DFD-316F78BDBE3B}"/>
              </a:ext>
            </a:extLst>
          </p:cNvPr>
          <p:cNvSpPr/>
          <p:nvPr/>
        </p:nvSpPr>
        <p:spPr>
          <a:xfrm>
            <a:off x="2960392" y="1658717"/>
            <a:ext cx="2021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⑥ </a:t>
            </a:r>
            <a:r>
              <a:rPr lang="en-US" altLang="zh-CN" sz="1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9 months SA2/6 sync</a:t>
            </a:r>
            <a:endParaRPr lang="zh-CN" altLang="en-US" sz="1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49E434B2-3FF3-4CA0-93B8-878A7D69B23F}"/>
              </a:ext>
            </a:extLst>
          </p:cNvPr>
          <p:cNvSpPr/>
          <p:nvPr/>
        </p:nvSpPr>
        <p:spPr>
          <a:xfrm>
            <a:off x="4805693" y="1931951"/>
            <a:ext cx="22717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⑦</a:t>
            </a:r>
            <a:r>
              <a:rPr lang="zh-CN" altLang="en-US" sz="1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sz="1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12 months RAN/CT sync</a:t>
            </a:r>
            <a:endParaRPr lang="zh-CN" altLang="en-US" sz="1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C6ABE94C-1B29-4D9C-83FD-E546C98E5441}"/>
              </a:ext>
            </a:extLst>
          </p:cNvPr>
          <p:cNvSpPr/>
          <p:nvPr/>
        </p:nvSpPr>
        <p:spPr bwMode="auto">
          <a:xfrm>
            <a:off x="737952" y="1203605"/>
            <a:ext cx="1289524" cy="2729483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D2783C7E-DBCD-4387-AE04-5748BD8BE6C7}"/>
              </a:ext>
            </a:extLst>
          </p:cNvPr>
          <p:cNvSpPr/>
          <p:nvPr/>
        </p:nvSpPr>
        <p:spPr>
          <a:xfrm>
            <a:off x="462266" y="2570363"/>
            <a:ext cx="15501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⑤ </a:t>
            </a:r>
            <a:r>
              <a:rPr lang="en-US" altLang="zh-CN" sz="1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 months SA1 sync</a:t>
            </a:r>
            <a:endParaRPr lang="zh-CN" altLang="en-US" sz="1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9" name="Chevron 60">
            <a:extLst>
              <a:ext uri="{FF2B5EF4-FFF2-40B4-BE49-F238E27FC236}">
                <a16:creationId xmlns:a16="http://schemas.microsoft.com/office/drawing/2014/main" id="{8539015F-1C1D-4B60-B60C-D660460CD0CF}"/>
              </a:ext>
            </a:extLst>
          </p:cNvPr>
          <p:cNvSpPr/>
          <p:nvPr/>
        </p:nvSpPr>
        <p:spPr bwMode="auto">
          <a:xfrm>
            <a:off x="3323348" y="3939577"/>
            <a:ext cx="3483626" cy="230689"/>
          </a:xfrm>
          <a:prstGeom prst="chevron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altLang="zh-CN" sz="800" dirty="0">
                <a:latin typeface="Montserrat" panose="00000500000000000000" pitchFamily="50" charset="0"/>
                <a:ea typeface="ＭＳ Ｐゴシック" charset="-128"/>
              </a:rPr>
              <a:t>normative (</a:t>
            </a:r>
            <a:r>
              <a:rPr lang="en-US" altLang="zh-CN" sz="800" dirty="0">
                <a:latin typeface="Montserrat" panose="00000500000000000000" pitchFamily="50" charset="0"/>
                <a:ea typeface="ＭＳ Ｐゴシック" charset="-128"/>
              </a:rPr>
              <a:t>SA5 </a:t>
            </a:r>
            <a:r>
              <a:rPr lang="fr-FR" altLang="zh-CN" sz="800" dirty="0">
                <a:latin typeface="Montserrat" panose="00000500000000000000" pitchFamily="50" charset="0"/>
                <a:ea typeface="ＭＳ Ｐゴシック" charset="-128"/>
              </a:rPr>
              <a:t>standalone OAM)</a:t>
            </a:r>
          </a:p>
        </p:txBody>
      </p:sp>
      <p:sp>
        <p:nvSpPr>
          <p:cNvPr id="105" name="Chevron 60">
            <a:extLst>
              <a:ext uri="{FF2B5EF4-FFF2-40B4-BE49-F238E27FC236}">
                <a16:creationId xmlns:a16="http://schemas.microsoft.com/office/drawing/2014/main" id="{D99E6BDC-9A0B-445C-83B3-2D0D5068FE35}"/>
              </a:ext>
            </a:extLst>
          </p:cNvPr>
          <p:cNvSpPr/>
          <p:nvPr/>
        </p:nvSpPr>
        <p:spPr bwMode="auto">
          <a:xfrm>
            <a:off x="749846" y="3578952"/>
            <a:ext cx="1260949" cy="307879"/>
          </a:xfrm>
          <a:prstGeom prst="chevron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r>
              <a:rPr lang="en-US" altLang="zh-CN" sz="700" b="1" dirty="0">
                <a:latin typeface="Arial" charset="0"/>
              </a:rPr>
              <a:t>SA5#150~152:</a:t>
            </a:r>
            <a:r>
              <a:rPr lang="en-US" altLang="zh-CN" sz="700" dirty="0">
                <a:latin typeface="Arial" charset="0"/>
              </a:rPr>
              <a:t>Follow SA1 discussion with DP</a:t>
            </a:r>
            <a:endParaRPr lang="zh-CN" altLang="en-US" sz="7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5676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8FB55EA5-4140-4B07-8A8D-46DBB489E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1143000"/>
          </a:xfrm>
        </p:spPr>
        <p:txBody>
          <a:bodyPr/>
          <a:lstStyle/>
          <a:p>
            <a:r>
              <a:rPr lang="en-US" dirty="0"/>
              <a:t>Rel-19 </a:t>
            </a:r>
            <a:r>
              <a:rPr lang="en-US" altLang="zh-CN" dirty="0"/>
              <a:t>work </a:t>
            </a:r>
            <a:r>
              <a:rPr lang="en-US" dirty="0"/>
              <a:t>progress in other SA groups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55289B4-891B-4BC4-B5C5-58465177F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246" y="1008268"/>
            <a:ext cx="11183938" cy="5144359"/>
          </a:xfrm>
          <a:effectLst/>
        </p:spPr>
        <p:txBody>
          <a:bodyPr/>
          <a:lstStyle/>
          <a:p>
            <a:pPr lvl="1"/>
            <a:r>
              <a:rPr lang="en-GB" altLang="en-US" sz="2000" dirty="0"/>
              <a:t>List of Approved Rel-19 topics </a:t>
            </a:r>
            <a:r>
              <a:rPr lang="zh-CN" altLang="en-US" sz="2000" dirty="0"/>
              <a:t>（</a:t>
            </a:r>
            <a:r>
              <a:rPr lang="en-US" altLang="zh-CN" sz="2000" dirty="0"/>
              <a:t>https://www.3gpp.org/ftp/Information/WORK_PLAN</a:t>
            </a:r>
            <a:r>
              <a:rPr lang="zh-CN" altLang="en-US" sz="2000" dirty="0"/>
              <a:t>）</a:t>
            </a:r>
            <a:endParaRPr lang="en-GB" altLang="en-US" sz="2000" dirty="0"/>
          </a:p>
          <a:p>
            <a:pPr lvl="1"/>
            <a:endParaRPr lang="en-GB" altLang="en-US" sz="2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2009CCE-6ED9-412D-B81B-611289D3FD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88455"/>
              </p:ext>
            </p:extLst>
          </p:nvPr>
        </p:nvGraphicFramePr>
        <p:xfrm>
          <a:off x="1348656" y="1392764"/>
          <a:ext cx="3911321" cy="4943810"/>
        </p:xfrm>
        <a:graphic>
          <a:graphicData uri="http://schemas.openxmlformats.org/drawingml/2006/table">
            <a:tbl>
              <a:tblPr/>
              <a:tblGrid>
                <a:gridCol w="328176">
                  <a:extLst>
                    <a:ext uri="{9D8B030D-6E8A-4147-A177-3AD203B41FA5}">
                      <a16:colId xmlns:a16="http://schemas.microsoft.com/office/drawing/2014/main" val="3983571502"/>
                    </a:ext>
                  </a:extLst>
                </a:gridCol>
                <a:gridCol w="2866516">
                  <a:extLst>
                    <a:ext uri="{9D8B030D-6E8A-4147-A177-3AD203B41FA5}">
                      <a16:colId xmlns:a16="http://schemas.microsoft.com/office/drawing/2014/main" val="4071103015"/>
                    </a:ext>
                  </a:extLst>
                </a:gridCol>
                <a:gridCol w="716629">
                  <a:extLst>
                    <a:ext uri="{9D8B030D-6E8A-4147-A177-3AD203B41FA5}">
                      <a16:colId xmlns:a16="http://schemas.microsoft.com/office/drawing/2014/main" val="1263913334"/>
                    </a:ext>
                  </a:extLst>
                </a:gridCol>
              </a:tblGrid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950003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Integrated Sensing and Communication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FS_Sensing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309807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1000026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Integrated Sensing and Communication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Sensing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439128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950004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Ambient power-enabled Internet of Things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FS_AmbientIoT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427226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950005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Localized Mobile Metaverse Services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FS_Metaverse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462763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1000028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Mobile Metaverse Services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Metaverse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830714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950006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Network Sharing Aspects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FS_NetShare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817649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1000029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Indirect Network Sharing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NetShare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879745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950007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FRMCS Phase 5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FS_FRMCS_Ph5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05144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1000031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FRMCS Phase 5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FRMCS_Ph5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79884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950008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AI/ML Model Transfer Phase2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FS_AIML_MT_Ph2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7402095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1000030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AI/ML Model Transfer Phase 2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AIML_MT_Ph2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380372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960016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satellite access - Phase 3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FS_5GSAT_Ph3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66957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1000024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Satellite access Phase 3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5GSAT_Ph3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829674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960017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UAV Phase 3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FS_UAV_Ph3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718633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1000032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Uncrewed Aerial System Phase 3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UAS_Ph3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319151"/>
                  </a:ext>
                </a:extLst>
              </a:tr>
              <a:tr h="24154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960018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Upper layer traffic steering, switching and split over dual 3GPP access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FS_DualSteer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933499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960019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Energy Efficiency as service criteria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FS_EnergyServ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627605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1000033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Energy Efficiency as Service Criteria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EnergyServ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026320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960020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Network of Service Robots with Ambient Intelligence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FS_SOBOT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673661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960015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roaming value added services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FS_RVAS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1324627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990051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Roaming Value-Added Services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RVAS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212691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850044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Supporting of Railway Smart Station Services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FS_RAILSS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2842288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990053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Interconnect of SNPN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FS_ISN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659307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990052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Supporting UE Mobility for XR Services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XRMobility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715945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990050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Edge Computing for Industrial Scenarios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EDGINDUS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024192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990049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PS Data Off for IMS Data Channel Service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IMSDCDataOff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878681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970044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Multi-path relay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MultiRelay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067082"/>
                  </a:ext>
                </a:extLst>
              </a:tr>
              <a:tr h="24154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970043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Interworking of Non-3GPP Digital Terrestrial Broadcast Networks with 5GS Multicast Broadcast Services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DTT4MBS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541728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970042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MPS for Messaging services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MPS4msg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936713"/>
                  </a:ext>
                </a:extLst>
              </a:tr>
              <a:tr h="24154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970041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Minimization of Service Interruption During Core Network Failure Phase 2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MINT_Ph2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5402561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980108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Measurement Data Collection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MeasureData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6491034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1000025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UE-to-UE multi-hop relay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UEMHopRelay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0812586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1010025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Local traffic routing for multi-access UE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LTR_MA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30065"/>
                  </a:ext>
                </a:extLst>
              </a:tr>
              <a:tr h="24154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1010022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Edge Computing Considering the Operational Needs of Service Hosting Environment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EdgeOpNeeds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012699"/>
                  </a:ext>
                </a:extLst>
              </a:tr>
              <a:tr h="12489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1000027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NPN security considerations </a:t>
                      </a: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SecNPN</a:t>
                      </a:r>
                      <a:endParaRPr lang="en-US" sz="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5398" marR="5398" marT="5398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71572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EAA44CB-A7E6-47D5-8537-BAA354CFD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541472"/>
              </p:ext>
            </p:extLst>
          </p:nvPr>
        </p:nvGraphicFramePr>
        <p:xfrm>
          <a:off x="5445030" y="1436307"/>
          <a:ext cx="5593782" cy="1158240"/>
        </p:xfrm>
        <a:graphic>
          <a:graphicData uri="http://schemas.openxmlformats.org/drawingml/2006/table">
            <a:tbl>
              <a:tblPr/>
              <a:tblGrid>
                <a:gridCol w="469341">
                  <a:extLst>
                    <a:ext uri="{9D8B030D-6E8A-4147-A177-3AD203B41FA5}">
                      <a16:colId xmlns:a16="http://schemas.microsoft.com/office/drawing/2014/main" val="2351522462"/>
                    </a:ext>
                  </a:extLst>
                </a:gridCol>
                <a:gridCol w="4099553">
                  <a:extLst>
                    <a:ext uri="{9D8B030D-6E8A-4147-A177-3AD203B41FA5}">
                      <a16:colId xmlns:a16="http://schemas.microsoft.com/office/drawing/2014/main" val="749757773"/>
                    </a:ext>
                  </a:extLst>
                </a:gridCol>
                <a:gridCol w="1024888">
                  <a:extLst>
                    <a:ext uri="{9D8B030D-6E8A-4147-A177-3AD203B41FA5}">
                      <a16:colId xmlns:a16="http://schemas.microsoft.com/office/drawing/2014/main" val="908057070"/>
                    </a:ext>
                  </a:extLst>
                </a:gridCol>
              </a:tblGrid>
              <a:tr h="16337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Extended Reality and Media service (XRM) Phase 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FS_XRM_Ph2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975372"/>
                  </a:ext>
                </a:extLst>
              </a:tr>
              <a:tr h="29408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1010033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Integration of satellite components in the 5G architecture Phase III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FS_5GSAT_ARCH_Ph3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45420"/>
                  </a:ext>
                </a:extLst>
              </a:tr>
              <a:tr h="16337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Energy Efficiency and Energy Saving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FS_EnergySys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530895"/>
                  </a:ext>
                </a:extLst>
              </a:tr>
              <a:tr h="29408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system architecture for next generation real time communication services phase 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FS_NG_RTC_Ph2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0203505"/>
                  </a:ext>
                </a:extLst>
              </a:tr>
              <a:tr h="163378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7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1010031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MPS for IMS Messaging and SMS services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FS_MPS4msg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033086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B27947E-F4F0-4D10-B1A6-444BB91FE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196824"/>
              </p:ext>
            </p:extLst>
          </p:nvPr>
        </p:nvGraphicFramePr>
        <p:xfrm>
          <a:off x="5444315" y="4359411"/>
          <a:ext cx="5681149" cy="1980140"/>
        </p:xfrm>
        <a:graphic>
          <a:graphicData uri="http://schemas.openxmlformats.org/drawingml/2006/table">
            <a:tbl>
              <a:tblPr/>
              <a:tblGrid>
                <a:gridCol w="476672">
                  <a:extLst>
                    <a:ext uri="{9D8B030D-6E8A-4147-A177-3AD203B41FA5}">
                      <a16:colId xmlns:a16="http://schemas.microsoft.com/office/drawing/2014/main" val="3304690925"/>
                    </a:ext>
                  </a:extLst>
                </a:gridCol>
                <a:gridCol w="4163582">
                  <a:extLst>
                    <a:ext uri="{9D8B030D-6E8A-4147-A177-3AD203B41FA5}">
                      <a16:colId xmlns:a16="http://schemas.microsoft.com/office/drawing/2014/main" val="2309637349"/>
                    </a:ext>
                  </a:extLst>
                </a:gridCol>
                <a:gridCol w="1040895">
                  <a:extLst>
                    <a:ext uri="{9D8B030D-6E8A-4147-A177-3AD203B41FA5}">
                      <a16:colId xmlns:a16="http://schemas.microsoft.com/office/drawing/2014/main" val="2991849884"/>
                    </a:ext>
                  </a:extLst>
                </a:gridCol>
              </a:tblGrid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1010005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application layer support for AI/ML services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FS_AIMLAPP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342251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1010008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Application Architecture for UAS applications Phase 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UASAPP_Ph3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2554010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Service aspects for supporting the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eMMTel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 service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FS_eMMTelAPP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2362342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Study on enhanced application layer support for location services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FS_eLSAPP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7409803"/>
                  </a:ext>
                </a:extLst>
              </a:tr>
              <a:tr h="273506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Sharing of administrative configuration between interconnected MC service systems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MCShAC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917298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5GMSG Service phase 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5GMARCH_Ph3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06338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Railways specific Enhancements to Mission Critical Services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enh4FRMCS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964936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1000039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Enhanced Mission Critical Architecture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enhMC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8977794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1010006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SEAL DD (Data Delivery) Phase 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SEALDD_Ph2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0037825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1010007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Architecture for enabling Edge Applications Phase 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EDGEAPP_Ph3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870591"/>
                  </a:ext>
                </a:extLst>
              </a:tr>
              <a:tr h="166772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1010009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Guidelines for CAPIF Usage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CAPIF_EXT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141350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E5CC0B1-4E4C-4368-BD4D-DDAC5439EE0A}"/>
              </a:ext>
            </a:extLst>
          </p:cNvPr>
          <p:cNvSpPr txBox="1"/>
          <p:nvPr/>
        </p:nvSpPr>
        <p:spPr>
          <a:xfrm>
            <a:off x="652463" y="2272937"/>
            <a:ext cx="5822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FF0000"/>
                </a:solidFill>
              </a:rPr>
              <a:t>SA1</a:t>
            </a:r>
          </a:p>
          <a:p>
            <a:r>
              <a:rPr lang="en-US" altLang="zh-CN" sz="1600" b="1" dirty="0">
                <a:solidFill>
                  <a:srgbClr val="FF0000"/>
                </a:solidFill>
              </a:rPr>
              <a:t>(35)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BFAFAE-A9C3-4B54-B621-2E1369A17D61}"/>
              </a:ext>
            </a:extLst>
          </p:cNvPr>
          <p:cNvSpPr txBox="1"/>
          <p:nvPr/>
        </p:nvSpPr>
        <p:spPr>
          <a:xfrm>
            <a:off x="11159601" y="1735917"/>
            <a:ext cx="5822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en-US" altLang="zh-CN" dirty="0"/>
              <a:t>SA2</a:t>
            </a:r>
          </a:p>
          <a:p>
            <a:r>
              <a:rPr lang="en-US" altLang="zh-CN" dirty="0"/>
              <a:t>(5)</a:t>
            </a:r>
            <a:endParaRPr lang="zh-CN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CD1AEB-DD07-44A8-94AF-763E1847CDC2}"/>
              </a:ext>
            </a:extLst>
          </p:cNvPr>
          <p:cNvSpPr txBox="1"/>
          <p:nvPr/>
        </p:nvSpPr>
        <p:spPr>
          <a:xfrm>
            <a:off x="11159601" y="2932368"/>
            <a:ext cx="5822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en-US" altLang="zh-CN" dirty="0"/>
              <a:t>SA3</a:t>
            </a:r>
          </a:p>
          <a:p>
            <a:r>
              <a:rPr lang="en-US" altLang="zh-CN" dirty="0"/>
              <a:t>(4)</a:t>
            </a:r>
            <a:endParaRPr lang="zh-CN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064DBE-72E0-446F-B0F6-112AB39B8A8D}"/>
              </a:ext>
            </a:extLst>
          </p:cNvPr>
          <p:cNvSpPr txBox="1"/>
          <p:nvPr/>
        </p:nvSpPr>
        <p:spPr>
          <a:xfrm>
            <a:off x="11195821" y="4359412"/>
            <a:ext cx="5822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en-US" altLang="zh-CN" dirty="0"/>
              <a:t>SA6</a:t>
            </a:r>
          </a:p>
          <a:p>
            <a:r>
              <a:rPr lang="en-US" altLang="zh-CN" dirty="0"/>
              <a:t>(11)</a:t>
            </a:r>
            <a:endParaRPr lang="zh-CN" alt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FDC11D-E9D3-4878-A931-255B8D0F3405}"/>
              </a:ext>
            </a:extLst>
          </p:cNvPr>
          <p:cNvSpPr/>
          <p:nvPr/>
        </p:nvSpPr>
        <p:spPr bwMode="auto">
          <a:xfrm>
            <a:off x="535459" y="1371600"/>
            <a:ext cx="4724517" cy="496497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5E11360-6CAE-40EE-91A8-945ADC308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894954"/>
              </p:ext>
            </p:extLst>
          </p:nvPr>
        </p:nvGraphicFramePr>
        <p:xfrm>
          <a:off x="5445030" y="2750577"/>
          <a:ext cx="5593782" cy="1005840"/>
        </p:xfrm>
        <a:graphic>
          <a:graphicData uri="http://schemas.openxmlformats.org/drawingml/2006/table">
            <a:tbl>
              <a:tblPr/>
              <a:tblGrid>
                <a:gridCol w="469341">
                  <a:extLst>
                    <a:ext uri="{9D8B030D-6E8A-4147-A177-3AD203B41FA5}">
                      <a16:colId xmlns:a16="http://schemas.microsoft.com/office/drawing/2014/main" val="3412213227"/>
                    </a:ext>
                  </a:extLst>
                </a:gridCol>
                <a:gridCol w="4102840">
                  <a:extLst>
                    <a:ext uri="{9D8B030D-6E8A-4147-A177-3AD203B41FA5}">
                      <a16:colId xmlns:a16="http://schemas.microsoft.com/office/drawing/2014/main" val="4293138199"/>
                    </a:ext>
                  </a:extLst>
                </a:gridCol>
                <a:gridCol w="1021601">
                  <a:extLst>
                    <a:ext uri="{9D8B030D-6E8A-4147-A177-3AD203B41FA5}">
                      <a16:colId xmlns:a16="http://schemas.microsoft.com/office/drawing/2014/main" val="112919154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1010010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5G Security Assurance Specification (SCAS) for the Unified Data Repository (UDR)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SCAS_5G_UDR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05763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1010011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5G Security Assurance Specification (SCAS) for the Short Message Service Function (SMSF)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SCAS_5G_SMSF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7020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1010012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Addition of 256-bit security Algorithms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256_Algo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8646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6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970002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Lawful Interception Rel-19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LI19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089146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B504EB33-83E7-4920-A63C-3FF2C9C47763}"/>
              </a:ext>
            </a:extLst>
          </p:cNvPr>
          <p:cNvSpPr/>
          <p:nvPr/>
        </p:nvSpPr>
        <p:spPr bwMode="auto">
          <a:xfrm>
            <a:off x="5373958" y="1382182"/>
            <a:ext cx="6501364" cy="130940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54FFEDE-079C-4E4C-A795-3FFDDE9F1C5B}"/>
              </a:ext>
            </a:extLst>
          </p:cNvPr>
          <p:cNvSpPr/>
          <p:nvPr/>
        </p:nvSpPr>
        <p:spPr bwMode="auto">
          <a:xfrm>
            <a:off x="5373958" y="2702169"/>
            <a:ext cx="6501364" cy="113995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07DCBF-91AF-4E62-B3B2-054F21229A36}"/>
              </a:ext>
            </a:extLst>
          </p:cNvPr>
          <p:cNvSpPr/>
          <p:nvPr/>
        </p:nvSpPr>
        <p:spPr bwMode="auto">
          <a:xfrm>
            <a:off x="5373958" y="4356433"/>
            <a:ext cx="6501364" cy="19801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EA3BDC7-307D-41CD-A11A-AF285B49EFDF}"/>
              </a:ext>
            </a:extLst>
          </p:cNvPr>
          <p:cNvSpPr/>
          <p:nvPr/>
        </p:nvSpPr>
        <p:spPr>
          <a:xfrm>
            <a:off x="5373957" y="3916362"/>
            <a:ext cx="519405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" dirty="0">
                <a:ea typeface="等线" panose="02010600030101010101" pitchFamily="2" charset="-122"/>
              </a:rPr>
              <a:t>980008</a:t>
            </a:r>
            <a:r>
              <a:rPr lang="en-US" altLang="zh-CN" dirty="0"/>
              <a:t> </a:t>
            </a:r>
            <a:r>
              <a:rPr lang="en-US" altLang="zh-CN" sz="1100" i="1" dirty="0">
                <a:ea typeface="等线" panose="02010600030101010101" pitchFamily="2" charset="-122"/>
              </a:rPr>
              <a:t>Study on Diverse audio Capturing system for End-user Devices </a:t>
            </a:r>
            <a:r>
              <a:rPr lang="en-US" altLang="zh-CN" dirty="0"/>
              <a:t> </a:t>
            </a:r>
            <a:r>
              <a:rPr lang="en-US" altLang="zh-CN" sz="800" dirty="0" err="1">
                <a:ea typeface="等线" panose="02010600030101010101" pitchFamily="2" charset="-122"/>
              </a:rPr>
              <a:t>FS_DaCED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F24569B-8F01-4652-B9C1-5419DA65EB27}"/>
              </a:ext>
            </a:extLst>
          </p:cNvPr>
          <p:cNvSpPr txBox="1"/>
          <p:nvPr/>
        </p:nvSpPr>
        <p:spPr>
          <a:xfrm>
            <a:off x="11038812" y="3899772"/>
            <a:ext cx="836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600" b="1">
                <a:solidFill>
                  <a:srgbClr val="FF0000"/>
                </a:solidFill>
              </a:defRPr>
            </a:lvl1pPr>
          </a:lstStyle>
          <a:p>
            <a:r>
              <a:rPr lang="en-US" altLang="zh-CN" dirty="0"/>
              <a:t>SA4(1)</a:t>
            </a:r>
            <a:endParaRPr lang="zh-CN" alt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76357CB-18A7-4681-B7BD-FAAFE013C33B}"/>
              </a:ext>
            </a:extLst>
          </p:cNvPr>
          <p:cNvSpPr/>
          <p:nvPr/>
        </p:nvSpPr>
        <p:spPr bwMode="auto">
          <a:xfrm>
            <a:off x="5373958" y="3867376"/>
            <a:ext cx="6501364" cy="4033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64040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F22EAC7-33FE-46C7-93AF-9B09E2C21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1" y="309964"/>
            <a:ext cx="8388350" cy="93472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de-DE" altLang="de-DE" sz="4000" dirty="0"/>
              <a:t>SA5 calendar with OAM TU (one track)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EFDD739-EAD3-45DA-BDFC-A6C6D71CE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892417"/>
              </p:ext>
            </p:extLst>
          </p:nvPr>
        </p:nvGraphicFramePr>
        <p:xfrm>
          <a:off x="1347035" y="1686974"/>
          <a:ext cx="8388351" cy="4669989"/>
        </p:xfrm>
        <a:graphic>
          <a:graphicData uri="http://schemas.openxmlformats.org/drawingml/2006/table">
            <a:tbl>
              <a:tblPr firstRow="1" firstCol="1" bandRow="1"/>
              <a:tblGrid>
                <a:gridCol w="1009726">
                  <a:extLst>
                    <a:ext uri="{9D8B030D-6E8A-4147-A177-3AD203B41FA5}">
                      <a16:colId xmlns:a16="http://schemas.microsoft.com/office/drawing/2014/main" val="453583115"/>
                    </a:ext>
                  </a:extLst>
                </a:gridCol>
                <a:gridCol w="1458291">
                  <a:extLst>
                    <a:ext uri="{9D8B030D-6E8A-4147-A177-3AD203B41FA5}">
                      <a16:colId xmlns:a16="http://schemas.microsoft.com/office/drawing/2014/main" val="560376874"/>
                    </a:ext>
                  </a:extLst>
                </a:gridCol>
                <a:gridCol w="1458291">
                  <a:extLst>
                    <a:ext uri="{9D8B030D-6E8A-4147-A177-3AD203B41FA5}">
                      <a16:colId xmlns:a16="http://schemas.microsoft.com/office/drawing/2014/main" val="309222227"/>
                    </a:ext>
                  </a:extLst>
                </a:gridCol>
                <a:gridCol w="1458291">
                  <a:extLst>
                    <a:ext uri="{9D8B030D-6E8A-4147-A177-3AD203B41FA5}">
                      <a16:colId xmlns:a16="http://schemas.microsoft.com/office/drawing/2014/main" val="2041094273"/>
                    </a:ext>
                  </a:extLst>
                </a:gridCol>
                <a:gridCol w="1544856">
                  <a:extLst>
                    <a:ext uri="{9D8B030D-6E8A-4147-A177-3AD203B41FA5}">
                      <a16:colId xmlns:a16="http://schemas.microsoft.com/office/drawing/2014/main" val="1996662489"/>
                    </a:ext>
                  </a:extLst>
                </a:gridCol>
                <a:gridCol w="1458896">
                  <a:extLst>
                    <a:ext uri="{9D8B030D-6E8A-4147-A177-3AD203B41FA5}">
                      <a16:colId xmlns:a16="http://schemas.microsoft.com/office/drawing/2014/main" val="1593344267"/>
                    </a:ext>
                  </a:extLst>
                </a:gridCol>
              </a:tblGrid>
              <a:tr h="5342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Time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Thursday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Friday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Closing plenary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014564"/>
                  </a:ext>
                </a:extLst>
              </a:tr>
              <a:tr h="5024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Q0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i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(If needed)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 Breakout (opt.)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Breakout (opt.)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Breakout (opt.)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Start at 8:30am (may change depends on the host restriction)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313744"/>
                  </a:ext>
                </a:extLst>
              </a:tr>
              <a:tr h="56854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Q1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(9:00 - 10:30)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Plenary Session#1 (1TU)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[Single Stream]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9854894"/>
                  </a:ext>
                </a:extLst>
              </a:tr>
              <a:tr h="24424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10:30 - 11:00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93756"/>
                  </a:ext>
                </a:extLst>
              </a:tr>
              <a:tr h="3580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Q2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(11:00 - 12:30)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33211"/>
                  </a:ext>
                </a:extLst>
              </a:tr>
              <a:tr h="2043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12:30 - 14:00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268007"/>
                  </a:ext>
                </a:extLst>
              </a:tr>
              <a:tr h="3580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Q3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(14:00 - 15:30)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675116"/>
                  </a:ext>
                </a:extLst>
              </a:tr>
              <a:tr h="2352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15:30 - 16:00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987309"/>
                  </a:ext>
                </a:extLst>
              </a:tr>
              <a:tr h="4944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Q4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(16:00 - 17:30)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i="1" dirty="0">
                          <a:effectLst/>
                          <a:highlight>
                            <a:srgbClr val="C1E442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Revision session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highlight>
                          <a:srgbClr val="C1E442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856872"/>
                  </a:ext>
                </a:extLst>
              </a:tr>
              <a:tr h="2405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17:30 - 17:40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725036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Q5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(17:40 – 19:10)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i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Stream#1 (0.5 TU)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Stop around 18:45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Social evening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i="1" dirty="0">
                          <a:effectLst/>
                          <a:highlight>
                            <a:srgbClr val="C1E442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Revision session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52346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3EE13C7-ECF6-4142-9722-E68BAA9493C3}"/>
              </a:ext>
            </a:extLst>
          </p:cNvPr>
          <p:cNvSpPr txBox="1"/>
          <p:nvPr/>
        </p:nvSpPr>
        <p:spPr>
          <a:xfrm>
            <a:off x="820828" y="1319635"/>
            <a:ext cx="694292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Assumption: Every day = 5 sessions (TUs),  total TU in 1 ordinary meeting = 18.5 TUs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24287453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3231D1A-BE03-427C-AFB2-5359FB9D0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866775"/>
          </a:xfrm>
        </p:spPr>
        <p:txBody>
          <a:bodyPr/>
          <a:lstStyle/>
          <a:p>
            <a:r>
              <a:rPr lang="en-US" dirty="0"/>
              <a:t>TU Budget for SA5 OAM</a:t>
            </a:r>
            <a:endParaRPr lang="en-SE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3F7F51-3836-462D-969C-2EB225EF7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168400"/>
            <a:ext cx="9322112" cy="4830763"/>
          </a:xfrm>
        </p:spPr>
        <p:txBody>
          <a:bodyPr/>
          <a:lstStyle/>
          <a:p>
            <a:r>
              <a:rPr lang="en-US" sz="2000" dirty="0"/>
              <a:t>Assumptions for SA5 OAM : </a:t>
            </a:r>
          </a:p>
          <a:p>
            <a:pPr lvl="1"/>
            <a:r>
              <a:rPr lang="en-US" sz="1600" dirty="0"/>
              <a:t>6 ordinary meeting per year. 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Rel-19 spans 21 months for SA5 (with early start of studies) = 10 meetings</a:t>
            </a:r>
          </a:p>
          <a:p>
            <a:pPr lvl="1"/>
            <a:r>
              <a:rPr lang="en-US" sz="1600" dirty="0"/>
              <a:t>1 Session = 1.5 hour time window </a:t>
            </a:r>
          </a:p>
          <a:p>
            <a:pPr lvl="1"/>
            <a:r>
              <a:rPr lang="en-US" sz="1600" dirty="0"/>
              <a:t>Max 5 sessions per meeting day</a:t>
            </a:r>
          </a:p>
          <a:p>
            <a:pPr lvl="1"/>
            <a:r>
              <a:rPr lang="en-US" sz="1600" dirty="0"/>
              <a:t>1 Stream = 1 TU (Time Unit)</a:t>
            </a:r>
          </a:p>
          <a:p>
            <a:pPr lvl="1"/>
            <a:r>
              <a:rPr lang="en-US" sz="1600" dirty="0"/>
              <a:t>1 TU is time (i.e., 1.5 hours) spent to discuss/handle technical contributions. </a:t>
            </a:r>
          </a:p>
          <a:p>
            <a:pPr lvl="1"/>
            <a:r>
              <a:rPr lang="en-US" sz="1600" dirty="0"/>
              <a:t>Revisions/Drafting/offline conference call are not counted for the TU estimates.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OAM revision sessions normally planned to be in Thursday </a:t>
            </a:r>
            <a:r>
              <a:rPr lang="en-US" altLang="zh-CN" sz="1600" dirty="0">
                <a:solidFill>
                  <a:srgbClr val="FF0000"/>
                </a:solidFill>
              </a:rPr>
              <a:t>Q4 and </a:t>
            </a:r>
            <a:r>
              <a:rPr lang="en-US" sz="1600" dirty="0">
                <a:solidFill>
                  <a:srgbClr val="FF0000"/>
                </a:solidFill>
              </a:rPr>
              <a:t>Q5 (initial </a:t>
            </a:r>
            <a:r>
              <a:rPr lang="en-US" sz="1600" dirty="0" err="1">
                <a:solidFill>
                  <a:srgbClr val="FF0000"/>
                </a:solidFill>
              </a:rPr>
              <a:t>assump</a:t>
            </a:r>
            <a:r>
              <a:rPr lang="en-US" sz="1600" dirty="0">
                <a:solidFill>
                  <a:srgbClr val="FF0000"/>
                </a:solidFill>
              </a:rPr>
              <a:t>.)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1 parallel (OAM) stream per session =&gt; 18.5 TUs per meeting (incl. 2 TUs as buffer) = 185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Assume Maintenance + Buffer = 33% as in SA2  =&gt; ~ 61 TU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Resulting total TUs avail. f. SI/WI: 10 meetings x 18.5 sessions = 185 TU minus 61 =&gt; 124 TU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With 20 SI/WI =&gt; Average 6 TU per SI/WI (0.6/meeting). </a:t>
            </a:r>
            <a:r>
              <a:rPr lang="en-US" sz="1600" dirty="0">
                <a:solidFill>
                  <a:schemeClr val="accent1"/>
                </a:solidFill>
              </a:rPr>
              <a:t>Cf. SA2: Average 6.8 TU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=&gt; Recommended MAX no. of SI/WI = 20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=&gt; Proposed max number of TUs allocated to any SI/WI in 1 meeting = same as in SA2 = 2</a:t>
            </a:r>
            <a:endParaRPr lang="en-SE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909832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6A5C2-5FA7-49A7-B690-F92210C3D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69" y="182880"/>
            <a:ext cx="9561952" cy="1143000"/>
          </a:xfrm>
        </p:spPr>
        <p:txBody>
          <a:bodyPr/>
          <a:lstStyle/>
          <a:p>
            <a:r>
              <a:rPr lang="en-US" altLang="zh-CN" sz="3600" dirty="0"/>
              <a:t>SA5 Rel-19 OAM TU planning (Jan.2024~Sep.2025)</a:t>
            </a:r>
            <a:endParaRPr lang="zh-CN" altLang="en-US" sz="36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03324C0-807E-4BA7-B0B1-5C7CC3495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712335"/>
              </p:ext>
            </p:extLst>
          </p:nvPr>
        </p:nvGraphicFramePr>
        <p:xfrm>
          <a:off x="204063" y="3429000"/>
          <a:ext cx="11638720" cy="2537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8003">
                  <a:extLst>
                    <a:ext uri="{9D8B030D-6E8A-4147-A177-3AD203B41FA5}">
                      <a16:colId xmlns:a16="http://schemas.microsoft.com/office/drawing/2014/main" val="428783908"/>
                    </a:ext>
                  </a:extLst>
                </a:gridCol>
                <a:gridCol w="2377059">
                  <a:extLst>
                    <a:ext uri="{9D8B030D-6E8A-4147-A177-3AD203B41FA5}">
                      <a16:colId xmlns:a16="http://schemas.microsoft.com/office/drawing/2014/main" val="228380027"/>
                    </a:ext>
                  </a:extLst>
                </a:gridCol>
                <a:gridCol w="2227886">
                  <a:extLst>
                    <a:ext uri="{9D8B030D-6E8A-4147-A177-3AD203B41FA5}">
                      <a16:colId xmlns:a16="http://schemas.microsoft.com/office/drawing/2014/main" val="856762402"/>
                    </a:ext>
                  </a:extLst>
                </a:gridCol>
                <a:gridCol w="2227886">
                  <a:extLst>
                    <a:ext uri="{9D8B030D-6E8A-4147-A177-3AD203B41FA5}">
                      <a16:colId xmlns:a16="http://schemas.microsoft.com/office/drawing/2014/main" val="2063139119"/>
                    </a:ext>
                  </a:extLst>
                </a:gridCol>
                <a:gridCol w="2227886">
                  <a:extLst>
                    <a:ext uri="{9D8B030D-6E8A-4147-A177-3AD203B41FA5}">
                      <a16:colId xmlns:a16="http://schemas.microsoft.com/office/drawing/2014/main" val="446372523"/>
                    </a:ext>
                  </a:extLst>
                </a:gridCol>
              </a:tblGrid>
              <a:tr h="408134"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Maintenance+R18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R19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R20 preparation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Buffer </a:t>
                      </a:r>
                    </a:p>
                    <a:p>
                      <a:r>
                        <a:rPr lang="en-US" altLang="zh-CN" sz="1200" dirty="0">
                          <a:latin typeface="+mn-lt"/>
                        </a:rPr>
                        <a:t>(revision session)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766534"/>
                  </a:ext>
                </a:extLst>
              </a:tr>
              <a:tr h="505362">
                <a:tc>
                  <a:txBody>
                    <a:bodyPr/>
                    <a:lstStyle/>
                    <a:p>
                      <a:r>
                        <a:rPr lang="en-US" altLang="zh-CN" sz="1200" b="1" dirty="0">
                          <a:highlight>
                            <a:srgbClr val="FFFF00"/>
                          </a:highlight>
                          <a:latin typeface="+mn-lt"/>
                        </a:rPr>
                        <a:t>Jan.2024~Mar.2024</a:t>
                      </a:r>
                    </a:p>
                    <a:p>
                      <a:r>
                        <a:rPr lang="en-US" altLang="zh-CN" sz="1200" b="1" dirty="0">
                          <a:highlight>
                            <a:srgbClr val="FFFF00"/>
                          </a:highlight>
                          <a:latin typeface="+mn-lt"/>
                        </a:rPr>
                        <a:t>SA5#153 (1 meeting) (Last meeting for Rel-18)</a:t>
                      </a:r>
                      <a:endParaRPr lang="zh-CN" altLang="en-US" sz="1200" b="1" dirty="0"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highlight>
                            <a:srgbClr val="FFFF00"/>
                          </a:highlight>
                          <a:latin typeface="+mn-lt"/>
                        </a:rPr>
                        <a:t>1.5 TU (CR)+13 TU (Rel-18)=14.5 TU</a:t>
                      </a:r>
                      <a:endParaRPr lang="zh-CN" altLang="en-US" sz="1200" dirty="0"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2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NA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2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971519"/>
                  </a:ext>
                </a:extLst>
              </a:tr>
              <a:tr h="583048">
                <a:tc>
                  <a:txBody>
                    <a:bodyPr/>
                    <a:lstStyle/>
                    <a:p>
                      <a:r>
                        <a:rPr lang="en-US" altLang="zh-CN" sz="1200" b="1" dirty="0">
                          <a:latin typeface="+mn-lt"/>
                        </a:rPr>
                        <a:t>Apr. 2024~Dec.2024:</a:t>
                      </a:r>
                    </a:p>
                    <a:p>
                      <a:r>
                        <a:rPr lang="en-US" altLang="zh-CN" sz="1200" b="1" dirty="0">
                          <a:latin typeface="+mn-lt"/>
                        </a:rPr>
                        <a:t>SA5#154~#158 (5 meetings)</a:t>
                      </a:r>
                      <a:endParaRPr lang="zh-CN" alt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2.5 TU*5 meetings = 12.5 TU (CRs)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14 TU*5 meetings= 70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NA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2 TU*5=10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388727"/>
                  </a:ext>
                </a:extLst>
              </a:tr>
              <a:tr h="583048">
                <a:tc>
                  <a:txBody>
                    <a:bodyPr/>
                    <a:lstStyle/>
                    <a:p>
                      <a:r>
                        <a:rPr lang="en-US" altLang="zh-CN" sz="1200" b="1" dirty="0">
                          <a:latin typeface="+mn-lt"/>
                        </a:rPr>
                        <a:t>Jan.2025~Sep.2025: </a:t>
                      </a:r>
                    </a:p>
                    <a:p>
                      <a:r>
                        <a:rPr lang="en-US" altLang="zh-CN" sz="1200" b="1" dirty="0">
                          <a:latin typeface="+mn-lt"/>
                        </a:rPr>
                        <a:t>SA5#159~#162 (4 meetings)</a:t>
                      </a:r>
                      <a:endParaRPr lang="zh-CN" alt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1.5 TU*4 meetings=</a:t>
                      </a:r>
                    </a:p>
                    <a:p>
                      <a:r>
                        <a:rPr lang="en-US" altLang="zh-CN" sz="1200" dirty="0">
                          <a:latin typeface="+mn-lt"/>
                        </a:rPr>
                        <a:t>6 TU (CRs)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13 TU*4 meetings= 52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2 TU*4 meetings = 8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2 TU*4=8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655121"/>
                  </a:ext>
                </a:extLst>
              </a:tr>
              <a:tr h="233219">
                <a:tc>
                  <a:txBody>
                    <a:bodyPr/>
                    <a:lstStyle/>
                    <a:p>
                      <a:r>
                        <a:rPr lang="en-US" altLang="zh-CN" sz="1200" b="1" dirty="0">
                          <a:latin typeface="+mn-lt"/>
                        </a:rPr>
                        <a:t>Total=185 TU</a:t>
                      </a:r>
                      <a:endParaRPr lang="zh-CN" altLang="en-US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33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124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8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20 TU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16942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4D6813D-0A33-4161-BBD5-408D691E24A5}"/>
              </a:ext>
            </a:extLst>
          </p:cNvPr>
          <p:cNvSpPr txBox="1"/>
          <p:nvPr/>
        </p:nvSpPr>
        <p:spPr>
          <a:xfrm>
            <a:off x="475911" y="1120676"/>
            <a:ext cx="104562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/>
              <a:t>Assumptions: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200" dirty="0"/>
              <a:t>Every meeting day = 5 quarters (= 5 TUs)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200" dirty="0"/>
              <a:t>Total TUs per meeting = 18.5 TUs</a:t>
            </a:r>
          </a:p>
          <a:p>
            <a:pPr marL="950913" lvl="1" indent="-342900">
              <a:buFont typeface="+mj-lt"/>
              <a:buAutoNum type="arabicPeriod"/>
            </a:pPr>
            <a:r>
              <a:rPr lang="fr-FR" altLang="zh-CN" sz="1200" dirty="0">
                <a:sym typeface="Wingdings 3" panose="05040102010807070707" pitchFamily="18" charset="2"/>
              </a:rPr>
              <a:t>B</a:t>
            </a:r>
            <a:r>
              <a:rPr lang="en-US" altLang="zh-CN" sz="1200" dirty="0" err="1">
                <a:sym typeface="Wingdings 3" panose="05040102010807070707" pitchFamily="18" charset="2"/>
              </a:rPr>
              <a:t>uffer</a:t>
            </a:r>
            <a:r>
              <a:rPr lang="en-US" altLang="zh-CN" sz="1200" dirty="0">
                <a:sym typeface="Wingdings 3" panose="05040102010807070707" pitchFamily="18" charset="2"/>
              </a:rPr>
              <a:t> = 2 TUs</a:t>
            </a:r>
          </a:p>
          <a:p>
            <a:pPr marL="950913" lvl="1" indent="-342900">
              <a:buFont typeface="+mj-lt"/>
              <a:buAutoNum type="arabicPeriod"/>
            </a:pPr>
            <a:r>
              <a:rPr lang="en-US" altLang="zh-CN" sz="1200" dirty="0"/>
              <a:t>OAM = 16.5 TUs</a:t>
            </a:r>
          </a:p>
          <a:p>
            <a:pPr marL="1560513" lvl="2" indent="-342900">
              <a:buFont typeface="+mj-lt"/>
              <a:buAutoNum type="arabicPeriod"/>
            </a:pPr>
            <a:r>
              <a:rPr lang="fr-FR" altLang="zh-CN" sz="1200" dirty="0">
                <a:solidFill>
                  <a:prstClr val="black"/>
                </a:solidFill>
              </a:rPr>
              <a:t>M</a:t>
            </a:r>
            <a:r>
              <a:rPr lang="en-US" altLang="zh-CN" sz="1200" dirty="0" err="1">
                <a:solidFill>
                  <a:prstClr val="black"/>
                </a:solidFill>
              </a:rPr>
              <a:t>aintenance</a:t>
            </a:r>
            <a:r>
              <a:rPr lang="en-US" altLang="zh-CN" sz="1200" dirty="0">
                <a:solidFill>
                  <a:prstClr val="black"/>
                </a:solidFill>
              </a:rPr>
              <a:t> CRs + remaining Rel-18 work (TU allocation will decrease over time </a:t>
            </a:r>
            <a:r>
              <a:rPr lang="en-US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)</a:t>
            </a:r>
          </a:p>
          <a:p>
            <a:pPr marL="1560513" lvl="2" indent="-342900">
              <a:buFont typeface="+mj-lt"/>
              <a:buAutoNum type="arabicPeriod"/>
            </a:pP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R</a:t>
            </a:r>
            <a:r>
              <a:rPr lang="en-US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el-20 preparation work </a:t>
            </a:r>
            <a:r>
              <a:rPr lang="en-US" altLang="zh-CN" sz="1200" dirty="0">
                <a:solidFill>
                  <a:prstClr val="black"/>
                </a:solidFill>
              </a:rPr>
              <a:t>(TU allocation will be zero at the beginning and will increase over time </a:t>
            </a:r>
            <a:r>
              <a:rPr lang="en-US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)</a:t>
            </a:r>
          </a:p>
          <a:p>
            <a:pPr marL="1560513" lvl="2" indent="-342900">
              <a:buFont typeface="+mj-lt"/>
              <a:buAutoNum type="arabicPeriod"/>
            </a:pPr>
            <a:r>
              <a:rPr lang="fr-FR" altLang="zh-CN" sz="1200" dirty="0">
                <a:sym typeface="Wingdings 3" panose="05040102010807070707" pitchFamily="18" charset="2"/>
              </a:rPr>
              <a:t>A</a:t>
            </a:r>
            <a:r>
              <a:rPr lang="en-US" altLang="zh-CN" sz="1200" dirty="0" err="1">
                <a:sym typeface="Wingdings 3" panose="05040102010807070707" pitchFamily="18" charset="2"/>
              </a:rPr>
              <a:t>ll</a:t>
            </a:r>
            <a:r>
              <a:rPr lang="en-US" altLang="zh-CN" sz="1200" dirty="0">
                <a:sym typeface="Wingdings 3" panose="05040102010807070707" pitchFamily="18" charset="2"/>
              </a:rPr>
              <a:t> remaining time is available for Rel-19 SIDs / WIDs</a:t>
            </a:r>
            <a:endParaRPr lang="en-US" altLang="zh-CN" sz="1200" dirty="0">
              <a:solidFill>
                <a:prstClr val="black"/>
              </a:solidFill>
              <a:sym typeface="Wingdings 3" panose="05040102010807070707" pitchFamily="18" charset="2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T</a:t>
            </a:r>
            <a:r>
              <a:rPr lang="en-US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otal</a:t>
            </a:r>
            <a:r>
              <a:rPr lang="en-US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TUs allocated to Rel-19 SIDs / WIDs = 120 TUs, implying:</a:t>
            </a:r>
          </a:p>
          <a:p>
            <a:pPr marL="950913" lvl="1" indent="-342900">
              <a:buFont typeface="+mj-lt"/>
              <a:buAutoNum type="arabicPeriod"/>
            </a:pP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12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TUs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allocated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to Rel-19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SIDs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/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WIDs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per meeting (= 120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TUs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/ 10 meetings)</a:t>
            </a:r>
          </a:p>
          <a:p>
            <a:pPr marL="950913" lvl="1" indent="-342900">
              <a:buFont typeface="+mj-lt"/>
              <a:buAutoNum type="arabicPeriod"/>
            </a:pP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6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TUs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allocated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to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each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Rel-19 SID / WID in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average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(= 120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TUs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/ 20 Rel-19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SIDs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/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WIDs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)</a:t>
            </a:r>
          </a:p>
          <a:p>
            <a:pPr marL="950913" lvl="1" indent="-342900">
              <a:buFont typeface="+mj-lt"/>
              <a:buAutoNum type="arabicPeriod"/>
            </a:pP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0.6 TU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allocated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per Rel-19 SID / WID per meeting in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average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(= 12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TUs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 / 20 Rel-19 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SIDs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/</a:t>
            </a:r>
            <a:r>
              <a:rPr lang="fr-FR" altLang="zh-CN" sz="1200" dirty="0" err="1">
                <a:solidFill>
                  <a:prstClr val="black"/>
                </a:solidFill>
                <a:sym typeface="Wingdings 3" panose="05040102010807070707" pitchFamily="18" charset="2"/>
              </a:rPr>
              <a:t>WIDs</a:t>
            </a:r>
            <a:r>
              <a:rPr lang="fr-FR" altLang="zh-CN" sz="1200" dirty="0">
                <a:solidFill>
                  <a:prstClr val="black"/>
                </a:solidFill>
                <a:sym typeface="Wingdings 3" panose="05040102010807070707" pitchFamily="18" charset="2"/>
              </a:rPr>
              <a:t>)</a:t>
            </a:r>
            <a:endParaRPr lang="zh-CN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51620971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z00340018\AppData\Roaming\eSpace_Desktop\UserData\z00340018\imagefiles\originalImgfiles\AD638795-5AA5-41AC-BB4F-5DB8DA1E7911.png">
            <a:extLst>
              <a:ext uri="{FF2B5EF4-FFF2-40B4-BE49-F238E27FC236}">
                <a16:creationId xmlns:a16="http://schemas.microsoft.com/office/drawing/2014/main" id="{C5394241-C666-45B7-9213-D5ADFF52D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95" y="1007055"/>
            <a:ext cx="10363200" cy="5761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B73A834-FE96-4D3D-B514-F74B3097F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95" y="89114"/>
            <a:ext cx="9102725" cy="1143000"/>
          </a:xfrm>
        </p:spPr>
        <p:txBody>
          <a:bodyPr/>
          <a:lstStyle/>
          <a:p>
            <a:r>
              <a:rPr lang="en-US" altLang="zh-CN" sz="4000" dirty="0"/>
              <a:t>Sample of OAM TU planning and statistics</a:t>
            </a:r>
            <a:endParaRPr lang="zh-CN" altLang="en-US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EF4218-DCC2-4B71-B7DB-9DB0535965E8}"/>
              </a:ext>
            </a:extLst>
          </p:cNvPr>
          <p:cNvSpPr txBox="1"/>
          <p:nvPr/>
        </p:nvSpPr>
        <p:spPr>
          <a:xfrm rot="20264497">
            <a:off x="8774885" y="4741158"/>
            <a:ext cx="2145031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This is an example to illustrate TU statistics</a:t>
            </a:r>
            <a:endParaRPr lang="zh-CN" altLang="en-US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9B752F-D075-4C2A-A24B-4A76C95720FC}"/>
              </a:ext>
            </a:extLst>
          </p:cNvPr>
          <p:cNvSpPr txBox="1"/>
          <p:nvPr/>
        </p:nvSpPr>
        <p:spPr>
          <a:xfrm>
            <a:off x="2235906" y="4757618"/>
            <a:ext cx="1915965" cy="95410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TU planning: to be proposed by topic moderator and agreed by the group</a:t>
            </a:r>
            <a:endParaRPr lang="zh-CN" alt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B75B9E-DC91-4B61-A6DE-A82F5A5810FA}"/>
              </a:ext>
            </a:extLst>
          </p:cNvPr>
          <p:cNvSpPr txBox="1"/>
          <p:nvPr/>
        </p:nvSpPr>
        <p:spPr>
          <a:xfrm>
            <a:off x="4250725" y="4107697"/>
            <a:ext cx="4569251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TU statistics: to be filled by chair based on the time consumed after each meeting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52853539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F22EAC7-33FE-46C7-93AF-9B09E2C21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1" y="309964"/>
            <a:ext cx="8388350" cy="93472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de-DE" altLang="de-DE" sz="3200" dirty="0"/>
              <a:t>SA5 calendar with OAM TU (two parallel tracks on Tuesday/Wednesday)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EFDD739-EAD3-45DA-BDFC-A6C6D71CE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175867"/>
              </p:ext>
            </p:extLst>
          </p:nvPr>
        </p:nvGraphicFramePr>
        <p:xfrm>
          <a:off x="1322322" y="1851731"/>
          <a:ext cx="8801980" cy="4481434"/>
        </p:xfrm>
        <a:graphic>
          <a:graphicData uri="http://schemas.openxmlformats.org/drawingml/2006/table">
            <a:tbl>
              <a:tblPr firstRow="1" firstCol="1" bandRow="1"/>
              <a:tblGrid>
                <a:gridCol w="1059516">
                  <a:extLst>
                    <a:ext uri="{9D8B030D-6E8A-4147-A177-3AD203B41FA5}">
                      <a16:colId xmlns:a16="http://schemas.microsoft.com/office/drawing/2014/main" val="453583115"/>
                    </a:ext>
                  </a:extLst>
                </a:gridCol>
                <a:gridCol w="1530199">
                  <a:extLst>
                    <a:ext uri="{9D8B030D-6E8A-4147-A177-3AD203B41FA5}">
                      <a16:colId xmlns:a16="http://schemas.microsoft.com/office/drawing/2014/main" val="560376874"/>
                    </a:ext>
                  </a:extLst>
                </a:gridCol>
                <a:gridCol w="1530199">
                  <a:extLst>
                    <a:ext uri="{9D8B030D-6E8A-4147-A177-3AD203B41FA5}">
                      <a16:colId xmlns:a16="http://schemas.microsoft.com/office/drawing/2014/main" val="309222227"/>
                    </a:ext>
                  </a:extLst>
                </a:gridCol>
                <a:gridCol w="1530199">
                  <a:extLst>
                    <a:ext uri="{9D8B030D-6E8A-4147-A177-3AD203B41FA5}">
                      <a16:colId xmlns:a16="http://schemas.microsoft.com/office/drawing/2014/main" val="2041094273"/>
                    </a:ext>
                  </a:extLst>
                </a:gridCol>
                <a:gridCol w="1621033">
                  <a:extLst>
                    <a:ext uri="{9D8B030D-6E8A-4147-A177-3AD203B41FA5}">
                      <a16:colId xmlns:a16="http://schemas.microsoft.com/office/drawing/2014/main" val="1996662489"/>
                    </a:ext>
                  </a:extLst>
                </a:gridCol>
                <a:gridCol w="1530834">
                  <a:extLst>
                    <a:ext uri="{9D8B030D-6E8A-4147-A177-3AD203B41FA5}">
                      <a16:colId xmlns:a16="http://schemas.microsoft.com/office/drawing/2014/main" val="1593344267"/>
                    </a:ext>
                  </a:extLst>
                </a:gridCol>
              </a:tblGrid>
              <a:tr h="5342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Time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Thursday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Friday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Closing plenary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014564"/>
                  </a:ext>
                </a:extLst>
              </a:tr>
              <a:tr h="5024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Early Session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i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(If needed)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 Breakout (opt.)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Breakout (opt.)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Breakout (opt.)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Batang" panose="02030600000101010101" pitchFamily="18" charset="-127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Start at 8:30am </a:t>
                      </a: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(may change depends on the host restriction)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313744"/>
                  </a:ext>
                </a:extLst>
              </a:tr>
              <a:tr h="56854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09:00 - 10:30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Plenary Session#1 (1TU)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[Single Stream]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9854894"/>
                  </a:ext>
                </a:extLst>
              </a:tr>
              <a:tr h="24424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10:30 - 11:00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Morning Coffee Break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93756"/>
                  </a:ext>
                </a:extLst>
              </a:tr>
              <a:tr h="3580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11:00 - 12:30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33211"/>
                  </a:ext>
                </a:extLst>
              </a:tr>
              <a:tr h="2043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12:30 - 14:00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Lunch</a:t>
                      </a:r>
                      <a:endParaRPr lang="en-US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268007"/>
                  </a:ext>
                </a:extLst>
              </a:tr>
              <a:tr h="3580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14:00 - 15:30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675116"/>
                  </a:ext>
                </a:extLst>
              </a:tr>
              <a:tr h="2352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15:30 - 16:00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Afternoon Coffee 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987309"/>
                  </a:ext>
                </a:extLst>
              </a:tr>
              <a:tr h="4944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16:00 - 17:30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i="1" dirty="0">
                          <a:effectLst/>
                          <a:highlight>
                            <a:srgbClr val="C1E442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Revision session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highlight>
                          <a:srgbClr val="C1E442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Closing plenary 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856872"/>
                  </a:ext>
                </a:extLst>
              </a:tr>
              <a:tr h="2405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17:30 - 17:40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Arial" panose="020B0604020202020204" pitchFamily="34" charset="0"/>
                        </a:rPr>
                        <a:t>Break</a:t>
                      </a:r>
                      <a:endParaRPr lang="en-US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725036"/>
                  </a:ext>
                </a:extLst>
              </a:tr>
              <a:tr h="553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17:40 – 19:10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i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Stream#1 (0.5 TU)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i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Stream#2 (0.5 TU)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Stop around 18:45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Social evening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Stream#1 (1TU)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accent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Stream#2 (1TU)</a:t>
                      </a:r>
                      <a:endParaRPr lang="en-US" sz="800" dirty="0">
                        <a:solidFill>
                          <a:schemeClr val="accent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i="1" dirty="0">
                          <a:effectLst/>
                          <a:highlight>
                            <a:srgbClr val="C1E442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Revision session</a:t>
                      </a: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378" marR="65378" marT="51455" marB="5145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52346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3EE13C7-ECF6-4142-9722-E68BAA9493C3}"/>
              </a:ext>
            </a:extLst>
          </p:cNvPr>
          <p:cNvSpPr txBox="1"/>
          <p:nvPr/>
        </p:nvSpPr>
        <p:spPr>
          <a:xfrm>
            <a:off x="820828" y="1319635"/>
            <a:ext cx="75376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Assumption: Every day = 5 sessions (TUs),  total TU in 1 track in ordinary meeting = 18.5 TUs</a:t>
            </a:r>
          </a:p>
          <a:p>
            <a:r>
              <a:rPr lang="en-US" altLang="zh-CN" b="1" dirty="0"/>
              <a:t>Two extra days in parallel = 9.5 sessions (TUs), total TU in 1 ordinary meeting = 28 TUs</a:t>
            </a:r>
            <a:endParaRPr lang="zh-CN" alt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30A882-EBA7-45DF-848B-F45BA9EA09A0}"/>
              </a:ext>
            </a:extLst>
          </p:cNvPr>
          <p:cNvSpPr txBox="1"/>
          <p:nvPr/>
        </p:nvSpPr>
        <p:spPr>
          <a:xfrm rot="20264497">
            <a:off x="9200139" y="5136881"/>
            <a:ext cx="2670801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800" dirty="0"/>
              <a:t>This is practice of TU calculation, not decision for parallel tracks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5330057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158149</TotalTime>
  <Words>2929</Words>
  <Application>Microsoft Office PowerPoint</Application>
  <PresentationFormat>Widescreen</PresentationFormat>
  <Paragraphs>609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8" baseType="lpstr">
      <vt:lpstr>Batang</vt:lpstr>
      <vt:lpstr>Microsoft YaHei UI</vt:lpstr>
      <vt:lpstr>Montserrat</vt:lpstr>
      <vt:lpstr>MS PGothic</vt:lpstr>
      <vt:lpstr>MS PGothic</vt:lpstr>
      <vt:lpstr>等线</vt:lpstr>
      <vt:lpstr>宋体</vt:lpstr>
      <vt:lpstr>微软雅黑</vt:lpstr>
      <vt:lpstr>微软雅黑</vt:lpstr>
      <vt:lpstr>Arial</vt:lpstr>
      <vt:lpstr>Calibri</vt:lpstr>
      <vt:lpstr>Times New Roman</vt:lpstr>
      <vt:lpstr>Wingdings</vt:lpstr>
      <vt:lpstr>Wingdings 3</vt:lpstr>
      <vt:lpstr>Office Theme</vt:lpstr>
      <vt:lpstr>   Rel-19 SA5 work planning SA5#152, 13 – 17 November, 2023 </vt:lpstr>
      <vt:lpstr>PowerPoint Presentation</vt:lpstr>
      <vt:lpstr>PowerPoint Presentation</vt:lpstr>
      <vt:lpstr>Rel-19 work progress in other SA groups</vt:lpstr>
      <vt:lpstr>SA5 calendar with OAM TU (one track) </vt:lpstr>
      <vt:lpstr>TU Budget for SA5 OAM</vt:lpstr>
      <vt:lpstr>SA5 Rel-19 OAM TU planning (Jan.2024~Sep.2025)</vt:lpstr>
      <vt:lpstr>Sample of OAM TU planning and statistics</vt:lpstr>
      <vt:lpstr>SA5 calendar with OAM TU (two parallel tracks on Tuesday/Wednesday) </vt:lpstr>
      <vt:lpstr>TU Comparison of two tracks/one track</vt:lpstr>
      <vt:lpstr>SA5 Rel-18 leftover TU (~Jan.2024)</vt:lpstr>
      <vt:lpstr>Summary</vt:lpstr>
      <vt:lpstr>Thank you!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1024</cp:lastModifiedBy>
  <cp:revision>3707</cp:revision>
  <dcterms:created xsi:type="dcterms:W3CDTF">2008-08-30T09:32:10Z</dcterms:created>
  <dcterms:modified xsi:type="dcterms:W3CDTF">2023-10-26T03:43:14Z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(3)7rM8c5xW5xJgfA1FJaY3bW+YE0XGisxWDDKQ2ASaIh7aBR7MnRuPKK3B/oPFi0JaWGHhvw/t
bpmKLvKk5uA4bIFtz59M7+64SjffvGNqcaALmJrmITBzBWh+33rRsDHiJ9KmBjDeW+tWgXbI
7zhVyH3ROZS1d1BEkwWycbs093Prk+cpoaRSBAa+TcRHWNc8U8hGo9auqi2icLiw04BQ8CpU
wdCxNzHV/VNJr9dj0o</vt:lpwstr>
  </property>
  <property fmtid="{D5CDD505-2E9C-101B-9397-08002B2CF9AE}" pid="3" name="_2015_ms_pID_7253431">
    <vt:lpwstr>zbBm0oq5slusdLe809wlB4EMRCoPah5F6+ay8u9JF4DZFSyam8B1oL
qgN4J3V5RjBbpErYKhtsmOQssjH0TTdE7gpNkk4oAj7wkIO6gXsGlkkQgqkuje1RmrlU05rC
Qs7CYrr29rrO1K2evU+TSSu5PEIpXrK+OXyEc41cw8MrKZx+16gzcExM403BdnGfu6UKs9Bm
Y/RQYthAtsKBqlaES22hmN0hPnWutyYmCxJV</vt:lpwstr>
  </property>
  <property fmtid="{D5CDD505-2E9C-101B-9397-08002B2CF9AE}" pid="4" name="_2015_ms_pID_7253432">
    <vt:lpwstr>cF4IAazqITIjUcsfYNWkrfg=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1698067796</vt:lpwstr>
  </property>
</Properties>
</file>