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0"/>
  </p:notesMasterIdLst>
  <p:handoutMasterIdLst>
    <p:handoutMasterId r:id="rId31"/>
  </p:handoutMasterIdLst>
  <p:sldIdLst>
    <p:sldId id="303" r:id="rId2"/>
    <p:sldId id="934" r:id="rId3"/>
    <p:sldId id="893" r:id="rId4"/>
    <p:sldId id="918" r:id="rId5"/>
    <p:sldId id="894" r:id="rId6"/>
    <p:sldId id="900" r:id="rId7"/>
    <p:sldId id="901" r:id="rId8"/>
    <p:sldId id="929" r:id="rId9"/>
    <p:sldId id="902" r:id="rId10"/>
    <p:sldId id="910" r:id="rId11"/>
    <p:sldId id="924" r:id="rId12"/>
    <p:sldId id="925" r:id="rId13"/>
    <p:sldId id="917" r:id="rId14"/>
    <p:sldId id="931" r:id="rId15"/>
    <p:sldId id="915" r:id="rId16"/>
    <p:sldId id="919" r:id="rId17"/>
    <p:sldId id="908" r:id="rId18"/>
    <p:sldId id="933" r:id="rId19"/>
    <p:sldId id="932" r:id="rId20"/>
    <p:sldId id="920" r:id="rId21"/>
    <p:sldId id="921" r:id="rId22"/>
    <p:sldId id="922" r:id="rId23"/>
    <p:sldId id="926" r:id="rId24"/>
    <p:sldId id="935" r:id="rId25"/>
    <p:sldId id="916" r:id="rId26"/>
    <p:sldId id="909" r:id="rId27"/>
    <p:sldId id="927" r:id="rId28"/>
    <p:sldId id="914" r:id="rId2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5196" autoAdjust="0"/>
  </p:normalViewPr>
  <p:slideViewPr>
    <p:cSldViewPr snapToGrid="0">
      <p:cViewPr varScale="1">
        <p:scale>
          <a:sx n="85" d="100"/>
          <a:sy n="85" d="100"/>
        </p:scale>
        <p:origin x="451"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8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8/3/2023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8/3/2023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7BB3565-DE1F-45E8-8B92-B6CEF3A5A934}" type="slidenum">
              <a:rPr lang="en-GB" altLang="en-US" smtClean="0"/>
              <a:pPr>
                <a:defRPr/>
              </a:pPr>
              <a:t>3</a:t>
            </a:fld>
            <a:endParaRPr lang="en-GB" altLang="en-US" dirty="0"/>
          </a:p>
        </p:txBody>
      </p:sp>
    </p:spTree>
    <p:extLst>
      <p:ext uri="{BB962C8B-B14F-4D97-AF65-F5344CB8AC3E}">
        <p14:creationId xmlns:p14="http://schemas.microsoft.com/office/powerpoint/2010/main" val="36746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11</a:t>
            </a:fld>
            <a:endParaRPr lang="en-GB" altLang="en-US" dirty="0"/>
          </a:p>
        </p:txBody>
      </p:sp>
    </p:spTree>
    <p:extLst>
      <p:ext uri="{BB962C8B-B14F-4D97-AF65-F5344CB8AC3E}">
        <p14:creationId xmlns:p14="http://schemas.microsoft.com/office/powerpoint/2010/main" val="292407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12</a:t>
            </a:fld>
            <a:endParaRPr lang="en-GB" altLang="en-US" dirty="0"/>
          </a:p>
        </p:txBody>
      </p:sp>
    </p:spTree>
    <p:extLst>
      <p:ext uri="{BB962C8B-B14F-4D97-AF65-F5344CB8AC3E}">
        <p14:creationId xmlns:p14="http://schemas.microsoft.com/office/powerpoint/2010/main" val="116342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7BB3565-DE1F-45E8-8B92-B6CEF3A5A934}" type="slidenum">
              <a:rPr lang="en-GB" altLang="en-US" smtClean="0"/>
              <a:pPr>
                <a:defRPr/>
              </a:pPr>
              <a:t>24</a:t>
            </a:fld>
            <a:endParaRPr lang="en-GB" altLang="en-US" dirty="0"/>
          </a:p>
        </p:txBody>
      </p:sp>
    </p:spTree>
    <p:extLst>
      <p:ext uri="{BB962C8B-B14F-4D97-AF65-F5344CB8AC3E}">
        <p14:creationId xmlns:p14="http://schemas.microsoft.com/office/powerpoint/2010/main" val="4080996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forge.3gpp.org/rep/sa5/MnS/-/blob/Rel-17/OpenAPI/TS28532_ProvMnS.ya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Word_Document.docx"/><Relationship Id="rId4" Type="http://schemas.openxmlformats.org/officeDocument/2006/relationships/hyperlink" Target="https://forge.3gpp.org/rep/sa5/MnS/-/blob/Integration_Rel17_SA5_149_YAML/OpenAPI/TS28312_IntentNrm.ya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orge.3gpp.org/rep/sa5/MnS/-/blob/Integration_Rel17_SA5_149_YAML/OpenAPI/TS28312_IntentExpectations.yaml"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rge.3gpp.org/rep/sa5/MnS/-/blob/Integration_Rel17_SA5_149_YAML/OpenAPI/TS28312_IntentExpectations.ya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90848" y="2492610"/>
            <a:ext cx="9211889" cy="1882165"/>
          </a:xfrm>
        </p:spPr>
        <p:txBody>
          <a:bodyPr>
            <a:noAutofit/>
          </a:bodyPr>
          <a:lstStyle/>
          <a:p>
            <a:pPr>
              <a:defRPr/>
            </a:pPr>
            <a:r>
              <a:rPr lang="en-US" altLang="zh-CN" sz="4800" b="1" dirty="0"/>
              <a:t>3GPP-ZSM joint discussion on Intent Driven Management </a:t>
            </a:r>
            <a:br>
              <a:rPr lang="en-GB" sz="4800" b="1" i="1" dirty="0"/>
            </a:br>
            <a:r>
              <a:rPr lang="fr-FR" sz="2400" dirty="0">
                <a:latin typeface="Arial" pitchFamily="34" charset="0"/>
              </a:rPr>
              <a:t>August 3</a:t>
            </a:r>
            <a:r>
              <a:rPr lang="en-US" sz="2400" baseline="30000" dirty="0">
                <a:latin typeface="Arial" pitchFamily="34" charset="0"/>
              </a:rPr>
              <a:t>rd</a:t>
            </a:r>
            <a:r>
              <a:rPr lang="zh-CN" altLang="en-US" sz="2400" dirty="0">
                <a:latin typeface="Arial" pitchFamily="34" charset="0"/>
              </a:rPr>
              <a:t> </a:t>
            </a:r>
            <a:r>
              <a:rPr lang="en-US" sz="2400" dirty="0">
                <a:latin typeface="Arial" pitchFamily="34" charset="0"/>
              </a:rPr>
              <a:t>,2023</a:t>
            </a:r>
            <a:endParaRPr lang="en-GB" sz="4800" dirty="0">
              <a:effectLst>
                <a:outerShdw blurRad="38100" dist="38100" dir="2700000" algn="tl">
                  <a:srgbClr val="C0C0C0"/>
                </a:outerShdw>
              </a:effectLst>
            </a:endParaRPr>
          </a:p>
        </p:txBody>
      </p:sp>
      <p:sp>
        <p:nvSpPr>
          <p:cNvPr id="2" name="文本框 1">
            <a:extLst>
              <a:ext uri="{FF2B5EF4-FFF2-40B4-BE49-F238E27FC236}">
                <a16:creationId xmlns:a16="http://schemas.microsoft.com/office/drawing/2014/main" id="{5C66AC5B-353D-4F2E-A14F-5C8C006C9CC5}"/>
              </a:ext>
            </a:extLst>
          </p:cNvPr>
          <p:cNvSpPr txBox="1"/>
          <p:nvPr/>
        </p:nvSpPr>
        <p:spPr>
          <a:xfrm>
            <a:off x="6712061" y="5342232"/>
            <a:ext cx="4000500" cy="523220"/>
          </a:xfrm>
          <a:prstGeom prst="rect">
            <a:avLst/>
          </a:prstGeom>
          <a:noFill/>
        </p:spPr>
        <p:txBody>
          <a:bodyPr wrap="square" rtlCol="0">
            <a:spAutoFit/>
          </a:bodyPr>
          <a:lstStyle/>
          <a:p>
            <a:r>
              <a:rPr lang="en-US" altLang="zh-CN" sz="1400" dirty="0"/>
              <a:t>Xu Ruiyue, xuruiyue@huawei.com </a:t>
            </a:r>
          </a:p>
          <a:p>
            <a:r>
              <a:rPr lang="en-US" altLang="zh-CN" sz="1400" dirty="0"/>
              <a:t>Mark Scott,  mark.scott@ericsson.com</a:t>
            </a:r>
            <a:endParaRPr lang="zh-CN" altLang="en-US" sz="1400"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10</a:t>
            </a:fld>
            <a:endParaRPr lang="en-GB" dirty="0"/>
          </a:p>
        </p:txBody>
      </p:sp>
      <p:sp>
        <p:nvSpPr>
          <p:cNvPr id="6" name="Title 1"/>
          <p:cNvSpPr>
            <a:spLocks noGrp="1"/>
          </p:cNvSpPr>
          <p:nvPr>
            <p:ph type="title"/>
          </p:nvPr>
        </p:nvSpPr>
        <p:spPr>
          <a:xfrm>
            <a:off x="48234" y="43696"/>
            <a:ext cx="8103477" cy="785650"/>
          </a:xfrm>
        </p:spPr>
        <p:txBody>
          <a:bodyPr/>
          <a:lstStyle/>
          <a:p>
            <a:pPr algn="l"/>
            <a:r>
              <a:rPr lang="sv-SE" sz="3200" dirty="0"/>
              <a:t>3GPP </a:t>
            </a:r>
            <a:r>
              <a:rPr lang="en-US" sz="3200" dirty="0"/>
              <a:t>R17 </a:t>
            </a:r>
            <a:r>
              <a:rPr lang="sv-SE" sz="3200" dirty="0"/>
              <a:t>Intent driven Use case</a:t>
            </a:r>
            <a:r>
              <a:rPr lang="en-US" altLang="zh-CN" sz="3200" dirty="0"/>
              <a:t>s</a:t>
            </a:r>
            <a:endParaRPr lang="sv-SE" sz="3200" dirty="0"/>
          </a:p>
        </p:txBody>
      </p:sp>
      <p:sp>
        <p:nvSpPr>
          <p:cNvPr id="9" name="矩形 8"/>
          <p:cNvSpPr/>
          <p:nvPr/>
        </p:nvSpPr>
        <p:spPr bwMode="auto">
          <a:xfrm>
            <a:off x="744391" y="1764161"/>
            <a:ext cx="10123305" cy="19197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2" name="矩形 11"/>
          <p:cNvSpPr/>
          <p:nvPr/>
        </p:nvSpPr>
        <p:spPr>
          <a:xfrm>
            <a:off x="809581" y="1861322"/>
            <a:ext cx="9992924" cy="1631216"/>
          </a:xfrm>
          <a:prstGeom prst="rect">
            <a:avLst/>
          </a:prstGeom>
        </p:spPr>
        <p:txBody>
          <a:bodyPr wrap="square">
            <a:spAutoFit/>
          </a:bodyPr>
          <a:lstStyle/>
          <a:p>
            <a:pPr marL="285750" indent="-285750">
              <a:buFont typeface="Wingdings" panose="05000000000000000000" pitchFamily="2" charset="2"/>
              <a:buChar char="Ø"/>
            </a:pPr>
            <a:r>
              <a:rPr lang="en-GB" altLang="zh-CN" sz="2000" dirty="0"/>
              <a:t>Intent driven approach for delivering radio network</a:t>
            </a:r>
          </a:p>
          <a:p>
            <a:pPr marL="285750" indent="-285750">
              <a:buFont typeface="Wingdings" panose="05000000000000000000" pitchFamily="2" charset="2"/>
              <a:buChar char="Ø"/>
            </a:pPr>
            <a:r>
              <a:rPr lang="en-GB" altLang="zh-CN" sz="2000" dirty="0"/>
              <a:t>Intent driven approach for delivering a radio service</a:t>
            </a:r>
            <a:endParaRPr lang="zh-CN" altLang="zh-CN" sz="2000" dirty="0"/>
          </a:p>
          <a:p>
            <a:pPr marL="285750" indent="-285750">
              <a:buFont typeface="Wingdings" panose="05000000000000000000" pitchFamily="2" charset="2"/>
              <a:buChar char="Ø"/>
            </a:pPr>
            <a:r>
              <a:rPr lang="en-GB" altLang="zh-CN" sz="2000" dirty="0"/>
              <a:t>Intent driven approach for delivering a service</a:t>
            </a:r>
          </a:p>
          <a:p>
            <a:pPr marL="285750" indent="-285750">
              <a:buFont typeface="Wingdings" panose="05000000000000000000" pitchFamily="2" charset="2"/>
              <a:buChar char="Ø"/>
            </a:pPr>
            <a:r>
              <a:rPr lang="en-GB" altLang="zh-CN" sz="2000" dirty="0"/>
              <a:t>Intent driven approach for coverage performance to be assured</a:t>
            </a:r>
          </a:p>
          <a:p>
            <a:pPr marL="285750" indent="-285750">
              <a:buFont typeface="Wingdings" panose="05000000000000000000" pitchFamily="2" charset="2"/>
              <a:buChar char="Ø"/>
            </a:pPr>
            <a:r>
              <a:rPr lang="en-GB" altLang="zh-CN" sz="2000" dirty="0"/>
              <a:t>Intent driven approach for RAN UE throughput performance to be assured</a:t>
            </a:r>
            <a:endParaRPr lang="zh-CN" altLang="en-US" sz="2000" dirty="0"/>
          </a:p>
        </p:txBody>
      </p:sp>
      <p:sp>
        <p:nvSpPr>
          <p:cNvPr id="7" name="文本框 6">
            <a:extLst>
              <a:ext uri="{FF2B5EF4-FFF2-40B4-BE49-F238E27FC236}">
                <a16:creationId xmlns:a16="http://schemas.microsoft.com/office/drawing/2014/main" id="{09B29E4C-DDE5-462F-9655-EC7EE25DB3F0}"/>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143459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a:t>3GPP </a:t>
            </a:r>
            <a:r>
              <a:rPr lang="en-US" altLang="zh-CN" sz="3200" dirty="0"/>
              <a:t>R17 </a:t>
            </a:r>
            <a:r>
              <a:rPr lang="en-GB" altLang="zh-CN" sz="3200" dirty="0"/>
              <a:t>Intent Driven MnS </a:t>
            </a:r>
            <a:r>
              <a:rPr lang="en-US" altLang="zh-CN" sz="3200" dirty="0"/>
              <a:t>Stage2 and Stage3 definition</a:t>
            </a:r>
            <a:endParaRPr lang="zh-CN" altLang="en-US" sz="3200" dirty="0"/>
          </a:p>
        </p:txBody>
      </p:sp>
      <p:sp>
        <p:nvSpPr>
          <p:cNvPr id="3" name="文本框 2"/>
          <p:cNvSpPr txBox="1"/>
          <p:nvPr/>
        </p:nvSpPr>
        <p:spPr>
          <a:xfrm>
            <a:off x="331692" y="1165557"/>
            <a:ext cx="636542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Management operations for intent (MnS component type A)</a:t>
            </a:r>
            <a:endParaRPr lang="en-US" altLang="zh-CN" sz="1600" b="1" dirty="0"/>
          </a:p>
        </p:txBody>
      </p:sp>
      <p:sp>
        <p:nvSpPr>
          <p:cNvPr id="8" name="文本框 7"/>
          <p:cNvSpPr txBox="1"/>
          <p:nvPr/>
        </p:nvSpPr>
        <p:spPr>
          <a:xfrm>
            <a:off x="710038" y="4807883"/>
            <a:ext cx="9693921" cy="307777"/>
          </a:xfrm>
          <a:prstGeom prst="rect">
            <a:avLst/>
          </a:prstGeom>
          <a:noFill/>
        </p:spPr>
        <p:txBody>
          <a:bodyPr wrap="square" rtlCol="0">
            <a:spAutoFit/>
          </a:bodyPr>
          <a:lstStyle/>
          <a:p>
            <a:r>
              <a:rPr lang="en-US" altLang="zh-CN" sz="1400" dirty="0"/>
              <a:t>OpenAPI:  </a:t>
            </a:r>
            <a:r>
              <a:rPr lang="en-US" altLang="zh-CN" sz="1400" dirty="0">
                <a:hlinkClick r:id="rId3"/>
              </a:rPr>
              <a:t>https://forge.3gpp.org/rep/sa5/MnS/-/blob/Rel-17/OpenAPI/TS28532_ProvMnS.yaml</a:t>
            </a:r>
            <a:endParaRPr lang="en-US" altLang="zh-CN" sz="1400" dirty="0"/>
          </a:p>
        </p:txBody>
      </p:sp>
      <p:sp>
        <p:nvSpPr>
          <p:cNvPr id="9" name="文本框 8"/>
          <p:cNvSpPr txBox="1"/>
          <p:nvPr/>
        </p:nvSpPr>
        <p:spPr>
          <a:xfrm>
            <a:off x="422069" y="5908605"/>
            <a:ext cx="4553575" cy="292388"/>
          </a:xfrm>
          <a:prstGeom prst="rect">
            <a:avLst/>
          </a:prstGeom>
          <a:noFill/>
        </p:spPr>
        <p:txBody>
          <a:bodyPr wrap="square" rtlCol="0">
            <a:spAutoFit/>
          </a:bodyPr>
          <a:lstStyle/>
          <a:p>
            <a:r>
              <a:rPr lang="en-US" altLang="zh-CN" dirty="0"/>
              <a:t>Source: TS 28.532 and TS 28.312 v 18.0.0</a:t>
            </a:r>
            <a:endParaRPr lang="zh-CN" altLang="en-US" dirty="0"/>
          </a:p>
        </p:txBody>
      </p:sp>
      <p:graphicFrame>
        <p:nvGraphicFramePr>
          <p:cNvPr id="6" name="表格 5">
            <a:extLst>
              <a:ext uri="{FF2B5EF4-FFF2-40B4-BE49-F238E27FC236}">
                <a16:creationId xmlns:a16="http://schemas.microsoft.com/office/drawing/2014/main" id="{9933ECB2-6A94-4F1C-A1D8-A4865E3BAE47}"/>
              </a:ext>
            </a:extLst>
          </p:cNvPr>
          <p:cNvGraphicFramePr>
            <a:graphicFrameLocks noGrp="1"/>
          </p:cNvGraphicFramePr>
          <p:nvPr>
            <p:extLst>
              <p:ext uri="{D42A27DB-BD31-4B8C-83A1-F6EECF244321}">
                <p14:modId xmlns:p14="http://schemas.microsoft.com/office/powerpoint/2010/main" val="3376787410"/>
              </p:ext>
            </p:extLst>
          </p:nvPr>
        </p:nvGraphicFramePr>
        <p:xfrm>
          <a:off x="758222" y="2479406"/>
          <a:ext cx="9991725" cy="1942588"/>
        </p:xfrm>
        <a:graphic>
          <a:graphicData uri="http://schemas.openxmlformats.org/drawingml/2006/table">
            <a:tbl>
              <a:tblPr firstRow="1" firstCol="1" bandRow="1"/>
              <a:tblGrid>
                <a:gridCol w="1827376">
                  <a:extLst>
                    <a:ext uri="{9D8B030D-6E8A-4147-A177-3AD203B41FA5}">
                      <a16:colId xmlns:a16="http://schemas.microsoft.com/office/drawing/2014/main" val="4153767520"/>
                    </a:ext>
                  </a:extLst>
                </a:gridCol>
                <a:gridCol w="1671825">
                  <a:extLst>
                    <a:ext uri="{9D8B030D-6E8A-4147-A177-3AD203B41FA5}">
                      <a16:colId xmlns:a16="http://schemas.microsoft.com/office/drawing/2014/main" val="2540893353"/>
                    </a:ext>
                  </a:extLst>
                </a:gridCol>
                <a:gridCol w="1298505">
                  <a:extLst>
                    <a:ext uri="{9D8B030D-6E8A-4147-A177-3AD203B41FA5}">
                      <a16:colId xmlns:a16="http://schemas.microsoft.com/office/drawing/2014/main" val="2275183817"/>
                    </a:ext>
                  </a:extLst>
                </a:gridCol>
                <a:gridCol w="5194019">
                  <a:extLst>
                    <a:ext uri="{9D8B030D-6E8A-4147-A177-3AD203B41FA5}">
                      <a16:colId xmlns:a16="http://schemas.microsoft.com/office/drawing/2014/main" val="4088044589"/>
                    </a:ext>
                  </a:extLst>
                </a:gridCol>
              </a:tblGrid>
              <a:tr h="521210">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intent lifecycle management</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IS operation</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HTTP Method</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Resource URI</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0938746"/>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Create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createMOI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956421"/>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deleteMOI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012180"/>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Modify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modifyMOIAttributes operation  </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PATCH</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767734"/>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Query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getMOIAttributes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GET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628324"/>
                  </a:ext>
                </a:extLst>
              </a:tr>
            </a:tbl>
          </a:graphicData>
        </a:graphic>
      </p:graphicFrame>
      <p:sp>
        <p:nvSpPr>
          <p:cNvPr id="7" name="矩形 6">
            <a:extLst>
              <a:ext uri="{FF2B5EF4-FFF2-40B4-BE49-F238E27FC236}">
                <a16:creationId xmlns:a16="http://schemas.microsoft.com/office/drawing/2014/main" id="{2A05403D-B739-4B03-AF04-83154967018E}"/>
              </a:ext>
            </a:extLst>
          </p:cNvPr>
          <p:cNvSpPr/>
          <p:nvPr/>
        </p:nvSpPr>
        <p:spPr>
          <a:xfrm>
            <a:off x="530099" y="1691597"/>
            <a:ext cx="10219848" cy="523220"/>
          </a:xfrm>
          <a:prstGeom prst="rect">
            <a:avLst/>
          </a:prstGeom>
        </p:spPr>
        <p:txBody>
          <a:bodyPr wrap="square">
            <a:spAutoFit/>
          </a:bodyPr>
          <a:lstStyle/>
          <a:p>
            <a:pPr algn="just"/>
            <a:r>
              <a:rPr lang="en-US" altLang="zh-CN" sz="1400" dirty="0"/>
              <a:t>The operations (e.g. createMOI operations) and notifications (e.g. notifyMOIcreation) of generic provisioning MnS defined in 3GPP TS 28.532 [3] can be used for intent lifecycle management.</a:t>
            </a:r>
            <a:endParaRPr lang="zh-CN" altLang="en-US" sz="1400" dirty="0"/>
          </a:p>
        </p:txBody>
      </p:sp>
      <p:sp>
        <p:nvSpPr>
          <p:cNvPr id="16" name="Rectangle 2">
            <a:extLst>
              <a:ext uri="{FF2B5EF4-FFF2-40B4-BE49-F238E27FC236}">
                <a16:creationId xmlns:a16="http://schemas.microsoft.com/office/drawing/2014/main" id="{2FF9DFD7-A6A7-4402-A22E-29BDC53AD3DC}"/>
              </a:ext>
            </a:extLst>
          </p:cNvPr>
          <p:cNvSpPr>
            <a:spLocks noChangeArrowheads="1"/>
          </p:cNvSpPr>
          <p:nvPr/>
        </p:nvSpPr>
        <p:spPr bwMode="auto">
          <a:xfrm>
            <a:off x="7231224" y="2062642"/>
            <a:ext cx="7372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5625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a:t>3GPP </a:t>
            </a:r>
            <a:r>
              <a:rPr lang="en-US" altLang="zh-CN" sz="3200" dirty="0"/>
              <a:t>R17 </a:t>
            </a:r>
            <a:r>
              <a:rPr lang="en-GB" altLang="zh-CN" sz="3200" dirty="0"/>
              <a:t>Intent Driven MnS </a:t>
            </a:r>
            <a:r>
              <a:rPr lang="en-US" altLang="zh-CN" sz="3200" dirty="0"/>
              <a:t>Stage2 and Stage3 definition</a:t>
            </a:r>
            <a:endParaRPr lang="zh-CN" altLang="en-US" sz="3200" dirty="0"/>
          </a:p>
        </p:txBody>
      </p:sp>
      <p:sp>
        <p:nvSpPr>
          <p:cNvPr id="8" name="文本框 7"/>
          <p:cNvSpPr txBox="1"/>
          <p:nvPr/>
        </p:nvSpPr>
        <p:spPr>
          <a:xfrm>
            <a:off x="908884" y="6151438"/>
            <a:ext cx="11283116" cy="292388"/>
          </a:xfrm>
          <a:prstGeom prst="rect">
            <a:avLst/>
          </a:prstGeom>
          <a:noFill/>
        </p:spPr>
        <p:txBody>
          <a:bodyPr wrap="square" rtlCol="0">
            <a:spAutoFit/>
          </a:bodyPr>
          <a:lstStyle/>
          <a:p>
            <a:r>
              <a:rPr lang="en-US" altLang="zh-CN" dirty="0"/>
              <a:t>OpenAPI:  </a:t>
            </a:r>
            <a:r>
              <a:rPr lang="en-US" altLang="zh-CN" dirty="0">
                <a:hlinkClick r:id="rId4"/>
              </a:rPr>
              <a:t>https://forge.3gpp.org/rep/sa5/MnS/-/blob/Integration_Rel17_SA5_149_YAML/OpenAPI/TS28312_IntentNrm.yaml</a:t>
            </a:r>
            <a:endParaRPr lang="en-US" altLang="zh-CN" dirty="0"/>
          </a:p>
        </p:txBody>
      </p:sp>
      <p:sp>
        <p:nvSpPr>
          <p:cNvPr id="9" name="文本框 8"/>
          <p:cNvSpPr txBox="1"/>
          <p:nvPr/>
        </p:nvSpPr>
        <p:spPr>
          <a:xfrm>
            <a:off x="313052" y="6343523"/>
            <a:ext cx="4553575" cy="292388"/>
          </a:xfrm>
          <a:prstGeom prst="rect">
            <a:avLst/>
          </a:prstGeom>
          <a:noFill/>
        </p:spPr>
        <p:txBody>
          <a:bodyPr wrap="square" rtlCol="0">
            <a:spAutoFit/>
          </a:bodyPr>
          <a:lstStyle/>
          <a:p>
            <a:r>
              <a:rPr lang="en-US" altLang="zh-CN" dirty="0"/>
              <a:t>Source: TS 28.312 v 17.4.1</a:t>
            </a:r>
            <a:endParaRPr lang="zh-CN" altLang="en-US" dirty="0"/>
          </a:p>
        </p:txBody>
      </p:sp>
      <p:sp>
        <p:nvSpPr>
          <p:cNvPr id="11" name="文本框 10"/>
          <p:cNvSpPr txBox="1"/>
          <p:nvPr/>
        </p:nvSpPr>
        <p:spPr>
          <a:xfrm>
            <a:off x="128452" y="1103476"/>
            <a:ext cx="5251073"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Intent Information Model</a:t>
            </a:r>
            <a:r>
              <a:rPr lang="en-US" altLang="zh-CN" sz="1600" b="1" dirty="0"/>
              <a:t>(MnS component type B)</a:t>
            </a:r>
          </a:p>
        </p:txBody>
      </p:sp>
      <p:sp>
        <p:nvSpPr>
          <p:cNvPr id="13" name="文本框 12"/>
          <p:cNvSpPr txBox="1"/>
          <p:nvPr/>
        </p:nvSpPr>
        <p:spPr>
          <a:xfrm>
            <a:off x="403363" y="1442030"/>
            <a:ext cx="3515717"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b="1" dirty="0"/>
              <a:t>Generic Intent model</a:t>
            </a:r>
            <a:endParaRPr lang="zh-CN" altLang="en-US" sz="1600" b="1" dirty="0"/>
          </a:p>
        </p:txBody>
      </p:sp>
      <p:sp>
        <p:nvSpPr>
          <p:cNvPr id="16" name="Rectangle 2">
            <a:extLst>
              <a:ext uri="{FF2B5EF4-FFF2-40B4-BE49-F238E27FC236}">
                <a16:creationId xmlns:a16="http://schemas.microsoft.com/office/drawing/2014/main" id="{2FF9DFD7-A6A7-4402-A22E-29BDC53AD3DC}"/>
              </a:ext>
            </a:extLst>
          </p:cNvPr>
          <p:cNvSpPr>
            <a:spLocks noChangeArrowheads="1"/>
          </p:cNvSpPr>
          <p:nvPr/>
        </p:nvSpPr>
        <p:spPr bwMode="auto">
          <a:xfrm>
            <a:off x="7231224" y="2062642"/>
            <a:ext cx="7372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7" name="对象 16">
            <a:extLst>
              <a:ext uri="{FF2B5EF4-FFF2-40B4-BE49-F238E27FC236}">
                <a16:creationId xmlns:a16="http://schemas.microsoft.com/office/drawing/2014/main" id="{D714F134-9E55-44E0-A145-D5950A811BEF}"/>
              </a:ext>
            </a:extLst>
          </p:cNvPr>
          <p:cNvGraphicFramePr>
            <a:graphicFrameLocks noChangeAspect="1"/>
          </p:cNvGraphicFramePr>
          <p:nvPr>
            <p:extLst>
              <p:ext uri="{D42A27DB-BD31-4B8C-83A1-F6EECF244321}">
                <p14:modId xmlns:p14="http://schemas.microsoft.com/office/powerpoint/2010/main" val="3631460189"/>
              </p:ext>
            </p:extLst>
          </p:nvPr>
        </p:nvGraphicFramePr>
        <p:xfrm>
          <a:off x="64471" y="1970112"/>
          <a:ext cx="5379034" cy="3538369"/>
        </p:xfrm>
        <a:graphic>
          <a:graphicData uri="http://schemas.openxmlformats.org/presentationml/2006/ole">
            <mc:AlternateContent xmlns:mc="http://schemas.openxmlformats.org/markup-compatibility/2006">
              <mc:Choice xmlns:v="urn:schemas-microsoft-com:vml" Requires="v">
                <p:oleObj spid="_x0000_s1089" name="Document" r:id="rId5" imgW="5743593" imgH="3766681" progId="Word.Document.12">
                  <p:embed/>
                </p:oleObj>
              </mc:Choice>
              <mc:Fallback>
                <p:oleObj name="Document" r:id="rId5" imgW="5743593" imgH="3766681" progId="Word.Document.12">
                  <p:embed/>
                  <p:pic>
                    <p:nvPicPr>
                      <p:cNvPr id="17" name="对象 16">
                        <a:extLst>
                          <a:ext uri="{FF2B5EF4-FFF2-40B4-BE49-F238E27FC236}">
                            <a16:creationId xmlns:a16="http://schemas.microsoft.com/office/drawing/2014/main" id="{D714F134-9E55-44E0-A145-D5950A811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1" y="1970112"/>
                        <a:ext cx="5379034" cy="3538369"/>
                      </a:xfrm>
                      <a:prstGeom prst="rect">
                        <a:avLst/>
                      </a:prstGeom>
                      <a:noFill/>
                    </p:spPr>
                  </p:pic>
                </p:oleObj>
              </mc:Fallback>
            </mc:AlternateContent>
          </a:graphicData>
        </a:graphic>
      </p:graphicFrame>
      <p:graphicFrame>
        <p:nvGraphicFramePr>
          <p:cNvPr id="3" name="表格 2">
            <a:extLst>
              <a:ext uri="{FF2B5EF4-FFF2-40B4-BE49-F238E27FC236}">
                <a16:creationId xmlns:a16="http://schemas.microsoft.com/office/drawing/2014/main" id="{D7B26679-E7AE-4D57-AFCE-21714AF774BB}"/>
              </a:ext>
            </a:extLst>
          </p:cNvPr>
          <p:cNvGraphicFramePr>
            <a:graphicFrameLocks noGrp="1"/>
          </p:cNvGraphicFramePr>
          <p:nvPr>
            <p:extLst>
              <p:ext uri="{D42A27DB-BD31-4B8C-83A1-F6EECF244321}">
                <p14:modId xmlns:p14="http://schemas.microsoft.com/office/powerpoint/2010/main" val="43300570"/>
              </p:ext>
            </p:extLst>
          </p:nvPr>
        </p:nvGraphicFramePr>
        <p:xfrm>
          <a:off x="5766415" y="1327155"/>
          <a:ext cx="6297133" cy="1005840"/>
        </p:xfrm>
        <a:graphic>
          <a:graphicData uri="http://schemas.openxmlformats.org/drawingml/2006/table">
            <a:tbl>
              <a:tblPr firstRow="1" firstCol="1" bandRow="1" bandCol="1"/>
              <a:tblGrid>
                <a:gridCol w="2036418">
                  <a:extLst>
                    <a:ext uri="{9D8B030D-6E8A-4147-A177-3AD203B41FA5}">
                      <a16:colId xmlns:a16="http://schemas.microsoft.com/office/drawing/2014/main" val="665943048"/>
                    </a:ext>
                  </a:extLst>
                </a:gridCol>
                <a:gridCol w="830974">
                  <a:extLst>
                    <a:ext uri="{9D8B030D-6E8A-4147-A177-3AD203B41FA5}">
                      <a16:colId xmlns:a16="http://schemas.microsoft.com/office/drawing/2014/main" val="3030816415"/>
                    </a:ext>
                  </a:extLst>
                </a:gridCol>
                <a:gridCol w="828622">
                  <a:extLst>
                    <a:ext uri="{9D8B030D-6E8A-4147-A177-3AD203B41FA5}">
                      <a16:colId xmlns:a16="http://schemas.microsoft.com/office/drawing/2014/main" val="803603831"/>
                    </a:ext>
                  </a:extLst>
                </a:gridCol>
                <a:gridCol w="794179">
                  <a:extLst>
                    <a:ext uri="{9D8B030D-6E8A-4147-A177-3AD203B41FA5}">
                      <a16:colId xmlns:a16="http://schemas.microsoft.com/office/drawing/2014/main" val="230003808"/>
                    </a:ext>
                  </a:extLst>
                </a:gridCol>
                <a:gridCol w="892872">
                  <a:extLst>
                    <a:ext uri="{9D8B030D-6E8A-4147-A177-3AD203B41FA5}">
                      <a16:colId xmlns:a16="http://schemas.microsoft.com/office/drawing/2014/main" val="3332536100"/>
                    </a:ext>
                  </a:extLst>
                </a:gridCol>
                <a:gridCol w="914068">
                  <a:extLst>
                    <a:ext uri="{9D8B030D-6E8A-4147-A177-3AD203B41FA5}">
                      <a16:colId xmlns:a16="http://schemas.microsoft.com/office/drawing/2014/main" val="4024647669"/>
                    </a:ext>
                  </a:extLst>
                </a:gridCol>
              </a:tblGrid>
              <a:tr h="0">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Attribute Name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Support Qualifier</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isReadable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isWritable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isInvariant</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isNotifyable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843039522"/>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intentExpectations</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151917"/>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userLabel</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530206"/>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intentContexts</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O</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435862"/>
                  </a:ext>
                </a:extLst>
              </a:tr>
              <a:tr h="0">
                <a:tc>
                  <a:txBody>
                    <a:bodyPr/>
                    <a:lstStyle/>
                    <a:p>
                      <a:pPr marR="201930" fontAlgn="auto" hangingPunct="1">
                        <a:spcAft>
                          <a:spcPts val="0"/>
                        </a:spcAft>
                      </a:pPr>
                      <a:r>
                        <a:rPr lang="en-GB" sz="1100" dirty="0">
                          <a:effectLst/>
                          <a:latin typeface="Courier New" panose="02070309020205020404" pitchFamily="49" charset="0"/>
                          <a:ea typeface="等线" panose="02010600030101010101" pitchFamily="2" charset="-122"/>
                        </a:rPr>
                        <a:t>intentFulfilmentinfo</a:t>
                      </a:r>
                      <a:endParaRPr lang="zh-CN" sz="12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dirty="0">
                          <a:effectLst/>
                          <a:latin typeface="Arial" panose="020B0604020202020204" pitchFamily="34" charset="0"/>
                          <a:ea typeface="宋体" panose="02010600030101010101" pitchFamily="2" charset="-122"/>
                          <a:cs typeface="Times New Roman" panose="02020603050405020304" pitchFamily="18" charset="0"/>
                        </a:rPr>
                        <a:t>T</a:t>
                      </a:r>
                      <a:endParaRPr lang="zh-CN" sz="12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34922"/>
                  </a:ext>
                </a:extLst>
              </a:tr>
            </a:tbl>
          </a:graphicData>
        </a:graphic>
      </p:graphicFrame>
      <p:cxnSp>
        <p:nvCxnSpPr>
          <p:cNvPr id="12" name="直接箭头连接符 11">
            <a:extLst>
              <a:ext uri="{FF2B5EF4-FFF2-40B4-BE49-F238E27FC236}">
                <a16:creationId xmlns:a16="http://schemas.microsoft.com/office/drawing/2014/main" id="{19E26989-9D91-4926-895D-5316ED235FB4}"/>
              </a:ext>
            </a:extLst>
          </p:cNvPr>
          <p:cNvCxnSpPr>
            <a:cxnSpLocks/>
            <a:endCxn id="3" idx="1"/>
          </p:cNvCxnSpPr>
          <p:nvPr/>
        </p:nvCxnSpPr>
        <p:spPr bwMode="auto">
          <a:xfrm flipV="1">
            <a:off x="4106322" y="1830075"/>
            <a:ext cx="1660093" cy="9886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14" name="表格 13">
            <a:extLst>
              <a:ext uri="{FF2B5EF4-FFF2-40B4-BE49-F238E27FC236}">
                <a16:creationId xmlns:a16="http://schemas.microsoft.com/office/drawing/2014/main" id="{4774F3AA-664B-4719-BC96-086661BDD141}"/>
              </a:ext>
            </a:extLst>
          </p:cNvPr>
          <p:cNvGraphicFramePr>
            <a:graphicFrameLocks noGrp="1"/>
          </p:cNvGraphicFramePr>
          <p:nvPr>
            <p:extLst>
              <p:ext uri="{D42A27DB-BD31-4B8C-83A1-F6EECF244321}">
                <p14:modId xmlns:p14="http://schemas.microsoft.com/office/powerpoint/2010/main" val="916875121"/>
              </p:ext>
            </p:extLst>
          </p:nvPr>
        </p:nvGraphicFramePr>
        <p:xfrm>
          <a:off x="5766415" y="2469390"/>
          <a:ext cx="6297132" cy="1593496"/>
        </p:xfrm>
        <a:graphic>
          <a:graphicData uri="http://schemas.openxmlformats.org/drawingml/2006/table">
            <a:tbl>
              <a:tblPr firstRow="1" firstCol="1" bandRow="1" bandCol="1"/>
              <a:tblGrid>
                <a:gridCol w="2129547">
                  <a:extLst>
                    <a:ext uri="{9D8B030D-6E8A-4147-A177-3AD203B41FA5}">
                      <a16:colId xmlns:a16="http://schemas.microsoft.com/office/drawing/2014/main" val="162682851"/>
                    </a:ext>
                  </a:extLst>
                </a:gridCol>
                <a:gridCol w="841883">
                  <a:extLst>
                    <a:ext uri="{9D8B030D-6E8A-4147-A177-3AD203B41FA5}">
                      <a16:colId xmlns:a16="http://schemas.microsoft.com/office/drawing/2014/main" val="804253060"/>
                    </a:ext>
                  </a:extLst>
                </a:gridCol>
                <a:gridCol w="833387">
                  <a:extLst>
                    <a:ext uri="{9D8B030D-6E8A-4147-A177-3AD203B41FA5}">
                      <a16:colId xmlns:a16="http://schemas.microsoft.com/office/drawing/2014/main" val="4148092008"/>
                    </a:ext>
                  </a:extLst>
                </a:gridCol>
                <a:gridCol w="740570">
                  <a:extLst>
                    <a:ext uri="{9D8B030D-6E8A-4147-A177-3AD203B41FA5}">
                      <a16:colId xmlns:a16="http://schemas.microsoft.com/office/drawing/2014/main" val="1198805828"/>
                    </a:ext>
                  </a:extLst>
                </a:gridCol>
                <a:gridCol w="825543">
                  <a:extLst>
                    <a:ext uri="{9D8B030D-6E8A-4147-A177-3AD203B41FA5}">
                      <a16:colId xmlns:a16="http://schemas.microsoft.com/office/drawing/2014/main" val="1375081888"/>
                    </a:ext>
                  </a:extLst>
                </a:gridCol>
                <a:gridCol w="926202">
                  <a:extLst>
                    <a:ext uri="{9D8B030D-6E8A-4147-A177-3AD203B41FA5}">
                      <a16:colId xmlns:a16="http://schemas.microsoft.com/office/drawing/2014/main" val="1334268319"/>
                    </a:ext>
                  </a:extLst>
                </a:gridCol>
              </a:tblGrid>
              <a:tr h="324656">
                <a:tc>
                  <a:txBody>
                    <a:bodyPr/>
                    <a:lstStyle/>
                    <a:p>
                      <a:pPr algn="ctr" hangingPunct="0">
                        <a:spcAft>
                          <a:spcPts val="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Attribute Name</a:t>
                      </a:r>
                      <a:endParaRPr lang="zh-CN"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Support Qualifier</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isReadable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isWritable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isInvariant</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isNotifyable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2503998950"/>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expectationId</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7050"/>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expectationVerb</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046018"/>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expectationObject</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247947"/>
                  </a:ext>
                </a:extLst>
              </a:tr>
              <a:tr h="162328">
                <a:tc>
                  <a:txBody>
                    <a:bodyPr/>
                    <a:lstStyle/>
                    <a:p>
                      <a:pPr hangingPunct="0">
                        <a:spcAft>
                          <a:spcPts val="0"/>
                        </a:spcAft>
                      </a:pPr>
                      <a:r>
                        <a:rPr lang="en-GB" sz="1000" dirty="0" err="1">
                          <a:effectLst/>
                          <a:latin typeface="Courier New" panose="02070309020205020404" pitchFamily="49" charset="0"/>
                          <a:ea typeface="Times New Roman" panose="02020603050405020304" pitchFamily="18" charset="0"/>
                          <a:cs typeface="Times New Roman" panose="02020603050405020304" pitchFamily="18" charset="0"/>
                        </a:rPr>
                        <a:t>expectationTargets</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342391"/>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expectationContexts</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109455"/>
                  </a:ext>
                </a:extLst>
              </a:tr>
              <a:tr h="150861">
                <a:tc>
                  <a:txBody>
                    <a:bodyPr/>
                    <a:lstStyle/>
                    <a:p>
                      <a:pPr hangingPunct="0">
                        <a:spcAft>
                          <a:spcPts val="0"/>
                        </a:spcAft>
                      </a:pPr>
                      <a:r>
                        <a:rPr lang="en-GB" sz="1000" dirty="0" err="1">
                          <a:effectLst/>
                          <a:latin typeface="Courier New" panose="02070309020205020404" pitchFamily="49" charset="0"/>
                          <a:ea typeface="等线" panose="02010600030101010101" pitchFamily="2" charset="-122"/>
                          <a:cs typeface="Times New Roman" panose="02020603050405020304" pitchFamily="18" charset="0"/>
                        </a:rPr>
                        <a:t>expectation</a:t>
                      </a:r>
                      <a:r>
                        <a:rPr lang="en-GB" sz="1000" dirty="0" err="1">
                          <a:effectLst/>
                          <a:latin typeface="Courier New" panose="02070309020205020404" pitchFamily="49" charset="0"/>
                          <a:ea typeface="Times New Roman" panose="02020603050405020304" pitchFamily="18" charset="0"/>
                          <a:cs typeface="Times New Roman" panose="02020603050405020304" pitchFamily="18" charset="0"/>
                        </a:rPr>
                        <a:t>fulfilment</a:t>
                      </a:r>
                      <a:r>
                        <a:rPr lang="en-GB" sz="1000" dirty="0" err="1">
                          <a:effectLst/>
                          <a:latin typeface="Courier New" panose="02070309020205020404" pitchFamily="49" charset="0"/>
                          <a:ea typeface="等线" panose="02010600030101010101" pitchFamily="2" charset="-122"/>
                          <a:cs typeface="Times New Roman" panose="02020603050405020304" pitchFamily="18" charset="0"/>
                        </a:rPr>
                        <a:t>Info</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875261"/>
                  </a:ext>
                </a:extLst>
              </a:tr>
              <a:tr h="296093">
                <a:tc gridSpan="6">
                  <a:txBody>
                    <a:bodyPr/>
                    <a:lstStyle/>
                    <a:p>
                      <a:pPr marL="540385" indent="-540385" hangingPunct="0">
                        <a:spcAft>
                          <a:spcPts val="0"/>
                        </a:spcAft>
                      </a:pPr>
                      <a:r>
                        <a:rPr lang="en-GB" sz="1000" dirty="0">
                          <a:effectLst/>
                          <a:latin typeface="Arial" panose="020B0604020202020204" pitchFamily="34" charset="0"/>
                          <a:ea typeface="Courier New" panose="02070309020205020404" pitchFamily="49" charset="0"/>
                          <a:cs typeface="Times New Roman" panose="02020603050405020304" pitchFamily="18" charset="0"/>
                        </a:rPr>
                        <a:t>NOTE:	The scenario/requirements-specific </a:t>
                      </a:r>
                      <a:r>
                        <a:rPr lang="en-GB" sz="1000" dirty="0" err="1">
                          <a:effectLst/>
                          <a:latin typeface="Arial" panose="020B0604020202020204" pitchFamily="34" charset="0"/>
                          <a:ea typeface="Courier New" panose="02070309020205020404" pitchFamily="49" charset="0"/>
                          <a:cs typeface="Times New Roman" panose="02020603050405020304" pitchFamily="18" charset="0"/>
                        </a:rPr>
                        <a:t>IntentExpectations</a:t>
                      </a:r>
                      <a:r>
                        <a:rPr lang="en-GB" sz="1000" dirty="0">
                          <a:effectLst/>
                          <a:latin typeface="Arial" panose="020B0604020202020204" pitchFamily="34" charset="0"/>
                          <a:ea typeface="Courier New" panose="02070309020205020404" pitchFamily="49" charset="0"/>
                          <a:cs typeface="Times New Roman" panose="02020603050405020304" pitchFamily="18" charset="0"/>
                        </a:rPr>
                        <a:t> are defined utilizing the constructs of this generic IntentExpectation model.</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36984822"/>
                  </a:ext>
                </a:extLst>
              </a:tr>
            </a:tbl>
          </a:graphicData>
        </a:graphic>
      </p:graphicFrame>
      <p:cxnSp>
        <p:nvCxnSpPr>
          <p:cNvPr id="18" name="直接箭头连接符 17">
            <a:extLst>
              <a:ext uri="{FF2B5EF4-FFF2-40B4-BE49-F238E27FC236}">
                <a16:creationId xmlns:a16="http://schemas.microsoft.com/office/drawing/2014/main" id="{20F90D27-886F-4835-BED7-F3D51CEBAD91}"/>
              </a:ext>
            </a:extLst>
          </p:cNvPr>
          <p:cNvCxnSpPr>
            <a:cxnSpLocks/>
          </p:cNvCxnSpPr>
          <p:nvPr/>
        </p:nvCxnSpPr>
        <p:spPr bwMode="auto">
          <a:xfrm flipV="1">
            <a:off x="3242108" y="2958780"/>
            <a:ext cx="2524307" cy="58424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6" name="表格 5">
            <a:extLst>
              <a:ext uri="{FF2B5EF4-FFF2-40B4-BE49-F238E27FC236}">
                <a16:creationId xmlns:a16="http://schemas.microsoft.com/office/drawing/2014/main" id="{45AE7705-E8AF-4A90-94DC-C1F83A99A0A9}"/>
              </a:ext>
            </a:extLst>
          </p:cNvPr>
          <p:cNvGraphicFramePr>
            <a:graphicFrameLocks noGrp="1"/>
          </p:cNvGraphicFramePr>
          <p:nvPr>
            <p:extLst>
              <p:ext uri="{D42A27DB-BD31-4B8C-83A1-F6EECF244321}">
                <p14:modId xmlns:p14="http://schemas.microsoft.com/office/powerpoint/2010/main" val="3506035759"/>
              </p:ext>
            </p:extLst>
          </p:nvPr>
        </p:nvGraphicFramePr>
        <p:xfrm>
          <a:off x="5766414" y="5260473"/>
          <a:ext cx="6297131" cy="718859"/>
        </p:xfrm>
        <a:graphic>
          <a:graphicData uri="http://schemas.openxmlformats.org/drawingml/2006/table">
            <a:tbl>
              <a:tblPr firstRow="1" firstCol="1" bandRow="1" bandCol="1"/>
              <a:tblGrid>
                <a:gridCol w="2067868">
                  <a:extLst>
                    <a:ext uri="{9D8B030D-6E8A-4147-A177-3AD203B41FA5}">
                      <a16:colId xmlns:a16="http://schemas.microsoft.com/office/drawing/2014/main" val="3846762597"/>
                    </a:ext>
                  </a:extLst>
                </a:gridCol>
                <a:gridCol w="990823">
                  <a:extLst>
                    <a:ext uri="{9D8B030D-6E8A-4147-A177-3AD203B41FA5}">
                      <a16:colId xmlns:a16="http://schemas.microsoft.com/office/drawing/2014/main" val="2137366226"/>
                    </a:ext>
                  </a:extLst>
                </a:gridCol>
                <a:gridCol w="940405">
                  <a:extLst>
                    <a:ext uri="{9D8B030D-6E8A-4147-A177-3AD203B41FA5}">
                      <a16:colId xmlns:a16="http://schemas.microsoft.com/office/drawing/2014/main" val="4225559946"/>
                    </a:ext>
                  </a:extLst>
                </a:gridCol>
                <a:gridCol w="666393">
                  <a:extLst>
                    <a:ext uri="{9D8B030D-6E8A-4147-A177-3AD203B41FA5}">
                      <a16:colId xmlns:a16="http://schemas.microsoft.com/office/drawing/2014/main" val="2322872214"/>
                    </a:ext>
                  </a:extLst>
                </a:gridCol>
                <a:gridCol w="666393">
                  <a:extLst>
                    <a:ext uri="{9D8B030D-6E8A-4147-A177-3AD203B41FA5}">
                      <a16:colId xmlns:a16="http://schemas.microsoft.com/office/drawing/2014/main" val="1440661889"/>
                    </a:ext>
                  </a:extLst>
                </a:gridCol>
                <a:gridCol w="965249">
                  <a:extLst>
                    <a:ext uri="{9D8B030D-6E8A-4147-A177-3AD203B41FA5}">
                      <a16:colId xmlns:a16="http://schemas.microsoft.com/office/drawing/2014/main" val="1723616802"/>
                    </a:ext>
                  </a:extLst>
                </a:gridCol>
              </a:tblGrid>
              <a:tr h="287543">
                <a:tc>
                  <a:txBody>
                    <a:bodyPr/>
                    <a:lstStyle/>
                    <a:p>
                      <a:pPr algn="ctr" hangingPunct="0">
                        <a:spcAft>
                          <a:spcPts val="0"/>
                        </a:spcAft>
                      </a:pPr>
                      <a:r>
                        <a:rPr lang="en-GB" sz="900" b="1" dirty="0">
                          <a:effectLst/>
                          <a:latin typeface="Arial" panose="020B0604020202020204" pitchFamily="34" charset="0"/>
                          <a:ea typeface="Courier New" panose="02070309020205020404" pitchFamily="49" charset="0"/>
                          <a:cs typeface="Times New Roman" panose="02020603050405020304" pitchFamily="18" charset="0"/>
                        </a:rPr>
                        <a:t>Attribute Name</a:t>
                      </a:r>
                      <a:endParaRPr lang="zh-CN"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Support Qualifier</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isReadable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isWritable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isInvariant</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isNotifyable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041426630"/>
                  </a:ext>
                </a:extLst>
              </a:tr>
              <a:tr h="143772">
                <a:tc>
                  <a:txBody>
                    <a:bodyPr/>
                    <a:lstStyle/>
                    <a:p>
                      <a:pPr hangingPunct="0">
                        <a:spcAft>
                          <a:spcPts val="0"/>
                        </a:spcAft>
                      </a:pPr>
                      <a:r>
                        <a:rPr lang="en-GB" sz="900" dirty="0" err="1">
                          <a:effectLst/>
                          <a:latin typeface="Courier New" panose="02070309020205020404" pitchFamily="49" charset="0"/>
                          <a:ea typeface="Times New Roman" panose="02020603050405020304" pitchFamily="18" charset="0"/>
                          <a:cs typeface="Times New Roman" panose="02020603050405020304" pitchFamily="18" charset="0"/>
                        </a:rPr>
                        <a:t>objectType</a:t>
                      </a:r>
                      <a:endParaRPr lang="zh-CN"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CM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572859"/>
                  </a:ext>
                </a:extLst>
              </a:tr>
              <a:tr h="143772">
                <a:tc>
                  <a:txBody>
                    <a:bodyPr/>
                    <a:lstStyle/>
                    <a:p>
                      <a:pPr hangingPunct="0">
                        <a:spcAft>
                          <a:spcPts val="0"/>
                        </a:spcAft>
                      </a:pPr>
                      <a:r>
                        <a:rPr lang="en-GB" sz="900" dirty="0" err="1">
                          <a:effectLst/>
                          <a:latin typeface="Courier New" panose="02070309020205020404" pitchFamily="49" charset="0"/>
                          <a:ea typeface="Times New Roman" panose="02020603050405020304" pitchFamily="18" charset="0"/>
                          <a:cs typeface="Times New Roman" panose="02020603050405020304" pitchFamily="18" charset="0"/>
                        </a:rPr>
                        <a:t>objectInstance</a:t>
                      </a:r>
                      <a:endParaRPr lang="zh-CN"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CM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345901"/>
                  </a:ext>
                </a:extLst>
              </a:tr>
              <a:tr h="143772">
                <a:tc>
                  <a:txBody>
                    <a:bodyPr/>
                    <a:lstStyle/>
                    <a:p>
                      <a:pPr hangingPunct="0">
                        <a:spcAft>
                          <a:spcPts val="0"/>
                        </a:spcAft>
                      </a:pPr>
                      <a:r>
                        <a:rPr lang="en-GB" sz="900">
                          <a:effectLst/>
                          <a:latin typeface="Courier New" panose="02070309020205020404" pitchFamily="49" charset="0"/>
                          <a:ea typeface="Times New Roman" panose="02020603050405020304" pitchFamily="18" charset="0"/>
                          <a:cs typeface="Times New Roman" panose="02020603050405020304" pitchFamily="18" charset="0"/>
                        </a:rPr>
                        <a:t>objectContexts</a:t>
                      </a:r>
                      <a:endParaRPr lang="zh-CN" sz="9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dirty="0">
                          <a:effectLst/>
                          <a:latin typeface="Arial" panose="020B0604020202020204" pitchFamily="34" charset="0"/>
                          <a:ea typeface="Courier New" panose="02070309020205020404" pitchFamily="49" charset="0"/>
                        </a:rPr>
                        <a:t>F</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678850"/>
                  </a:ext>
                </a:extLst>
              </a:tr>
            </a:tbl>
          </a:graphicData>
        </a:graphic>
      </p:graphicFrame>
      <p:cxnSp>
        <p:nvCxnSpPr>
          <p:cNvPr id="19" name="直接箭头连接符 18">
            <a:extLst>
              <a:ext uri="{FF2B5EF4-FFF2-40B4-BE49-F238E27FC236}">
                <a16:creationId xmlns:a16="http://schemas.microsoft.com/office/drawing/2014/main" id="{02F763CA-5FF7-4DBF-B73C-40DD8EDC3904}"/>
              </a:ext>
            </a:extLst>
          </p:cNvPr>
          <p:cNvCxnSpPr>
            <a:cxnSpLocks/>
            <a:endCxn id="6" idx="1"/>
          </p:cNvCxnSpPr>
          <p:nvPr/>
        </p:nvCxnSpPr>
        <p:spPr bwMode="auto">
          <a:xfrm>
            <a:off x="2033081" y="4494110"/>
            <a:ext cx="3733333" cy="11257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0" name="直接箭头连接符 19">
            <a:extLst>
              <a:ext uri="{FF2B5EF4-FFF2-40B4-BE49-F238E27FC236}">
                <a16:creationId xmlns:a16="http://schemas.microsoft.com/office/drawing/2014/main" id="{4A5B0666-AA7F-4633-8F25-EAFBE5F9CE81}"/>
              </a:ext>
            </a:extLst>
          </p:cNvPr>
          <p:cNvCxnSpPr>
            <a:cxnSpLocks/>
            <a:endCxn id="23" idx="1"/>
          </p:cNvCxnSpPr>
          <p:nvPr/>
        </p:nvCxnSpPr>
        <p:spPr bwMode="auto">
          <a:xfrm>
            <a:off x="3242108" y="4375106"/>
            <a:ext cx="2524306" cy="29208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23" name="表格 22">
            <a:extLst>
              <a:ext uri="{FF2B5EF4-FFF2-40B4-BE49-F238E27FC236}">
                <a16:creationId xmlns:a16="http://schemas.microsoft.com/office/drawing/2014/main" id="{5B117B55-1EFA-48BB-9BE9-0BB7D37A853C}"/>
              </a:ext>
            </a:extLst>
          </p:cNvPr>
          <p:cNvGraphicFramePr>
            <a:graphicFrameLocks noGrp="1"/>
          </p:cNvGraphicFramePr>
          <p:nvPr>
            <p:extLst>
              <p:ext uri="{D42A27DB-BD31-4B8C-83A1-F6EECF244321}">
                <p14:modId xmlns:p14="http://schemas.microsoft.com/office/powerpoint/2010/main" val="353555552"/>
              </p:ext>
            </p:extLst>
          </p:nvPr>
        </p:nvGraphicFramePr>
        <p:xfrm>
          <a:off x="5766414" y="4187128"/>
          <a:ext cx="6297133" cy="960120"/>
        </p:xfrm>
        <a:graphic>
          <a:graphicData uri="http://schemas.openxmlformats.org/drawingml/2006/table">
            <a:tbl>
              <a:tblPr firstRow="1" firstCol="1" bandRow="1" bandCol="1"/>
              <a:tblGrid>
                <a:gridCol w="2067868">
                  <a:extLst>
                    <a:ext uri="{9D8B030D-6E8A-4147-A177-3AD203B41FA5}">
                      <a16:colId xmlns:a16="http://schemas.microsoft.com/office/drawing/2014/main" val="495523735"/>
                    </a:ext>
                  </a:extLst>
                </a:gridCol>
                <a:gridCol w="990823">
                  <a:extLst>
                    <a:ext uri="{9D8B030D-6E8A-4147-A177-3AD203B41FA5}">
                      <a16:colId xmlns:a16="http://schemas.microsoft.com/office/drawing/2014/main" val="533542466"/>
                    </a:ext>
                  </a:extLst>
                </a:gridCol>
                <a:gridCol w="940405">
                  <a:extLst>
                    <a:ext uri="{9D8B030D-6E8A-4147-A177-3AD203B41FA5}">
                      <a16:colId xmlns:a16="http://schemas.microsoft.com/office/drawing/2014/main" val="3810414404"/>
                    </a:ext>
                  </a:extLst>
                </a:gridCol>
                <a:gridCol w="666394">
                  <a:extLst>
                    <a:ext uri="{9D8B030D-6E8A-4147-A177-3AD203B41FA5}">
                      <a16:colId xmlns:a16="http://schemas.microsoft.com/office/drawing/2014/main" val="152550665"/>
                    </a:ext>
                  </a:extLst>
                </a:gridCol>
                <a:gridCol w="666394">
                  <a:extLst>
                    <a:ext uri="{9D8B030D-6E8A-4147-A177-3AD203B41FA5}">
                      <a16:colId xmlns:a16="http://schemas.microsoft.com/office/drawing/2014/main" val="2165034059"/>
                    </a:ext>
                  </a:extLst>
                </a:gridCol>
                <a:gridCol w="965249">
                  <a:extLst>
                    <a:ext uri="{9D8B030D-6E8A-4147-A177-3AD203B41FA5}">
                      <a16:colId xmlns:a16="http://schemas.microsoft.com/office/drawing/2014/main" val="1374930298"/>
                    </a:ext>
                  </a:extLst>
                </a:gridCol>
              </a:tblGrid>
              <a:tr h="257353">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Attribute Name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Support Qualifier</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isReadable </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isWritable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isInvariant</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isNotifyable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2643718519"/>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targetName</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765338"/>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targetCondition</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432232"/>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targetValueRange</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133006"/>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targetContexts</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924184"/>
                  </a:ext>
                </a:extLst>
              </a:tr>
              <a:tr h="128676">
                <a:tc>
                  <a:txBody>
                    <a:bodyPr/>
                    <a:lstStyle/>
                    <a:p>
                      <a:pPr marR="201930" hangingPunct="0">
                        <a:spcAft>
                          <a:spcPts val="0"/>
                        </a:spcAft>
                      </a:pPr>
                      <a:r>
                        <a:rPr lang="en-GB" sz="900" dirty="0" err="1">
                          <a:effectLst/>
                          <a:latin typeface="Courier New" panose="02070309020205020404" pitchFamily="49" charset="0"/>
                          <a:ea typeface="Times New Roman" panose="02020603050405020304" pitchFamily="18" charset="0"/>
                        </a:rPr>
                        <a:t>targetfulfilmentInfo</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dirty="0">
                          <a:effectLst/>
                          <a:latin typeface="Arial" panose="020B0604020202020204" pitchFamily="34" charset="0"/>
                          <a:ea typeface="Times New Roman" panose="02020603050405020304" pitchFamily="18" charset="0"/>
                        </a:rPr>
                        <a:t>T</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039978"/>
                  </a:ext>
                </a:extLst>
              </a:tr>
            </a:tbl>
          </a:graphicData>
        </a:graphic>
      </p:graphicFrame>
    </p:spTree>
    <p:extLst>
      <p:ext uri="{BB962C8B-B14F-4D97-AF65-F5344CB8AC3E}">
        <p14:creationId xmlns:p14="http://schemas.microsoft.com/office/powerpoint/2010/main" val="91608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8933DA3-989A-4345-A01F-967355B3B646}"/>
              </a:ext>
            </a:extLst>
          </p:cNvPr>
          <p:cNvSpPr>
            <a:spLocks noGrp="1"/>
          </p:cNvSpPr>
          <p:nvPr>
            <p:ph type="title"/>
          </p:nvPr>
        </p:nvSpPr>
        <p:spPr>
          <a:xfrm>
            <a:off x="1" y="1520"/>
            <a:ext cx="7071388" cy="554661"/>
          </a:xfrm>
        </p:spPr>
        <p:txBody>
          <a:bodyPr/>
          <a:lstStyle/>
          <a:p>
            <a:pPr algn="l"/>
            <a:r>
              <a:rPr lang="en-GB" altLang="zh-CN" sz="3200" dirty="0"/>
              <a:t>3GPP </a:t>
            </a:r>
            <a:r>
              <a:rPr lang="en-US" altLang="zh-CN" sz="3200" dirty="0"/>
              <a:t>R17 </a:t>
            </a:r>
            <a:r>
              <a:rPr lang="en-GB" altLang="zh-CN" sz="3200" dirty="0"/>
              <a:t>Radio Network Expectation</a:t>
            </a:r>
            <a:endParaRPr lang="zh-CN" altLang="en-US" sz="3200" dirty="0"/>
          </a:p>
        </p:txBody>
      </p:sp>
      <p:sp>
        <p:nvSpPr>
          <p:cNvPr id="8" name="文本框 7">
            <a:extLst>
              <a:ext uri="{FF2B5EF4-FFF2-40B4-BE49-F238E27FC236}">
                <a16:creationId xmlns:a16="http://schemas.microsoft.com/office/drawing/2014/main" id="{8531083D-DB63-49E7-9433-6E8ABABD039F}"/>
              </a:ext>
            </a:extLst>
          </p:cNvPr>
          <p:cNvSpPr txBox="1"/>
          <p:nvPr/>
        </p:nvSpPr>
        <p:spPr>
          <a:xfrm>
            <a:off x="7071389" y="6564092"/>
            <a:ext cx="3240902" cy="292388"/>
          </a:xfrm>
          <a:prstGeom prst="rect">
            <a:avLst/>
          </a:prstGeom>
          <a:noFill/>
        </p:spPr>
        <p:txBody>
          <a:bodyPr wrap="square" rtlCol="0">
            <a:spAutoFit/>
          </a:bodyPr>
          <a:lstStyle/>
          <a:p>
            <a:r>
              <a:rPr lang="en-US" altLang="zh-CN" dirty="0"/>
              <a:t>Source: TS 28.312 v18.0.0</a:t>
            </a:r>
            <a:endParaRPr lang="zh-CN" altLang="en-US" dirty="0"/>
          </a:p>
        </p:txBody>
      </p:sp>
      <p:sp>
        <p:nvSpPr>
          <p:cNvPr id="10" name="矩形 9">
            <a:extLst>
              <a:ext uri="{FF2B5EF4-FFF2-40B4-BE49-F238E27FC236}">
                <a16:creationId xmlns:a16="http://schemas.microsoft.com/office/drawing/2014/main" id="{8E2638AD-8ADF-4646-A855-DDBF081B2D8A}"/>
              </a:ext>
            </a:extLst>
          </p:cNvPr>
          <p:cNvSpPr/>
          <p:nvPr/>
        </p:nvSpPr>
        <p:spPr bwMode="auto">
          <a:xfrm>
            <a:off x="292231" y="1779640"/>
            <a:ext cx="5482845" cy="448596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924D8BFC-57D7-4798-AEA0-F35C18D5C5FF}"/>
              </a:ext>
            </a:extLst>
          </p:cNvPr>
          <p:cNvSpPr txBox="1"/>
          <p:nvPr/>
        </p:nvSpPr>
        <p:spPr>
          <a:xfrm>
            <a:off x="292231" y="1315730"/>
            <a:ext cx="425401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dirty="0"/>
              <a:t>Radio </a:t>
            </a:r>
            <a:r>
              <a:rPr lang="en-US" altLang="zh-CN" sz="1600" dirty="0"/>
              <a:t>Network Expectation</a:t>
            </a:r>
          </a:p>
        </p:txBody>
      </p:sp>
      <p:pic>
        <p:nvPicPr>
          <p:cNvPr id="12" name="图片 11">
            <a:extLst>
              <a:ext uri="{FF2B5EF4-FFF2-40B4-BE49-F238E27FC236}">
                <a16:creationId xmlns:a16="http://schemas.microsoft.com/office/drawing/2014/main" id="{C2244996-A964-4BA5-893A-EB224789AD46}"/>
              </a:ext>
            </a:extLst>
          </p:cNvPr>
          <p:cNvPicPr>
            <a:picLocks noChangeAspect="1"/>
          </p:cNvPicPr>
          <p:nvPr/>
        </p:nvPicPr>
        <p:blipFill>
          <a:blip r:embed="rId2"/>
          <a:stretch>
            <a:fillRect/>
          </a:stretch>
        </p:blipFill>
        <p:spPr>
          <a:xfrm>
            <a:off x="6359924" y="1804854"/>
            <a:ext cx="4663832" cy="4344728"/>
          </a:xfrm>
          <a:prstGeom prst="rect">
            <a:avLst/>
          </a:prstGeom>
        </p:spPr>
      </p:pic>
      <p:sp>
        <p:nvSpPr>
          <p:cNvPr id="13" name="矩形 12">
            <a:extLst>
              <a:ext uri="{FF2B5EF4-FFF2-40B4-BE49-F238E27FC236}">
                <a16:creationId xmlns:a16="http://schemas.microsoft.com/office/drawing/2014/main" id="{52C86122-6B0E-4FBE-AFE1-792F50EAB7F3}"/>
              </a:ext>
            </a:extLst>
          </p:cNvPr>
          <p:cNvSpPr/>
          <p:nvPr/>
        </p:nvSpPr>
        <p:spPr bwMode="auto">
          <a:xfrm>
            <a:off x="5897643" y="1779640"/>
            <a:ext cx="5422057" cy="448596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4" name="文本框 13">
            <a:extLst>
              <a:ext uri="{FF2B5EF4-FFF2-40B4-BE49-F238E27FC236}">
                <a16:creationId xmlns:a16="http://schemas.microsoft.com/office/drawing/2014/main" id="{B1EE6740-DB9A-470E-A4FE-7106DD442F84}"/>
              </a:ext>
            </a:extLst>
          </p:cNvPr>
          <p:cNvSpPr txBox="1"/>
          <p:nvPr/>
        </p:nvSpPr>
        <p:spPr>
          <a:xfrm>
            <a:off x="5775076" y="1248038"/>
            <a:ext cx="4950955" cy="584775"/>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a:t>YAML document example for intent containing an expectation for delivering radio network</a:t>
            </a:r>
          </a:p>
        </p:txBody>
      </p:sp>
      <p:sp>
        <p:nvSpPr>
          <p:cNvPr id="15" name="文本框 14">
            <a:extLst>
              <a:ext uri="{FF2B5EF4-FFF2-40B4-BE49-F238E27FC236}">
                <a16:creationId xmlns:a16="http://schemas.microsoft.com/office/drawing/2014/main" id="{0380AD18-ABA2-4CA6-B06D-341DE6124DAF}"/>
              </a:ext>
            </a:extLst>
          </p:cNvPr>
          <p:cNvSpPr txBox="1"/>
          <p:nvPr/>
        </p:nvSpPr>
        <p:spPr>
          <a:xfrm>
            <a:off x="188338" y="663263"/>
            <a:ext cx="10451440" cy="584775"/>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b="1" dirty="0"/>
              <a:t>Scenario specific intent expectation: </a:t>
            </a:r>
            <a:r>
              <a:rPr lang="en-US" altLang="zh-CN" sz="1600" dirty="0"/>
              <a:t>Radio Network Expectation and ServiceSupport Expectation, following use the Radio Network Expectation as example</a:t>
            </a:r>
            <a:endParaRPr lang="zh-CN" altLang="en-US" sz="1600" dirty="0"/>
          </a:p>
        </p:txBody>
      </p:sp>
      <p:sp>
        <p:nvSpPr>
          <p:cNvPr id="4" name="矩形 3">
            <a:extLst>
              <a:ext uri="{FF2B5EF4-FFF2-40B4-BE49-F238E27FC236}">
                <a16:creationId xmlns:a16="http://schemas.microsoft.com/office/drawing/2014/main" id="{BECD1F12-F04C-4CBB-8B50-751448123864}"/>
              </a:ext>
            </a:extLst>
          </p:cNvPr>
          <p:cNvSpPr/>
          <p:nvPr/>
        </p:nvSpPr>
        <p:spPr>
          <a:xfrm>
            <a:off x="369348" y="6290815"/>
            <a:ext cx="10279043" cy="292388"/>
          </a:xfrm>
          <a:prstGeom prst="rect">
            <a:avLst/>
          </a:prstGeom>
        </p:spPr>
        <p:txBody>
          <a:bodyPr wrap="square">
            <a:spAutoFit/>
          </a:bodyPr>
          <a:lstStyle/>
          <a:p>
            <a:r>
              <a:rPr lang="en-US" altLang="zh-CN" dirty="0"/>
              <a:t>openAPI: </a:t>
            </a:r>
            <a:r>
              <a:rPr lang="zh-CN" altLang="en-US" dirty="0">
                <a:hlinkClick r:id="rId3"/>
              </a:rPr>
              <a:t>https://forge.3gpp.org/rep/sa5/MnS/-/blob/Integration_Rel17_SA5_149_YAML/OpenAPI/TS28312_IntentExpectations.yaml</a:t>
            </a:r>
            <a:r>
              <a:rPr lang="zh-CN" altLang="en-US" dirty="0"/>
              <a:t> </a:t>
            </a:r>
          </a:p>
        </p:txBody>
      </p:sp>
      <p:sp>
        <p:nvSpPr>
          <p:cNvPr id="7" name="矩形 6">
            <a:extLst>
              <a:ext uri="{FF2B5EF4-FFF2-40B4-BE49-F238E27FC236}">
                <a16:creationId xmlns:a16="http://schemas.microsoft.com/office/drawing/2014/main" id="{79B52F77-5717-4969-AEB6-BF50E6F2DE65}"/>
              </a:ext>
            </a:extLst>
          </p:cNvPr>
          <p:cNvSpPr/>
          <p:nvPr/>
        </p:nvSpPr>
        <p:spPr>
          <a:xfrm>
            <a:off x="369348" y="1832813"/>
            <a:ext cx="5336860" cy="1092607"/>
          </a:xfrm>
          <a:prstGeom prst="rect">
            <a:avLst/>
          </a:prstGeom>
        </p:spPr>
        <p:txBody>
          <a:bodyPr wrap="square">
            <a:spAutoFit/>
          </a:bodyPr>
          <a:lstStyle/>
          <a:p>
            <a:r>
              <a:rPr lang="en-US" altLang="zh-CN" b="1" dirty="0"/>
              <a:t>Radio Network Expectation </a:t>
            </a:r>
            <a:r>
              <a:rPr lang="en-US" altLang="zh-CN" dirty="0"/>
              <a:t>is used to express expectations for RAN </a:t>
            </a:r>
            <a:r>
              <a:rPr lang="en-US" altLang="zh-CN" dirty="0" err="1"/>
              <a:t>SubNetwork</a:t>
            </a:r>
            <a:r>
              <a:rPr lang="en-US" altLang="zh-CN" dirty="0"/>
              <a:t> delivery and performance assurance.</a:t>
            </a:r>
          </a:p>
          <a:p>
            <a:endParaRPr lang="en-US" altLang="zh-CN" dirty="0"/>
          </a:p>
          <a:p>
            <a:r>
              <a:rPr lang="en-US" altLang="zh-CN" dirty="0"/>
              <a:t>It is defined using generic IntentExpectation &lt;&lt;dataType&gt;&gt; with a set of allowed values and supporting dataTypes as follows:</a:t>
            </a:r>
            <a:endParaRPr lang="zh-CN" altLang="en-US" dirty="0"/>
          </a:p>
        </p:txBody>
      </p:sp>
      <p:graphicFrame>
        <p:nvGraphicFramePr>
          <p:cNvPr id="16" name="Table 1">
            <a:extLst>
              <a:ext uri="{FF2B5EF4-FFF2-40B4-BE49-F238E27FC236}">
                <a16:creationId xmlns:a16="http://schemas.microsoft.com/office/drawing/2014/main" id="{8BE2A18F-F225-45E2-B7E5-888A32504DA0}"/>
              </a:ext>
            </a:extLst>
          </p:cNvPr>
          <p:cNvGraphicFramePr>
            <a:graphicFrameLocks noGrp="1"/>
          </p:cNvGraphicFramePr>
          <p:nvPr>
            <p:extLst>
              <p:ext uri="{D42A27DB-BD31-4B8C-83A1-F6EECF244321}">
                <p14:modId xmlns:p14="http://schemas.microsoft.com/office/powerpoint/2010/main" val="1305177108"/>
              </p:ext>
            </p:extLst>
          </p:nvPr>
        </p:nvGraphicFramePr>
        <p:xfrm>
          <a:off x="522625" y="3122996"/>
          <a:ext cx="5022056" cy="668051"/>
        </p:xfrm>
        <a:graphic>
          <a:graphicData uri="http://schemas.openxmlformats.org/drawingml/2006/table">
            <a:tbl>
              <a:tblPr firstRow="1" firstCol="1" bandRow="1" bandCol="1">
                <a:tableStyleId>{5940675A-B579-460E-94D1-54222C63F5DA}</a:tableStyleId>
              </a:tblPr>
              <a:tblGrid>
                <a:gridCol w="1675452">
                  <a:extLst>
                    <a:ext uri="{9D8B030D-6E8A-4147-A177-3AD203B41FA5}">
                      <a16:colId xmlns:a16="http://schemas.microsoft.com/office/drawing/2014/main" val="1991376328"/>
                    </a:ext>
                  </a:extLst>
                </a:gridCol>
                <a:gridCol w="3346604">
                  <a:extLst>
                    <a:ext uri="{9D8B030D-6E8A-4147-A177-3AD203B41FA5}">
                      <a16:colId xmlns:a16="http://schemas.microsoft.com/office/drawing/2014/main" val="958218736"/>
                    </a:ext>
                  </a:extLst>
                </a:gridCol>
              </a:tblGrid>
              <a:tr h="0">
                <a:tc>
                  <a:txBody>
                    <a:bodyPr/>
                    <a:lstStyle/>
                    <a:p>
                      <a:pPr marR="201930" algn="ctr">
                        <a:spcAft>
                          <a:spcPts val="900"/>
                        </a:spcAft>
                      </a:pPr>
                      <a:r>
                        <a:rPr lang="en-GB"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R="201930" algn="l">
                        <a:spcAft>
                          <a:spcPts val="900"/>
                        </a:spcAft>
                      </a:pPr>
                      <a:r>
                        <a:rPr lang="en-GB" sz="1200" dirty="0">
                          <a:effectLst/>
                        </a:rPr>
                        <a:t>Allowed Values</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extLst>
                  <a:ext uri="{0D108BD9-81ED-4DB2-BD59-A6C34878D82A}">
                    <a16:rowId xmlns:a16="http://schemas.microsoft.com/office/drawing/2014/main" val="4006013963"/>
                  </a:ext>
                </a:extLst>
              </a:tr>
              <a:tr h="215275">
                <a:tc>
                  <a:txBody>
                    <a:bodyPr/>
                    <a:lstStyle/>
                    <a:p>
                      <a:pPr marR="201930">
                        <a:spcAft>
                          <a:spcPts val="900"/>
                        </a:spcAft>
                      </a:pPr>
                      <a:r>
                        <a:rPr lang="en-GB" sz="1200" dirty="0">
                          <a:effectLst/>
                        </a:rPr>
                        <a:t>ObjectType</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a:effectLst/>
                        </a:rPr>
                        <a:t>RAN </a:t>
                      </a:r>
                      <a:r>
                        <a:rPr lang="en-GB" sz="1200" dirty="0" err="1">
                          <a:effectLst/>
                        </a:rPr>
                        <a:t>SubNetwork</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13389388"/>
                  </a:ext>
                </a:extLst>
              </a:tr>
              <a:tr h="269896">
                <a:tc>
                  <a:txBody>
                    <a:bodyPr/>
                    <a:lstStyle/>
                    <a:p>
                      <a:pPr marR="201930">
                        <a:spcAft>
                          <a:spcPts val="900"/>
                        </a:spcAft>
                      </a:pPr>
                      <a:r>
                        <a:rPr lang="en-GB" sz="1200" dirty="0">
                          <a:effectLst/>
                        </a:rPr>
                        <a:t>ObjectInstance</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a:effectLst/>
                        </a:rPr>
                        <a:t>DN of the RAN </a:t>
                      </a:r>
                      <a:r>
                        <a:rPr lang="en-GB" sz="1200" dirty="0" err="1">
                          <a:effectLst/>
                        </a:rPr>
                        <a:t>SubNetwork</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48257185"/>
                  </a:ext>
                </a:extLst>
              </a:tr>
            </a:tbl>
          </a:graphicData>
        </a:graphic>
      </p:graphicFrame>
      <p:graphicFrame>
        <p:nvGraphicFramePr>
          <p:cNvPr id="9" name="表格 8">
            <a:extLst>
              <a:ext uri="{FF2B5EF4-FFF2-40B4-BE49-F238E27FC236}">
                <a16:creationId xmlns:a16="http://schemas.microsoft.com/office/drawing/2014/main" id="{D75DF8D8-A41E-43DD-8877-D7B31CD1A2F5}"/>
              </a:ext>
            </a:extLst>
          </p:cNvPr>
          <p:cNvGraphicFramePr>
            <a:graphicFrameLocks noGrp="1"/>
          </p:cNvGraphicFramePr>
          <p:nvPr>
            <p:extLst>
              <p:ext uri="{D42A27DB-BD31-4B8C-83A1-F6EECF244321}">
                <p14:modId xmlns:p14="http://schemas.microsoft.com/office/powerpoint/2010/main" val="4119333183"/>
              </p:ext>
            </p:extLst>
          </p:nvPr>
        </p:nvGraphicFramePr>
        <p:xfrm>
          <a:off x="522625" y="3949059"/>
          <a:ext cx="5022056" cy="2194560"/>
        </p:xfrm>
        <a:graphic>
          <a:graphicData uri="http://schemas.openxmlformats.org/drawingml/2006/table">
            <a:tbl>
              <a:tblPr firstRow="1" firstCol="1" bandRow="1" bandCol="1">
                <a:tableStyleId>{5940675A-B579-460E-94D1-54222C63F5DA}</a:tableStyleId>
              </a:tblPr>
              <a:tblGrid>
                <a:gridCol w="1657867">
                  <a:extLst>
                    <a:ext uri="{9D8B030D-6E8A-4147-A177-3AD203B41FA5}">
                      <a16:colId xmlns:a16="http://schemas.microsoft.com/office/drawing/2014/main" val="1187812063"/>
                    </a:ext>
                  </a:extLst>
                </a:gridCol>
                <a:gridCol w="3364189">
                  <a:extLst>
                    <a:ext uri="{9D8B030D-6E8A-4147-A177-3AD203B41FA5}">
                      <a16:colId xmlns:a16="http://schemas.microsoft.com/office/drawing/2014/main" val="1422746176"/>
                    </a:ext>
                  </a:extLst>
                </a:gridCol>
              </a:tblGrid>
              <a:tr h="137482">
                <a:tc>
                  <a:txBody>
                    <a:bodyPr/>
                    <a:lstStyle/>
                    <a:p>
                      <a:pPr marR="201930">
                        <a:spcAft>
                          <a:spcPts val="900"/>
                        </a:spcAft>
                      </a:pPr>
                      <a:r>
                        <a:rPr lang="en-CA"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L="0" marR="201930" indent="0">
                        <a:spcAft>
                          <a:spcPts val="900"/>
                        </a:spcAft>
                        <a:buFontTx/>
                        <a:buNone/>
                      </a:pPr>
                      <a:r>
                        <a:rPr lang="en-CA" sz="1200" kern="1200" dirty="0">
                          <a:effectLst/>
                        </a:rPr>
                        <a:t>Allowed Values</a:t>
                      </a:r>
                      <a:endParaRPr lang="en-CA" sz="1200" b="1" kern="1200" dirty="0">
                        <a:solidFill>
                          <a:schemeClr val="lt1"/>
                        </a:solidFill>
                        <a:effectLst/>
                        <a:latin typeface="+mn-lt"/>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3663746597"/>
                  </a:ext>
                </a:extLst>
              </a:tr>
              <a:tr h="687408">
                <a:tc>
                  <a:txBody>
                    <a:bodyPr/>
                    <a:lstStyle/>
                    <a:p>
                      <a:pPr marR="201930">
                        <a:spcAft>
                          <a:spcPts val="900"/>
                        </a:spcAft>
                      </a:pPr>
                      <a:r>
                        <a:rPr lang="en-GB" sz="1200" dirty="0" err="1">
                          <a:effectLst/>
                        </a:rPr>
                        <a:t>ObjectContexts</a:t>
                      </a:r>
                      <a:endParaRPr lang="en-CA" sz="1200" dirty="0">
                        <a:effectLst/>
                        <a:latin typeface="Liberation Sans"/>
                        <a:ea typeface="SimSun" panose="02010600030101010101" pitchFamily="2" charset="-122"/>
                      </a:endParaRPr>
                    </a:p>
                  </a:txBody>
                  <a:tcPr marL="68580" marR="68580" marT="0" marB="0"/>
                </a:tc>
                <a:tc>
                  <a:txBody>
                    <a:bodyPr/>
                    <a:lstStyle/>
                    <a:p>
                      <a:pPr marL="0" marR="201930" indent="0">
                        <a:spcAft>
                          <a:spcPts val="900"/>
                        </a:spcAft>
                        <a:buFontTx/>
                        <a:buNone/>
                      </a:pPr>
                      <a:r>
                        <a:rPr lang="en-GB" sz="1200" kern="1200" dirty="0" err="1">
                          <a:effectLst/>
                        </a:rPr>
                        <a:t>CoverageAreaPolygonContext</a:t>
                      </a:r>
                      <a:br>
                        <a:rPr lang="en-CA" sz="1200" kern="1200" dirty="0">
                          <a:effectLst/>
                        </a:rPr>
                      </a:br>
                      <a:r>
                        <a:rPr lang="en-GB" sz="1200" kern="1200" dirty="0" err="1">
                          <a:effectLst/>
                        </a:rPr>
                        <a:t>CoverageTACContext</a:t>
                      </a:r>
                      <a:br>
                        <a:rPr lang="en-CA" sz="1200" kern="1200" dirty="0">
                          <a:effectLst/>
                        </a:rPr>
                      </a:br>
                      <a:r>
                        <a:rPr lang="en-GB" sz="1200" kern="1200" dirty="0" err="1">
                          <a:effectLst/>
                        </a:rPr>
                        <a:t>PLMNContext</a:t>
                      </a:r>
                      <a:br>
                        <a:rPr lang="en-CA" sz="1200" kern="1200" dirty="0">
                          <a:effectLst/>
                        </a:rPr>
                      </a:br>
                      <a:r>
                        <a:rPr lang="en-GB" sz="1200" kern="1200" dirty="0" err="1">
                          <a:effectLst/>
                        </a:rPr>
                        <a:t>NRFqBandContext</a:t>
                      </a:r>
                      <a:br>
                        <a:rPr lang="en-CA" sz="1200" kern="1200" dirty="0">
                          <a:effectLst/>
                        </a:rPr>
                      </a:br>
                      <a:r>
                        <a:rPr lang="en-GB" sz="1200" kern="1200" dirty="0" err="1">
                          <a:effectLst/>
                        </a:rPr>
                        <a:t>RATContext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140536038"/>
                  </a:ext>
                </a:extLst>
              </a:tr>
              <a:tr h="932091">
                <a:tc>
                  <a:txBody>
                    <a:bodyPr/>
                    <a:lstStyle/>
                    <a:p>
                      <a:pPr marR="201930">
                        <a:spcAft>
                          <a:spcPts val="900"/>
                        </a:spcAft>
                      </a:pPr>
                      <a:r>
                        <a:rPr lang="en-GB" sz="1200" dirty="0" err="1">
                          <a:effectLst/>
                        </a:rPr>
                        <a:t>expectationTargets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err="1">
                          <a:effectLst/>
                        </a:rPr>
                        <a:t>WeakRSRPRatioTarget</a:t>
                      </a:r>
                      <a:br>
                        <a:rPr lang="en-GB" sz="1200" dirty="0">
                          <a:effectLst/>
                        </a:rPr>
                      </a:br>
                      <a:r>
                        <a:rPr lang="en-GB" sz="1200" dirty="0" err="1">
                          <a:effectLst/>
                        </a:rPr>
                        <a:t>LowSINRRatioTarget</a:t>
                      </a:r>
                      <a:br>
                        <a:rPr lang="en-CA" sz="1200" dirty="0">
                          <a:effectLst/>
                        </a:rPr>
                      </a:br>
                      <a:r>
                        <a:rPr lang="en-GB" sz="1200" dirty="0" err="1">
                          <a:effectLst/>
                        </a:rPr>
                        <a:t>AveULRANUEThptTarget</a:t>
                      </a:r>
                      <a:br>
                        <a:rPr lang="en-CA" sz="1200" dirty="0">
                          <a:effectLst/>
                        </a:rPr>
                      </a:br>
                      <a:r>
                        <a:rPr lang="en-GB" sz="1200" dirty="0" err="1">
                          <a:effectLst/>
                        </a:rPr>
                        <a:t>AveDLRANUEthptTarget</a:t>
                      </a:r>
                      <a:br>
                        <a:rPr lang="en-CA" sz="1200" dirty="0">
                          <a:effectLst/>
                        </a:rPr>
                      </a:br>
                      <a:r>
                        <a:rPr lang="en-GB" sz="1200" dirty="0" err="1">
                          <a:effectLst/>
                        </a:rPr>
                        <a:t>LowULRANUEThptRatioTarget</a:t>
                      </a:r>
                      <a:br>
                        <a:rPr lang="en-CA" sz="1200" dirty="0">
                          <a:effectLst/>
                        </a:rPr>
                      </a:br>
                      <a:r>
                        <a:rPr lang="en-GB" sz="1200" dirty="0" err="1">
                          <a:effectLst/>
                        </a:rPr>
                        <a:t>LowDLRANUEThptRatioTarget</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32181707"/>
                  </a:ext>
                </a:extLst>
              </a:tr>
            </a:tbl>
          </a:graphicData>
        </a:graphic>
      </p:graphicFrame>
    </p:spTree>
    <p:extLst>
      <p:ext uri="{BB962C8B-B14F-4D97-AF65-F5344CB8AC3E}">
        <p14:creationId xmlns:p14="http://schemas.microsoft.com/office/powerpoint/2010/main" val="287157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8933DA3-989A-4345-A01F-967355B3B646}"/>
              </a:ext>
            </a:extLst>
          </p:cNvPr>
          <p:cNvSpPr>
            <a:spLocks noGrp="1"/>
          </p:cNvSpPr>
          <p:nvPr>
            <p:ph type="title"/>
          </p:nvPr>
        </p:nvSpPr>
        <p:spPr>
          <a:xfrm>
            <a:off x="1" y="-25762"/>
            <a:ext cx="7071388" cy="554661"/>
          </a:xfrm>
        </p:spPr>
        <p:txBody>
          <a:bodyPr/>
          <a:lstStyle/>
          <a:p>
            <a:pPr algn="l"/>
            <a:r>
              <a:rPr lang="en-GB" altLang="zh-CN" sz="3200" dirty="0"/>
              <a:t>3GPP </a:t>
            </a:r>
            <a:r>
              <a:rPr lang="en-US" altLang="zh-CN" sz="3200" dirty="0"/>
              <a:t>R17 </a:t>
            </a:r>
            <a:r>
              <a:rPr lang="en-GB" altLang="zh-CN" sz="3200" dirty="0"/>
              <a:t>Service Support Expectation</a:t>
            </a:r>
            <a:endParaRPr lang="zh-CN" altLang="en-US" sz="3200" dirty="0"/>
          </a:p>
        </p:txBody>
      </p:sp>
      <p:sp>
        <p:nvSpPr>
          <p:cNvPr id="8" name="文本框 7">
            <a:extLst>
              <a:ext uri="{FF2B5EF4-FFF2-40B4-BE49-F238E27FC236}">
                <a16:creationId xmlns:a16="http://schemas.microsoft.com/office/drawing/2014/main" id="{8531083D-DB63-49E7-9433-6E8ABABD039F}"/>
              </a:ext>
            </a:extLst>
          </p:cNvPr>
          <p:cNvSpPr txBox="1"/>
          <p:nvPr/>
        </p:nvSpPr>
        <p:spPr>
          <a:xfrm>
            <a:off x="7071389" y="6564092"/>
            <a:ext cx="3240902" cy="292388"/>
          </a:xfrm>
          <a:prstGeom prst="rect">
            <a:avLst/>
          </a:prstGeom>
          <a:noFill/>
        </p:spPr>
        <p:txBody>
          <a:bodyPr wrap="square" rtlCol="0">
            <a:spAutoFit/>
          </a:bodyPr>
          <a:lstStyle/>
          <a:p>
            <a:r>
              <a:rPr lang="en-US" altLang="zh-CN" dirty="0"/>
              <a:t>Source: TS 28.312 v18.0.0</a:t>
            </a:r>
            <a:endParaRPr lang="zh-CN" altLang="en-US" dirty="0"/>
          </a:p>
        </p:txBody>
      </p:sp>
      <p:sp>
        <p:nvSpPr>
          <p:cNvPr id="10" name="矩形 9">
            <a:extLst>
              <a:ext uri="{FF2B5EF4-FFF2-40B4-BE49-F238E27FC236}">
                <a16:creationId xmlns:a16="http://schemas.microsoft.com/office/drawing/2014/main" id="{8E2638AD-8ADF-4646-A855-DDBF081B2D8A}"/>
              </a:ext>
            </a:extLst>
          </p:cNvPr>
          <p:cNvSpPr/>
          <p:nvPr/>
        </p:nvSpPr>
        <p:spPr bwMode="auto">
          <a:xfrm>
            <a:off x="292231" y="1021561"/>
            <a:ext cx="5482845" cy="524404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924D8BFC-57D7-4798-AEA0-F35C18D5C5FF}"/>
              </a:ext>
            </a:extLst>
          </p:cNvPr>
          <p:cNvSpPr txBox="1"/>
          <p:nvPr/>
        </p:nvSpPr>
        <p:spPr>
          <a:xfrm>
            <a:off x="369348" y="537648"/>
            <a:ext cx="425401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dirty="0"/>
              <a:t>Service Support Expectation</a:t>
            </a:r>
            <a:endParaRPr lang="en-US" altLang="zh-CN" sz="1600" dirty="0"/>
          </a:p>
        </p:txBody>
      </p:sp>
      <p:sp>
        <p:nvSpPr>
          <p:cNvPr id="13" name="矩形 12">
            <a:extLst>
              <a:ext uri="{FF2B5EF4-FFF2-40B4-BE49-F238E27FC236}">
                <a16:creationId xmlns:a16="http://schemas.microsoft.com/office/drawing/2014/main" id="{52C86122-6B0E-4FBE-AFE1-792F50EAB7F3}"/>
              </a:ext>
            </a:extLst>
          </p:cNvPr>
          <p:cNvSpPr/>
          <p:nvPr/>
        </p:nvSpPr>
        <p:spPr bwMode="auto">
          <a:xfrm>
            <a:off x="5897643" y="1021561"/>
            <a:ext cx="5422057" cy="524404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4" name="文本框 13">
            <a:extLst>
              <a:ext uri="{FF2B5EF4-FFF2-40B4-BE49-F238E27FC236}">
                <a16:creationId xmlns:a16="http://schemas.microsoft.com/office/drawing/2014/main" id="{B1EE6740-DB9A-470E-A4FE-7106DD442F84}"/>
              </a:ext>
            </a:extLst>
          </p:cNvPr>
          <p:cNvSpPr txBox="1"/>
          <p:nvPr/>
        </p:nvSpPr>
        <p:spPr>
          <a:xfrm>
            <a:off x="5775076" y="415486"/>
            <a:ext cx="4950955" cy="584775"/>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a:t>YAML document example for Intent containing an expectation for delivering a service</a:t>
            </a:r>
          </a:p>
        </p:txBody>
      </p:sp>
      <p:sp>
        <p:nvSpPr>
          <p:cNvPr id="4" name="矩形 3">
            <a:extLst>
              <a:ext uri="{FF2B5EF4-FFF2-40B4-BE49-F238E27FC236}">
                <a16:creationId xmlns:a16="http://schemas.microsoft.com/office/drawing/2014/main" id="{BECD1F12-F04C-4CBB-8B50-751448123864}"/>
              </a:ext>
            </a:extLst>
          </p:cNvPr>
          <p:cNvSpPr/>
          <p:nvPr/>
        </p:nvSpPr>
        <p:spPr>
          <a:xfrm>
            <a:off x="369348" y="6290815"/>
            <a:ext cx="10279043" cy="292388"/>
          </a:xfrm>
          <a:prstGeom prst="rect">
            <a:avLst/>
          </a:prstGeom>
        </p:spPr>
        <p:txBody>
          <a:bodyPr wrap="square">
            <a:spAutoFit/>
          </a:bodyPr>
          <a:lstStyle/>
          <a:p>
            <a:r>
              <a:rPr lang="en-US" altLang="zh-CN" dirty="0"/>
              <a:t>openAPI: </a:t>
            </a:r>
            <a:r>
              <a:rPr lang="zh-CN" altLang="en-US" dirty="0">
                <a:hlinkClick r:id="rId2"/>
              </a:rPr>
              <a:t>https://forge.3gpp.org/rep/sa5/MnS/-/blob/Integration_Rel17_SA5_149_YAML/OpenAPI/TS28312_IntentExpectations.yaml</a:t>
            </a:r>
            <a:r>
              <a:rPr lang="zh-CN" altLang="en-US" dirty="0"/>
              <a:t> </a:t>
            </a:r>
          </a:p>
        </p:txBody>
      </p:sp>
      <p:pic>
        <p:nvPicPr>
          <p:cNvPr id="18" name="图片 17">
            <a:extLst>
              <a:ext uri="{FF2B5EF4-FFF2-40B4-BE49-F238E27FC236}">
                <a16:creationId xmlns:a16="http://schemas.microsoft.com/office/drawing/2014/main" id="{528F245F-D041-49B1-A30B-E9D3D8D568EA}"/>
              </a:ext>
            </a:extLst>
          </p:cNvPr>
          <p:cNvPicPr>
            <a:picLocks noChangeAspect="1"/>
          </p:cNvPicPr>
          <p:nvPr/>
        </p:nvPicPr>
        <p:blipFill>
          <a:blip r:embed="rId3"/>
          <a:stretch>
            <a:fillRect/>
          </a:stretch>
        </p:blipFill>
        <p:spPr>
          <a:xfrm>
            <a:off x="6262441" y="1263419"/>
            <a:ext cx="4644371" cy="4991615"/>
          </a:xfrm>
          <a:prstGeom prst="rect">
            <a:avLst/>
          </a:prstGeom>
        </p:spPr>
      </p:pic>
      <p:sp>
        <p:nvSpPr>
          <p:cNvPr id="2" name="矩形 1">
            <a:extLst>
              <a:ext uri="{FF2B5EF4-FFF2-40B4-BE49-F238E27FC236}">
                <a16:creationId xmlns:a16="http://schemas.microsoft.com/office/drawing/2014/main" id="{99D8A7ED-0B71-4076-AED9-E065B4906AAD}"/>
              </a:ext>
            </a:extLst>
          </p:cNvPr>
          <p:cNvSpPr/>
          <p:nvPr/>
        </p:nvSpPr>
        <p:spPr>
          <a:xfrm>
            <a:off x="487695" y="1186908"/>
            <a:ext cx="5287381" cy="1069524"/>
          </a:xfrm>
          <a:prstGeom prst="rect">
            <a:avLst/>
          </a:prstGeom>
        </p:spPr>
        <p:txBody>
          <a:bodyPr wrap="square">
            <a:spAutoFit/>
          </a:bodyPr>
          <a:lstStyle/>
          <a:p>
            <a:pPr>
              <a:spcAft>
                <a:spcPts val="900"/>
              </a:spcAft>
            </a:pPr>
            <a:r>
              <a:rPr lang="en-GB" altLang="zh-CN" sz="1400" b="1" dirty="0">
                <a:latin typeface="Times New Roman" panose="02020603050405020304" pitchFamily="18" charset="0"/>
                <a:ea typeface="Liberation Sans"/>
              </a:rPr>
              <a:t>Service Support Expectation </a:t>
            </a:r>
            <a:r>
              <a:rPr lang="en-GB" altLang="zh-CN" sz="1400" dirty="0">
                <a:latin typeface="Times New Roman" panose="02020603050405020304" pitchFamily="18" charset="0"/>
                <a:ea typeface="Liberation Sans"/>
              </a:rPr>
              <a:t>is used to express expectations for service deployment.</a:t>
            </a:r>
            <a:endParaRPr lang="en-GB" altLang="zh-CN" dirty="0">
              <a:latin typeface="Times New Roman" panose="02020603050405020304" pitchFamily="18" charset="0"/>
              <a:ea typeface="Liberation Sans"/>
            </a:endParaRPr>
          </a:p>
          <a:p>
            <a:pPr>
              <a:spcAft>
                <a:spcPts val="900"/>
              </a:spcAft>
            </a:pPr>
            <a:r>
              <a:rPr lang="en-GB" altLang="zh-CN" sz="1400" dirty="0">
                <a:latin typeface="Times New Roman" panose="02020603050405020304" pitchFamily="18" charset="0"/>
                <a:ea typeface="Liberation Sans"/>
              </a:rPr>
              <a:t>It is defined using generic IntentExpectation &lt;&lt;</a:t>
            </a:r>
            <a:r>
              <a:rPr lang="en-GB" altLang="zh-CN" sz="1400" dirty="0" err="1">
                <a:latin typeface="Times New Roman" panose="02020603050405020304" pitchFamily="18" charset="0"/>
                <a:ea typeface="Liberation Sans"/>
              </a:rPr>
              <a:t>dataType</a:t>
            </a:r>
            <a:r>
              <a:rPr lang="en-GB" altLang="zh-CN" sz="1400" dirty="0">
                <a:latin typeface="Times New Roman" panose="02020603050405020304" pitchFamily="18" charset="0"/>
                <a:ea typeface="Liberation Sans"/>
              </a:rPr>
              <a:t>&gt;&gt; with a set of allowed values and supporting </a:t>
            </a:r>
            <a:r>
              <a:rPr lang="en-GB" altLang="zh-CN" sz="1400" dirty="0" err="1">
                <a:latin typeface="Times New Roman" panose="02020603050405020304" pitchFamily="18" charset="0"/>
                <a:ea typeface="Liberation Sans"/>
              </a:rPr>
              <a:t>dataTypes</a:t>
            </a:r>
            <a:r>
              <a:rPr lang="en-GB" altLang="zh-CN" dirty="0">
                <a:latin typeface="Times New Roman" panose="02020603050405020304" pitchFamily="18" charset="0"/>
                <a:ea typeface="Liberation Sans"/>
              </a:rPr>
              <a:t> as follows:</a:t>
            </a:r>
          </a:p>
        </p:txBody>
      </p:sp>
      <p:graphicFrame>
        <p:nvGraphicFramePr>
          <p:cNvPr id="3" name="表格 2">
            <a:extLst>
              <a:ext uri="{FF2B5EF4-FFF2-40B4-BE49-F238E27FC236}">
                <a16:creationId xmlns:a16="http://schemas.microsoft.com/office/drawing/2014/main" id="{8F5EAABB-CA4E-4436-929E-DF831AFBB51E}"/>
              </a:ext>
            </a:extLst>
          </p:cNvPr>
          <p:cNvGraphicFramePr>
            <a:graphicFrameLocks noGrp="1"/>
          </p:cNvGraphicFramePr>
          <p:nvPr>
            <p:extLst>
              <p:ext uri="{D42A27DB-BD31-4B8C-83A1-F6EECF244321}">
                <p14:modId xmlns:p14="http://schemas.microsoft.com/office/powerpoint/2010/main" val="2798277468"/>
              </p:ext>
            </p:extLst>
          </p:nvPr>
        </p:nvGraphicFramePr>
        <p:xfrm>
          <a:off x="495099" y="2395684"/>
          <a:ext cx="5100631" cy="637375"/>
        </p:xfrm>
        <a:graphic>
          <a:graphicData uri="http://schemas.openxmlformats.org/drawingml/2006/table">
            <a:tbl>
              <a:tblPr firstRow="1" firstCol="1" bandRow="1" bandCol="1">
                <a:tableStyleId>{5940675A-B579-460E-94D1-54222C63F5DA}</a:tableStyleId>
              </a:tblPr>
              <a:tblGrid>
                <a:gridCol w="1676601">
                  <a:extLst>
                    <a:ext uri="{9D8B030D-6E8A-4147-A177-3AD203B41FA5}">
                      <a16:colId xmlns:a16="http://schemas.microsoft.com/office/drawing/2014/main" val="1020348900"/>
                    </a:ext>
                  </a:extLst>
                </a:gridCol>
                <a:gridCol w="3424030">
                  <a:extLst>
                    <a:ext uri="{9D8B030D-6E8A-4147-A177-3AD203B41FA5}">
                      <a16:colId xmlns:a16="http://schemas.microsoft.com/office/drawing/2014/main" val="4037861595"/>
                    </a:ext>
                  </a:extLst>
                </a:gridCol>
              </a:tblGrid>
              <a:tr h="171317">
                <a:tc>
                  <a:txBody>
                    <a:bodyPr/>
                    <a:lstStyle/>
                    <a:p>
                      <a:pPr marR="201930" algn="ctr">
                        <a:spcAft>
                          <a:spcPts val="900"/>
                        </a:spcAft>
                      </a:pPr>
                      <a:r>
                        <a:rPr lang="en-GB"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R="201930" algn="l">
                        <a:spcAft>
                          <a:spcPts val="900"/>
                        </a:spcAft>
                      </a:pPr>
                      <a:r>
                        <a:rPr lang="en-GB" sz="1200" dirty="0">
                          <a:effectLst/>
                        </a:rPr>
                        <a:t>Allowed Values</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extLst>
                  <a:ext uri="{0D108BD9-81ED-4DB2-BD59-A6C34878D82A}">
                    <a16:rowId xmlns:a16="http://schemas.microsoft.com/office/drawing/2014/main" val="1712957084"/>
                  </a:ext>
                </a:extLst>
              </a:tr>
              <a:tr h="201664">
                <a:tc>
                  <a:txBody>
                    <a:bodyPr/>
                    <a:lstStyle/>
                    <a:p>
                      <a:pPr marR="201930">
                        <a:spcAft>
                          <a:spcPts val="900"/>
                        </a:spcAft>
                      </a:pPr>
                      <a:r>
                        <a:rPr lang="en-GB" sz="1200" dirty="0">
                          <a:effectLst/>
                        </a:rPr>
                        <a:t>ObjectType</a:t>
                      </a:r>
                      <a:endParaRPr lang="en-CA" sz="1200" dirty="0">
                        <a:effectLst/>
                        <a:latin typeface="Liberation Sans"/>
                        <a:ea typeface="SimSun" panose="02010600030101010101" pitchFamily="2" charset="-122"/>
                      </a:endParaRPr>
                    </a:p>
                  </a:txBody>
                  <a:tcPr marL="68580" marR="68580" marT="0" marB="0"/>
                </a:tc>
                <a:tc>
                  <a:txBody>
                    <a:bodyPr/>
                    <a:lstStyle/>
                    <a:p>
                      <a:pPr hangingPunct="0"/>
                      <a:r>
                        <a:rPr lang="en-GB" sz="1200" kern="1200" dirty="0">
                          <a:effectLst/>
                        </a:rPr>
                        <a:t>ServiceSupport</a:t>
                      </a:r>
                      <a:endParaRPr lang="en-CA" sz="1200" kern="1200" dirty="0">
                        <a:solidFill>
                          <a:schemeClr val="dk1"/>
                        </a:solidFill>
                        <a:effectLst/>
                        <a:latin typeface="+mn-lt"/>
                        <a:ea typeface="+mn-ea"/>
                        <a:cs typeface="+mn-cs"/>
                      </a:endParaRPr>
                    </a:p>
                  </a:txBody>
                  <a:tcPr marL="17780" marR="68580" marT="0" marB="0"/>
                </a:tc>
                <a:extLst>
                  <a:ext uri="{0D108BD9-81ED-4DB2-BD59-A6C34878D82A}">
                    <a16:rowId xmlns:a16="http://schemas.microsoft.com/office/drawing/2014/main" val="3416158675"/>
                  </a:ext>
                </a:extLst>
              </a:tr>
              <a:tr h="252831">
                <a:tc>
                  <a:txBody>
                    <a:bodyPr/>
                    <a:lstStyle/>
                    <a:p>
                      <a:pPr marR="201930">
                        <a:spcAft>
                          <a:spcPts val="900"/>
                        </a:spcAft>
                      </a:pPr>
                      <a:r>
                        <a:rPr lang="en-GB" sz="1200" dirty="0">
                          <a:effectLst/>
                        </a:rPr>
                        <a:t>ObjectInstance</a:t>
                      </a:r>
                      <a:endParaRPr lang="en-CA" sz="1200" dirty="0">
                        <a:effectLst/>
                        <a:latin typeface="Liberation Sans"/>
                        <a:ea typeface="SimSun" panose="02010600030101010101" pitchFamily="2" charset="-122"/>
                      </a:endParaRPr>
                    </a:p>
                  </a:txBody>
                  <a:tcPr marL="68580" marR="68580" marT="0" marB="0"/>
                </a:tc>
                <a:tc>
                  <a:txBody>
                    <a:bodyPr/>
                    <a:lstStyle/>
                    <a:p>
                      <a:pPr hangingPunct="0"/>
                      <a:r>
                        <a:rPr lang="en-GB" sz="1200" kern="1200" dirty="0">
                          <a:effectLst/>
                        </a:rPr>
                        <a:t>DN of the ServiceSupport</a:t>
                      </a:r>
                      <a:endParaRPr lang="en-CA" sz="1200" kern="1200" dirty="0">
                        <a:solidFill>
                          <a:schemeClr val="dk1"/>
                        </a:solidFill>
                        <a:effectLst/>
                        <a:latin typeface="+mn-lt"/>
                        <a:ea typeface="+mn-ea"/>
                        <a:cs typeface="+mn-cs"/>
                      </a:endParaRPr>
                    </a:p>
                  </a:txBody>
                  <a:tcPr marL="17780" marR="68580" marT="0" marB="0"/>
                </a:tc>
                <a:extLst>
                  <a:ext uri="{0D108BD9-81ED-4DB2-BD59-A6C34878D82A}">
                    <a16:rowId xmlns:a16="http://schemas.microsoft.com/office/drawing/2014/main" val="4259685974"/>
                  </a:ext>
                </a:extLst>
              </a:tr>
            </a:tbl>
          </a:graphicData>
        </a:graphic>
      </p:graphicFrame>
      <p:graphicFrame>
        <p:nvGraphicFramePr>
          <p:cNvPr id="6" name="表格 5">
            <a:extLst>
              <a:ext uri="{FF2B5EF4-FFF2-40B4-BE49-F238E27FC236}">
                <a16:creationId xmlns:a16="http://schemas.microsoft.com/office/drawing/2014/main" id="{BCE94058-DBEA-48FE-BD0C-4317E8689FAD}"/>
              </a:ext>
            </a:extLst>
          </p:cNvPr>
          <p:cNvGraphicFramePr>
            <a:graphicFrameLocks noGrp="1"/>
          </p:cNvGraphicFramePr>
          <p:nvPr>
            <p:extLst>
              <p:ext uri="{D42A27DB-BD31-4B8C-83A1-F6EECF244321}">
                <p14:modId xmlns:p14="http://schemas.microsoft.com/office/powerpoint/2010/main" val="531890708"/>
              </p:ext>
            </p:extLst>
          </p:nvPr>
        </p:nvGraphicFramePr>
        <p:xfrm>
          <a:off x="495099" y="3229335"/>
          <a:ext cx="5100631" cy="2743200"/>
        </p:xfrm>
        <a:graphic>
          <a:graphicData uri="http://schemas.openxmlformats.org/drawingml/2006/table">
            <a:tbl>
              <a:tblPr firstRow="1" firstCol="1" bandRow="1" bandCol="1">
                <a:tableStyleId>{5940675A-B579-460E-94D1-54222C63F5DA}</a:tableStyleId>
              </a:tblPr>
              <a:tblGrid>
                <a:gridCol w="1676601">
                  <a:extLst>
                    <a:ext uri="{9D8B030D-6E8A-4147-A177-3AD203B41FA5}">
                      <a16:colId xmlns:a16="http://schemas.microsoft.com/office/drawing/2014/main" val="1493709607"/>
                    </a:ext>
                  </a:extLst>
                </a:gridCol>
                <a:gridCol w="3424030">
                  <a:extLst>
                    <a:ext uri="{9D8B030D-6E8A-4147-A177-3AD203B41FA5}">
                      <a16:colId xmlns:a16="http://schemas.microsoft.com/office/drawing/2014/main" val="419725320"/>
                    </a:ext>
                  </a:extLst>
                </a:gridCol>
              </a:tblGrid>
              <a:tr h="126228">
                <a:tc>
                  <a:txBody>
                    <a:bodyPr/>
                    <a:lstStyle/>
                    <a:p>
                      <a:pPr marR="201930">
                        <a:spcAft>
                          <a:spcPts val="900"/>
                        </a:spcAft>
                      </a:pPr>
                      <a:r>
                        <a:rPr lang="en-CA" sz="1200" dirty="0">
                          <a:effectLst/>
                        </a:rPr>
                        <a:t>Attribute </a:t>
                      </a:r>
                      <a:r>
                        <a:rPr lang="en-US" altLang="zh-CN" sz="1200" dirty="0">
                          <a:effectLst/>
                        </a:rPr>
                        <a:t>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L="0" marR="201930" indent="0">
                        <a:spcAft>
                          <a:spcPts val="900"/>
                        </a:spcAft>
                        <a:buFontTx/>
                        <a:buNone/>
                      </a:pPr>
                      <a:r>
                        <a:rPr lang="en-CA" sz="1200" kern="1200" dirty="0">
                          <a:effectLst/>
                        </a:rPr>
                        <a:t>Allowed Values</a:t>
                      </a:r>
                      <a:endParaRPr lang="en-CA" sz="1200" b="1" kern="1200" dirty="0">
                        <a:solidFill>
                          <a:schemeClr val="lt1"/>
                        </a:solidFill>
                        <a:effectLst/>
                        <a:latin typeface="+mn-lt"/>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257666049"/>
                  </a:ext>
                </a:extLst>
              </a:tr>
              <a:tr h="378686">
                <a:tc>
                  <a:txBody>
                    <a:bodyPr/>
                    <a:lstStyle/>
                    <a:p>
                      <a:pPr marR="201930">
                        <a:spcAft>
                          <a:spcPts val="900"/>
                        </a:spcAft>
                      </a:pPr>
                      <a:r>
                        <a:rPr lang="en-GB" sz="1200" dirty="0" err="1">
                          <a:effectLst/>
                        </a:rPr>
                        <a:t>ObjectContexts</a:t>
                      </a:r>
                      <a:endParaRPr lang="en-CA" sz="1200" dirty="0">
                        <a:effectLst/>
                        <a:latin typeface="Liberation Sans"/>
                        <a:ea typeface="SimSun" panose="02010600030101010101" pitchFamily="2" charset="-122"/>
                      </a:endParaRPr>
                    </a:p>
                  </a:txBody>
                  <a:tcPr marL="68580" marR="68580" marT="0" marB="0"/>
                </a:tc>
                <a:tc>
                  <a:txBody>
                    <a:bodyPr/>
                    <a:lstStyle/>
                    <a:p>
                      <a:pPr marL="0" marR="201930" indent="0">
                        <a:spcAft>
                          <a:spcPts val="900"/>
                        </a:spcAft>
                        <a:buFontTx/>
                        <a:buNone/>
                      </a:pPr>
                      <a:r>
                        <a:rPr lang="en-GB" sz="1200" kern="1200" dirty="0" err="1">
                          <a:effectLst/>
                        </a:rPr>
                        <a:t>EdgeIdenfiticationIdContext</a:t>
                      </a:r>
                      <a:br>
                        <a:rPr lang="en-GB" sz="1200" kern="1200" dirty="0">
                          <a:effectLst/>
                        </a:rPr>
                      </a:br>
                      <a:r>
                        <a:rPr lang="en-GB" sz="1200" kern="1200" dirty="0" err="1">
                          <a:effectLst/>
                        </a:rPr>
                        <a:t>EdgeIdenfiticationLocContext</a:t>
                      </a:r>
                      <a:br>
                        <a:rPr lang="en-GB" sz="1200" kern="1200" dirty="0">
                          <a:effectLst/>
                        </a:rPr>
                      </a:br>
                      <a:r>
                        <a:rPr lang="en-GB" sz="1200" kern="1200" dirty="0" err="1">
                          <a:effectLst/>
                        </a:rPr>
                        <a:t>CoverageAreaTAContext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557645186"/>
                  </a:ext>
                </a:extLst>
              </a:tr>
              <a:tr h="883601">
                <a:tc>
                  <a:txBody>
                    <a:bodyPr/>
                    <a:lstStyle/>
                    <a:p>
                      <a:pPr marR="201930">
                        <a:spcAft>
                          <a:spcPts val="900"/>
                        </a:spcAft>
                      </a:pPr>
                      <a:r>
                        <a:rPr lang="en-GB" sz="1200" dirty="0" err="1">
                          <a:effectLst/>
                        </a:rPr>
                        <a:t>expectationTargets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kern="1200" dirty="0" err="1">
                          <a:effectLst/>
                        </a:rPr>
                        <a:t>DlThptPerUETarget</a:t>
                      </a:r>
                      <a:br>
                        <a:rPr lang="en-GB" sz="1200" kern="1200" dirty="0">
                          <a:effectLst/>
                        </a:rPr>
                      </a:br>
                      <a:r>
                        <a:rPr lang="en-GB" sz="1200" kern="1200" dirty="0" err="1">
                          <a:effectLst/>
                        </a:rPr>
                        <a:t>UlThptPerUETarget</a:t>
                      </a:r>
                      <a:br>
                        <a:rPr lang="en-GB" sz="1200" kern="1200" dirty="0">
                          <a:effectLst/>
                        </a:rPr>
                      </a:br>
                      <a:r>
                        <a:rPr lang="en-GB" sz="1200" kern="1200" dirty="0" err="1">
                          <a:effectLst/>
                        </a:rPr>
                        <a:t>DLLatencyTarget</a:t>
                      </a:r>
                      <a:br>
                        <a:rPr lang="en-GB" sz="1200" kern="1200" dirty="0">
                          <a:effectLst/>
                        </a:rPr>
                      </a:br>
                      <a:r>
                        <a:rPr lang="en-GB" sz="1200" kern="1200" dirty="0" err="1">
                          <a:effectLst/>
                        </a:rPr>
                        <a:t>ULLatencyTarget</a:t>
                      </a:r>
                      <a:br>
                        <a:rPr lang="en-GB" sz="1200" kern="1200" dirty="0">
                          <a:effectLst/>
                        </a:rPr>
                      </a:br>
                      <a:r>
                        <a:rPr lang="en-GB" sz="1200" kern="1200" dirty="0" err="1">
                          <a:effectLst/>
                        </a:rPr>
                        <a:t>MaxNumberofUEsTarget</a:t>
                      </a:r>
                      <a:br>
                        <a:rPr lang="en-GB" sz="1200" kern="1200" dirty="0">
                          <a:effectLst/>
                        </a:rPr>
                      </a:br>
                      <a:r>
                        <a:rPr lang="en-GB" sz="1200" kern="1200" dirty="0" err="1">
                          <a:effectLst/>
                        </a:rPr>
                        <a:t>ActivityFactorTarget</a:t>
                      </a:r>
                      <a:br>
                        <a:rPr lang="en-GB" sz="1200" kern="1200" dirty="0">
                          <a:effectLst/>
                        </a:rPr>
                      </a:br>
                      <a:r>
                        <a:rPr lang="en-GB" sz="1200" kern="1200" dirty="0" err="1">
                          <a:effectLst/>
                        </a:rPr>
                        <a:t>UESpeedTarget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473921424"/>
                  </a:ext>
                </a:extLst>
              </a:tr>
              <a:tr h="669767">
                <a:tc>
                  <a:txBody>
                    <a:bodyPr/>
                    <a:lstStyle/>
                    <a:p>
                      <a:pPr marR="201930">
                        <a:spcAft>
                          <a:spcPts val="900"/>
                        </a:spcAft>
                      </a:pPr>
                      <a:r>
                        <a:rPr lang="en-CA" sz="1200" dirty="0" err="1">
                          <a:effectLst/>
                        </a:rPr>
                        <a:t>expectationContexts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kern="1200" dirty="0" err="1">
                          <a:effectLst/>
                        </a:rPr>
                        <a:t>ServiceStartTimeContext</a:t>
                      </a:r>
                      <a:br>
                        <a:rPr lang="en-GB" sz="1200" kern="1200" dirty="0">
                          <a:effectLst/>
                        </a:rPr>
                      </a:br>
                      <a:r>
                        <a:rPr lang="en-GB" sz="1200" kern="1200" dirty="0" err="1">
                          <a:effectLst/>
                        </a:rPr>
                        <a:t>ServiceEndTimeTargetContext</a:t>
                      </a:r>
                      <a:br>
                        <a:rPr lang="en-GB" sz="1200" kern="1200" dirty="0">
                          <a:effectLst/>
                        </a:rPr>
                      </a:br>
                      <a:r>
                        <a:rPr lang="en-GB" sz="1200" kern="1200" dirty="0" err="1">
                          <a:effectLst/>
                        </a:rPr>
                        <a:t>UEMobilityLevelContext</a:t>
                      </a:r>
                      <a:br>
                        <a:rPr lang="en-GB" sz="1200" kern="1200" dirty="0">
                          <a:effectLst/>
                        </a:rPr>
                      </a:br>
                      <a:r>
                        <a:rPr lang="en-GB" sz="1200" kern="1200" dirty="0" err="1">
                          <a:effectLst/>
                        </a:rPr>
                        <a:t>ResourceSharingLevelContext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900445592"/>
                  </a:ext>
                </a:extLst>
              </a:tr>
            </a:tbl>
          </a:graphicData>
        </a:graphic>
      </p:graphicFrame>
    </p:spTree>
    <p:extLst>
      <p:ext uri="{BB962C8B-B14F-4D97-AF65-F5344CB8AC3E}">
        <p14:creationId xmlns:p14="http://schemas.microsoft.com/office/powerpoint/2010/main" val="85654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extLst>
              <a:ext uri="{FF2B5EF4-FFF2-40B4-BE49-F238E27FC236}">
                <a16:creationId xmlns:a16="http://schemas.microsoft.com/office/drawing/2014/main" id="{7AE350B7-F3AE-4201-8CEA-5AE1683102A0}"/>
              </a:ext>
            </a:extLst>
          </p:cNvPr>
          <p:cNvGraphicFramePr>
            <a:graphicFrameLocks noChangeAspect="1"/>
          </p:cNvGraphicFramePr>
          <p:nvPr>
            <p:extLst>
              <p:ext uri="{D42A27DB-BD31-4B8C-83A1-F6EECF244321}">
                <p14:modId xmlns:p14="http://schemas.microsoft.com/office/powerpoint/2010/main" val="1741653666"/>
              </p:ext>
            </p:extLst>
          </p:nvPr>
        </p:nvGraphicFramePr>
        <p:xfrm>
          <a:off x="4229502" y="1597511"/>
          <a:ext cx="6933798" cy="4200933"/>
        </p:xfrm>
        <a:graphic>
          <a:graphicData uri="http://schemas.openxmlformats.org/presentationml/2006/ole">
            <mc:AlternateContent xmlns:mc="http://schemas.openxmlformats.org/markup-compatibility/2006">
              <mc:Choice xmlns:v="urn:schemas-microsoft-com:vml" Requires="v">
                <p:oleObj spid="_x0000_s2112" name="Document" r:id="rId3" imgW="5867693" imgH="3538408" progId="Word.Document.8">
                  <p:embed/>
                </p:oleObj>
              </mc:Choice>
              <mc:Fallback>
                <p:oleObj name="Document" r:id="rId3" imgW="5867693" imgH="3538408" progId="Word.Documen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502" y="1597511"/>
                        <a:ext cx="6933798" cy="4200933"/>
                      </a:xfrm>
                      <a:prstGeom prst="rect">
                        <a:avLst/>
                      </a:prstGeom>
                      <a:noFill/>
                    </p:spPr>
                  </p:pic>
                </p:oleObj>
              </mc:Fallback>
            </mc:AlternateContent>
          </a:graphicData>
        </a:graphic>
      </p:graphicFrame>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15</a:t>
            </a:fld>
            <a:endParaRPr lang="en-GB" dirty="0"/>
          </a:p>
        </p:txBody>
      </p:sp>
      <p:sp>
        <p:nvSpPr>
          <p:cNvPr id="6" name="标题 1"/>
          <p:cNvSpPr>
            <a:spLocks noGrp="1"/>
          </p:cNvSpPr>
          <p:nvPr>
            <p:ph type="title"/>
          </p:nvPr>
        </p:nvSpPr>
        <p:spPr>
          <a:xfrm>
            <a:off x="0" y="103133"/>
            <a:ext cx="11782697" cy="1148366"/>
          </a:xfrm>
        </p:spPr>
        <p:txBody>
          <a:bodyPr/>
          <a:lstStyle/>
          <a:p>
            <a:pPr algn="l"/>
            <a:r>
              <a:rPr lang="en-GB" altLang="zh-CN" sz="3200" dirty="0"/>
              <a:t>Workflow example of creating Intent containing an expectation for delivering radio network</a:t>
            </a:r>
            <a:endParaRPr lang="zh-CN" altLang="en-US" sz="3200" dirty="0"/>
          </a:p>
        </p:txBody>
      </p:sp>
      <p:sp>
        <p:nvSpPr>
          <p:cNvPr id="10" name="文本框 9"/>
          <p:cNvSpPr txBox="1"/>
          <p:nvPr/>
        </p:nvSpPr>
        <p:spPr>
          <a:xfrm>
            <a:off x="538793" y="2580978"/>
            <a:ext cx="2834126" cy="492443"/>
          </a:xfrm>
          <a:prstGeom prst="rect">
            <a:avLst/>
          </a:prstGeom>
          <a:noFill/>
          <a:ln>
            <a:solidFill>
              <a:srgbClr val="0000FF"/>
            </a:solidFill>
          </a:ln>
        </p:spPr>
        <p:txBody>
          <a:bodyPr wrap="square" rtlCol="0">
            <a:spAutoFit/>
          </a:bodyPr>
          <a:lstStyle/>
          <a:p>
            <a:r>
              <a:rPr lang="en-US" altLang="zh-CN" dirty="0">
                <a:solidFill>
                  <a:srgbClr val="0000FF"/>
                </a:solidFill>
              </a:rPr>
              <a:t>Implemented by createMOI operation +Radio Network Intent</a:t>
            </a:r>
            <a:endParaRPr lang="zh-CN" altLang="en-US" dirty="0">
              <a:solidFill>
                <a:srgbClr val="0000FF"/>
              </a:solidFill>
            </a:endParaRPr>
          </a:p>
        </p:txBody>
      </p:sp>
      <p:sp>
        <p:nvSpPr>
          <p:cNvPr id="21" name="文本框 20"/>
          <p:cNvSpPr txBox="1"/>
          <p:nvPr/>
        </p:nvSpPr>
        <p:spPr>
          <a:xfrm>
            <a:off x="538793" y="4807043"/>
            <a:ext cx="2834126" cy="892552"/>
          </a:xfrm>
          <a:prstGeom prst="rect">
            <a:avLst/>
          </a:prstGeom>
          <a:noFill/>
          <a:ln>
            <a:solidFill>
              <a:srgbClr val="0000FF"/>
            </a:solidFill>
          </a:ln>
        </p:spPr>
        <p:txBody>
          <a:bodyPr wrap="square" rtlCol="0">
            <a:spAutoFit/>
          </a:bodyPr>
          <a:lstStyle/>
          <a:p>
            <a:r>
              <a:rPr lang="en-US" altLang="zh-CN" dirty="0">
                <a:solidFill>
                  <a:srgbClr val="0000FF"/>
                </a:solidFill>
              </a:rPr>
              <a:t>Implemented by notifyMOIAttributeValueChanges operation+ Radio Network Intent feedback information</a:t>
            </a:r>
            <a:endParaRPr lang="zh-CN" altLang="en-US" dirty="0">
              <a:solidFill>
                <a:srgbClr val="0000FF"/>
              </a:solidFill>
            </a:endParaRPr>
          </a:p>
        </p:txBody>
      </p:sp>
      <p:cxnSp>
        <p:nvCxnSpPr>
          <p:cNvPr id="23" name="直接箭头连接符 22"/>
          <p:cNvCxnSpPr>
            <a:cxnSpLocks/>
            <a:endCxn id="10" idx="3"/>
          </p:cNvCxnSpPr>
          <p:nvPr/>
        </p:nvCxnSpPr>
        <p:spPr bwMode="auto">
          <a:xfrm flipH="1">
            <a:off x="3372919" y="2609369"/>
            <a:ext cx="1313381" cy="21783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4" name="直接箭头连接符 23"/>
          <p:cNvCxnSpPr>
            <a:cxnSpLocks/>
          </p:cNvCxnSpPr>
          <p:nvPr/>
        </p:nvCxnSpPr>
        <p:spPr bwMode="auto">
          <a:xfrm flipH="1" flipV="1">
            <a:off x="3372919" y="3000578"/>
            <a:ext cx="1313381" cy="11648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直接箭头连接符 28"/>
          <p:cNvCxnSpPr>
            <a:cxnSpLocks/>
            <a:endCxn id="21" idx="3"/>
          </p:cNvCxnSpPr>
          <p:nvPr/>
        </p:nvCxnSpPr>
        <p:spPr bwMode="auto">
          <a:xfrm flipH="1">
            <a:off x="3372919" y="5181600"/>
            <a:ext cx="1313381" cy="717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4" name="文本框 33"/>
          <p:cNvSpPr txBox="1"/>
          <p:nvPr/>
        </p:nvSpPr>
        <p:spPr>
          <a:xfrm>
            <a:off x="331692" y="6090804"/>
            <a:ext cx="3702423" cy="292388"/>
          </a:xfrm>
          <a:prstGeom prst="rect">
            <a:avLst/>
          </a:prstGeom>
          <a:noFill/>
        </p:spPr>
        <p:txBody>
          <a:bodyPr wrap="square" rtlCol="0">
            <a:spAutoFit/>
          </a:bodyPr>
          <a:lstStyle/>
          <a:p>
            <a:r>
              <a:rPr lang="en-US" altLang="zh-CN" dirty="0"/>
              <a:t>Figure Source: TS 28.312 v 17.4.1</a:t>
            </a:r>
            <a:endParaRPr lang="zh-CN" altLang="en-US" dirty="0"/>
          </a:p>
        </p:txBody>
      </p:sp>
      <p:sp>
        <p:nvSpPr>
          <p:cNvPr id="2" name="Rectangle 2">
            <a:extLst>
              <a:ext uri="{FF2B5EF4-FFF2-40B4-BE49-F238E27FC236}">
                <a16:creationId xmlns:a16="http://schemas.microsoft.com/office/drawing/2014/main" id="{55E9A327-5EC0-4271-BF67-549DFB97C3F1}"/>
              </a:ext>
            </a:extLst>
          </p:cNvPr>
          <p:cNvSpPr>
            <a:spLocks noChangeArrowheads="1"/>
          </p:cNvSpPr>
          <p:nvPr/>
        </p:nvSpPr>
        <p:spPr bwMode="auto">
          <a:xfrm>
            <a:off x="5067300" y="15807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13495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E9FB8-557B-40C4-965B-0A47F524270F}"/>
              </a:ext>
            </a:extLst>
          </p:cNvPr>
          <p:cNvSpPr>
            <a:spLocks noGrp="1"/>
          </p:cNvSpPr>
          <p:nvPr>
            <p:ph type="title"/>
          </p:nvPr>
        </p:nvSpPr>
        <p:spPr>
          <a:xfrm>
            <a:off x="609600" y="3170238"/>
            <a:ext cx="10222089" cy="1143000"/>
          </a:xfrm>
        </p:spPr>
        <p:txBody>
          <a:bodyPr/>
          <a:lstStyle/>
          <a:p>
            <a:r>
              <a:rPr lang="en-US" altLang="zh-CN" dirty="0"/>
              <a:t>Key outcomes from R18 FS_enhanced Intent Driven Management Service SI</a:t>
            </a:r>
            <a:endParaRPr lang="zh-CN" altLang="en-US" dirty="0"/>
          </a:p>
        </p:txBody>
      </p:sp>
      <p:sp>
        <p:nvSpPr>
          <p:cNvPr id="4" name="灯片编号占位符 3">
            <a:extLst>
              <a:ext uri="{FF2B5EF4-FFF2-40B4-BE49-F238E27FC236}">
                <a16:creationId xmlns:a16="http://schemas.microsoft.com/office/drawing/2014/main" id="{9F3F79B4-D3B8-48B3-98F7-24AD4676BE12}"/>
              </a:ext>
            </a:extLst>
          </p:cNvPr>
          <p:cNvSpPr>
            <a:spLocks noGrp="1"/>
          </p:cNvSpPr>
          <p:nvPr>
            <p:ph type="sldNum" sz="quarter" idx="10"/>
          </p:nvPr>
        </p:nvSpPr>
        <p:spPr/>
        <p:txBody>
          <a:bodyPr/>
          <a:lstStyle/>
          <a:p>
            <a:pPr>
              <a:defRPr/>
            </a:pPr>
            <a:fld id="{8B78E712-7E90-46AF-8873-540771249AD5}" type="slidenum">
              <a:rPr lang="en-GB" smtClean="0"/>
              <a:pPr>
                <a:defRPr/>
              </a:pPr>
              <a:t>16</a:t>
            </a:fld>
            <a:endParaRPr lang="en-GB" dirty="0"/>
          </a:p>
        </p:txBody>
      </p:sp>
    </p:spTree>
    <p:extLst>
      <p:ext uri="{BB962C8B-B14F-4D97-AF65-F5344CB8AC3E}">
        <p14:creationId xmlns:p14="http://schemas.microsoft.com/office/powerpoint/2010/main" val="233217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38018"/>
            <a:ext cx="10601325" cy="894916"/>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New scenarios and new capabilities</a:t>
            </a:r>
            <a:endParaRPr lang="sv-SE" sz="3200" dirty="0"/>
          </a:p>
        </p:txBody>
      </p:sp>
      <p:sp>
        <p:nvSpPr>
          <p:cNvPr id="3" name="文本框 2">
            <a:extLst>
              <a:ext uri="{FF2B5EF4-FFF2-40B4-BE49-F238E27FC236}">
                <a16:creationId xmlns:a16="http://schemas.microsoft.com/office/drawing/2014/main" id="{E5DE55DA-3BE4-4C1B-97C5-04FAC569C6DF}"/>
              </a:ext>
            </a:extLst>
          </p:cNvPr>
          <p:cNvSpPr txBox="1"/>
          <p:nvPr/>
        </p:nvSpPr>
        <p:spPr>
          <a:xfrm>
            <a:off x="412812" y="1762726"/>
            <a:ext cx="2714625" cy="338554"/>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t>New Scenarios</a:t>
            </a:r>
            <a:endParaRPr lang="zh-CN" altLang="en-US" sz="1600" b="1" dirty="0"/>
          </a:p>
        </p:txBody>
      </p:sp>
      <p:sp>
        <p:nvSpPr>
          <p:cNvPr id="4" name="矩形 3">
            <a:extLst>
              <a:ext uri="{FF2B5EF4-FFF2-40B4-BE49-F238E27FC236}">
                <a16:creationId xmlns:a16="http://schemas.microsoft.com/office/drawing/2014/main" id="{B2034655-5C3F-46F8-89CB-811A60B358C9}"/>
              </a:ext>
            </a:extLst>
          </p:cNvPr>
          <p:cNvSpPr/>
          <p:nvPr/>
        </p:nvSpPr>
        <p:spPr>
          <a:xfrm>
            <a:off x="659699" y="2202311"/>
            <a:ext cx="4940238" cy="1323439"/>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Intent driven approach for RAN energy saving</a:t>
            </a:r>
          </a:p>
          <a:p>
            <a:pPr marL="285750" indent="-285750">
              <a:buFont typeface="Wingdings" panose="05000000000000000000" pitchFamily="2" charset="2"/>
              <a:buChar char="Ø"/>
            </a:pPr>
            <a:r>
              <a:rPr lang="en-US" altLang="zh-CN" sz="1600" dirty="0"/>
              <a:t>Intent driven approach for radio network capacity optimization</a:t>
            </a:r>
          </a:p>
          <a:p>
            <a:pPr marL="285750" indent="-285750">
              <a:buFont typeface="Wingdings" panose="05000000000000000000" pitchFamily="2" charset="2"/>
              <a:buChar char="Ø"/>
            </a:pPr>
            <a:r>
              <a:rPr lang="en-US" altLang="zh-CN" sz="1600" dirty="0"/>
              <a:t>5GC related intent expectation, including 5GC network delivering and assurance</a:t>
            </a:r>
            <a:endParaRPr lang="zh-CN" altLang="en-US" sz="1600" dirty="0"/>
          </a:p>
        </p:txBody>
      </p:sp>
      <p:sp>
        <p:nvSpPr>
          <p:cNvPr id="9" name="文本框 8">
            <a:extLst>
              <a:ext uri="{FF2B5EF4-FFF2-40B4-BE49-F238E27FC236}">
                <a16:creationId xmlns:a16="http://schemas.microsoft.com/office/drawing/2014/main" id="{24D3AA9D-D720-4CEF-BB97-F29174C0EDC5}"/>
              </a:ext>
            </a:extLst>
          </p:cNvPr>
          <p:cNvSpPr txBox="1"/>
          <p:nvPr/>
        </p:nvSpPr>
        <p:spPr>
          <a:xfrm>
            <a:off x="5917379" y="1762726"/>
            <a:ext cx="2714625" cy="338554"/>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t>New capabilities</a:t>
            </a:r>
            <a:endParaRPr lang="zh-CN" altLang="en-US" sz="1600" b="1" dirty="0"/>
          </a:p>
        </p:txBody>
      </p:sp>
      <p:sp>
        <p:nvSpPr>
          <p:cNvPr id="14" name="矩形 13">
            <a:extLst>
              <a:ext uri="{FF2B5EF4-FFF2-40B4-BE49-F238E27FC236}">
                <a16:creationId xmlns:a16="http://schemas.microsoft.com/office/drawing/2014/main" id="{A1B415C7-8BD4-4C03-A753-05B53AFED3C5}"/>
              </a:ext>
            </a:extLst>
          </p:cNvPr>
          <p:cNvSpPr/>
          <p:nvPr/>
        </p:nvSpPr>
        <p:spPr>
          <a:xfrm>
            <a:off x="6203127" y="2239738"/>
            <a:ext cx="5236398" cy="2800767"/>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Intent report</a:t>
            </a:r>
          </a:p>
          <a:p>
            <a:pPr marL="285750" indent="-285750">
              <a:buFont typeface="Wingdings" panose="05000000000000000000" pitchFamily="2" charset="2"/>
              <a:buChar char="Ø"/>
            </a:pPr>
            <a:r>
              <a:rPr lang="en-US" altLang="zh-CN" sz="1600" dirty="0"/>
              <a:t>Intent handling capability obtaining</a:t>
            </a:r>
          </a:p>
          <a:p>
            <a:pPr marL="285750" indent="-285750">
              <a:buFont typeface="Wingdings" panose="05000000000000000000" pitchFamily="2" charset="2"/>
              <a:buChar char="Ø"/>
            </a:pPr>
            <a:r>
              <a:rPr lang="en-US" altLang="zh-CN" sz="1600" dirty="0"/>
              <a:t>Intent fulfilment feasibility check</a:t>
            </a:r>
          </a:p>
          <a:p>
            <a:pPr marL="285750" indent="-285750">
              <a:buFont typeface="Wingdings" panose="05000000000000000000" pitchFamily="2" charset="2"/>
              <a:buChar char="Ø"/>
            </a:pPr>
            <a:r>
              <a:rPr lang="en-US" altLang="zh-CN" sz="1600" dirty="0"/>
              <a:t>Monitoring intent fulfilment information</a:t>
            </a:r>
          </a:p>
          <a:p>
            <a:pPr marL="285750" indent="-285750">
              <a:buFont typeface="Wingdings" panose="05000000000000000000" pitchFamily="2" charset="2"/>
              <a:buChar char="Ø"/>
            </a:pPr>
            <a:r>
              <a:rPr lang="en-US" altLang="zh-CN" sz="1600" dirty="0"/>
              <a:t>Intent conflicts</a:t>
            </a:r>
          </a:p>
          <a:p>
            <a:pPr marL="285750" indent="-285750">
              <a:buFont typeface="Wingdings" panose="05000000000000000000" pitchFamily="2" charset="2"/>
              <a:buChar char="Ø"/>
            </a:pPr>
            <a:r>
              <a:rPr lang="en-GB" altLang="zh-CN" sz="1600" dirty="0"/>
              <a:t>Intent-driven Closed Loop control</a:t>
            </a:r>
          </a:p>
          <a:p>
            <a:pPr marL="285750" indent="-285750">
              <a:buFont typeface="Wingdings" panose="05000000000000000000" pitchFamily="2" charset="2"/>
              <a:buChar char="Ø"/>
            </a:pPr>
            <a:r>
              <a:rPr lang="en-US" altLang="zh-CN" sz="1600" dirty="0"/>
              <a:t>Enablers for Intent Fulfilment</a:t>
            </a:r>
          </a:p>
          <a:p>
            <a:pPr marL="893763" lvl="1" indent="-285750">
              <a:buFont typeface="Wingdings" panose="05000000000000000000" pitchFamily="2" charset="2"/>
              <a:buChar char="Ø"/>
            </a:pPr>
            <a:r>
              <a:rPr lang="en-US" altLang="zh-CN" sz="1600" dirty="0"/>
              <a:t>Testing Intent-driven MnS Capabilities</a:t>
            </a:r>
          </a:p>
          <a:p>
            <a:pPr marL="893763" lvl="1" indent="-285750">
              <a:buFont typeface="Wingdings" panose="05000000000000000000" pitchFamily="2" charset="2"/>
              <a:buChar char="Ø"/>
            </a:pPr>
            <a:r>
              <a:rPr lang="en-US" altLang="zh-CN" sz="1600" dirty="0"/>
              <a:t>Mapping of Intents to MLEntities capabilities</a:t>
            </a:r>
          </a:p>
          <a:p>
            <a:pPr marL="893763" lvl="1" indent="-285750">
              <a:buFont typeface="Wingdings" panose="05000000000000000000" pitchFamily="2" charset="2"/>
              <a:buChar char="Ø"/>
            </a:pPr>
            <a:r>
              <a:rPr lang="en-US" altLang="zh-CN" sz="1600" dirty="0"/>
              <a:t>Intent-driven SON orchestration </a:t>
            </a:r>
          </a:p>
          <a:p>
            <a:pPr marL="893763" lvl="1" indent="-285750">
              <a:buFont typeface="Wingdings" panose="05000000000000000000" pitchFamily="2" charset="2"/>
              <a:buChar char="Ø"/>
            </a:pPr>
            <a:r>
              <a:rPr lang="en-US" altLang="zh-CN" sz="1600" dirty="0"/>
              <a:t>Intent-driven MDA</a:t>
            </a:r>
            <a:endParaRPr lang="zh-CN" altLang="en-US" sz="1600" dirty="0"/>
          </a:p>
        </p:txBody>
      </p:sp>
      <p:sp>
        <p:nvSpPr>
          <p:cNvPr id="5" name="矩形 4">
            <a:extLst>
              <a:ext uri="{FF2B5EF4-FFF2-40B4-BE49-F238E27FC236}">
                <a16:creationId xmlns:a16="http://schemas.microsoft.com/office/drawing/2014/main" id="{82934957-47E2-485B-85D2-F201F7E49008}"/>
              </a:ext>
            </a:extLst>
          </p:cNvPr>
          <p:cNvSpPr/>
          <p:nvPr/>
        </p:nvSpPr>
        <p:spPr>
          <a:xfrm>
            <a:off x="412812" y="3733586"/>
            <a:ext cx="4940238" cy="584775"/>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Missing solutions for the requirements documented in TS 28.312</a:t>
            </a:r>
            <a:endParaRPr lang="zh-CN" altLang="en-US" sz="1600" b="1" dirty="0"/>
          </a:p>
        </p:txBody>
      </p:sp>
      <p:sp>
        <p:nvSpPr>
          <p:cNvPr id="15" name="矩形 14">
            <a:extLst>
              <a:ext uri="{FF2B5EF4-FFF2-40B4-BE49-F238E27FC236}">
                <a16:creationId xmlns:a16="http://schemas.microsoft.com/office/drawing/2014/main" id="{5C8DF3F2-33C9-4827-9D59-5ECCAB7CD1C9}"/>
              </a:ext>
            </a:extLst>
          </p:cNvPr>
          <p:cNvSpPr/>
          <p:nvPr/>
        </p:nvSpPr>
        <p:spPr>
          <a:xfrm>
            <a:off x="536255" y="4455730"/>
            <a:ext cx="4940238" cy="584775"/>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Solution for radio service intent expectation</a:t>
            </a:r>
          </a:p>
          <a:p>
            <a:pPr marL="285750" indent="-285750">
              <a:buFont typeface="Wingdings" panose="05000000000000000000" pitchFamily="2" charset="2"/>
              <a:buChar char="Ø"/>
            </a:pPr>
            <a:r>
              <a:rPr lang="en-US" altLang="zh-CN" sz="1600" dirty="0"/>
              <a:t>Enhancement for service support expectation</a:t>
            </a:r>
          </a:p>
        </p:txBody>
      </p:sp>
      <p:sp>
        <p:nvSpPr>
          <p:cNvPr id="11" name="文本框 10">
            <a:extLst>
              <a:ext uri="{FF2B5EF4-FFF2-40B4-BE49-F238E27FC236}">
                <a16:creationId xmlns:a16="http://schemas.microsoft.com/office/drawing/2014/main" id="{E4A10B12-8074-4188-88CE-629DE397E6FC}"/>
              </a:ext>
            </a:extLst>
          </p:cNvPr>
          <p:cNvSpPr txBox="1"/>
          <p:nvPr/>
        </p:nvSpPr>
        <p:spPr>
          <a:xfrm>
            <a:off x="536255" y="6043670"/>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109827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FE0EE68-825E-434C-AC52-809BEC5FC709}"/>
              </a:ext>
            </a:extLst>
          </p:cNvPr>
          <p:cNvSpPr>
            <a:spLocks noGrp="1"/>
          </p:cNvSpPr>
          <p:nvPr>
            <p:ph type="sldNum" sz="quarter" idx="10"/>
          </p:nvPr>
        </p:nvSpPr>
        <p:spPr/>
        <p:txBody>
          <a:bodyPr/>
          <a:lstStyle/>
          <a:p>
            <a:pPr>
              <a:defRPr/>
            </a:pPr>
            <a:fld id="{8B78E712-7E90-46AF-8873-540771249AD5}" type="slidenum">
              <a:rPr lang="en-GB" smtClean="0"/>
              <a:pPr>
                <a:defRPr/>
              </a:pPr>
              <a:t>18</a:t>
            </a:fld>
            <a:endParaRPr lang="en-GB" dirty="0"/>
          </a:p>
        </p:txBody>
      </p:sp>
      <p:sp>
        <p:nvSpPr>
          <p:cNvPr id="5" name="Title 1">
            <a:extLst>
              <a:ext uri="{FF2B5EF4-FFF2-40B4-BE49-F238E27FC236}">
                <a16:creationId xmlns:a16="http://schemas.microsoft.com/office/drawing/2014/main" id="{9FAAE201-A3D8-49C0-903F-3D4E15DC9B89}"/>
              </a:ext>
            </a:extLst>
          </p:cNvPr>
          <p:cNvSpPr>
            <a:spLocks noGrp="1"/>
          </p:cNvSpPr>
          <p:nvPr>
            <p:ph type="title"/>
          </p:nvPr>
        </p:nvSpPr>
        <p:spPr>
          <a:xfrm>
            <a:off x="114594" y="89347"/>
            <a:ext cx="8501505" cy="928748"/>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intent report</a:t>
            </a:r>
            <a:endParaRPr lang="sv-SE" sz="3200" dirty="0">
              <a:latin typeface="Times New Roman" panose="02020603050405020304" pitchFamily="18" charset="0"/>
            </a:endParaRPr>
          </a:p>
        </p:txBody>
      </p:sp>
      <p:sp>
        <p:nvSpPr>
          <p:cNvPr id="6" name="矩形 5">
            <a:extLst>
              <a:ext uri="{FF2B5EF4-FFF2-40B4-BE49-F238E27FC236}">
                <a16:creationId xmlns:a16="http://schemas.microsoft.com/office/drawing/2014/main" id="{A1163A2E-4AF6-435D-8C65-42EBD096F0BB}"/>
              </a:ext>
            </a:extLst>
          </p:cNvPr>
          <p:cNvSpPr/>
          <p:nvPr/>
        </p:nvSpPr>
        <p:spPr>
          <a:xfrm>
            <a:off x="633699" y="1334558"/>
            <a:ext cx="3448108" cy="338554"/>
          </a:xfrm>
          <a:prstGeom prst="rect">
            <a:avLst/>
          </a:prstGeom>
        </p:spPr>
        <p:txBody>
          <a:bodyPr wrap="square">
            <a:spAutoFit/>
          </a:bodyPr>
          <a:lstStyle/>
          <a:p>
            <a:pPr marL="285750" indent="-285750">
              <a:buFont typeface="Wingdings" panose="05000000000000000000" pitchFamily="2" charset="2"/>
              <a:buChar char="u"/>
            </a:pPr>
            <a:r>
              <a:rPr lang="en-US" altLang="zh-CN" sz="1600" b="1" dirty="0"/>
              <a:t>Intent Report</a:t>
            </a:r>
            <a:endParaRPr lang="zh-CN" altLang="en-US" sz="1600" b="1" dirty="0"/>
          </a:p>
        </p:txBody>
      </p:sp>
      <p:pic>
        <p:nvPicPr>
          <p:cNvPr id="3074" name="Picture 2">
            <a:extLst>
              <a:ext uri="{FF2B5EF4-FFF2-40B4-BE49-F238E27FC236}">
                <a16:creationId xmlns:a16="http://schemas.microsoft.com/office/drawing/2014/main" id="{F866BAB8-9BD8-4AC6-A148-79CA1CCE3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72" y="2074416"/>
            <a:ext cx="5302528" cy="312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圆角 6">
            <a:extLst>
              <a:ext uri="{FF2B5EF4-FFF2-40B4-BE49-F238E27FC236}">
                <a16:creationId xmlns:a16="http://schemas.microsoft.com/office/drawing/2014/main" id="{422750CE-C0D2-41F3-9073-80DD042F0983}"/>
              </a:ext>
            </a:extLst>
          </p:cNvPr>
          <p:cNvSpPr/>
          <p:nvPr/>
        </p:nvSpPr>
        <p:spPr bwMode="auto">
          <a:xfrm>
            <a:off x="565608" y="2403835"/>
            <a:ext cx="2724347" cy="1121790"/>
          </a:xfrm>
          <a:prstGeom prst="round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矩形 8">
            <a:extLst>
              <a:ext uri="{FF2B5EF4-FFF2-40B4-BE49-F238E27FC236}">
                <a16:creationId xmlns:a16="http://schemas.microsoft.com/office/drawing/2014/main" id="{DA032243-A1E2-4E04-9935-6BCB70EE242B}"/>
              </a:ext>
            </a:extLst>
          </p:cNvPr>
          <p:cNvSpPr/>
          <p:nvPr/>
        </p:nvSpPr>
        <p:spPr>
          <a:xfrm>
            <a:off x="5578475" y="1673112"/>
            <a:ext cx="6249089" cy="3877985"/>
          </a:xfrm>
          <a:prstGeom prst="rect">
            <a:avLst/>
          </a:prstGeom>
        </p:spPr>
        <p:txBody>
          <a:bodyPr wrap="square">
            <a:spAutoFit/>
          </a:bodyPr>
          <a:lstStyle/>
          <a:p>
            <a:pPr marL="360680" indent="-180340" algn="just">
              <a:spcAft>
                <a:spcPts val="900"/>
              </a:spcAft>
            </a:pPr>
            <a:r>
              <a:rPr lang="en-GB" altLang="zh-CN" sz="1800" b="1" dirty="0">
                <a:latin typeface="Times New Roman" panose="02020603050405020304" pitchFamily="18" charset="0"/>
                <a:ea typeface="Times New Roman" panose="02020603050405020304" pitchFamily="18" charset="0"/>
              </a:rPr>
              <a:t>The IntentReport &lt;&lt;IOC&gt;&gt; </a:t>
            </a:r>
            <a:r>
              <a:rPr lang="en-GB" altLang="zh-CN" sz="1800" dirty="0">
                <a:latin typeface="Times New Roman" panose="02020603050405020304" pitchFamily="18" charset="0"/>
                <a:ea typeface="Times New Roman" panose="02020603050405020304" pitchFamily="18" charset="0"/>
              </a:rPr>
              <a:t>includes the following attributes:</a:t>
            </a:r>
            <a:endParaRPr lang="zh-CN" altLang="zh-CN" sz="1800" dirty="0">
              <a:latin typeface="Times New Roman" panose="02020603050405020304" pitchFamily="18" charset="0"/>
              <a:ea typeface="Times New Roman" panose="02020603050405020304" pitchFamily="18" charset="0"/>
            </a:endParaRPr>
          </a:p>
          <a:p>
            <a:pPr marL="720725" indent="-180340" algn="just">
              <a:spcAft>
                <a:spcPts val="900"/>
              </a:spcAft>
            </a:pPr>
            <a:r>
              <a:rPr lang="en-GB" altLang="zh-CN" sz="1800" b="1" dirty="0">
                <a:latin typeface="Times New Roman" panose="02020603050405020304" pitchFamily="18" charset="0"/>
                <a:ea typeface="Times New Roman" panose="02020603050405020304" pitchFamily="18" charset="0"/>
              </a:rPr>
              <a:t>-	"intentFulfimentInfo", </a:t>
            </a:r>
            <a:r>
              <a:rPr lang="en-GB" altLang="zh-CN" sz="1800" dirty="0">
                <a:latin typeface="Times New Roman" panose="02020603050405020304" pitchFamily="18" charset="0"/>
                <a:ea typeface="Times New Roman" panose="02020603050405020304" pitchFamily="18" charset="0"/>
              </a:rPr>
              <a:t>to represent the fulfilment information for intent, intent expectation and expectation targets. </a:t>
            </a:r>
            <a:endParaRPr lang="zh-CN" altLang="zh-CN" sz="1800" dirty="0">
              <a:latin typeface="Times New Roman" panose="02020603050405020304" pitchFamily="18" charset="0"/>
              <a:ea typeface="Times New Roman" panose="02020603050405020304" pitchFamily="18" charset="0"/>
            </a:endParaRPr>
          </a:p>
          <a:p>
            <a:pPr marL="826135" indent="-285750" algn="just">
              <a:spcAft>
                <a:spcPts val="900"/>
              </a:spcAft>
              <a:buFontTx/>
              <a:buChar char="-"/>
            </a:pPr>
            <a:r>
              <a:rPr lang="en-GB" altLang="zh-CN" sz="1800" b="1" dirty="0">
                <a:latin typeface="Times New Roman" panose="02020603050405020304" pitchFamily="18" charset="0"/>
                <a:ea typeface="Times New Roman" panose="02020603050405020304" pitchFamily="18" charset="0"/>
              </a:rPr>
              <a:t>"intentConflictInfo", </a:t>
            </a:r>
            <a:r>
              <a:rPr lang="en-GB" altLang="zh-CN" sz="1800" dirty="0">
                <a:latin typeface="Times New Roman" panose="02020603050405020304" pitchFamily="18" charset="0"/>
                <a:ea typeface="Times New Roman" panose="02020603050405020304" pitchFamily="18" charset="0"/>
              </a:rPr>
              <a:t>to represent the intent conflict information that should be informed to the MnS consumer. </a:t>
            </a:r>
          </a:p>
          <a:p>
            <a:pPr marL="826135" indent="-285750" algn="just">
              <a:spcAft>
                <a:spcPts val="900"/>
              </a:spcAft>
              <a:buFontTx/>
              <a:buChar char="-"/>
            </a:pPr>
            <a:r>
              <a:rPr lang="en-GB" altLang="zh-CN" sz="1800" b="1" dirty="0">
                <a:latin typeface="Times New Roman" panose="02020603050405020304" pitchFamily="18" charset="0"/>
                <a:ea typeface="Times New Roman" panose="02020603050405020304" pitchFamily="18" charset="0"/>
              </a:rPr>
              <a:t>	"intentFeasibilityCheckInfo", </a:t>
            </a:r>
            <a:r>
              <a:rPr lang="en-GB" altLang="zh-CN" sz="1800" dirty="0">
                <a:latin typeface="Times New Roman" panose="02020603050405020304" pitchFamily="18" charset="0"/>
                <a:ea typeface="Times New Roman" panose="02020603050405020304" pitchFamily="18" charset="0"/>
              </a:rPr>
              <a:t>to represent the intent fulfilment feasibility check information that should be informed to the MnS consumer. </a:t>
            </a:r>
            <a:endParaRPr lang="zh-CN" altLang="zh-CN" sz="1800" dirty="0">
              <a:latin typeface="Times New Roman" panose="02020603050405020304" pitchFamily="18" charset="0"/>
              <a:ea typeface="Times New Roman" panose="02020603050405020304" pitchFamily="18" charset="0"/>
            </a:endParaRPr>
          </a:p>
          <a:p>
            <a:pPr marL="720725" indent="-180340" algn="just">
              <a:spcAft>
                <a:spcPts val="900"/>
              </a:spcAft>
            </a:pPr>
            <a:r>
              <a:rPr lang="en-GB" altLang="zh-CN" sz="1800" b="1" dirty="0">
                <a:latin typeface="Times New Roman" panose="02020603050405020304" pitchFamily="18" charset="0"/>
                <a:ea typeface="Times New Roman" panose="02020603050405020304" pitchFamily="18" charset="0"/>
              </a:rPr>
              <a:t>-	"targetAchieveValues", </a:t>
            </a:r>
            <a:r>
              <a:rPr lang="en-GB" altLang="zh-CN" sz="1800" dirty="0">
                <a:latin typeface="Times New Roman" panose="02020603050405020304" pitchFamily="18" charset="0"/>
                <a:ea typeface="Times New Roman" panose="02020603050405020304" pitchFamily="18" charset="0"/>
              </a:rPr>
              <a:t>to represent the current performance value for the ExpectationTargets.</a:t>
            </a:r>
            <a:endParaRPr lang="zh-CN" altLang="zh-CN"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294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94" y="89347"/>
            <a:ext cx="11708501" cy="682115"/>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intent driven closed loop control</a:t>
            </a:r>
            <a:endParaRPr lang="sv-SE" sz="3200" dirty="0">
              <a:latin typeface="Times New Roman" panose="02020603050405020304" pitchFamily="18" charset="0"/>
            </a:endParaRPr>
          </a:p>
        </p:txBody>
      </p:sp>
      <p:sp>
        <p:nvSpPr>
          <p:cNvPr id="12" name="文本框 11">
            <a:extLst>
              <a:ext uri="{FF2B5EF4-FFF2-40B4-BE49-F238E27FC236}">
                <a16:creationId xmlns:a16="http://schemas.microsoft.com/office/drawing/2014/main" id="{2DA4D226-FBD2-444F-B318-90510F4282AF}"/>
              </a:ext>
            </a:extLst>
          </p:cNvPr>
          <p:cNvSpPr txBox="1"/>
          <p:nvPr/>
        </p:nvSpPr>
        <p:spPr>
          <a:xfrm>
            <a:off x="539430" y="6295802"/>
            <a:ext cx="3702423" cy="292388"/>
          </a:xfrm>
          <a:prstGeom prst="rect">
            <a:avLst/>
          </a:prstGeom>
          <a:noFill/>
        </p:spPr>
        <p:txBody>
          <a:bodyPr wrap="square" rtlCol="0">
            <a:spAutoFit/>
          </a:bodyPr>
          <a:lstStyle/>
          <a:p>
            <a:r>
              <a:rPr lang="en-US" altLang="zh-CN" dirty="0"/>
              <a:t>Figure Source: TR 28.912 v18.0.0 </a:t>
            </a:r>
            <a:endParaRPr lang="zh-CN" altLang="en-US" dirty="0"/>
          </a:p>
        </p:txBody>
      </p:sp>
      <p:pic>
        <p:nvPicPr>
          <p:cNvPr id="3" name="图片 2">
            <a:extLst>
              <a:ext uri="{FF2B5EF4-FFF2-40B4-BE49-F238E27FC236}">
                <a16:creationId xmlns:a16="http://schemas.microsoft.com/office/drawing/2014/main" id="{850CCB0D-7211-426D-A202-805453E86EC8}"/>
              </a:ext>
            </a:extLst>
          </p:cNvPr>
          <p:cNvPicPr>
            <a:picLocks noChangeAspect="1"/>
          </p:cNvPicPr>
          <p:nvPr/>
        </p:nvPicPr>
        <p:blipFill>
          <a:blip r:embed="rId2"/>
          <a:stretch>
            <a:fillRect/>
          </a:stretch>
        </p:blipFill>
        <p:spPr>
          <a:xfrm>
            <a:off x="539430" y="1975894"/>
            <a:ext cx="4970426" cy="2906211"/>
          </a:xfrm>
          <a:prstGeom prst="rect">
            <a:avLst/>
          </a:prstGeom>
        </p:spPr>
      </p:pic>
      <p:sp>
        <p:nvSpPr>
          <p:cNvPr id="4" name="矩形 3">
            <a:extLst>
              <a:ext uri="{FF2B5EF4-FFF2-40B4-BE49-F238E27FC236}">
                <a16:creationId xmlns:a16="http://schemas.microsoft.com/office/drawing/2014/main" id="{9B119FFB-F2D4-462E-8218-879CE4AEA452}"/>
              </a:ext>
            </a:extLst>
          </p:cNvPr>
          <p:cNvSpPr/>
          <p:nvPr/>
        </p:nvSpPr>
        <p:spPr>
          <a:xfrm>
            <a:off x="284906" y="1391120"/>
            <a:ext cx="5529437" cy="584775"/>
          </a:xfrm>
          <a:prstGeom prst="rect">
            <a:avLst/>
          </a:prstGeom>
        </p:spPr>
        <p:txBody>
          <a:bodyPr wrap="square">
            <a:spAutoFit/>
          </a:bodyPr>
          <a:lstStyle/>
          <a:p>
            <a:pPr marL="285750" indent="-285750">
              <a:buFont typeface="Wingdings" panose="05000000000000000000" pitchFamily="2" charset="2"/>
              <a:buChar char="u"/>
            </a:pPr>
            <a:r>
              <a:rPr lang="en-US" altLang="zh-CN" sz="1600" b="1" dirty="0">
                <a:latin typeface="Times New Roman" panose="02020603050405020304" pitchFamily="18" charset="0"/>
                <a:cs typeface="Times New Roman" panose="02020603050405020304" pitchFamily="18" charset="0"/>
              </a:rPr>
              <a:t>Using Intents towards Closed-Loop Control to automate closed loops management and control</a:t>
            </a:r>
            <a:endParaRPr lang="zh-CN" altLang="en-US" sz="1600" b="1"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15F868E5-3D44-456C-A8F1-7C65730554B0}"/>
              </a:ext>
            </a:extLst>
          </p:cNvPr>
          <p:cNvSpPr/>
          <p:nvPr/>
        </p:nvSpPr>
        <p:spPr>
          <a:xfrm>
            <a:off x="5814343" y="1391120"/>
            <a:ext cx="5616698" cy="3603487"/>
          </a:xfrm>
          <a:prstGeom prst="rect">
            <a:avLst/>
          </a:prstGeom>
        </p:spPr>
        <p:txBody>
          <a:bodyPr wrap="square">
            <a:spAutoFit/>
          </a:bodyPr>
          <a:lstStyle/>
          <a:p>
            <a:pPr marL="285750" indent="-285750" algn="just">
              <a:buFont typeface="Wingdings" panose="05000000000000000000" pitchFamily="2" charset="2"/>
              <a:buChar char="u"/>
            </a:pPr>
            <a:r>
              <a:rPr lang="en-US" altLang="zh-CN" sz="1600" b="1" dirty="0">
                <a:latin typeface="Times New Roman" panose="02020603050405020304" pitchFamily="18" charset="0"/>
                <a:cs typeface="Times New Roman" panose="02020603050405020304" pitchFamily="18" charset="0"/>
              </a:rPr>
              <a:t>Solution Description:</a:t>
            </a:r>
          </a:p>
          <a:p>
            <a:pPr marL="893763" lvl="1" indent="-285750" algn="just">
              <a:lnSpc>
                <a:spcPct val="150000"/>
              </a:lnSpc>
              <a:buFont typeface="Wingdings" panose="05000000000000000000" pitchFamily="2" charset="2"/>
              <a:buChar char="u"/>
            </a:pPr>
            <a:r>
              <a:rPr lang="en-GB" altLang="zh-CN" dirty="0">
                <a:latin typeface="Times New Roman" panose="02020603050405020304" pitchFamily="18" charset="0"/>
                <a:cs typeface="Times New Roman" panose="02020603050405020304" pitchFamily="18" charset="0"/>
              </a:rPr>
              <a:t>Introduce an expectation with targets which capture the objectives for an entity that undertakes optimization;</a:t>
            </a:r>
            <a:r>
              <a:rPr lang="en-US" altLang="zh-CN" dirty="0">
                <a:latin typeface="Times New Roman" panose="02020603050405020304" pitchFamily="18" charset="0"/>
                <a:cs typeface="Times New Roman" panose="02020603050405020304" pitchFamily="18" charset="0"/>
              </a:rPr>
              <a:t> This enables the MnS Producer to take steps, e.g., configure closed loops or the goals thereof intended to deliver on those targets.</a:t>
            </a:r>
          </a:p>
          <a:p>
            <a:pPr marL="893763" lvl="1" indent="-285750" algn="just">
              <a:lnSpc>
                <a:spcPct val="150000"/>
              </a:lnSpc>
              <a:buFont typeface="Wingdings" panose="05000000000000000000" pitchFamily="2" charset="2"/>
              <a:buChar char="u"/>
            </a:pPr>
            <a:r>
              <a:rPr lang="en-GB" altLang="zh-CN" dirty="0">
                <a:latin typeface="Times New Roman" panose="02020603050405020304" pitchFamily="18" charset="0"/>
                <a:cs typeface="Times New Roman" panose="02020603050405020304" pitchFamily="18" charset="0"/>
              </a:rPr>
              <a:t>The network optimization expectation may include relative prioritizations of the different targets which indicate the relative interests of the intent MnS consumer on the different optimization targets.</a:t>
            </a:r>
            <a:endParaRPr lang="zh-CN" altLang="zh-CN" dirty="0">
              <a:latin typeface="Times New Roman" panose="02020603050405020304" pitchFamily="18" charset="0"/>
              <a:cs typeface="Times New Roman" panose="02020603050405020304" pitchFamily="18" charset="0"/>
            </a:endParaRPr>
          </a:p>
          <a:p>
            <a:pPr marL="893763" lvl="1" indent="-285750" algn="just">
              <a:lnSpc>
                <a:spcPct val="150000"/>
              </a:lnSpc>
              <a:buFont typeface="Wingdings" panose="05000000000000000000" pitchFamily="2" charset="2"/>
              <a:buChar char="u"/>
            </a:pPr>
            <a:r>
              <a:rPr lang="en-GB" altLang="zh-CN" dirty="0">
                <a:latin typeface="Times New Roman" panose="02020603050405020304" pitchFamily="18" charset="0"/>
                <a:cs typeface="Times New Roman" panose="02020603050405020304" pitchFamily="18" charset="0"/>
              </a:rPr>
              <a:t>Introduce the list of Closed loop Identifiers (e.g., DN of AssuranceClosedControlLoop) in IntentReport IOC to represent the closed loop instance(s) used to satisfy the intent.</a:t>
            </a:r>
            <a:endParaRPr lang="zh-CN"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31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3D887-925F-46BA-93B6-AD05DE056CE3}"/>
              </a:ext>
            </a:extLst>
          </p:cNvPr>
          <p:cNvSpPr>
            <a:spLocks noGrp="1"/>
          </p:cNvSpPr>
          <p:nvPr>
            <p:ph type="title"/>
          </p:nvPr>
        </p:nvSpPr>
        <p:spPr>
          <a:xfrm>
            <a:off x="107576" y="150647"/>
            <a:ext cx="2345714" cy="448408"/>
          </a:xfrm>
        </p:spPr>
        <p:txBody>
          <a:bodyPr/>
          <a:lstStyle/>
          <a:p>
            <a:r>
              <a:rPr lang="en-US" altLang="zh-CN" dirty="0"/>
              <a:t>Content</a:t>
            </a:r>
            <a:endParaRPr lang="zh-CN" altLang="en-US" dirty="0"/>
          </a:p>
        </p:txBody>
      </p:sp>
      <p:sp>
        <p:nvSpPr>
          <p:cNvPr id="3" name="内容占位符 2">
            <a:extLst>
              <a:ext uri="{FF2B5EF4-FFF2-40B4-BE49-F238E27FC236}">
                <a16:creationId xmlns:a16="http://schemas.microsoft.com/office/drawing/2014/main" id="{F79F931C-A036-4459-9E4C-9A72D5ABB1C9}"/>
              </a:ext>
            </a:extLst>
          </p:cNvPr>
          <p:cNvSpPr>
            <a:spLocks noGrp="1"/>
          </p:cNvSpPr>
          <p:nvPr>
            <p:ph idx="1"/>
          </p:nvPr>
        </p:nvSpPr>
        <p:spPr>
          <a:xfrm>
            <a:off x="286812" y="2041525"/>
            <a:ext cx="11440132" cy="2774950"/>
          </a:xfrm>
        </p:spPr>
        <p:txBody>
          <a:bodyPr/>
          <a:lstStyle/>
          <a:p>
            <a:pPr algn="just"/>
            <a:r>
              <a:rPr lang="en-US" altLang="zh-CN" sz="2800" dirty="0"/>
              <a:t>Overview of SA5 Intent driven management progress</a:t>
            </a:r>
          </a:p>
          <a:p>
            <a:pPr algn="just"/>
            <a:r>
              <a:rPr lang="en-US" altLang="zh-CN" sz="2800" dirty="0"/>
              <a:t>Key outcomes from R17 Intent driven management WorkItem</a:t>
            </a:r>
          </a:p>
          <a:p>
            <a:pPr algn="just"/>
            <a:r>
              <a:rPr lang="en-US" altLang="zh-CN" sz="2800" dirty="0"/>
              <a:t>Key outcomes from R18 enhanced Intent driven management StudyItem</a:t>
            </a:r>
          </a:p>
          <a:p>
            <a:pPr algn="just"/>
            <a:r>
              <a:rPr lang="en-US" altLang="zh-CN" sz="2800" dirty="0"/>
              <a:t>Progress and Plan for R18 Intent driven management phase 2 WorkItem</a:t>
            </a:r>
          </a:p>
          <a:p>
            <a:pPr algn="just"/>
            <a:r>
              <a:rPr lang="en-US" altLang="zh-CN" sz="2800" dirty="0"/>
              <a:t>Q&amp;A</a:t>
            </a:r>
          </a:p>
          <a:p>
            <a:pPr algn="just"/>
            <a:endParaRPr lang="zh-CN" altLang="en-US" sz="3200" dirty="0"/>
          </a:p>
        </p:txBody>
      </p:sp>
    </p:spTree>
    <p:extLst>
      <p:ext uri="{BB962C8B-B14F-4D97-AF65-F5344CB8AC3E}">
        <p14:creationId xmlns:p14="http://schemas.microsoft.com/office/powerpoint/2010/main" val="349176419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38017"/>
            <a:ext cx="11708501" cy="1024033"/>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collaboration with other </a:t>
            </a:r>
            <a:r>
              <a:rPr lang="en-US" altLang="zh-CN" sz="3200" dirty="0">
                <a:latin typeface="Times New Roman" panose="02020603050405020304" pitchFamily="18" charset="0"/>
              </a:rPr>
              <a:t>SDOs</a:t>
            </a:r>
            <a:endParaRPr lang="sv-SE" sz="3200" dirty="0">
              <a:latin typeface="Times New Roman" panose="02020603050405020304" pitchFamily="18" charset="0"/>
            </a:endParaRPr>
          </a:p>
        </p:txBody>
      </p:sp>
      <p:sp>
        <p:nvSpPr>
          <p:cNvPr id="5" name="矩形 4">
            <a:extLst>
              <a:ext uri="{FF2B5EF4-FFF2-40B4-BE49-F238E27FC236}">
                <a16:creationId xmlns:a16="http://schemas.microsoft.com/office/drawing/2014/main" id="{7A348580-434F-42C4-AB72-722B45EF5E21}"/>
              </a:ext>
            </a:extLst>
          </p:cNvPr>
          <p:cNvSpPr/>
          <p:nvPr/>
        </p:nvSpPr>
        <p:spPr>
          <a:xfrm>
            <a:off x="340624" y="1154952"/>
            <a:ext cx="4908203" cy="338554"/>
          </a:xfrm>
          <a:prstGeom prst="rect">
            <a:avLst/>
          </a:prstGeom>
        </p:spPr>
        <p:txBody>
          <a:bodyPr wrap="none">
            <a:spAutoFit/>
          </a:bodyPr>
          <a:lstStyle/>
          <a:p>
            <a:pPr marL="285750" indent="-285750">
              <a:buFont typeface="Wingdings" panose="05000000000000000000" pitchFamily="2" charset="2"/>
              <a:buChar char="u"/>
            </a:pPr>
            <a:r>
              <a:rPr lang="en-GB" altLang="zh-CN" sz="1600" b="1" dirty="0">
                <a:latin typeface="Times New Roman" panose="02020603050405020304" pitchFamily="18" charset="0"/>
              </a:rPr>
              <a:t>Potential deployment scenarios for intent interface</a:t>
            </a:r>
            <a:endParaRPr lang="zh-CN" altLang="en-US" sz="1400" b="1" dirty="0"/>
          </a:p>
        </p:txBody>
      </p:sp>
      <p:sp>
        <p:nvSpPr>
          <p:cNvPr id="6" name="矩形 5">
            <a:extLst>
              <a:ext uri="{FF2B5EF4-FFF2-40B4-BE49-F238E27FC236}">
                <a16:creationId xmlns:a16="http://schemas.microsoft.com/office/drawing/2014/main" id="{DB9EE771-D017-4865-98EE-8659738225EC}"/>
              </a:ext>
            </a:extLst>
          </p:cNvPr>
          <p:cNvSpPr/>
          <p:nvPr/>
        </p:nvSpPr>
        <p:spPr>
          <a:xfrm>
            <a:off x="1070792" y="1556707"/>
            <a:ext cx="3171061" cy="338554"/>
          </a:xfrm>
          <a:prstGeom prst="rect">
            <a:avLst/>
          </a:prstGeom>
        </p:spPr>
        <p:txBody>
          <a:bodyPr wrap="none">
            <a:spAutoFit/>
          </a:bodyPr>
          <a:lstStyle/>
          <a:p>
            <a:pPr marL="285750" indent="-285750">
              <a:buFont typeface="Wingdings" panose="05000000000000000000" pitchFamily="2" charset="2"/>
              <a:buChar char="Ø"/>
            </a:pPr>
            <a:r>
              <a:rPr lang="en-GB" altLang="zh-CN" sz="1600" dirty="0">
                <a:latin typeface="Times New Roman" panose="02020603050405020304" pitchFamily="18" charset="0"/>
                <a:ea typeface="等线" panose="02010600030101010101" pitchFamily="2" charset="-122"/>
              </a:rPr>
              <a:t>Potential deployment scenario#1</a:t>
            </a:r>
            <a:endParaRPr lang="zh-CN" altLang="en-US" sz="1400" dirty="0"/>
          </a:p>
        </p:txBody>
      </p:sp>
      <p:sp>
        <p:nvSpPr>
          <p:cNvPr id="11" name="矩形 10">
            <a:extLst>
              <a:ext uri="{FF2B5EF4-FFF2-40B4-BE49-F238E27FC236}">
                <a16:creationId xmlns:a16="http://schemas.microsoft.com/office/drawing/2014/main" id="{6EA4697D-7302-41DC-8BFB-B42352CABE41}"/>
              </a:ext>
            </a:extLst>
          </p:cNvPr>
          <p:cNvSpPr/>
          <p:nvPr/>
        </p:nvSpPr>
        <p:spPr>
          <a:xfrm>
            <a:off x="6836036" y="1661887"/>
            <a:ext cx="3171061" cy="338554"/>
          </a:xfrm>
          <a:prstGeom prst="rect">
            <a:avLst/>
          </a:prstGeom>
        </p:spPr>
        <p:txBody>
          <a:bodyPr wrap="none">
            <a:spAutoFit/>
          </a:bodyPr>
          <a:lstStyle/>
          <a:p>
            <a:pPr marL="285750" indent="-285750">
              <a:buFont typeface="Wingdings" panose="05000000000000000000" pitchFamily="2" charset="2"/>
              <a:buChar char="Ø"/>
            </a:pPr>
            <a:r>
              <a:rPr lang="en-GB" altLang="zh-CN" sz="1600" dirty="0">
                <a:latin typeface="Times New Roman" panose="02020603050405020304" pitchFamily="18" charset="0"/>
                <a:ea typeface="等线" panose="02010600030101010101" pitchFamily="2" charset="-122"/>
              </a:rPr>
              <a:t>Potential deployment scenario#2</a:t>
            </a:r>
            <a:endParaRPr lang="zh-CN" altLang="en-US" sz="1400" dirty="0"/>
          </a:p>
        </p:txBody>
      </p:sp>
      <p:pic>
        <p:nvPicPr>
          <p:cNvPr id="4098" name="Picture 2">
            <a:extLst>
              <a:ext uri="{FF2B5EF4-FFF2-40B4-BE49-F238E27FC236}">
                <a16:creationId xmlns:a16="http://schemas.microsoft.com/office/drawing/2014/main" id="{AAD6DAA5-1349-4C8C-BC43-282D2F667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363" y="1831164"/>
            <a:ext cx="3962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5C41CE16-D56D-416D-B61C-EC17EE221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003" y="2017838"/>
            <a:ext cx="39909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2EFDAEDD-B758-4659-BE15-5DF67B2EE1B1}"/>
              </a:ext>
            </a:extLst>
          </p:cNvPr>
          <p:cNvSpPr/>
          <p:nvPr/>
        </p:nvSpPr>
        <p:spPr>
          <a:xfrm>
            <a:off x="503751" y="4410671"/>
            <a:ext cx="5163624" cy="1431161"/>
          </a:xfrm>
          <a:prstGeom prst="rect">
            <a:avLst/>
          </a:prstGeom>
        </p:spPr>
        <p:txBody>
          <a:bodyPr wrap="square">
            <a:spAutoFit/>
          </a:bodyPr>
          <a:lstStyle/>
          <a:p>
            <a:r>
              <a:rPr lang="en-US" altLang="zh-CN" sz="1200" dirty="0"/>
              <a:t>In this deployment scenario, 3GPP intent driven MnS (defined in TS 28.312[2]) can be applicable for following kinds of standardized reference interfaces for the management of 3GPP network and services:</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Intent-NOP between NOP and NEP;</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Intent-CSP between CSP and NOP;</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Intent-CSC between CSC and CSP;</a:t>
            </a:r>
          </a:p>
        </p:txBody>
      </p:sp>
      <p:sp>
        <p:nvSpPr>
          <p:cNvPr id="10" name="矩形 9">
            <a:extLst>
              <a:ext uri="{FF2B5EF4-FFF2-40B4-BE49-F238E27FC236}">
                <a16:creationId xmlns:a16="http://schemas.microsoft.com/office/drawing/2014/main" id="{79B88ED0-55B8-4140-AB73-3BCAB9E7E3E8}"/>
              </a:ext>
            </a:extLst>
          </p:cNvPr>
          <p:cNvSpPr/>
          <p:nvPr/>
        </p:nvSpPr>
        <p:spPr>
          <a:xfrm>
            <a:off x="5868865" y="4410671"/>
            <a:ext cx="5429250" cy="2031325"/>
          </a:xfrm>
          <a:prstGeom prst="rect">
            <a:avLst/>
          </a:prstGeom>
        </p:spPr>
        <p:txBody>
          <a:bodyPr wrap="square">
            <a:spAutoFit/>
          </a:bodyPr>
          <a:lstStyle/>
          <a:p>
            <a:pPr algn="just">
              <a:spcAft>
                <a:spcPts val="900"/>
              </a:spcAft>
            </a:pPr>
            <a:r>
              <a:rPr lang="en-GB" altLang="zh-CN" sz="1200" kern="100" dirty="0">
                <a:latin typeface="Times New Roman" panose="02020603050405020304" pitchFamily="18" charset="0"/>
                <a:ea typeface="等线" panose="02010600030101010101" pitchFamily="2" charset="-122"/>
              </a:rPr>
              <a:t>In this deployment scenario, 3GPP intent driven MnS can be applicable for following kinds of standardized reference interfaces for the management of 3GPP network and services:</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Intent-NOP between NOP and NEP;</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Intent-CSP between CSP and NOP;</a:t>
            </a:r>
            <a:endParaRPr lang="zh-CN" altLang="zh-CN" sz="1200" dirty="0">
              <a:latin typeface="Times New Roman" panose="02020603050405020304" pitchFamily="18" charset="0"/>
              <a:ea typeface="等线" panose="02010600030101010101" pitchFamily="2" charset="-122"/>
            </a:endParaRPr>
          </a:p>
          <a:p>
            <a:pPr algn="just">
              <a:spcAft>
                <a:spcPts val="900"/>
              </a:spcAft>
            </a:pPr>
            <a:r>
              <a:rPr lang="en-GB" altLang="zh-CN" sz="1200" kern="100" dirty="0">
                <a:latin typeface="Times New Roman" panose="02020603050405020304" pitchFamily="18" charset="0"/>
                <a:ea typeface="等线" panose="02010600030101010101" pitchFamily="2" charset="-122"/>
              </a:rPr>
              <a:t>TM Form intent management API can be applicable for following kinds of standardized reference interfaces for the management of 3GPP network and services:</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Intent-CSC between CSC and CSP;</a:t>
            </a:r>
            <a:endParaRPr lang="zh-CN" altLang="zh-CN" sz="1200" dirty="0">
              <a:effectLst/>
              <a:latin typeface="Times New Roman" panose="02020603050405020304" pitchFamily="18" charset="0"/>
              <a:ea typeface="等线" panose="02010600030101010101" pitchFamily="2" charset="-122"/>
            </a:endParaRPr>
          </a:p>
        </p:txBody>
      </p:sp>
      <p:sp>
        <p:nvSpPr>
          <p:cNvPr id="12" name="文本框 11">
            <a:extLst>
              <a:ext uri="{FF2B5EF4-FFF2-40B4-BE49-F238E27FC236}">
                <a16:creationId xmlns:a16="http://schemas.microsoft.com/office/drawing/2014/main" id="{2DA4D226-FBD2-444F-B318-90510F4282AF}"/>
              </a:ext>
            </a:extLst>
          </p:cNvPr>
          <p:cNvSpPr txBox="1"/>
          <p:nvPr/>
        </p:nvSpPr>
        <p:spPr>
          <a:xfrm>
            <a:off x="539430" y="6295802"/>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61300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4244E9-4FD6-4E5B-8C58-EA598BB906C0}"/>
              </a:ext>
            </a:extLst>
          </p:cNvPr>
          <p:cNvSpPr>
            <a:spLocks noGrp="1"/>
          </p:cNvSpPr>
          <p:nvPr>
            <p:ph type="title"/>
          </p:nvPr>
        </p:nvSpPr>
        <p:spPr>
          <a:xfrm>
            <a:off x="142875" y="138017"/>
            <a:ext cx="10601325" cy="1024033"/>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collaboration with other </a:t>
            </a:r>
            <a:r>
              <a:rPr lang="en-US" altLang="zh-CN" sz="3200" dirty="0">
                <a:latin typeface="Times New Roman" panose="02020603050405020304" pitchFamily="18" charset="0"/>
              </a:rPr>
              <a:t>SDOs</a:t>
            </a:r>
            <a:endParaRPr lang="sv-SE" sz="3200" dirty="0">
              <a:latin typeface="Times New Roman" panose="02020603050405020304" pitchFamily="18" charset="0"/>
            </a:endParaRPr>
          </a:p>
        </p:txBody>
      </p:sp>
      <p:sp>
        <p:nvSpPr>
          <p:cNvPr id="7" name="矩形 6">
            <a:extLst>
              <a:ext uri="{FF2B5EF4-FFF2-40B4-BE49-F238E27FC236}">
                <a16:creationId xmlns:a16="http://schemas.microsoft.com/office/drawing/2014/main" id="{95BB0FE0-1E85-4A90-824C-C5D6B7D69A18}"/>
              </a:ext>
            </a:extLst>
          </p:cNvPr>
          <p:cNvSpPr/>
          <p:nvPr/>
        </p:nvSpPr>
        <p:spPr>
          <a:xfrm>
            <a:off x="142875" y="1331149"/>
            <a:ext cx="9629496" cy="338554"/>
          </a:xfrm>
          <a:prstGeom prst="rect">
            <a:avLst/>
          </a:prstGeom>
        </p:spPr>
        <p:txBody>
          <a:bodyPr wrap="none">
            <a:spAutoFit/>
          </a:bodyPr>
          <a:lstStyle/>
          <a:p>
            <a:pPr marL="285750" indent="-285750">
              <a:buFont typeface="Wingdings" panose="05000000000000000000" pitchFamily="2" charset="2"/>
              <a:buChar char="u"/>
            </a:pPr>
            <a:r>
              <a:rPr lang="en-US" altLang="zh-CN" sz="1600" b="1" dirty="0">
                <a:latin typeface="Times New Roman" panose="02020603050405020304" pitchFamily="18" charset="0"/>
              </a:rPr>
              <a:t>Guidelines for transformation functionality between TM Forum intent management API for intent-CSC </a:t>
            </a:r>
            <a:endParaRPr lang="zh-CN" altLang="en-US" sz="1400" b="1" dirty="0"/>
          </a:p>
        </p:txBody>
      </p:sp>
      <p:sp>
        <p:nvSpPr>
          <p:cNvPr id="9" name="矩形 8">
            <a:extLst>
              <a:ext uri="{FF2B5EF4-FFF2-40B4-BE49-F238E27FC236}">
                <a16:creationId xmlns:a16="http://schemas.microsoft.com/office/drawing/2014/main" id="{C257D098-9036-4BF6-BA7B-09E0287F8585}"/>
              </a:ext>
            </a:extLst>
          </p:cNvPr>
          <p:cNvSpPr/>
          <p:nvPr/>
        </p:nvSpPr>
        <p:spPr>
          <a:xfrm>
            <a:off x="392929" y="2025506"/>
            <a:ext cx="5245871"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Mapping the 3GPP and the TM Forum </a:t>
            </a:r>
            <a:r>
              <a:rPr lang="en-US" altLang="zh-CN" sz="1400" dirty="0" err="1"/>
              <a:t>intentExpectation</a:t>
            </a:r>
            <a:r>
              <a:rPr lang="en-US" altLang="zh-CN" sz="1400" dirty="0"/>
              <a:t> Models.</a:t>
            </a:r>
          </a:p>
        </p:txBody>
      </p:sp>
      <p:sp>
        <p:nvSpPr>
          <p:cNvPr id="10" name="矩形 9">
            <a:extLst>
              <a:ext uri="{FF2B5EF4-FFF2-40B4-BE49-F238E27FC236}">
                <a16:creationId xmlns:a16="http://schemas.microsoft.com/office/drawing/2014/main" id="{E2229223-9F5A-4018-8F5E-3D7FC4001C3B}"/>
              </a:ext>
            </a:extLst>
          </p:cNvPr>
          <p:cNvSpPr/>
          <p:nvPr/>
        </p:nvSpPr>
        <p:spPr>
          <a:xfrm>
            <a:off x="6096000" y="2025506"/>
            <a:ext cx="5599482"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Comparison of 3GPP intent management operations and TM Forum intent management operations</a:t>
            </a:r>
            <a:endParaRPr lang="zh-CN" altLang="en-US" sz="1400" dirty="0"/>
          </a:p>
        </p:txBody>
      </p:sp>
      <p:pic>
        <p:nvPicPr>
          <p:cNvPr id="11" name="图片 10">
            <a:extLst>
              <a:ext uri="{FF2B5EF4-FFF2-40B4-BE49-F238E27FC236}">
                <a16:creationId xmlns:a16="http://schemas.microsoft.com/office/drawing/2014/main" id="{39BC0D9C-1A8F-4D1A-B4F1-73F2659D18B5}"/>
              </a:ext>
            </a:extLst>
          </p:cNvPr>
          <p:cNvPicPr>
            <a:picLocks noChangeAspect="1"/>
          </p:cNvPicPr>
          <p:nvPr/>
        </p:nvPicPr>
        <p:blipFill>
          <a:blip r:embed="rId2"/>
          <a:stretch>
            <a:fillRect/>
          </a:stretch>
        </p:blipFill>
        <p:spPr>
          <a:xfrm>
            <a:off x="490538" y="3021152"/>
            <a:ext cx="5165354" cy="1569702"/>
          </a:xfrm>
          <a:prstGeom prst="rect">
            <a:avLst/>
          </a:prstGeom>
        </p:spPr>
      </p:pic>
      <p:pic>
        <p:nvPicPr>
          <p:cNvPr id="12" name="图片 11">
            <a:extLst>
              <a:ext uri="{FF2B5EF4-FFF2-40B4-BE49-F238E27FC236}">
                <a16:creationId xmlns:a16="http://schemas.microsoft.com/office/drawing/2014/main" id="{3378939F-68BF-4E47-BDFF-908D1C904F17}"/>
              </a:ext>
            </a:extLst>
          </p:cNvPr>
          <p:cNvPicPr>
            <a:picLocks noChangeAspect="1"/>
          </p:cNvPicPr>
          <p:nvPr/>
        </p:nvPicPr>
        <p:blipFill>
          <a:blip r:embed="rId3"/>
          <a:stretch>
            <a:fillRect/>
          </a:stretch>
        </p:blipFill>
        <p:spPr>
          <a:xfrm>
            <a:off x="6096000" y="3021152"/>
            <a:ext cx="5245871" cy="2222550"/>
          </a:xfrm>
          <a:prstGeom prst="rect">
            <a:avLst/>
          </a:prstGeom>
        </p:spPr>
      </p:pic>
      <p:sp>
        <p:nvSpPr>
          <p:cNvPr id="8" name="文本框 7">
            <a:extLst>
              <a:ext uri="{FF2B5EF4-FFF2-40B4-BE49-F238E27FC236}">
                <a16:creationId xmlns:a16="http://schemas.microsoft.com/office/drawing/2014/main" id="{FD5DDF85-EC8D-4AEB-87D2-7C2519874B52}"/>
              </a:ext>
            </a:extLst>
          </p:cNvPr>
          <p:cNvSpPr txBox="1"/>
          <p:nvPr/>
        </p:nvSpPr>
        <p:spPr>
          <a:xfrm>
            <a:off x="490538" y="5942303"/>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92542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182CC4-0E94-4ACF-A10A-30F99B9B191D}"/>
              </a:ext>
            </a:extLst>
          </p:cNvPr>
          <p:cNvSpPr>
            <a:spLocks noGrp="1"/>
          </p:cNvSpPr>
          <p:nvPr>
            <p:ph type="sldNum" sz="quarter" idx="10"/>
          </p:nvPr>
        </p:nvSpPr>
        <p:spPr/>
        <p:txBody>
          <a:bodyPr/>
          <a:lstStyle/>
          <a:p>
            <a:pPr>
              <a:defRPr/>
            </a:pPr>
            <a:fld id="{8B78E712-7E90-46AF-8873-540771249AD5}" type="slidenum">
              <a:rPr lang="en-GB" smtClean="0"/>
              <a:pPr>
                <a:defRPr/>
              </a:pPr>
              <a:t>22</a:t>
            </a:fld>
            <a:endParaRPr lang="en-GB" dirty="0"/>
          </a:p>
        </p:txBody>
      </p:sp>
      <p:sp>
        <p:nvSpPr>
          <p:cNvPr id="5" name="标题 1">
            <a:extLst>
              <a:ext uri="{FF2B5EF4-FFF2-40B4-BE49-F238E27FC236}">
                <a16:creationId xmlns:a16="http://schemas.microsoft.com/office/drawing/2014/main" id="{C4882DBB-16B3-4C80-B273-A7674ABF7BFD}"/>
              </a:ext>
            </a:extLst>
          </p:cNvPr>
          <p:cNvSpPr>
            <a:spLocks noGrp="1"/>
          </p:cNvSpPr>
          <p:nvPr>
            <p:ph type="title"/>
          </p:nvPr>
        </p:nvSpPr>
        <p:spPr>
          <a:xfrm>
            <a:off x="609600" y="3170238"/>
            <a:ext cx="9112251" cy="1143000"/>
          </a:xfrm>
        </p:spPr>
        <p:txBody>
          <a:bodyPr/>
          <a:lstStyle/>
          <a:p>
            <a:r>
              <a:rPr lang="en-US" altLang="zh-CN" dirty="0"/>
              <a:t>Progress and Plan for R18 Intent Driven MnS phase 2 WI</a:t>
            </a:r>
            <a:endParaRPr lang="zh-CN" altLang="en-US" dirty="0"/>
          </a:p>
        </p:txBody>
      </p:sp>
    </p:spTree>
    <p:extLst>
      <p:ext uri="{BB962C8B-B14F-4D97-AF65-F5344CB8AC3E}">
        <p14:creationId xmlns:p14="http://schemas.microsoft.com/office/powerpoint/2010/main" val="135904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182CC4-0E94-4ACF-A10A-30F99B9B191D}"/>
              </a:ext>
            </a:extLst>
          </p:cNvPr>
          <p:cNvSpPr>
            <a:spLocks noGrp="1"/>
          </p:cNvSpPr>
          <p:nvPr>
            <p:ph type="sldNum" sz="quarter" idx="10"/>
          </p:nvPr>
        </p:nvSpPr>
        <p:spPr/>
        <p:txBody>
          <a:bodyPr/>
          <a:lstStyle/>
          <a:p>
            <a:pPr>
              <a:defRPr/>
            </a:pPr>
            <a:fld id="{8B78E712-7E90-46AF-8873-540771249AD5}" type="slidenum">
              <a:rPr lang="en-GB" smtClean="0"/>
              <a:pPr>
                <a:defRPr/>
              </a:pPr>
              <a:t>23</a:t>
            </a:fld>
            <a:endParaRPr lang="en-GB" dirty="0"/>
          </a:p>
        </p:txBody>
      </p:sp>
      <p:sp>
        <p:nvSpPr>
          <p:cNvPr id="5" name="标题 1">
            <a:extLst>
              <a:ext uri="{FF2B5EF4-FFF2-40B4-BE49-F238E27FC236}">
                <a16:creationId xmlns:a16="http://schemas.microsoft.com/office/drawing/2014/main" id="{C4882DBB-16B3-4C80-B273-A7674ABF7BFD}"/>
              </a:ext>
            </a:extLst>
          </p:cNvPr>
          <p:cNvSpPr>
            <a:spLocks noGrp="1"/>
          </p:cNvSpPr>
          <p:nvPr>
            <p:ph type="title"/>
          </p:nvPr>
        </p:nvSpPr>
        <p:spPr>
          <a:xfrm>
            <a:off x="0" y="115954"/>
            <a:ext cx="6026871" cy="609910"/>
          </a:xfrm>
        </p:spPr>
        <p:txBody>
          <a:bodyPr/>
          <a:lstStyle/>
          <a:p>
            <a:r>
              <a:rPr lang="en-US" altLang="zh-CN" sz="3200" dirty="0">
                <a:latin typeface="Times New Roman" panose="02020603050405020304" pitchFamily="18" charset="0"/>
              </a:rPr>
              <a:t>3GPP R18 IDMS_MN_ph2 WI</a:t>
            </a:r>
            <a:endParaRPr lang="zh-CN" altLang="en-US" sz="3200" dirty="0">
              <a:latin typeface="Times New Roman" panose="02020603050405020304" pitchFamily="18" charset="0"/>
            </a:endParaRPr>
          </a:p>
        </p:txBody>
      </p:sp>
      <p:graphicFrame>
        <p:nvGraphicFramePr>
          <p:cNvPr id="2" name="表格 1">
            <a:extLst>
              <a:ext uri="{FF2B5EF4-FFF2-40B4-BE49-F238E27FC236}">
                <a16:creationId xmlns:a16="http://schemas.microsoft.com/office/drawing/2014/main" id="{8A5325A1-C32F-410E-9628-D2F44F148A1D}"/>
              </a:ext>
            </a:extLst>
          </p:cNvPr>
          <p:cNvGraphicFramePr>
            <a:graphicFrameLocks noGrp="1"/>
          </p:cNvGraphicFramePr>
          <p:nvPr>
            <p:extLst>
              <p:ext uri="{D42A27DB-BD31-4B8C-83A1-F6EECF244321}">
                <p14:modId xmlns:p14="http://schemas.microsoft.com/office/powerpoint/2010/main" val="3944579166"/>
              </p:ext>
            </p:extLst>
          </p:nvPr>
        </p:nvGraphicFramePr>
        <p:xfrm>
          <a:off x="640541" y="798105"/>
          <a:ext cx="10422568" cy="789599"/>
        </p:xfrm>
        <a:graphic>
          <a:graphicData uri="http://schemas.openxmlformats.org/drawingml/2006/table">
            <a:tbl>
              <a:tblPr firstRow="1" firstCol="1" bandRow="1">
                <a:tableStyleId>{F5AB1C69-6EDB-4FF4-983F-18BD219EF322}</a:tableStyleId>
              </a:tblPr>
              <a:tblGrid>
                <a:gridCol w="827672">
                  <a:extLst>
                    <a:ext uri="{9D8B030D-6E8A-4147-A177-3AD203B41FA5}">
                      <a16:colId xmlns:a16="http://schemas.microsoft.com/office/drawing/2014/main" val="1379677614"/>
                    </a:ext>
                  </a:extLst>
                </a:gridCol>
                <a:gridCol w="3512011">
                  <a:extLst>
                    <a:ext uri="{9D8B030D-6E8A-4147-A177-3AD203B41FA5}">
                      <a16:colId xmlns:a16="http://schemas.microsoft.com/office/drawing/2014/main" val="3881401260"/>
                    </a:ext>
                  </a:extLst>
                </a:gridCol>
                <a:gridCol w="939604">
                  <a:extLst>
                    <a:ext uri="{9D8B030D-6E8A-4147-A177-3AD203B41FA5}">
                      <a16:colId xmlns:a16="http://schemas.microsoft.com/office/drawing/2014/main" val="3161897941"/>
                    </a:ext>
                  </a:extLst>
                </a:gridCol>
                <a:gridCol w="1095946">
                  <a:extLst>
                    <a:ext uri="{9D8B030D-6E8A-4147-A177-3AD203B41FA5}">
                      <a16:colId xmlns:a16="http://schemas.microsoft.com/office/drawing/2014/main" val="1101640846"/>
                    </a:ext>
                  </a:extLst>
                </a:gridCol>
                <a:gridCol w="694881">
                  <a:extLst>
                    <a:ext uri="{9D8B030D-6E8A-4147-A177-3AD203B41FA5}">
                      <a16:colId xmlns:a16="http://schemas.microsoft.com/office/drawing/2014/main" val="1415123514"/>
                    </a:ext>
                  </a:extLst>
                </a:gridCol>
                <a:gridCol w="975908">
                  <a:extLst>
                    <a:ext uri="{9D8B030D-6E8A-4147-A177-3AD203B41FA5}">
                      <a16:colId xmlns:a16="http://schemas.microsoft.com/office/drawing/2014/main" val="2164273069"/>
                    </a:ext>
                  </a:extLst>
                </a:gridCol>
                <a:gridCol w="975908">
                  <a:extLst>
                    <a:ext uri="{9D8B030D-6E8A-4147-A177-3AD203B41FA5}">
                      <a16:colId xmlns:a16="http://schemas.microsoft.com/office/drawing/2014/main" val="1769559456"/>
                    </a:ext>
                  </a:extLst>
                </a:gridCol>
                <a:gridCol w="1400638">
                  <a:extLst>
                    <a:ext uri="{9D8B030D-6E8A-4147-A177-3AD203B41FA5}">
                      <a16:colId xmlns:a16="http://schemas.microsoft.com/office/drawing/2014/main" val="307758133"/>
                    </a:ext>
                  </a:extLst>
                </a:gridCol>
              </a:tblGrid>
              <a:tr h="462737">
                <a:tc>
                  <a:txBody>
                    <a:bodyPr/>
                    <a:lstStyle/>
                    <a:p>
                      <a:pPr algn="ctr">
                        <a:lnSpc>
                          <a:spcPct val="107000"/>
                        </a:lnSpc>
                        <a:spcAft>
                          <a:spcPts val="800"/>
                        </a:spcAft>
                      </a:pPr>
                      <a:r>
                        <a:rPr lang="en-GB" sz="1600" dirty="0">
                          <a:latin typeface="+mn-lt"/>
                        </a:rPr>
                        <a:t>UID</a:t>
                      </a:r>
                    </a:p>
                  </a:txBody>
                  <a:tcPr marL="36002" marR="36002" marT="0" marB="0" anchor="ctr"/>
                </a:tc>
                <a:tc>
                  <a:txBody>
                    <a:bodyPr/>
                    <a:lstStyle/>
                    <a:p>
                      <a:pPr algn="ctr">
                        <a:lnSpc>
                          <a:spcPct val="107000"/>
                        </a:lnSpc>
                        <a:spcAft>
                          <a:spcPts val="800"/>
                        </a:spcAft>
                      </a:pPr>
                      <a:r>
                        <a:rPr lang="en-GB" sz="1600" dirty="0">
                          <a:latin typeface="+mn-lt"/>
                        </a:rPr>
                        <a:t>Name</a:t>
                      </a:r>
                    </a:p>
                  </a:txBody>
                  <a:tcPr marL="36002" marR="36002" marT="0" marB="0" anchor="ctr"/>
                </a:tc>
                <a:tc>
                  <a:txBody>
                    <a:bodyPr/>
                    <a:lstStyle/>
                    <a:p>
                      <a:pPr algn="ctr">
                        <a:lnSpc>
                          <a:spcPct val="107000"/>
                        </a:lnSpc>
                        <a:spcAft>
                          <a:spcPts val="800"/>
                        </a:spcAft>
                      </a:pPr>
                      <a:r>
                        <a:rPr lang="en-GB" sz="1600" dirty="0">
                          <a:latin typeface="+mn-lt"/>
                        </a:rPr>
                        <a:t>Acronym</a:t>
                      </a:r>
                    </a:p>
                  </a:txBody>
                  <a:tcPr marL="36002" marR="36002" marT="0" marB="0" anchor="ctr"/>
                </a:tc>
                <a:tc>
                  <a:txBody>
                    <a:bodyPr/>
                    <a:lstStyle/>
                    <a:p>
                      <a:pPr algn="ctr">
                        <a:lnSpc>
                          <a:spcPct val="107000"/>
                        </a:lnSpc>
                        <a:spcAft>
                          <a:spcPts val="800"/>
                        </a:spcAft>
                      </a:pPr>
                      <a:r>
                        <a:rPr lang="en-GB" sz="1600" dirty="0">
                          <a:latin typeface="+mn-lt"/>
                        </a:rPr>
                        <a:t>Target</a:t>
                      </a:r>
                    </a:p>
                  </a:txBody>
                  <a:tcPr marL="36002" marR="36002" marT="0" marB="0" anchor="ctr"/>
                </a:tc>
                <a:tc>
                  <a:txBody>
                    <a:bodyPr/>
                    <a:lstStyle/>
                    <a:p>
                      <a:pPr algn="ctr">
                        <a:lnSpc>
                          <a:spcPct val="107000"/>
                        </a:lnSpc>
                        <a:spcAft>
                          <a:spcPts val="800"/>
                        </a:spcAft>
                      </a:pPr>
                      <a:r>
                        <a:rPr lang="en-GB" sz="16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600" b="1" kern="1200" dirty="0">
                          <a:solidFill>
                            <a:schemeClr val="lt1"/>
                          </a:solidFill>
                          <a:latin typeface="+mn-lt"/>
                          <a:ea typeface="+mn-ea"/>
                          <a:cs typeface="+mn-cs"/>
                        </a:rPr>
                        <a:t>WID</a:t>
                      </a:r>
                      <a:endParaRPr lang="en-GB" sz="16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6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600" dirty="0">
                          <a:solidFill>
                            <a:schemeClr val="bg1"/>
                          </a:solidFill>
                          <a:latin typeface="+mn-lt"/>
                        </a:rPr>
                        <a:t>Change or comment</a:t>
                      </a:r>
                    </a:p>
                  </a:txBody>
                  <a:tcPr marL="36002" marR="36002" marT="0" marB="0" anchor="ctr"/>
                </a:tc>
                <a:extLst>
                  <a:ext uri="{0D108BD9-81ED-4DB2-BD59-A6C34878D82A}">
                    <a16:rowId xmlns:a16="http://schemas.microsoft.com/office/drawing/2014/main" val="3565872175"/>
                  </a:ext>
                </a:extLst>
              </a:tr>
              <a:tr h="279376">
                <a:tc>
                  <a:txBody>
                    <a:bodyPr/>
                    <a:lstStyle/>
                    <a:p>
                      <a:pPr algn="l" fontAlgn="t"/>
                      <a:r>
                        <a:rPr lang="en-US" altLang="zh-CN" sz="1000" b="0" i="0" u="none" strike="noStrike" dirty="0">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1000" b="0" i="0" u="none" strike="noStrike" dirty="0">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10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1000" b="0" i="0" u="none" strike="noStrike" kern="1200" dirty="0">
                          <a:solidFill>
                            <a:srgbClr val="000000"/>
                          </a:solidFill>
                          <a:effectLst/>
                          <a:latin typeface="+mn-lt"/>
                          <a:ea typeface="等线" panose="02010600030101010101" pitchFamily="2" charset="-122"/>
                          <a:cs typeface="+mn-cs"/>
                        </a:rPr>
                        <a:t>SA#102 (Dec 2023)</a:t>
                      </a:r>
                    </a:p>
                  </a:txBody>
                  <a:tcPr marL="9525" marR="9525" marT="9525"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1000" b="0" i="0" u="none" strike="noStrike" dirty="0">
                          <a:solidFill>
                            <a:srgbClr val="000000"/>
                          </a:solidFill>
                          <a:effectLst/>
                          <a:latin typeface="+mn-lt"/>
                          <a:ea typeface="等线" panose="02010600030101010101" pitchFamily="2" charset="-122"/>
                        </a:rPr>
                        <a:t>SP-230180</a:t>
                      </a:r>
                    </a:p>
                  </a:txBody>
                  <a:tcPr marL="9525" marR="9525" marT="9525"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40%</a:t>
                      </a:r>
                    </a:p>
                  </a:txBody>
                  <a:tcPr marL="36002" marR="36002" marT="0" marB="0" anchor="ctr"/>
                </a:tc>
                <a:tc>
                  <a:txBody>
                    <a:bodyPr/>
                    <a:lstStyle/>
                    <a:p>
                      <a:pPr>
                        <a:lnSpc>
                          <a:spcPct val="107000"/>
                        </a:lnSpc>
                        <a:spcAft>
                          <a:spcPts val="800"/>
                        </a:spcAft>
                      </a:pPr>
                      <a:endParaRPr lang="en-GB" sz="1050" b="0" i="0" u="none" strike="noStrike" kern="1200" dirty="0">
                        <a:solidFill>
                          <a:schemeClr val="tx1"/>
                        </a:solidFill>
                        <a:effectLst/>
                        <a:latin typeface="+mn-lt"/>
                        <a:ea typeface="+mn-ea"/>
                        <a:cs typeface="+mn-cs"/>
                      </a:endParaRPr>
                    </a:p>
                  </a:txBody>
                  <a:tcPr marL="36002" marR="36002" marT="0" marB="0" anchor="ctr"/>
                </a:tc>
                <a:extLst>
                  <a:ext uri="{0D108BD9-81ED-4DB2-BD59-A6C34878D82A}">
                    <a16:rowId xmlns:a16="http://schemas.microsoft.com/office/drawing/2014/main" val="4036192340"/>
                  </a:ext>
                </a:extLst>
              </a:tr>
            </a:tbl>
          </a:graphicData>
        </a:graphic>
      </p:graphicFrame>
      <p:sp>
        <p:nvSpPr>
          <p:cNvPr id="3" name="文本框 2">
            <a:extLst>
              <a:ext uri="{FF2B5EF4-FFF2-40B4-BE49-F238E27FC236}">
                <a16:creationId xmlns:a16="http://schemas.microsoft.com/office/drawing/2014/main" id="{276DC422-C7F0-4426-9D58-D26EE84FFCB8}"/>
              </a:ext>
            </a:extLst>
          </p:cNvPr>
          <p:cNvSpPr txBox="1"/>
          <p:nvPr/>
        </p:nvSpPr>
        <p:spPr>
          <a:xfrm>
            <a:off x="527653" y="1608777"/>
            <a:ext cx="4854222" cy="369332"/>
          </a:xfrm>
          <a:prstGeom prst="rect">
            <a:avLst/>
          </a:prstGeom>
          <a:noFill/>
        </p:spPr>
        <p:txBody>
          <a:bodyPr wrap="square" rtlCol="0">
            <a:spAutoFit/>
          </a:bodyPr>
          <a:lstStyle/>
          <a:p>
            <a:r>
              <a:rPr lang="en-US" altLang="zh-CN" sz="1800" b="1" dirty="0"/>
              <a:t>Objectives:</a:t>
            </a:r>
            <a:endParaRPr lang="zh-CN" altLang="en-US" sz="1800" b="1" dirty="0"/>
          </a:p>
        </p:txBody>
      </p:sp>
      <p:sp>
        <p:nvSpPr>
          <p:cNvPr id="7" name="矩形 6">
            <a:extLst>
              <a:ext uri="{FF2B5EF4-FFF2-40B4-BE49-F238E27FC236}">
                <a16:creationId xmlns:a16="http://schemas.microsoft.com/office/drawing/2014/main" id="{88E5BEE6-2591-4DEC-B152-6D423D7C5A46}"/>
              </a:ext>
            </a:extLst>
          </p:cNvPr>
          <p:cNvSpPr/>
          <p:nvPr/>
        </p:nvSpPr>
        <p:spPr>
          <a:xfrm>
            <a:off x="552951" y="1933575"/>
            <a:ext cx="6767894" cy="4924425"/>
          </a:xfrm>
          <a:prstGeom prst="rect">
            <a:avLst/>
          </a:prstGeom>
        </p:spPr>
        <p:txBody>
          <a:bodyPr wrap="square">
            <a:spAutoFit/>
          </a:bodyPr>
          <a:lstStyle/>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Improve and correct the existing solutions for generic intent model in TS 28.312.</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Specify requirements and solutions for new scenarios for intent driven management for 3gpp network and services, including:</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RAN energy saving</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radio capacity assurance</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5GC management, specifically 5GC network delivering</a:t>
            </a:r>
            <a:endParaRPr lang="zh-CN" altLang="zh-CN" sz="1100" dirty="0">
              <a:latin typeface="Times New Roman" panose="02020603050405020304" pitchFamily="18" charset="0"/>
              <a:ea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Specify new capabilities and solutions for intent driven management, including:</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report, including report intent fulfilment information and achieved value for expectation targets.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conflict management, specifically priority information for intent, and notify/report intent conflict information.</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Enablers for Intent Fulfilment, specifically mapping of Intents to MLEntities capabilities.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fulfilment feasibility checks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handling capability obtaining (i.e. allow MnS consumer know </a:t>
            </a:r>
            <a:r>
              <a:rPr lang="en-GB" altLang="zh-CN" sz="1100" dirty="0">
                <a:latin typeface="Times New Roman" panose="02020603050405020304" pitchFamily="18" charset="0"/>
                <a:ea typeface="Times New Roman" panose="02020603050405020304" pitchFamily="18" charset="0"/>
                <a:cs typeface="Times New Roman" panose="02020603050405020304" pitchFamily="18" charset="0"/>
              </a:rPr>
              <a:t>what expectation targets and expectation objects can be supported by MnS producer</a:t>
            </a: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Improve the existing solutions and specify new solutions for the requirements documented in TS 28.312:</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Radio service intent expectations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Enhancement of radio network intent expectations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Describe collaboration with other SDOs in the Annex of TS 28.312, including deployment scenarios for intent interface, and comparison of management operations and processes for intent management.</a:t>
            </a:r>
            <a:endParaRPr lang="zh-CN" altLang="zh-CN" sz="1100" b="1" dirty="0">
              <a:latin typeface="Times New Roman" panose="02020603050405020304" pitchFamily="18" charset="0"/>
              <a:ea typeface="Times New Roman" panose="02020603050405020304" pitchFamily="18" charset="0"/>
            </a:endParaRPr>
          </a:p>
        </p:txBody>
      </p:sp>
      <p:sp>
        <p:nvSpPr>
          <p:cNvPr id="20" name="矩形 19">
            <a:extLst>
              <a:ext uri="{FF2B5EF4-FFF2-40B4-BE49-F238E27FC236}">
                <a16:creationId xmlns:a16="http://schemas.microsoft.com/office/drawing/2014/main" id="{5C062B66-73B3-47CD-882A-3432EB6536A1}"/>
              </a:ext>
            </a:extLst>
          </p:cNvPr>
          <p:cNvSpPr/>
          <p:nvPr/>
        </p:nvSpPr>
        <p:spPr bwMode="auto">
          <a:xfrm>
            <a:off x="527653" y="2269067"/>
            <a:ext cx="7160080" cy="121355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21" name="矩形 20">
            <a:extLst>
              <a:ext uri="{FF2B5EF4-FFF2-40B4-BE49-F238E27FC236}">
                <a16:creationId xmlns:a16="http://schemas.microsoft.com/office/drawing/2014/main" id="{952111BD-0E99-424E-BFC1-EE79D2538AA2}"/>
              </a:ext>
            </a:extLst>
          </p:cNvPr>
          <p:cNvSpPr/>
          <p:nvPr/>
        </p:nvSpPr>
        <p:spPr bwMode="auto">
          <a:xfrm>
            <a:off x="552951" y="3789009"/>
            <a:ext cx="7160080" cy="33143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22" name="矩形 21">
            <a:extLst>
              <a:ext uri="{FF2B5EF4-FFF2-40B4-BE49-F238E27FC236}">
                <a16:creationId xmlns:a16="http://schemas.microsoft.com/office/drawing/2014/main" id="{8B87017C-DAE9-483E-BA75-DC09B9846FBD}"/>
              </a:ext>
            </a:extLst>
          </p:cNvPr>
          <p:cNvSpPr/>
          <p:nvPr/>
        </p:nvSpPr>
        <p:spPr bwMode="auto">
          <a:xfrm>
            <a:off x="552951" y="4838875"/>
            <a:ext cx="7160080" cy="69832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24" name="直接箭头连接符 23">
            <a:extLst>
              <a:ext uri="{FF2B5EF4-FFF2-40B4-BE49-F238E27FC236}">
                <a16:creationId xmlns:a16="http://schemas.microsoft.com/office/drawing/2014/main" id="{A81BDCAD-71C1-4F9F-B4A8-685ADF5971E6}"/>
              </a:ext>
            </a:extLst>
          </p:cNvPr>
          <p:cNvCxnSpPr>
            <a:stCxn id="20" idx="3"/>
          </p:cNvCxnSpPr>
          <p:nvPr/>
        </p:nvCxnSpPr>
        <p:spPr bwMode="auto">
          <a:xfrm>
            <a:off x="7687733" y="2875845"/>
            <a:ext cx="1083734" cy="16086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5" name="直接箭头连接符 24">
            <a:extLst>
              <a:ext uri="{FF2B5EF4-FFF2-40B4-BE49-F238E27FC236}">
                <a16:creationId xmlns:a16="http://schemas.microsoft.com/office/drawing/2014/main" id="{CDE1B234-6B43-4D28-A3AB-A1435FECF3AC}"/>
              </a:ext>
            </a:extLst>
          </p:cNvPr>
          <p:cNvCxnSpPr>
            <a:cxnSpLocks/>
            <a:stCxn id="21" idx="3"/>
          </p:cNvCxnSpPr>
          <p:nvPr/>
        </p:nvCxnSpPr>
        <p:spPr bwMode="auto">
          <a:xfrm flipV="1">
            <a:off x="7713031" y="3256402"/>
            <a:ext cx="1013280" cy="69832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8" name="直接箭头连接符 27">
            <a:extLst>
              <a:ext uri="{FF2B5EF4-FFF2-40B4-BE49-F238E27FC236}">
                <a16:creationId xmlns:a16="http://schemas.microsoft.com/office/drawing/2014/main" id="{335302A2-A251-48ED-8D77-FA2F6628C093}"/>
              </a:ext>
            </a:extLst>
          </p:cNvPr>
          <p:cNvCxnSpPr>
            <a:cxnSpLocks/>
            <a:stCxn id="22" idx="3"/>
          </p:cNvCxnSpPr>
          <p:nvPr/>
        </p:nvCxnSpPr>
        <p:spPr bwMode="auto">
          <a:xfrm flipV="1">
            <a:off x="7713031" y="3569670"/>
            <a:ext cx="1131813" cy="16183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1" name="文本框 30">
            <a:extLst>
              <a:ext uri="{FF2B5EF4-FFF2-40B4-BE49-F238E27FC236}">
                <a16:creationId xmlns:a16="http://schemas.microsoft.com/office/drawing/2014/main" id="{7AB3EEDB-2231-4836-B35B-563110B8E030}"/>
              </a:ext>
            </a:extLst>
          </p:cNvPr>
          <p:cNvSpPr txBox="1"/>
          <p:nvPr/>
        </p:nvSpPr>
        <p:spPr>
          <a:xfrm>
            <a:off x="9019822" y="3077227"/>
            <a:ext cx="2233085" cy="492443"/>
          </a:xfrm>
          <a:prstGeom prst="rect">
            <a:avLst/>
          </a:prstGeom>
          <a:noFill/>
        </p:spPr>
        <p:txBody>
          <a:bodyPr wrap="square" rtlCol="0">
            <a:spAutoFit/>
          </a:bodyPr>
          <a:lstStyle/>
          <a:p>
            <a:r>
              <a:rPr lang="en-US" altLang="zh-CN" dirty="0">
                <a:solidFill>
                  <a:srgbClr val="0000FF"/>
                </a:solidFill>
              </a:rPr>
              <a:t>Stage 1 (use case and requirements) finished</a:t>
            </a:r>
            <a:endParaRPr lang="zh-CN" altLang="en-US" dirty="0">
              <a:solidFill>
                <a:srgbClr val="0000FF"/>
              </a:solidFill>
            </a:endParaRPr>
          </a:p>
        </p:txBody>
      </p:sp>
    </p:spTree>
    <p:extLst>
      <p:ext uri="{BB962C8B-B14F-4D97-AF65-F5344CB8AC3E}">
        <p14:creationId xmlns:p14="http://schemas.microsoft.com/office/powerpoint/2010/main" val="313965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36CAFA-0E39-4EE5-B91B-001B17BDF85A}"/>
              </a:ext>
            </a:extLst>
          </p:cNvPr>
          <p:cNvSpPr>
            <a:spLocks noGrp="1"/>
          </p:cNvSpPr>
          <p:nvPr>
            <p:ph type="title"/>
          </p:nvPr>
        </p:nvSpPr>
        <p:spPr>
          <a:xfrm>
            <a:off x="197540" y="195349"/>
            <a:ext cx="2344614" cy="560631"/>
          </a:xfrm>
        </p:spPr>
        <p:txBody>
          <a:bodyPr/>
          <a:lstStyle/>
          <a:p>
            <a:r>
              <a:rPr lang="en-US" altLang="zh-CN" dirty="0"/>
              <a:t>Summary</a:t>
            </a:r>
            <a:endParaRPr lang="zh-CN" altLang="en-US" dirty="0"/>
          </a:p>
        </p:txBody>
      </p:sp>
      <p:sp>
        <p:nvSpPr>
          <p:cNvPr id="5" name="文本框 4">
            <a:extLst>
              <a:ext uri="{FF2B5EF4-FFF2-40B4-BE49-F238E27FC236}">
                <a16:creationId xmlns:a16="http://schemas.microsoft.com/office/drawing/2014/main" id="{97CDA550-9C17-4185-8B89-A24416D63767}"/>
              </a:ext>
            </a:extLst>
          </p:cNvPr>
          <p:cNvSpPr txBox="1"/>
          <p:nvPr/>
        </p:nvSpPr>
        <p:spPr>
          <a:xfrm>
            <a:off x="717176" y="1816240"/>
            <a:ext cx="10499464" cy="253402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u"/>
            </a:pPr>
            <a:r>
              <a:rPr lang="en-US" altLang="zh-CN" sz="1800" dirty="0"/>
              <a:t>3GPP SA5 worked on intent driven management service for mobile network since 2018, a series of scenarios related to intent driven approach for radio network, 5GC network and network slicing management have been identified already.  </a:t>
            </a:r>
          </a:p>
          <a:p>
            <a:pPr marL="285750" indent="-285750" algn="just">
              <a:lnSpc>
                <a:spcPct val="150000"/>
              </a:lnSpc>
              <a:buFont typeface="Wingdings" panose="05000000000000000000" pitchFamily="2" charset="2"/>
              <a:buChar char="u"/>
            </a:pPr>
            <a:r>
              <a:rPr lang="en-US" altLang="zh-CN" sz="1800" dirty="0"/>
              <a:t>The solutions (both stage2 information model and stage3 openAPI solution set) for intent lifecycle management, intent model and scenario specific intent expectations are defined to support the identified scenarios.</a:t>
            </a:r>
            <a:endParaRPr lang="zh-CN" altLang="en-US" sz="1800" dirty="0"/>
          </a:p>
        </p:txBody>
      </p:sp>
    </p:spTree>
    <p:extLst>
      <p:ext uri="{BB962C8B-B14F-4D97-AF65-F5344CB8AC3E}">
        <p14:creationId xmlns:p14="http://schemas.microsoft.com/office/powerpoint/2010/main" val="398868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683000" cy="832314"/>
          </a:xfrm>
        </p:spPr>
        <p:txBody>
          <a:bodyPr/>
          <a:lstStyle/>
          <a:p>
            <a:r>
              <a:rPr lang="en-US" altLang="zh-CN" dirty="0"/>
              <a:t>Questions</a:t>
            </a:r>
            <a:endParaRPr lang="zh-CN" altLang="en-US"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25</a:t>
            </a:fld>
            <a:endParaRPr lang="en-GB"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997" y="1691148"/>
            <a:ext cx="4030511" cy="3524508"/>
          </a:xfrm>
          <a:prstGeom prst="rect">
            <a:avLst/>
          </a:prstGeom>
          <a:noFill/>
          <a:ln>
            <a:noFill/>
          </a:ln>
        </p:spPr>
      </p:pic>
      <p:sp>
        <p:nvSpPr>
          <p:cNvPr id="3" name="文本框 2"/>
          <p:cNvSpPr txBox="1"/>
          <p:nvPr/>
        </p:nvSpPr>
        <p:spPr>
          <a:xfrm>
            <a:off x="178999" y="1659285"/>
            <a:ext cx="6717313" cy="2800767"/>
          </a:xfrm>
          <a:prstGeom prst="rect">
            <a:avLst/>
          </a:prstGeom>
          <a:noFill/>
        </p:spPr>
        <p:txBody>
          <a:bodyPr wrap="square" rtlCol="0">
            <a:spAutoFit/>
          </a:bodyPr>
          <a:lstStyle/>
          <a:p>
            <a:pPr marL="342900" indent="-342900" algn="just">
              <a:buFont typeface="+mj-lt"/>
              <a:buAutoNum type="arabicPeriod"/>
            </a:pPr>
            <a:r>
              <a:rPr lang="en-US" altLang="zh-CN" sz="1600" dirty="0"/>
              <a:t>3GPP identified three types of intent (i.e. intent-CSC, intent-CSP and intent-NOP), what’s main focus of ZSM on intent?</a:t>
            </a:r>
          </a:p>
          <a:p>
            <a:pPr marL="342900" indent="-342900" algn="just">
              <a:buFont typeface="+mj-lt"/>
              <a:buAutoNum type="arabicPeriod"/>
            </a:pPr>
            <a:r>
              <a:rPr lang="en-US" altLang="zh-CN" sz="1600" dirty="0"/>
              <a:t>Do 3GPP and ZSM align on  Intent definition and concepts?</a:t>
            </a:r>
          </a:p>
          <a:p>
            <a:pPr marL="342900" indent="-342900" algn="just">
              <a:buFont typeface="+mj-lt"/>
              <a:buAutoNum type="arabicPeriod"/>
            </a:pPr>
            <a:r>
              <a:rPr lang="en-US" altLang="zh-CN" sz="1600" dirty="0"/>
              <a:t>Does ZSM have specific use case for intent?</a:t>
            </a:r>
          </a:p>
          <a:p>
            <a:pPr marL="342900" indent="-342900" algn="just">
              <a:buFont typeface="+mj-lt"/>
              <a:buAutoNum type="arabicPeriod"/>
            </a:pPr>
            <a:r>
              <a:rPr lang="en-US" altLang="zh-CN" sz="1600" dirty="0"/>
              <a:t>Regarding interfaces (as shown on right) where and how, does ZSM see its potential solution fitting in? </a:t>
            </a:r>
          </a:p>
          <a:p>
            <a:pPr marL="342900" indent="-342900" algn="just">
              <a:buFont typeface="+mj-lt"/>
              <a:buAutoNum type="arabicPeriod"/>
            </a:pPr>
            <a:r>
              <a:rPr lang="en-US" altLang="zh-CN" sz="1600" dirty="0"/>
              <a:t>Does ZSM have any requirements regarding preferred modeling and/or implementation that need to be considered?</a:t>
            </a:r>
          </a:p>
          <a:p>
            <a:pPr marL="342900" indent="-342900" algn="just">
              <a:buFont typeface="+mj-lt"/>
              <a:buAutoNum type="arabicPeriod"/>
            </a:pPr>
            <a:r>
              <a:rPr lang="en-US" altLang="zh-CN" sz="1600" dirty="0"/>
              <a:t>Is ZSM also collaborating with others to define intent management?  If so, on which aspects?</a:t>
            </a:r>
          </a:p>
          <a:p>
            <a:pPr marL="342900" indent="-342900" algn="just">
              <a:buFont typeface="+mj-lt"/>
              <a:buAutoNum type="arabicPeriod"/>
            </a:pPr>
            <a:endParaRPr lang="en-US" altLang="zh-CN" sz="1600" dirty="0"/>
          </a:p>
        </p:txBody>
      </p:sp>
    </p:spTree>
    <p:extLst>
      <p:ext uri="{BB962C8B-B14F-4D97-AF65-F5344CB8AC3E}">
        <p14:creationId xmlns:p14="http://schemas.microsoft.com/office/powerpoint/2010/main" val="1657896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9" y="43329"/>
            <a:ext cx="3567953" cy="815787"/>
          </a:xfrm>
        </p:spPr>
        <p:txBody>
          <a:bodyPr/>
          <a:lstStyle/>
          <a:p>
            <a:r>
              <a:rPr lang="en-GB" altLang="zh-CN" sz="3200" dirty="0">
                <a:latin typeface="Times New Roman" panose="02020603050405020304" pitchFamily="18" charset="0"/>
                <a:ea typeface="Times New Roman" panose="02020603050405020304" pitchFamily="18" charset="0"/>
              </a:rPr>
              <a:t>3GPP </a:t>
            </a:r>
            <a:r>
              <a:rPr lang="en-US" altLang="zh-CN" sz="3200" dirty="0">
                <a:latin typeface="Times New Roman" panose="02020603050405020304" pitchFamily="18" charset="0"/>
                <a:ea typeface="Times New Roman" panose="02020603050405020304" pitchFamily="18" charset="0"/>
              </a:rPr>
              <a:t>proposals</a:t>
            </a:r>
            <a:endParaRPr lang="sv-SE" sz="3200" dirty="0"/>
          </a:p>
        </p:txBody>
      </p:sp>
      <p:sp>
        <p:nvSpPr>
          <p:cNvPr id="5" name="文本框 4"/>
          <p:cNvSpPr txBox="1"/>
          <p:nvPr/>
        </p:nvSpPr>
        <p:spPr>
          <a:xfrm>
            <a:off x="857828" y="2171930"/>
            <a:ext cx="8613108" cy="1754326"/>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dirty="0"/>
              <a:t>3GPP is open for collaborating with ZSM on intent driven management based on selected use cases.</a:t>
            </a:r>
          </a:p>
          <a:p>
            <a:pPr marL="285750" indent="-285750">
              <a:buFont typeface="Wingdings" panose="05000000000000000000" pitchFamily="2" charset="2"/>
              <a:buChar char="u"/>
            </a:pPr>
            <a:r>
              <a:rPr lang="en-US" altLang="zh-CN" sz="1800" dirty="0"/>
              <a:t>The collaboration shall take 3GPP time plan into account. R18 WI started from March 2023 and will be finished in March 2024.</a:t>
            </a:r>
          </a:p>
          <a:p>
            <a:pPr marL="285750" indent="-285750">
              <a:buFont typeface="Wingdings" panose="05000000000000000000" pitchFamily="2" charset="2"/>
              <a:buChar char="u"/>
            </a:pPr>
            <a:r>
              <a:rPr lang="en-US" altLang="zh-CN" sz="1800" dirty="0"/>
              <a:t>Two upcoming SA5 meeting August and Oct</a:t>
            </a:r>
          </a:p>
          <a:p>
            <a:endParaRPr lang="en-US" altLang="zh-CN" sz="1800" dirty="0"/>
          </a:p>
        </p:txBody>
      </p:sp>
    </p:spTree>
    <p:extLst>
      <p:ext uri="{BB962C8B-B14F-4D97-AF65-F5344CB8AC3E}">
        <p14:creationId xmlns:p14="http://schemas.microsoft.com/office/powerpoint/2010/main" val="388184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B3FA10-585C-44BC-AC22-3620EAEE443A}"/>
              </a:ext>
            </a:extLst>
          </p:cNvPr>
          <p:cNvSpPr>
            <a:spLocks noGrp="1"/>
          </p:cNvSpPr>
          <p:nvPr>
            <p:ph type="title"/>
          </p:nvPr>
        </p:nvSpPr>
        <p:spPr>
          <a:xfrm>
            <a:off x="688622" y="2729972"/>
            <a:ext cx="9112251" cy="1143000"/>
          </a:xfrm>
        </p:spPr>
        <p:txBody>
          <a:bodyPr/>
          <a:lstStyle/>
          <a:p>
            <a:r>
              <a:rPr lang="en-US" altLang="zh-CN" dirty="0"/>
              <a:t>Thanks</a:t>
            </a:r>
            <a:endParaRPr lang="zh-CN" altLang="en-US" dirty="0"/>
          </a:p>
        </p:txBody>
      </p:sp>
      <p:sp>
        <p:nvSpPr>
          <p:cNvPr id="4" name="灯片编号占位符 3">
            <a:extLst>
              <a:ext uri="{FF2B5EF4-FFF2-40B4-BE49-F238E27FC236}">
                <a16:creationId xmlns:a16="http://schemas.microsoft.com/office/drawing/2014/main" id="{8F788FF2-AC5D-4689-A0C4-6DB586DAD615}"/>
              </a:ext>
            </a:extLst>
          </p:cNvPr>
          <p:cNvSpPr>
            <a:spLocks noGrp="1"/>
          </p:cNvSpPr>
          <p:nvPr>
            <p:ph type="sldNum" sz="quarter" idx="10"/>
          </p:nvPr>
        </p:nvSpPr>
        <p:spPr/>
        <p:txBody>
          <a:bodyPr/>
          <a:lstStyle/>
          <a:p>
            <a:pPr>
              <a:defRPr/>
            </a:pPr>
            <a:fld id="{8B78E712-7E90-46AF-8873-540771249AD5}" type="slidenum">
              <a:rPr lang="en-GB" smtClean="0"/>
              <a:pPr>
                <a:defRPr/>
              </a:pPr>
              <a:t>27</a:t>
            </a:fld>
            <a:endParaRPr lang="en-GB" dirty="0"/>
          </a:p>
        </p:txBody>
      </p:sp>
    </p:spTree>
    <p:extLst>
      <p:ext uri="{BB962C8B-B14F-4D97-AF65-F5344CB8AC3E}">
        <p14:creationId xmlns:p14="http://schemas.microsoft.com/office/powerpoint/2010/main" val="575856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803259" y="6151777"/>
            <a:ext cx="2700495" cy="292388"/>
          </a:xfrm>
          <a:prstGeom prst="rect">
            <a:avLst/>
          </a:prstGeom>
          <a:noFill/>
        </p:spPr>
        <p:txBody>
          <a:bodyPr wrap="square" rtlCol="0">
            <a:spAutoFit/>
          </a:bodyPr>
          <a:lstStyle/>
          <a:p>
            <a:r>
              <a:rPr lang="en-US" altLang="zh-CN" dirty="0"/>
              <a:t>Source: S5-221173</a:t>
            </a:r>
            <a:endParaRPr lang="zh-CN" altLang="en-US" dirty="0"/>
          </a:p>
        </p:txBody>
      </p:sp>
      <p:sp>
        <p:nvSpPr>
          <p:cNvPr id="6" name="Title 1"/>
          <p:cNvSpPr>
            <a:spLocks noGrp="1"/>
          </p:cNvSpPr>
          <p:nvPr>
            <p:ph type="title"/>
          </p:nvPr>
        </p:nvSpPr>
        <p:spPr>
          <a:xfrm>
            <a:off x="0" y="99917"/>
            <a:ext cx="5405375" cy="608715"/>
          </a:xfrm>
        </p:spPr>
        <p:txBody>
          <a:bodyPr/>
          <a:lstStyle/>
          <a:p>
            <a:r>
              <a:rPr lang="en-GB" altLang="zh-CN" sz="3200" dirty="0">
                <a:latin typeface="Times New Roman" panose="02020603050405020304" pitchFamily="18" charset="0"/>
                <a:ea typeface="Times New Roman" panose="02020603050405020304" pitchFamily="18" charset="0"/>
              </a:rPr>
              <a:t>3GPP SA5/OAM R18 timeline</a:t>
            </a:r>
            <a:endParaRPr lang="sv-SE" sz="3200" dirty="0"/>
          </a:p>
        </p:txBody>
      </p:sp>
      <p:pic>
        <p:nvPicPr>
          <p:cNvPr id="4" name="图片 3">
            <a:extLst>
              <a:ext uri="{FF2B5EF4-FFF2-40B4-BE49-F238E27FC236}">
                <a16:creationId xmlns:a16="http://schemas.microsoft.com/office/drawing/2014/main" id="{3B91B785-F91F-4C91-84D7-58F7ABCF8F7D}"/>
              </a:ext>
            </a:extLst>
          </p:cNvPr>
          <p:cNvPicPr>
            <a:picLocks noChangeAspect="1"/>
          </p:cNvPicPr>
          <p:nvPr/>
        </p:nvPicPr>
        <p:blipFill>
          <a:blip r:embed="rId2"/>
          <a:stretch>
            <a:fillRect/>
          </a:stretch>
        </p:blipFill>
        <p:spPr>
          <a:xfrm>
            <a:off x="439250" y="935198"/>
            <a:ext cx="9691428" cy="5362773"/>
          </a:xfrm>
          <a:prstGeom prst="rect">
            <a:avLst/>
          </a:prstGeom>
        </p:spPr>
      </p:pic>
      <p:sp>
        <p:nvSpPr>
          <p:cNvPr id="2" name="文本框 1">
            <a:extLst>
              <a:ext uri="{FF2B5EF4-FFF2-40B4-BE49-F238E27FC236}">
                <a16:creationId xmlns:a16="http://schemas.microsoft.com/office/drawing/2014/main" id="{0762EB09-7D2D-481D-B723-2259D390E284}"/>
              </a:ext>
            </a:extLst>
          </p:cNvPr>
          <p:cNvSpPr txBox="1"/>
          <p:nvPr/>
        </p:nvSpPr>
        <p:spPr>
          <a:xfrm>
            <a:off x="6761285" y="404274"/>
            <a:ext cx="2435469" cy="292388"/>
          </a:xfrm>
          <a:prstGeom prst="rect">
            <a:avLst/>
          </a:prstGeom>
          <a:noFill/>
        </p:spPr>
        <p:txBody>
          <a:bodyPr wrap="square" rtlCol="0">
            <a:spAutoFit/>
          </a:bodyPr>
          <a:lstStyle/>
          <a:p>
            <a:r>
              <a:rPr lang="en-US" altLang="zh-CN" dirty="0" err="1"/>
              <a:t>Tdoc</a:t>
            </a:r>
            <a:r>
              <a:rPr lang="en-US" altLang="zh-CN" dirty="0"/>
              <a:t> reference</a:t>
            </a:r>
            <a:endParaRPr lang="zh-CN" altLang="en-US" dirty="0"/>
          </a:p>
        </p:txBody>
      </p:sp>
    </p:spTree>
    <p:extLst>
      <p:ext uri="{BB962C8B-B14F-4D97-AF65-F5344CB8AC3E}">
        <p14:creationId xmlns:p14="http://schemas.microsoft.com/office/powerpoint/2010/main" val="230977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50823"/>
            <a:ext cx="9381392" cy="619214"/>
          </a:xfrm>
        </p:spPr>
        <p:txBody>
          <a:bodyPr/>
          <a:lstStyle/>
          <a:p>
            <a:r>
              <a:rPr lang="en-US" sz="3200" dirty="0"/>
              <a:t>Overview of SA5 Intent driven management progress</a:t>
            </a:r>
          </a:p>
        </p:txBody>
      </p:sp>
      <p:sp>
        <p:nvSpPr>
          <p:cNvPr id="7" name="文本框 6"/>
          <p:cNvSpPr txBox="1"/>
          <p:nvPr/>
        </p:nvSpPr>
        <p:spPr>
          <a:xfrm>
            <a:off x="671148" y="1753572"/>
            <a:ext cx="10164160" cy="1754326"/>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800" dirty="0"/>
              <a:t>TR 28.812 Telecommunication management; Study on scenarios for Intent driven management services for mobile networks</a:t>
            </a:r>
            <a:r>
              <a:rPr lang="en-US" altLang="zh-CN" sz="1800" b="1" dirty="0"/>
              <a:t>.   </a:t>
            </a:r>
          </a:p>
          <a:p>
            <a:pPr algn="just"/>
            <a:r>
              <a:rPr lang="en-US" altLang="zh-CN" sz="1800" b="1" dirty="0">
                <a:solidFill>
                  <a:srgbClr val="0000FF"/>
                </a:solidFill>
              </a:rPr>
              <a:t>        </a:t>
            </a:r>
            <a:r>
              <a:rPr lang="en-US" altLang="zh-CN" sz="1800" dirty="0">
                <a:solidFill>
                  <a:srgbClr val="0000FF"/>
                </a:solidFill>
              </a:rPr>
              <a:t>Published in Sep 2020.</a:t>
            </a:r>
          </a:p>
          <a:p>
            <a:pPr marL="285750" indent="-285750" algn="just">
              <a:buFont typeface="Wingdings" panose="05000000000000000000" pitchFamily="2" charset="2"/>
              <a:buChar char="Ø"/>
            </a:pPr>
            <a:r>
              <a:rPr lang="en-US" altLang="zh-CN" sz="1800" dirty="0"/>
              <a:t>TS 28.312 (R17)  Management and orchestration; Intent driven management services for mobile networks.</a:t>
            </a:r>
          </a:p>
          <a:p>
            <a:pPr algn="just"/>
            <a:r>
              <a:rPr lang="en-US" altLang="zh-CN" sz="1800" b="1" dirty="0">
                <a:solidFill>
                  <a:srgbClr val="0000FF"/>
                </a:solidFill>
              </a:rPr>
              <a:t>        </a:t>
            </a:r>
            <a:r>
              <a:rPr lang="en-US" altLang="zh-CN" sz="1800" dirty="0">
                <a:solidFill>
                  <a:srgbClr val="0000FF"/>
                </a:solidFill>
              </a:rPr>
              <a:t>Published in June 2022.</a:t>
            </a:r>
          </a:p>
        </p:txBody>
      </p:sp>
      <p:sp>
        <p:nvSpPr>
          <p:cNvPr id="5" name="文本框 4">
            <a:extLst>
              <a:ext uri="{FF2B5EF4-FFF2-40B4-BE49-F238E27FC236}">
                <a16:creationId xmlns:a16="http://schemas.microsoft.com/office/drawing/2014/main" id="{33C92056-7821-4E31-9F3D-AB8E994AC840}"/>
              </a:ext>
            </a:extLst>
          </p:cNvPr>
          <p:cNvSpPr txBox="1"/>
          <p:nvPr/>
        </p:nvSpPr>
        <p:spPr>
          <a:xfrm>
            <a:off x="429702" y="1367181"/>
            <a:ext cx="4080116"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b="1" dirty="0"/>
              <a:t>Release 17</a:t>
            </a:r>
            <a:endParaRPr lang="zh-CN" altLang="en-US" sz="2000" b="1" dirty="0"/>
          </a:p>
        </p:txBody>
      </p:sp>
      <p:sp>
        <p:nvSpPr>
          <p:cNvPr id="6" name="文本框 5">
            <a:extLst>
              <a:ext uri="{FF2B5EF4-FFF2-40B4-BE49-F238E27FC236}">
                <a16:creationId xmlns:a16="http://schemas.microsoft.com/office/drawing/2014/main" id="{908C3CDC-9AD8-434B-BB5E-65E96862058F}"/>
              </a:ext>
            </a:extLst>
          </p:cNvPr>
          <p:cNvSpPr txBox="1"/>
          <p:nvPr/>
        </p:nvSpPr>
        <p:spPr>
          <a:xfrm>
            <a:off x="429702" y="3508587"/>
            <a:ext cx="4080116"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b="1" dirty="0"/>
              <a:t>Release 18</a:t>
            </a:r>
            <a:endParaRPr lang="zh-CN" altLang="en-US" sz="2000" b="1" dirty="0"/>
          </a:p>
        </p:txBody>
      </p:sp>
      <p:sp>
        <p:nvSpPr>
          <p:cNvPr id="8" name="文本框 7">
            <a:extLst>
              <a:ext uri="{FF2B5EF4-FFF2-40B4-BE49-F238E27FC236}">
                <a16:creationId xmlns:a16="http://schemas.microsoft.com/office/drawing/2014/main" id="{87EEFF45-F243-45DC-A563-92CA4D2F22BD}"/>
              </a:ext>
            </a:extLst>
          </p:cNvPr>
          <p:cNvSpPr txBox="1"/>
          <p:nvPr/>
        </p:nvSpPr>
        <p:spPr>
          <a:xfrm>
            <a:off x="795411" y="3908697"/>
            <a:ext cx="10164160" cy="2031325"/>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800" dirty="0"/>
              <a:t>TR 28.912 Study on enhanced intent driven management services for mobile networks</a:t>
            </a:r>
            <a:r>
              <a:rPr lang="en-US" altLang="zh-CN" sz="1800" b="1" dirty="0"/>
              <a:t>.   </a:t>
            </a:r>
          </a:p>
          <a:p>
            <a:pPr algn="just"/>
            <a:r>
              <a:rPr lang="en-US" altLang="zh-CN" sz="1800" b="1" dirty="0">
                <a:solidFill>
                  <a:srgbClr val="0000FF"/>
                </a:solidFill>
              </a:rPr>
              <a:t>        </a:t>
            </a:r>
            <a:r>
              <a:rPr lang="en-US" altLang="zh-CN" sz="1800" dirty="0">
                <a:solidFill>
                  <a:srgbClr val="0000FF"/>
                </a:solidFill>
              </a:rPr>
              <a:t>Published in June 2023.</a:t>
            </a:r>
          </a:p>
          <a:p>
            <a:pPr marL="285750" indent="-285750" algn="just">
              <a:buFont typeface="Wingdings" panose="05000000000000000000" pitchFamily="2" charset="2"/>
              <a:buChar char="Ø"/>
            </a:pPr>
            <a:r>
              <a:rPr lang="en-US" altLang="zh-CN" sz="1800" dirty="0"/>
              <a:t>TR 28.836 Study on intent-driven management for network slicing</a:t>
            </a:r>
            <a:r>
              <a:rPr lang="en-US" altLang="zh-CN" sz="1800" b="1" dirty="0"/>
              <a:t>.   </a:t>
            </a:r>
          </a:p>
          <a:p>
            <a:pPr algn="just"/>
            <a:r>
              <a:rPr lang="en-US" altLang="zh-CN" sz="1800" b="1" dirty="0">
                <a:solidFill>
                  <a:srgbClr val="0000FF"/>
                </a:solidFill>
              </a:rPr>
              <a:t>        </a:t>
            </a:r>
            <a:r>
              <a:rPr lang="en-US" altLang="zh-CN" sz="1800" dirty="0">
                <a:solidFill>
                  <a:srgbClr val="0000FF"/>
                </a:solidFill>
              </a:rPr>
              <a:t>Target date: Sep 2023.</a:t>
            </a:r>
          </a:p>
          <a:p>
            <a:pPr marL="285750" indent="-285750" algn="just">
              <a:buFont typeface="Wingdings" panose="05000000000000000000" pitchFamily="2" charset="2"/>
              <a:buChar char="Ø"/>
            </a:pPr>
            <a:r>
              <a:rPr lang="en-US" altLang="zh-CN" sz="1800" dirty="0"/>
              <a:t>TS 28.312 (R18)  Management and orchestration; Intent driven management services for mobile networks.</a:t>
            </a:r>
          </a:p>
          <a:p>
            <a:pPr lvl="1" indent="0" algn="just"/>
            <a:r>
              <a:rPr lang="en-US" altLang="zh-CN" sz="1800" dirty="0"/>
              <a:t> </a:t>
            </a:r>
            <a:r>
              <a:rPr lang="en-US" altLang="zh-CN" sz="1800" dirty="0">
                <a:solidFill>
                  <a:srgbClr val="0000FF"/>
                </a:solidFill>
              </a:rPr>
              <a:t>Target date: Dec 2023.</a:t>
            </a:r>
          </a:p>
        </p:txBody>
      </p:sp>
      <p:sp>
        <p:nvSpPr>
          <p:cNvPr id="3" name="文本框 2">
            <a:extLst>
              <a:ext uri="{FF2B5EF4-FFF2-40B4-BE49-F238E27FC236}">
                <a16:creationId xmlns:a16="http://schemas.microsoft.com/office/drawing/2014/main" id="{F8EA702F-8A47-4C87-B4A4-F5ABDBF3F07E}"/>
              </a:ext>
            </a:extLst>
          </p:cNvPr>
          <p:cNvSpPr txBox="1"/>
          <p:nvPr/>
        </p:nvSpPr>
        <p:spPr>
          <a:xfrm>
            <a:off x="605451" y="966382"/>
            <a:ext cx="10229857" cy="369332"/>
          </a:xfrm>
          <a:prstGeom prst="rect">
            <a:avLst/>
          </a:prstGeom>
          <a:noFill/>
        </p:spPr>
        <p:txBody>
          <a:bodyPr wrap="square" rtlCol="0">
            <a:spAutoFit/>
          </a:bodyPr>
          <a:lstStyle/>
          <a:p>
            <a:r>
              <a:rPr lang="en-US" altLang="zh-CN" sz="1800" b="1" dirty="0">
                <a:solidFill>
                  <a:srgbClr val="0000FF"/>
                </a:solidFill>
              </a:rPr>
              <a:t>3GPP SA5 started the intent driven management work since June 2018.</a:t>
            </a:r>
            <a:endParaRPr lang="zh-CN" altLang="en-US" sz="1800" b="1" dirty="0">
              <a:solidFill>
                <a:srgbClr val="0000FF"/>
              </a:solidFill>
            </a:endParaRPr>
          </a:p>
        </p:txBody>
      </p:sp>
    </p:spTree>
    <p:extLst>
      <p:ext uri="{BB962C8B-B14F-4D97-AF65-F5344CB8AC3E}">
        <p14:creationId xmlns:p14="http://schemas.microsoft.com/office/powerpoint/2010/main" val="78867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E9FB8-557B-40C4-965B-0A47F524270F}"/>
              </a:ext>
            </a:extLst>
          </p:cNvPr>
          <p:cNvSpPr>
            <a:spLocks noGrp="1"/>
          </p:cNvSpPr>
          <p:nvPr>
            <p:ph type="title"/>
          </p:nvPr>
        </p:nvSpPr>
        <p:spPr>
          <a:xfrm>
            <a:off x="134253" y="2696524"/>
            <a:ext cx="12141035" cy="1143000"/>
          </a:xfrm>
        </p:spPr>
        <p:txBody>
          <a:bodyPr/>
          <a:lstStyle/>
          <a:p>
            <a:r>
              <a:rPr lang="en-US" altLang="zh-CN" dirty="0"/>
              <a:t>Key outcomes from R17 Intent Driven Management WI</a:t>
            </a:r>
            <a:endParaRPr lang="zh-CN" altLang="en-US" dirty="0"/>
          </a:p>
        </p:txBody>
      </p:sp>
    </p:spTree>
    <p:extLst>
      <p:ext uri="{BB962C8B-B14F-4D97-AF65-F5344CB8AC3E}">
        <p14:creationId xmlns:p14="http://schemas.microsoft.com/office/powerpoint/2010/main" val="220178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 y="42040"/>
            <a:ext cx="8135008" cy="974315"/>
          </a:xfrm>
        </p:spPr>
        <p:txBody>
          <a:bodyPr/>
          <a:lstStyle/>
          <a:p>
            <a:pPr algn="l"/>
            <a:r>
              <a:rPr lang="sv-SE" altLang="zh-CN" sz="3200" dirty="0"/>
              <a:t>3GPP </a:t>
            </a:r>
            <a:r>
              <a:rPr lang="sv-SE" sz="3200" dirty="0"/>
              <a:t>R17 Intent definition and concept</a:t>
            </a:r>
          </a:p>
        </p:txBody>
      </p:sp>
      <p:sp>
        <p:nvSpPr>
          <p:cNvPr id="3" name="文本框 2"/>
          <p:cNvSpPr txBox="1"/>
          <p:nvPr/>
        </p:nvSpPr>
        <p:spPr>
          <a:xfrm>
            <a:off x="777765" y="1116956"/>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Intent Definition: </a:t>
            </a:r>
          </a:p>
        </p:txBody>
      </p:sp>
      <p:sp>
        <p:nvSpPr>
          <p:cNvPr id="5" name="矩形 4"/>
          <p:cNvSpPr/>
          <p:nvPr/>
        </p:nvSpPr>
        <p:spPr bwMode="auto">
          <a:xfrm>
            <a:off x="1171903" y="1544307"/>
            <a:ext cx="10132591" cy="630930"/>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b="1" dirty="0"/>
              <a:t>Intent:</a:t>
            </a:r>
            <a:r>
              <a:rPr lang="en-GB" altLang="zh-CN" sz="1600" dirty="0"/>
              <a:t> </a:t>
            </a:r>
            <a:r>
              <a:rPr lang="en-US" altLang="zh-CN" sz="1600" dirty="0"/>
              <a:t>expectations including requirements, goals and constraints given to a 3GPP system, without specifying how to achieve them</a:t>
            </a:r>
            <a:r>
              <a:rPr lang="en-GB" altLang="zh-CN" sz="1600" dirty="0"/>
              <a:t>.</a:t>
            </a:r>
            <a:endParaRPr lang="zh-CN" altLang="zh-CN" sz="1600" dirty="0"/>
          </a:p>
        </p:txBody>
      </p:sp>
      <p:sp>
        <p:nvSpPr>
          <p:cNvPr id="8" name="文本框 7"/>
          <p:cNvSpPr txBox="1"/>
          <p:nvPr/>
        </p:nvSpPr>
        <p:spPr>
          <a:xfrm>
            <a:off x="879160" y="2438483"/>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General Concept of Intent: </a:t>
            </a:r>
          </a:p>
        </p:txBody>
      </p:sp>
      <p:sp>
        <p:nvSpPr>
          <p:cNvPr id="9" name="矩形 8"/>
          <p:cNvSpPr/>
          <p:nvPr/>
        </p:nvSpPr>
        <p:spPr bwMode="auto">
          <a:xfrm>
            <a:off x="1171903" y="2877637"/>
            <a:ext cx="10132591" cy="2081334"/>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Wingdings" panose="05000000000000000000" pitchFamily="2" charset="2"/>
              <a:buChar char="u"/>
            </a:pPr>
            <a:r>
              <a:rPr lang="en-GB" altLang="zh-CN" sz="1600" dirty="0"/>
              <a:t>An intent is typically understandable by humans, and also needs to be interpreted by a machine without any ambiguity.</a:t>
            </a:r>
            <a:endParaRPr lang="zh-CN" altLang="zh-CN" sz="1600" dirty="0"/>
          </a:p>
          <a:p>
            <a:pPr marL="285750" indent="-285750" algn="just">
              <a:buFont typeface="Wingdings" panose="05000000000000000000" pitchFamily="2" charset="2"/>
              <a:buChar char="u"/>
            </a:pPr>
            <a:r>
              <a:rPr lang="en-GB" altLang="zh-CN" sz="1600" dirty="0"/>
              <a:t>An intent focuses more on describing the "What" needs to be achieved and less on "How" the outcomes should be achieved…</a:t>
            </a:r>
          </a:p>
          <a:p>
            <a:pPr marL="285750" indent="-285750" algn="just">
              <a:buFont typeface="Wingdings" panose="05000000000000000000" pitchFamily="2" charset="2"/>
              <a:buChar char="u"/>
            </a:pPr>
            <a:r>
              <a:rPr lang="en-GB" altLang="zh-CN" sz="1600" dirty="0"/>
              <a:t>The expectations expressed by an intent are agnostic to the underlying system implementation, technology and infrastructure…</a:t>
            </a:r>
          </a:p>
          <a:p>
            <a:pPr marL="285750" indent="-285750" algn="just">
              <a:buFont typeface="Wingdings" panose="05000000000000000000" pitchFamily="2" charset="2"/>
              <a:buChar char="u"/>
            </a:pPr>
            <a:r>
              <a:rPr lang="en-GB" altLang="zh-CN" sz="1600" dirty="0"/>
              <a:t>An intent needs to be quantifiable from network data so that the fulfilment result can be measured and evaluated.</a:t>
            </a:r>
            <a:endParaRPr lang="zh-CN" altLang="zh-CN" sz="1600" dirty="0"/>
          </a:p>
        </p:txBody>
      </p:sp>
      <p:sp>
        <p:nvSpPr>
          <p:cNvPr id="7" name="文本框 6"/>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168845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67718" cy="735106"/>
          </a:xfrm>
        </p:spPr>
        <p:txBody>
          <a:bodyPr/>
          <a:lstStyle/>
          <a:p>
            <a:pPr algn="l"/>
            <a:r>
              <a:rPr lang="sv-SE" sz="3200" dirty="0"/>
              <a:t>3GPP </a:t>
            </a:r>
            <a:r>
              <a:rPr lang="en-US" altLang="zh-CN" sz="3200" dirty="0"/>
              <a:t>R17 Intent categories</a:t>
            </a:r>
            <a:endParaRPr lang="sv-SE" sz="3200" dirty="0"/>
          </a:p>
        </p:txBody>
      </p:sp>
      <p:sp>
        <p:nvSpPr>
          <p:cNvPr id="3" name="文本框 2"/>
          <p:cNvSpPr txBox="1"/>
          <p:nvPr/>
        </p:nvSpPr>
        <p:spPr>
          <a:xfrm>
            <a:off x="367861" y="89197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categories based on user types</a:t>
            </a:r>
            <a:r>
              <a:rPr lang="en-US" altLang="zh-CN" sz="1800" b="1" dirty="0"/>
              <a:t>: </a:t>
            </a:r>
          </a:p>
        </p:txBody>
      </p:sp>
      <p:sp>
        <p:nvSpPr>
          <p:cNvPr id="5" name="矩形 4"/>
          <p:cNvSpPr/>
          <p:nvPr/>
        </p:nvSpPr>
        <p:spPr bwMode="auto">
          <a:xfrm>
            <a:off x="367861" y="1327787"/>
            <a:ext cx="11435256" cy="4453700"/>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dirty="0"/>
              <a:t>Based on roles related to 5G networks and network slicing management, different kinds of intents are applicable for different kinds of standardized reference interfaces.</a:t>
            </a:r>
          </a:p>
        </p:txBody>
      </p:sp>
      <p:sp>
        <p:nvSpPr>
          <p:cNvPr id="6" name="矩形 5"/>
          <p:cNvSpPr/>
          <p:nvPr/>
        </p:nvSpPr>
        <p:spPr>
          <a:xfrm>
            <a:off x="481934" y="1999273"/>
            <a:ext cx="5685784" cy="3416320"/>
          </a:xfrm>
          <a:prstGeom prst="rect">
            <a:avLst/>
          </a:prstGeom>
        </p:spPr>
        <p:txBody>
          <a:bodyPr wrap="square">
            <a:spAutoFit/>
          </a:bodyPr>
          <a:lstStyle/>
          <a:p>
            <a:pPr algn="just"/>
            <a:r>
              <a:rPr lang="en-GB" altLang="zh-CN" sz="1200" dirty="0"/>
              <a:t>- </a:t>
            </a:r>
            <a:r>
              <a:rPr lang="en-GB" altLang="zh-CN" sz="1200" b="1" dirty="0"/>
              <a:t>Intent from Communication Service Customer (Intent-CSC)</a:t>
            </a:r>
            <a:r>
              <a:rPr lang="en-GB" altLang="zh-CN" sz="1200" dirty="0"/>
              <a:t>: Intent from Communication Service Customer enables Communication Service Customer (CSC) to express which properties of a communication service the CSC may request from CSP without knowing how to do the detailed management for communication service. For example, Intent-CSC can be 'Enable a V2X communication service for a group of vehicles in certain time'.</a:t>
            </a:r>
            <a:endParaRPr lang="zh-CN" altLang="zh-CN" sz="1200" dirty="0"/>
          </a:p>
          <a:p>
            <a:pPr algn="just"/>
            <a:r>
              <a:rPr lang="en-GB" altLang="zh-CN" sz="1200" b="1" dirty="0"/>
              <a:t>- Intent from Communication Service Provider (Intent-CSP)</a:t>
            </a:r>
            <a:r>
              <a:rPr lang="en-GB" altLang="zh-CN" sz="1200" dirty="0"/>
              <a:t>: Intent from Communication Service Provider enables Communication Service Provider (CSP) to express an intent about what CSP would like to do for network without knowing how to do the detailed management for network. For example, Intent-CSP can be 'Provide a network service supporting V2X communications for Highway-417 to support 500 vehicles simultaneously'.</a:t>
            </a:r>
            <a:endParaRPr lang="zh-CN" altLang="zh-CN" sz="1200" dirty="0"/>
          </a:p>
          <a:p>
            <a:pPr algn="just"/>
            <a:r>
              <a:rPr lang="en-GB" altLang="zh-CN" sz="1200" b="1" dirty="0"/>
              <a:t>- Intent from Network Operator (Intent-NOP):</a:t>
            </a:r>
            <a:r>
              <a:rPr lang="en-GB" altLang="zh-CN" sz="1200" dirty="0"/>
              <a:t> Intent from Network Operator enables Network Operator (NOP) to provide what NOP would like to do for group of network elements (i.e. subnetwork) management and control without knowing how to do the detailed management for the network elements. For example, Intent-NOP can be 'Provide a radio network service to satisfy the specified coverage requirements and UE throughput requirement in certain area'.</a:t>
            </a:r>
            <a:endParaRPr lang="zh-CN" altLang="zh-CN" sz="1200" dirty="0"/>
          </a:p>
        </p:txBody>
      </p:sp>
      <p:pic>
        <p:nvPicPr>
          <p:cNvPr id="4" name="图片 3"/>
          <p:cNvPicPr>
            <a:picLocks noChangeAspect="1"/>
          </p:cNvPicPr>
          <p:nvPr/>
        </p:nvPicPr>
        <p:blipFill>
          <a:blip r:embed="rId2"/>
          <a:stretch>
            <a:fillRect/>
          </a:stretch>
        </p:blipFill>
        <p:spPr>
          <a:xfrm>
            <a:off x="6663267" y="2242038"/>
            <a:ext cx="4350865" cy="2930791"/>
          </a:xfrm>
          <a:prstGeom prst="rect">
            <a:avLst/>
          </a:prstGeom>
        </p:spPr>
      </p:pic>
      <p:sp>
        <p:nvSpPr>
          <p:cNvPr id="8" name="文本框 7">
            <a:extLst>
              <a:ext uri="{FF2B5EF4-FFF2-40B4-BE49-F238E27FC236}">
                <a16:creationId xmlns:a16="http://schemas.microsoft.com/office/drawing/2014/main" id="{6DE99663-D041-4682-9C99-C2A99B392D33}"/>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70622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1" y="64502"/>
            <a:ext cx="7262648" cy="734888"/>
          </a:xfrm>
        </p:spPr>
        <p:txBody>
          <a:bodyPr/>
          <a:lstStyle/>
          <a:p>
            <a:pPr algn="l"/>
            <a:r>
              <a:rPr lang="sv-SE" sz="3200" dirty="0"/>
              <a:t>3</a:t>
            </a:r>
            <a:r>
              <a:rPr lang="en-US" altLang="zh-CN" sz="3200" dirty="0"/>
              <a:t>GPP R17 intent driven MnS concept</a:t>
            </a:r>
            <a:endParaRPr lang="sv-SE" sz="3200" dirty="0"/>
          </a:p>
        </p:txBody>
      </p:sp>
      <p:sp>
        <p:nvSpPr>
          <p:cNvPr id="3" name="文本框 2"/>
          <p:cNvSpPr txBox="1"/>
          <p:nvPr/>
        </p:nvSpPr>
        <p:spPr>
          <a:xfrm>
            <a:off x="379971" y="1125721"/>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Concept of Intent </a:t>
            </a:r>
            <a:r>
              <a:rPr lang="en-US" altLang="zh-CN" sz="1800" b="1" dirty="0"/>
              <a:t>driven MnS</a:t>
            </a:r>
          </a:p>
        </p:txBody>
      </p:sp>
      <p:sp>
        <p:nvSpPr>
          <p:cNvPr id="4" name="矩形 3"/>
          <p:cNvSpPr/>
          <p:nvPr/>
        </p:nvSpPr>
        <p:spPr>
          <a:xfrm>
            <a:off x="623539" y="1619483"/>
            <a:ext cx="7428779" cy="3139321"/>
          </a:xfrm>
          <a:prstGeom prst="rect">
            <a:avLst/>
          </a:prstGeom>
        </p:spPr>
        <p:txBody>
          <a:bodyPr wrap="square">
            <a:spAutoFit/>
          </a:bodyPr>
          <a:lstStyle/>
          <a:p>
            <a:pPr algn="just"/>
            <a:r>
              <a:rPr lang="en-US" altLang="zh-CN" sz="1400" dirty="0"/>
              <a:t>Intent support in 3GPP is provided via an Intent Driven Management Service (MnS). As with other 3GPP defined MnSs in Service Based Management Architecture (SBMA), an intent driven MnS Producer (provided by an intent driven system) </a:t>
            </a:r>
            <a:r>
              <a:rPr lang="en-GB" altLang="zh-CN" sz="1400" dirty="0"/>
              <a:t>allows </a:t>
            </a:r>
          </a:p>
          <a:p>
            <a:pPr marL="285750" indent="-285750" algn="just">
              <a:buFontTx/>
              <a:buChar char="-"/>
            </a:pPr>
            <a:r>
              <a:rPr lang="en-US" altLang="zh-CN" sz="1400" b="1" dirty="0"/>
              <a:t>I</a:t>
            </a:r>
            <a:r>
              <a:rPr lang="en-GB" altLang="zh-CN" sz="1400" b="1" dirty="0"/>
              <a:t>ts MnS consumer to express intents for managing the network and services and to obtain feedback of intent evaluation results.</a:t>
            </a:r>
          </a:p>
          <a:p>
            <a:pPr marL="285750" indent="-285750" algn="just">
              <a:buFontTx/>
              <a:buChar char="-"/>
            </a:pPr>
            <a:r>
              <a:rPr lang="en-GB" altLang="zh-CN" sz="1400" b="1" dirty="0"/>
              <a:t>Its MnS producer to provide the following intent handling capabilities:</a:t>
            </a:r>
          </a:p>
          <a:p>
            <a:pPr marL="360680" indent="-180340">
              <a:spcAft>
                <a:spcPts val="900"/>
              </a:spcAft>
              <a:buFontTx/>
              <a:buChar char="-"/>
            </a:pPr>
            <a:r>
              <a:rPr lang="en-GB" altLang="zh-CN" sz="1400" dirty="0">
                <a:ea typeface="Times New Roman" panose="02020603050405020304" pitchFamily="18" charset="0"/>
              </a:rPr>
              <a:t>Validate the intent</a:t>
            </a:r>
          </a:p>
          <a:p>
            <a:pPr marL="360680" indent="-180340">
              <a:spcAft>
                <a:spcPts val="900"/>
              </a:spcAft>
              <a:buFontTx/>
              <a:buChar char="-"/>
            </a:pPr>
            <a:r>
              <a:rPr lang="en-GB" altLang="zh-CN" sz="1400" dirty="0">
                <a:ea typeface="Times New Roman" panose="02020603050405020304" pitchFamily="18" charset="0"/>
              </a:rPr>
              <a:t>Translate the received intent to executable actions by:</a:t>
            </a:r>
            <a:endParaRPr lang="en-CA" altLang="zh-CN" sz="1400" dirty="0">
              <a:ea typeface="Times New Roman" panose="02020603050405020304" pitchFamily="18" charset="0"/>
            </a:endParaRPr>
          </a:p>
          <a:p>
            <a:pPr marL="540385" indent="-180340">
              <a:spcAft>
                <a:spcPts val="900"/>
              </a:spcAft>
            </a:pPr>
            <a:r>
              <a:rPr lang="en-GB" altLang="zh-CN" sz="1400" dirty="0">
                <a:ea typeface="Times New Roman" panose="02020603050405020304" pitchFamily="18" charset="0"/>
              </a:rPr>
              <a:t>-		Performing service or network management tasks.</a:t>
            </a:r>
            <a:endParaRPr lang="en-CA" altLang="zh-CN" sz="1400" dirty="0">
              <a:ea typeface="Times New Roman" panose="02020603050405020304" pitchFamily="18" charset="0"/>
            </a:endParaRPr>
          </a:p>
          <a:p>
            <a:pPr marL="540385" indent="-180340">
              <a:spcAft>
                <a:spcPts val="900"/>
              </a:spcAft>
            </a:pPr>
            <a:r>
              <a:rPr lang="en-GB" altLang="zh-CN" sz="1400" dirty="0">
                <a:ea typeface="Times New Roman" panose="02020603050405020304" pitchFamily="18" charset="0"/>
              </a:rPr>
              <a:t>-		Identifying, formulating and activating service or network management policies.</a:t>
            </a:r>
            <a:endParaRPr lang="en-CA" altLang="zh-CN" sz="1400" dirty="0">
              <a:ea typeface="Times New Roman" panose="02020603050405020304" pitchFamily="18" charset="0"/>
            </a:endParaRPr>
          </a:p>
          <a:p>
            <a:pPr marL="466090" indent="-285750">
              <a:spcAft>
                <a:spcPts val="900"/>
              </a:spcAft>
              <a:buFontTx/>
              <a:buChar char="-"/>
            </a:pPr>
            <a:r>
              <a:rPr lang="en-GB" altLang="zh-CN" sz="1400" dirty="0">
                <a:ea typeface="Times New Roman" panose="02020603050405020304" pitchFamily="18" charset="0"/>
              </a:rPr>
              <a:t>Evaluate the result/information about the intent fulfilment (e.g. the intent is initially satisfied or not) and intent assurance (e.g. the intent is continuously satisfied).</a:t>
            </a:r>
          </a:p>
        </p:txBody>
      </p:sp>
      <p:sp>
        <p:nvSpPr>
          <p:cNvPr id="8" name="矩形 7"/>
          <p:cNvSpPr/>
          <p:nvPr/>
        </p:nvSpPr>
        <p:spPr bwMode="auto">
          <a:xfrm>
            <a:off x="483233" y="1529404"/>
            <a:ext cx="10669722" cy="451229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8414941" y="2262433"/>
            <a:ext cx="2454164" cy="2275527"/>
          </a:xfrm>
          <a:prstGeom prst="rect">
            <a:avLst/>
          </a:prstGeom>
          <a:noFill/>
          <a:ln>
            <a:noFill/>
          </a:ln>
        </p:spPr>
      </p:pic>
      <p:sp>
        <p:nvSpPr>
          <p:cNvPr id="11" name="文本框 10">
            <a:extLst>
              <a:ext uri="{FF2B5EF4-FFF2-40B4-BE49-F238E27FC236}">
                <a16:creationId xmlns:a16="http://schemas.microsoft.com/office/drawing/2014/main" id="{F102C309-DB28-4259-B36C-58C70EFB4E95}"/>
              </a:ext>
            </a:extLst>
          </p:cNvPr>
          <p:cNvSpPr txBox="1"/>
          <p:nvPr/>
        </p:nvSpPr>
        <p:spPr>
          <a:xfrm>
            <a:off x="777765" y="6041695"/>
            <a:ext cx="3702423" cy="292388"/>
          </a:xfrm>
          <a:prstGeom prst="rect">
            <a:avLst/>
          </a:prstGeom>
          <a:noFill/>
        </p:spPr>
        <p:txBody>
          <a:bodyPr wrap="square" rtlCol="0">
            <a:spAutoFit/>
          </a:bodyPr>
          <a:lstStyle/>
          <a:p>
            <a:r>
              <a:rPr lang="en-US" altLang="zh-CN" dirty="0"/>
              <a:t>Source: TS 28.312 v17.4.1</a:t>
            </a:r>
            <a:endParaRPr lang="zh-CN" altLang="en-US" dirty="0"/>
          </a:p>
        </p:txBody>
      </p:sp>
      <p:sp>
        <p:nvSpPr>
          <p:cNvPr id="5" name="矩形 4">
            <a:extLst>
              <a:ext uri="{FF2B5EF4-FFF2-40B4-BE49-F238E27FC236}">
                <a16:creationId xmlns:a16="http://schemas.microsoft.com/office/drawing/2014/main" id="{176D246E-2477-4B64-AA9E-1ACEBCA10F22}"/>
              </a:ext>
            </a:extLst>
          </p:cNvPr>
          <p:cNvSpPr/>
          <p:nvPr/>
        </p:nvSpPr>
        <p:spPr>
          <a:xfrm>
            <a:off x="623538" y="4929838"/>
            <a:ext cx="10424675" cy="954107"/>
          </a:xfrm>
          <a:prstGeom prst="rect">
            <a:avLst/>
          </a:prstGeom>
        </p:spPr>
        <p:txBody>
          <a:bodyPr wrap="square">
            <a:spAutoFit/>
          </a:bodyPr>
          <a:lstStyle/>
          <a:p>
            <a:pPr marL="180340" algn="just">
              <a:spcAft>
                <a:spcPts val="900"/>
              </a:spcAft>
            </a:pPr>
            <a:r>
              <a:rPr lang="en-GB" altLang="zh-CN" sz="1400" dirty="0"/>
              <a:t>When the intent is created on the MnS producer, the </a:t>
            </a:r>
            <a:r>
              <a:rPr lang="en-US" altLang="zh-CN" sz="1400" dirty="0"/>
              <a:t>management function, which plays the role of intent driven </a:t>
            </a:r>
            <a:r>
              <a:rPr lang="en-GB" altLang="zh-CN" sz="1400" dirty="0"/>
              <a:t>MnS producer, may consume other management services (including non-intent driven MnS and intent driven MnS) to fulfil or satisfy the intent, e.g. creating new assurance closed control loop instance(s) or using assurance closed control loop instance (s) to satisfy the intent.  The internal implementation of the intent fulfilment will not be standardized</a:t>
            </a:r>
          </a:p>
        </p:txBody>
      </p:sp>
    </p:spTree>
    <p:extLst>
      <p:ext uri="{BB962C8B-B14F-4D97-AF65-F5344CB8AC3E}">
        <p14:creationId xmlns:p14="http://schemas.microsoft.com/office/powerpoint/2010/main" val="315129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86" y="101715"/>
            <a:ext cx="7262648" cy="668013"/>
          </a:xfrm>
        </p:spPr>
        <p:txBody>
          <a:bodyPr/>
          <a:lstStyle/>
          <a:p>
            <a:pPr algn="l"/>
            <a:r>
              <a:rPr lang="sv-SE" sz="3200" dirty="0"/>
              <a:t>3</a:t>
            </a:r>
            <a:r>
              <a:rPr lang="en-US" altLang="zh-CN" sz="3200" dirty="0"/>
              <a:t>GPP R17 intent driven MnS concept</a:t>
            </a:r>
            <a:endParaRPr lang="sv-SE" sz="3200" dirty="0"/>
          </a:p>
        </p:txBody>
      </p:sp>
      <p:sp>
        <p:nvSpPr>
          <p:cNvPr id="3" name="文本框 2"/>
          <p:cNvSpPr txBox="1"/>
          <p:nvPr/>
        </p:nvSpPr>
        <p:spPr>
          <a:xfrm>
            <a:off x="379971" y="1210562"/>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Management capability of </a:t>
            </a:r>
            <a:r>
              <a:rPr lang="en-GB" altLang="zh-CN" sz="1800" b="1" dirty="0"/>
              <a:t>Intent </a:t>
            </a:r>
            <a:r>
              <a:rPr lang="en-US" altLang="zh-CN" sz="1800" b="1" dirty="0"/>
              <a:t>driven MnS</a:t>
            </a:r>
          </a:p>
        </p:txBody>
      </p:sp>
      <p:sp>
        <p:nvSpPr>
          <p:cNvPr id="4" name="矩形 3"/>
          <p:cNvSpPr/>
          <p:nvPr/>
        </p:nvSpPr>
        <p:spPr>
          <a:xfrm>
            <a:off x="737706" y="1910683"/>
            <a:ext cx="10415249" cy="1668214"/>
          </a:xfrm>
          <a:prstGeom prst="rect">
            <a:avLst/>
          </a:prstGeom>
        </p:spPr>
        <p:txBody>
          <a:bodyPr wrap="square">
            <a:spAutoFit/>
          </a:bodyPr>
          <a:lstStyle/>
          <a:p>
            <a:pPr algn="just">
              <a:lnSpc>
                <a:spcPct val="150000"/>
              </a:lnSpc>
            </a:pPr>
            <a:r>
              <a:rPr lang="en-GB" altLang="zh-CN" sz="1400" dirty="0"/>
              <a:t>An Intent driven MnS includes the following management capabilities to support intent lifecycle management:</a:t>
            </a:r>
            <a:endParaRPr lang="zh-CN" altLang="zh-CN" sz="1400" dirty="0"/>
          </a:p>
          <a:p>
            <a:pPr algn="just">
              <a:lnSpc>
                <a:spcPct val="150000"/>
              </a:lnSpc>
            </a:pPr>
            <a:r>
              <a:rPr lang="en-GB" altLang="zh-CN" sz="1400" b="1" dirty="0"/>
              <a:t>- Create an intent</a:t>
            </a:r>
            <a:r>
              <a:rPr lang="en-GB" altLang="zh-CN" sz="1400" dirty="0"/>
              <a:t>, a MnS Consumer request to create a new intent on the MnS producer.</a:t>
            </a:r>
            <a:endParaRPr lang="zh-CN" altLang="zh-CN" sz="1400" dirty="0"/>
          </a:p>
          <a:p>
            <a:pPr algn="just">
              <a:lnSpc>
                <a:spcPct val="150000"/>
              </a:lnSpc>
            </a:pPr>
            <a:r>
              <a:rPr lang="en-GB" altLang="zh-CN" sz="1400" b="1" dirty="0"/>
              <a:t>- Delete an intent</a:t>
            </a:r>
            <a:r>
              <a:rPr lang="en-GB" altLang="zh-CN" sz="1400" dirty="0"/>
              <a:t>, MnS Consumer request to remove an intent on the MnS producer.</a:t>
            </a:r>
            <a:endParaRPr lang="zh-CN" altLang="zh-CN" sz="1400" dirty="0"/>
          </a:p>
          <a:p>
            <a:pPr algn="just">
              <a:lnSpc>
                <a:spcPct val="150000"/>
              </a:lnSpc>
            </a:pPr>
            <a:r>
              <a:rPr lang="en-GB" altLang="zh-CN" sz="1400" b="1" dirty="0"/>
              <a:t>- Modify an intent, </a:t>
            </a:r>
            <a:r>
              <a:rPr lang="en-GB" altLang="zh-CN" sz="1400" dirty="0"/>
              <a:t>MnS Consumer request to modify the content of the intent (e.g. optimization goal) on the MnS producer.</a:t>
            </a:r>
            <a:endParaRPr lang="zh-CN" altLang="zh-CN" sz="1400" dirty="0"/>
          </a:p>
          <a:p>
            <a:pPr algn="just">
              <a:lnSpc>
                <a:spcPct val="150000"/>
              </a:lnSpc>
            </a:pPr>
            <a:r>
              <a:rPr lang="en-GB" altLang="zh-CN" sz="1400" b="1" dirty="0"/>
              <a:t>- Query an intent</a:t>
            </a:r>
            <a:r>
              <a:rPr lang="en-GB" altLang="zh-CN" sz="1400" dirty="0"/>
              <a:t>, MnS Consumer request to return the content and state (e.g. active, inactive) of the intent on the MnS producer.</a:t>
            </a:r>
            <a:endParaRPr lang="zh-CN" altLang="zh-CN" sz="1400" dirty="0"/>
          </a:p>
        </p:txBody>
      </p:sp>
      <p:sp>
        <p:nvSpPr>
          <p:cNvPr id="8" name="矩形 7"/>
          <p:cNvSpPr/>
          <p:nvPr/>
        </p:nvSpPr>
        <p:spPr bwMode="auto">
          <a:xfrm>
            <a:off x="483233" y="1614245"/>
            <a:ext cx="10669722" cy="3929305"/>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F102C309-DB28-4259-B36C-58C70EFB4E95}"/>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
        <p:nvSpPr>
          <p:cNvPr id="5" name="矩形 4">
            <a:extLst>
              <a:ext uri="{FF2B5EF4-FFF2-40B4-BE49-F238E27FC236}">
                <a16:creationId xmlns:a16="http://schemas.microsoft.com/office/drawing/2014/main" id="{BFBB6B80-B1A0-457D-B833-5AFC6DD78FD1}"/>
              </a:ext>
            </a:extLst>
          </p:cNvPr>
          <p:cNvSpPr/>
          <p:nvPr/>
        </p:nvSpPr>
        <p:spPr>
          <a:xfrm>
            <a:off x="610469" y="4113284"/>
            <a:ext cx="10415249" cy="954107"/>
          </a:xfrm>
          <a:prstGeom prst="rect">
            <a:avLst/>
          </a:prstGeom>
        </p:spPr>
        <p:txBody>
          <a:bodyPr wrap="square">
            <a:spAutoFit/>
          </a:bodyPr>
          <a:lstStyle/>
          <a:p>
            <a:pPr marL="180340">
              <a:spcAft>
                <a:spcPts val="900"/>
              </a:spcAft>
            </a:pPr>
            <a:r>
              <a:rPr lang="en-GB" altLang="zh-CN" dirty="0">
                <a:ea typeface="Times New Roman" panose="02020603050405020304" pitchFamily="18" charset="0"/>
              </a:rPr>
              <a:t>Mentioned, but not defined as of Rel-17:</a:t>
            </a:r>
            <a:endParaRPr lang="en-GB" altLang="zh-CN" sz="1400" dirty="0">
              <a:ea typeface="Times New Roman" panose="02020603050405020304" pitchFamily="18" charset="0"/>
            </a:endParaRPr>
          </a:p>
          <a:p>
            <a:pPr marL="466090" indent="-285750">
              <a:spcAft>
                <a:spcPts val="900"/>
              </a:spcAft>
              <a:buFontTx/>
              <a:buChar char="-"/>
            </a:pPr>
            <a:r>
              <a:rPr lang="en-GB" altLang="zh-CN" sz="1400" b="1" dirty="0">
                <a:ea typeface="Times New Roman" panose="02020603050405020304" pitchFamily="18" charset="0"/>
              </a:rPr>
              <a:t>Activate</a:t>
            </a:r>
            <a:r>
              <a:rPr lang="en-GB" altLang="zh-CN" sz="1400" dirty="0">
                <a:ea typeface="Times New Roman" panose="02020603050405020304" pitchFamily="18" charset="0"/>
              </a:rPr>
              <a:t> an intent, MnS Consumer request to activate an intent on the MnS producer when the intent is suspended.</a:t>
            </a:r>
            <a:endParaRPr lang="en-CA" altLang="zh-CN" dirty="0">
              <a:ea typeface="Times New Roman" panose="02020603050405020304" pitchFamily="18" charset="0"/>
            </a:endParaRPr>
          </a:p>
          <a:p>
            <a:pPr marL="466090" indent="-285750">
              <a:spcAft>
                <a:spcPts val="900"/>
              </a:spcAft>
              <a:buFontTx/>
              <a:buChar char="-"/>
            </a:pPr>
            <a:r>
              <a:rPr lang="en-GB" altLang="zh-CN" sz="1400" b="1" dirty="0">
                <a:ea typeface="Times New Roman" panose="02020603050405020304" pitchFamily="18" charset="0"/>
              </a:rPr>
              <a:t>De-activate </a:t>
            </a:r>
            <a:r>
              <a:rPr lang="en-GB" altLang="zh-CN" sz="1400" dirty="0">
                <a:ea typeface="Times New Roman" panose="02020603050405020304" pitchFamily="18" charset="0"/>
              </a:rPr>
              <a:t>an intent, MnS consumer request to de-activate an intent on the MnS producer for a temporary suspension.</a:t>
            </a:r>
            <a:endParaRPr lang="en-CA" altLang="zh-CN" dirty="0">
              <a:ea typeface="Times New Roman" panose="02020603050405020304" pitchFamily="18" charset="0"/>
            </a:endParaRPr>
          </a:p>
        </p:txBody>
      </p:sp>
    </p:spTree>
    <p:extLst>
      <p:ext uri="{BB962C8B-B14F-4D97-AF65-F5344CB8AC3E}">
        <p14:creationId xmlns:p14="http://schemas.microsoft.com/office/powerpoint/2010/main" val="325495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 y="43696"/>
            <a:ext cx="8103477" cy="785650"/>
          </a:xfrm>
        </p:spPr>
        <p:txBody>
          <a:bodyPr/>
          <a:lstStyle/>
          <a:p>
            <a:pPr algn="l"/>
            <a:r>
              <a:rPr lang="sv-SE" sz="3200" dirty="0"/>
              <a:t>3GPP </a:t>
            </a:r>
            <a:r>
              <a:rPr lang="en-US" sz="3200" dirty="0"/>
              <a:t>R17 </a:t>
            </a:r>
            <a:r>
              <a:rPr lang="sv-SE" sz="3200" dirty="0"/>
              <a:t>Intent driven closed loop concept</a:t>
            </a:r>
          </a:p>
        </p:txBody>
      </p:sp>
      <p:sp>
        <p:nvSpPr>
          <p:cNvPr id="3" name="文本框 2"/>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closed-loop</a:t>
            </a:r>
            <a:endParaRPr lang="en-US" altLang="zh-CN" sz="1800" b="1" dirty="0"/>
          </a:p>
        </p:txBody>
      </p:sp>
      <p:sp>
        <p:nvSpPr>
          <p:cNvPr id="8" name="矩形 7"/>
          <p:cNvSpPr/>
          <p:nvPr/>
        </p:nvSpPr>
        <p:spPr bwMode="auto">
          <a:xfrm>
            <a:off x="471123" y="1445053"/>
            <a:ext cx="10091773" cy="465317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5" name="矩形 4"/>
          <p:cNvSpPr/>
          <p:nvPr/>
        </p:nvSpPr>
        <p:spPr>
          <a:xfrm>
            <a:off x="537273" y="1560580"/>
            <a:ext cx="10025623" cy="1323439"/>
          </a:xfrm>
          <a:prstGeom prst="rect">
            <a:avLst/>
          </a:prstGeom>
        </p:spPr>
        <p:txBody>
          <a:bodyPr wrap="square">
            <a:spAutoFit/>
          </a:bodyPr>
          <a:lstStyle/>
          <a:p>
            <a:pPr algn="just"/>
            <a:r>
              <a:rPr lang="en-US" altLang="zh-CN" sz="1600" dirty="0"/>
              <a:t>Intent can be used for management and control of closed-loop automation (e.g. intent can be used to specify the goals for the closed-loop), which means the intent can be translated to policies and management tasks that the MnS producer needs to execute for the closed-loop automation. In the intent driven management approach, the mechanisms that the MnS producer using closed-loop automation mechanisms to satisfy the intent is the implementation of the MnS producer and shall not be standardized.</a:t>
            </a:r>
            <a:endParaRPr lang="zh-CN" altLang="en-US" sz="1600" dirty="0"/>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700" y="2999546"/>
            <a:ext cx="5424433" cy="2681587"/>
          </a:xfrm>
          <a:prstGeom prst="rect">
            <a:avLst/>
          </a:prstGeom>
          <a:noFill/>
          <a:ln>
            <a:noFill/>
          </a:ln>
        </p:spPr>
      </p:pic>
      <p:sp>
        <p:nvSpPr>
          <p:cNvPr id="11" name="文本框 10">
            <a:extLst>
              <a:ext uri="{FF2B5EF4-FFF2-40B4-BE49-F238E27FC236}">
                <a16:creationId xmlns:a16="http://schemas.microsoft.com/office/drawing/2014/main" id="{0F52C9EA-F3B2-4E1C-A09F-74E007C344AC}"/>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408962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177623</TotalTime>
  <Words>3000</Words>
  <Application>Microsoft Office PowerPoint</Application>
  <PresentationFormat>宽屏</PresentationFormat>
  <Paragraphs>404</Paragraphs>
  <Slides>28</Slides>
  <Notes>5</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9" baseType="lpstr">
      <vt:lpstr>Liberation Sans</vt:lpstr>
      <vt:lpstr>等线</vt:lpstr>
      <vt:lpstr>宋体</vt:lpstr>
      <vt:lpstr>宋体</vt:lpstr>
      <vt:lpstr>Arial</vt:lpstr>
      <vt:lpstr>Calibri</vt:lpstr>
      <vt:lpstr>Courier New</vt:lpstr>
      <vt:lpstr>Times New Roman</vt:lpstr>
      <vt:lpstr>Wingdings</vt:lpstr>
      <vt:lpstr>Office Theme</vt:lpstr>
      <vt:lpstr>Document</vt:lpstr>
      <vt:lpstr>3GPP-ZSM joint discussion on Intent Driven Management  August 3rd ,2023</vt:lpstr>
      <vt:lpstr>Content</vt:lpstr>
      <vt:lpstr>Overview of SA5 Intent driven management progress</vt:lpstr>
      <vt:lpstr>Key outcomes from R17 Intent Driven Management WI</vt:lpstr>
      <vt:lpstr>3GPP R17 Intent definition and concept</vt:lpstr>
      <vt:lpstr>3GPP R17 Intent categories</vt:lpstr>
      <vt:lpstr>3GPP R17 intent driven MnS concept</vt:lpstr>
      <vt:lpstr>3GPP R17 intent driven MnS concept</vt:lpstr>
      <vt:lpstr>3GPP R17 Intent driven closed loop concept</vt:lpstr>
      <vt:lpstr>3GPP R17 Intent driven Use cases</vt:lpstr>
      <vt:lpstr>3GPP R17 Intent Driven MnS Stage2 and Stage3 definition</vt:lpstr>
      <vt:lpstr>3GPP R17 Intent Driven MnS Stage2 and Stage3 definition</vt:lpstr>
      <vt:lpstr>3GPP R17 Radio Network Expectation</vt:lpstr>
      <vt:lpstr>3GPP R17 Service Support Expectation</vt:lpstr>
      <vt:lpstr>Workflow example of creating Intent containing an expectation for delivering radio network</vt:lpstr>
      <vt:lpstr>Key outcomes from R18 FS_enhanced Intent Driven Management Service SI</vt:lpstr>
      <vt:lpstr>3GPP R18  New scenarios and new capabilities</vt:lpstr>
      <vt:lpstr>3GPP R18  Potential solutions for intent report</vt:lpstr>
      <vt:lpstr>3GPP R18  Potential solutions for intent driven closed loop control</vt:lpstr>
      <vt:lpstr>3GPP R18  Potential solutions for collaboration with other SDOs</vt:lpstr>
      <vt:lpstr>3GPP R18  Potential solutions for collaboration with other SDOs</vt:lpstr>
      <vt:lpstr>Progress and Plan for R18 Intent Driven MnS phase 2 WI</vt:lpstr>
      <vt:lpstr>3GPP R18 IDMS_MN_ph2 WI</vt:lpstr>
      <vt:lpstr>Summary</vt:lpstr>
      <vt:lpstr>Questions</vt:lpstr>
      <vt:lpstr>3GPP proposals</vt:lpstr>
      <vt:lpstr>Thanks</vt:lpstr>
      <vt:lpstr>3GPP SA5/OAM R18 timeline</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chinamobile</cp:lastModifiedBy>
  <cp:revision>4466</cp:revision>
  <dcterms:created xsi:type="dcterms:W3CDTF">2008-08-30T09:32:10Z</dcterms:created>
  <dcterms:modified xsi:type="dcterms:W3CDTF">2023-08-03T06:10:54Z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(3)a5xW39wmZ1EAgNZ8opkn5eo6j2VWKquz6Rf+do+o0SJgpIykT0KvxqXKUPTdNhGi8sFsoGNj
lzXlQoboNVf7mKri0vWX2QFGtCEF9UjIS6dWdrf5xx9ULQeJeyctEJiJdVxkYCQp6f2dCQ7p
mMWxNT0gf/KddeWd7b/w3u1J0dVyScnWfRk3wXuHiNoEcJfSNPl+rQ7FGnc+lUFr2MxlF27x
I53twdjef1K1k55PFi</vt:lpwstr>
  </property>
  <property fmtid="{D5CDD505-2E9C-101B-9397-08002B2CF9AE}" pid="3" name="_2015_ms_pID_7253431">
    <vt:lpwstr>ttqLYh+KrLUE/U4++QyIMgf8SWpcNyJkxA6n+b60rq06Xyyn60D2Xe
wTMfBq2fRRZE4BdD8Yl5L6ToXCf6xHXfMsmikXoB/A9bDx5ynaHt5NsLwMozwjXuQoSSHxho
giaFM8hbXCnQXumpdi37w+q2o41iyesnZrqEcuWFwZNaz9aUZX9Qx+S9XhYauD0i8CWk2bm+
feElTu4ftO/q12OKXD1iqUxf8CFaeMdGQ2qX</vt:lpwstr>
  </property>
  <property fmtid="{D5CDD505-2E9C-101B-9397-08002B2CF9AE}" pid="4" name="_2015_ms_pID_7253432">
    <vt:lpwstr>kw==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1691042968</vt:lpwstr>
  </property>
</Properties>
</file>