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6"/>
  </p:notesMasterIdLst>
  <p:handoutMasterIdLst>
    <p:handoutMasterId r:id="rId27"/>
  </p:handoutMasterIdLst>
  <p:sldIdLst>
    <p:sldId id="303" r:id="rId2"/>
    <p:sldId id="928" r:id="rId3"/>
    <p:sldId id="897" r:id="rId4"/>
    <p:sldId id="893" r:id="rId5"/>
    <p:sldId id="918" r:id="rId6"/>
    <p:sldId id="894" r:id="rId7"/>
    <p:sldId id="900" r:id="rId8"/>
    <p:sldId id="901" r:id="rId9"/>
    <p:sldId id="902" r:id="rId10"/>
    <p:sldId id="910" r:id="rId11"/>
    <p:sldId id="924" r:id="rId12"/>
    <p:sldId id="925" r:id="rId13"/>
    <p:sldId id="917" r:id="rId14"/>
    <p:sldId id="915" r:id="rId15"/>
    <p:sldId id="919" r:id="rId16"/>
    <p:sldId id="908" r:id="rId17"/>
    <p:sldId id="920" r:id="rId18"/>
    <p:sldId id="921" r:id="rId19"/>
    <p:sldId id="922" r:id="rId20"/>
    <p:sldId id="926" r:id="rId21"/>
    <p:sldId id="916" r:id="rId22"/>
    <p:sldId id="909" r:id="rId23"/>
    <p:sldId id="927" r:id="rId24"/>
    <p:sldId id="914" r:id="rId25"/>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FF3300"/>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96135" autoAdjust="0"/>
  </p:normalViewPr>
  <p:slideViewPr>
    <p:cSldViewPr snapToGrid="0">
      <p:cViewPr varScale="1">
        <p:scale>
          <a:sx n="62" d="100"/>
          <a:sy n="62" d="100"/>
        </p:scale>
        <p:origin x="72" y="4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428" y="-382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6/29/2023</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dirty="0"/>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6/29/2023</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dirty="0"/>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dirty="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7BB3565-DE1F-45E8-8B92-B6CEF3A5A934}" type="slidenum">
              <a:rPr lang="en-GB" altLang="en-US" smtClean="0"/>
              <a:pPr>
                <a:defRPr/>
              </a:pPr>
              <a:t>4</a:t>
            </a:fld>
            <a:endParaRPr lang="en-GB" altLang="en-US" dirty="0"/>
          </a:p>
        </p:txBody>
      </p:sp>
    </p:spTree>
    <p:extLst>
      <p:ext uri="{BB962C8B-B14F-4D97-AF65-F5344CB8AC3E}">
        <p14:creationId xmlns:p14="http://schemas.microsoft.com/office/powerpoint/2010/main" val="36746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7BB3565-DE1F-45E8-8B92-B6CEF3A5A934}" type="slidenum">
              <a:rPr lang="en-GB" altLang="en-US" smtClean="0"/>
              <a:pPr>
                <a:defRPr/>
              </a:pPr>
              <a:t>11</a:t>
            </a:fld>
            <a:endParaRPr lang="en-GB" altLang="en-US" dirty="0"/>
          </a:p>
        </p:txBody>
      </p:sp>
    </p:spTree>
    <p:extLst>
      <p:ext uri="{BB962C8B-B14F-4D97-AF65-F5344CB8AC3E}">
        <p14:creationId xmlns:p14="http://schemas.microsoft.com/office/powerpoint/2010/main" val="292407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7BB3565-DE1F-45E8-8B92-B6CEF3A5A934}" type="slidenum">
              <a:rPr lang="en-GB" altLang="en-US" smtClean="0"/>
              <a:pPr>
                <a:defRPr/>
              </a:pPr>
              <a:t>12</a:t>
            </a:fld>
            <a:endParaRPr lang="en-GB" altLang="en-US" dirty="0"/>
          </a:p>
        </p:txBody>
      </p:sp>
    </p:spTree>
    <p:extLst>
      <p:ext uri="{BB962C8B-B14F-4D97-AF65-F5344CB8AC3E}">
        <p14:creationId xmlns:p14="http://schemas.microsoft.com/office/powerpoint/2010/main" val="1163420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a:t>
            </a:r>
            <a:r>
              <a:rPr lang="en-US" altLang="zh-CN" sz="1067" dirty="0"/>
              <a:t>23</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forge.3gpp.org/rep/sa5/MnS/-/blob/Rel-17/OpenAPI/TS28532_ProvMnS.ya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Word_Document.docx"/><Relationship Id="rId4" Type="http://schemas.openxmlformats.org/officeDocument/2006/relationships/hyperlink" Target="https://forge.3gpp.org/rep/sa5/MnS/-/blob/Integration_Rel17_SA5_149_YAML/OpenAPI/TS28312_IntentNrm.ya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hyperlink" Target="https://forge.3gpp.org/rep/sa5/MnS/-/blob/Integration_Rel17_SA5_149_YAML/OpenAPI/TS28312_IntentExpectations.yaml"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90849" y="2492610"/>
            <a:ext cx="8621712" cy="1882165"/>
          </a:xfrm>
        </p:spPr>
        <p:txBody>
          <a:bodyPr>
            <a:noAutofit/>
          </a:bodyPr>
          <a:lstStyle/>
          <a:p>
            <a:pPr>
              <a:defRPr/>
            </a:pPr>
            <a:r>
              <a:rPr lang="en-US" altLang="zh-CN" sz="4800" b="1" dirty="0"/>
              <a:t>3GPP-ZSM joint discussion on Intent Driven Management </a:t>
            </a:r>
            <a:br>
              <a:rPr lang="en-GB" sz="4800" b="1" i="1" dirty="0"/>
            </a:br>
            <a:r>
              <a:rPr lang="fr-FR" sz="2400" dirty="0">
                <a:latin typeface="Arial" pitchFamily="34" charset="0"/>
              </a:rPr>
              <a:t>3th August</a:t>
            </a:r>
            <a:r>
              <a:rPr lang="en-US" sz="2400" dirty="0">
                <a:latin typeface="Arial" pitchFamily="34" charset="0"/>
              </a:rPr>
              <a:t>,2023</a:t>
            </a:r>
            <a:endParaRPr lang="en-GB" sz="4800" dirty="0">
              <a:effectLst>
                <a:outerShdw blurRad="38100" dist="38100" dir="2700000" algn="tl">
                  <a:srgbClr val="C0C0C0"/>
                </a:outerShdw>
              </a:effectLst>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10</a:t>
            </a:fld>
            <a:endParaRPr lang="en-GB" dirty="0"/>
          </a:p>
        </p:txBody>
      </p:sp>
      <p:sp>
        <p:nvSpPr>
          <p:cNvPr id="6" name="Title 1"/>
          <p:cNvSpPr>
            <a:spLocks noGrp="1"/>
          </p:cNvSpPr>
          <p:nvPr>
            <p:ph type="title"/>
          </p:nvPr>
        </p:nvSpPr>
        <p:spPr>
          <a:xfrm>
            <a:off x="48234" y="43696"/>
            <a:ext cx="8103477" cy="785650"/>
          </a:xfrm>
        </p:spPr>
        <p:txBody>
          <a:bodyPr/>
          <a:lstStyle/>
          <a:p>
            <a:pPr algn="l"/>
            <a:r>
              <a:rPr lang="sv-SE" sz="3200" dirty="0"/>
              <a:t>3GPP </a:t>
            </a:r>
            <a:r>
              <a:rPr lang="en-US" sz="3200" dirty="0"/>
              <a:t>R17 </a:t>
            </a:r>
            <a:r>
              <a:rPr lang="sv-SE" sz="3200" dirty="0"/>
              <a:t>Intent driven Use case</a:t>
            </a:r>
            <a:r>
              <a:rPr lang="en-US" altLang="zh-CN" sz="3200" dirty="0"/>
              <a:t>s</a:t>
            </a:r>
            <a:endParaRPr lang="sv-SE" sz="3200" dirty="0"/>
          </a:p>
        </p:txBody>
      </p:sp>
      <p:sp>
        <p:nvSpPr>
          <p:cNvPr id="9" name="矩形 8"/>
          <p:cNvSpPr/>
          <p:nvPr/>
        </p:nvSpPr>
        <p:spPr bwMode="auto">
          <a:xfrm>
            <a:off x="744391" y="1764161"/>
            <a:ext cx="10123305" cy="1919759"/>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2" name="矩形 11"/>
          <p:cNvSpPr/>
          <p:nvPr/>
        </p:nvSpPr>
        <p:spPr>
          <a:xfrm>
            <a:off x="809581" y="1861322"/>
            <a:ext cx="9992924" cy="1631216"/>
          </a:xfrm>
          <a:prstGeom prst="rect">
            <a:avLst/>
          </a:prstGeom>
        </p:spPr>
        <p:txBody>
          <a:bodyPr wrap="square">
            <a:spAutoFit/>
          </a:bodyPr>
          <a:lstStyle/>
          <a:p>
            <a:pPr marL="285750" indent="-285750">
              <a:buFont typeface="Wingdings" panose="05000000000000000000" pitchFamily="2" charset="2"/>
              <a:buChar char="Ø"/>
            </a:pPr>
            <a:r>
              <a:rPr lang="en-GB" altLang="zh-CN" sz="2000" dirty="0"/>
              <a:t>Intent driven approach for delivering radio network</a:t>
            </a:r>
          </a:p>
          <a:p>
            <a:pPr marL="285750" indent="-285750">
              <a:buFont typeface="Wingdings" panose="05000000000000000000" pitchFamily="2" charset="2"/>
              <a:buChar char="Ø"/>
            </a:pPr>
            <a:r>
              <a:rPr lang="en-GB" altLang="zh-CN" sz="2000" dirty="0"/>
              <a:t>Intent driven approach for delivering a radio service</a:t>
            </a:r>
            <a:endParaRPr lang="zh-CN" altLang="zh-CN" sz="2000" dirty="0"/>
          </a:p>
          <a:p>
            <a:pPr marL="285750" indent="-285750">
              <a:buFont typeface="Wingdings" panose="05000000000000000000" pitchFamily="2" charset="2"/>
              <a:buChar char="Ø"/>
            </a:pPr>
            <a:r>
              <a:rPr lang="en-GB" altLang="zh-CN" sz="2000" dirty="0"/>
              <a:t>Intent driven approach for delivering a service</a:t>
            </a:r>
          </a:p>
          <a:p>
            <a:pPr marL="285750" indent="-285750">
              <a:buFont typeface="Wingdings" panose="05000000000000000000" pitchFamily="2" charset="2"/>
              <a:buChar char="Ø"/>
            </a:pPr>
            <a:r>
              <a:rPr lang="en-GB" altLang="zh-CN" sz="2000" dirty="0"/>
              <a:t>Intent driven approach for coverage performance to be assured</a:t>
            </a:r>
          </a:p>
          <a:p>
            <a:pPr marL="285750" indent="-285750">
              <a:buFont typeface="Wingdings" panose="05000000000000000000" pitchFamily="2" charset="2"/>
              <a:buChar char="Ø"/>
            </a:pPr>
            <a:r>
              <a:rPr lang="en-GB" altLang="zh-CN" sz="2000" dirty="0"/>
              <a:t>Intent driven approach for RAN UE throughput performance to be assured</a:t>
            </a:r>
            <a:endParaRPr lang="zh-CN" altLang="en-US" sz="2000" dirty="0"/>
          </a:p>
        </p:txBody>
      </p:sp>
      <p:sp>
        <p:nvSpPr>
          <p:cNvPr id="7" name="文本框 6">
            <a:extLst>
              <a:ext uri="{FF2B5EF4-FFF2-40B4-BE49-F238E27FC236}">
                <a16:creationId xmlns:a16="http://schemas.microsoft.com/office/drawing/2014/main" id="{09B29E4C-DDE5-462F-9655-EC7EE25DB3F0}"/>
              </a:ext>
            </a:extLst>
          </p:cNvPr>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Tree>
    <p:extLst>
      <p:ext uri="{BB962C8B-B14F-4D97-AF65-F5344CB8AC3E}">
        <p14:creationId xmlns:p14="http://schemas.microsoft.com/office/powerpoint/2010/main" val="1434593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99488"/>
            <a:ext cx="10963835" cy="643194"/>
          </a:xfrm>
        </p:spPr>
        <p:txBody>
          <a:bodyPr/>
          <a:lstStyle/>
          <a:p>
            <a:pPr algn="l"/>
            <a:r>
              <a:rPr lang="en-GB" altLang="zh-CN" sz="3200" dirty="0"/>
              <a:t>3GPP </a:t>
            </a:r>
            <a:r>
              <a:rPr lang="en-US" altLang="zh-CN" sz="3200" dirty="0"/>
              <a:t>R17 </a:t>
            </a:r>
            <a:r>
              <a:rPr lang="en-GB" altLang="zh-CN" sz="3200" dirty="0"/>
              <a:t>Intent Driven MnS </a:t>
            </a:r>
            <a:r>
              <a:rPr lang="en-US" altLang="zh-CN" sz="3200" dirty="0"/>
              <a:t>Stage2 and Stage3 definition</a:t>
            </a:r>
            <a:endParaRPr lang="zh-CN" altLang="en-US" sz="3200" dirty="0"/>
          </a:p>
        </p:txBody>
      </p:sp>
      <p:sp>
        <p:nvSpPr>
          <p:cNvPr id="3" name="文本框 2"/>
          <p:cNvSpPr txBox="1"/>
          <p:nvPr/>
        </p:nvSpPr>
        <p:spPr>
          <a:xfrm>
            <a:off x="331692" y="1165557"/>
            <a:ext cx="6365428"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a:t>Management operations for intent (MnS component type A)</a:t>
            </a:r>
            <a:endParaRPr lang="en-US" altLang="zh-CN" sz="1600" b="1" dirty="0"/>
          </a:p>
        </p:txBody>
      </p:sp>
      <p:sp>
        <p:nvSpPr>
          <p:cNvPr id="8" name="文本框 7"/>
          <p:cNvSpPr txBox="1"/>
          <p:nvPr/>
        </p:nvSpPr>
        <p:spPr>
          <a:xfrm>
            <a:off x="710038" y="4807883"/>
            <a:ext cx="9693921" cy="307777"/>
          </a:xfrm>
          <a:prstGeom prst="rect">
            <a:avLst/>
          </a:prstGeom>
          <a:noFill/>
        </p:spPr>
        <p:txBody>
          <a:bodyPr wrap="square" rtlCol="0">
            <a:spAutoFit/>
          </a:bodyPr>
          <a:lstStyle/>
          <a:p>
            <a:r>
              <a:rPr lang="en-US" altLang="zh-CN" sz="1400" dirty="0"/>
              <a:t>OpenAPI:  </a:t>
            </a:r>
            <a:r>
              <a:rPr lang="en-US" altLang="zh-CN" sz="1400" dirty="0">
                <a:hlinkClick r:id="rId3"/>
              </a:rPr>
              <a:t>https://forge.3gpp.org/rep/sa5/MnS/-/blob/Rel-17/OpenAPI/TS28532_ProvMnS.yaml</a:t>
            </a:r>
            <a:endParaRPr lang="en-US" altLang="zh-CN" sz="1400" dirty="0"/>
          </a:p>
        </p:txBody>
      </p:sp>
      <p:sp>
        <p:nvSpPr>
          <p:cNvPr id="9" name="文本框 8"/>
          <p:cNvSpPr txBox="1"/>
          <p:nvPr/>
        </p:nvSpPr>
        <p:spPr>
          <a:xfrm>
            <a:off x="422069" y="5908605"/>
            <a:ext cx="4553575" cy="292388"/>
          </a:xfrm>
          <a:prstGeom prst="rect">
            <a:avLst/>
          </a:prstGeom>
          <a:noFill/>
        </p:spPr>
        <p:txBody>
          <a:bodyPr wrap="square" rtlCol="0">
            <a:spAutoFit/>
          </a:bodyPr>
          <a:lstStyle/>
          <a:p>
            <a:r>
              <a:rPr lang="en-US" altLang="zh-CN" dirty="0"/>
              <a:t>Source: TS 28.532 and TS 28.312 v 18.0.0</a:t>
            </a:r>
            <a:endParaRPr lang="zh-CN" altLang="en-US" dirty="0"/>
          </a:p>
        </p:txBody>
      </p:sp>
      <p:graphicFrame>
        <p:nvGraphicFramePr>
          <p:cNvPr id="6" name="表格 5">
            <a:extLst>
              <a:ext uri="{FF2B5EF4-FFF2-40B4-BE49-F238E27FC236}">
                <a16:creationId xmlns:a16="http://schemas.microsoft.com/office/drawing/2014/main" id="{9933ECB2-6A94-4F1C-A1D8-A4865E3BAE47}"/>
              </a:ext>
            </a:extLst>
          </p:cNvPr>
          <p:cNvGraphicFramePr>
            <a:graphicFrameLocks noGrp="1"/>
          </p:cNvGraphicFramePr>
          <p:nvPr>
            <p:extLst>
              <p:ext uri="{D42A27DB-BD31-4B8C-83A1-F6EECF244321}">
                <p14:modId xmlns:p14="http://schemas.microsoft.com/office/powerpoint/2010/main" val="3376787410"/>
              </p:ext>
            </p:extLst>
          </p:nvPr>
        </p:nvGraphicFramePr>
        <p:xfrm>
          <a:off x="758222" y="2479406"/>
          <a:ext cx="9991725" cy="1942588"/>
        </p:xfrm>
        <a:graphic>
          <a:graphicData uri="http://schemas.openxmlformats.org/drawingml/2006/table">
            <a:tbl>
              <a:tblPr firstRow="1" firstCol="1" bandRow="1"/>
              <a:tblGrid>
                <a:gridCol w="1827376">
                  <a:extLst>
                    <a:ext uri="{9D8B030D-6E8A-4147-A177-3AD203B41FA5}">
                      <a16:colId xmlns:a16="http://schemas.microsoft.com/office/drawing/2014/main" val="4153767520"/>
                    </a:ext>
                  </a:extLst>
                </a:gridCol>
                <a:gridCol w="1671825">
                  <a:extLst>
                    <a:ext uri="{9D8B030D-6E8A-4147-A177-3AD203B41FA5}">
                      <a16:colId xmlns:a16="http://schemas.microsoft.com/office/drawing/2014/main" val="2540893353"/>
                    </a:ext>
                  </a:extLst>
                </a:gridCol>
                <a:gridCol w="1298505">
                  <a:extLst>
                    <a:ext uri="{9D8B030D-6E8A-4147-A177-3AD203B41FA5}">
                      <a16:colId xmlns:a16="http://schemas.microsoft.com/office/drawing/2014/main" val="2275183817"/>
                    </a:ext>
                  </a:extLst>
                </a:gridCol>
                <a:gridCol w="5194019">
                  <a:extLst>
                    <a:ext uri="{9D8B030D-6E8A-4147-A177-3AD203B41FA5}">
                      <a16:colId xmlns:a16="http://schemas.microsoft.com/office/drawing/2014/main" val="4088044589"/>
                    </a:ext>
                  </a:extLst>
                </a:gridCol>
              </a:tblGrid>
              <a:tr h="521210">
                <a:tc>
                  <a:txBody>
                    <a:bodyPr/>
                    <a:lstStyle/>
                    <a:p>
                      <a:pPr algn="ctr" hangingPunct="0">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intent lifecycle management</a:t>
                      </a:r>
                      <a:endParaRPr lang="zh-CN"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hangingPunct="0">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IS operation</a:t>
                      </a:r>
                      <a:endParaRPr lang="zh-CN"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hangingPunct="0">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HTTP Method</a:t>
                      </a:r>
                      <a:endParaRPr lang="zh-CN"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hangingPunct="0">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Resource URI</a:t>
                      </a:r>
                      <a:endParaRPr lang="zh-CN"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0938746"/>
                  </a:ext>
                </a:extLst>
              </a:tr>
              <a:tr h="344929">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Create an intent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createMOI operation</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PUT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宋体" panose="02010600030101010101" pitchFamily="2" charset="-122"/>
                          <a:cs typeface="Times New Roman" panose="02020603050405020304" pitchFamily="18" charset="0"/>
                        </a:rPr>
                        <a:t>{MnSRoot}/ProvMnS/{MnSVersion}/{URI-LDN-first-part}/{intent}={id}</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7956421"/>
                  </a:ext>
                </a:extLst>
              </a:tr>
              <a:tr h="344929">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Delete an intent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deleteMOI operation</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DELETE</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宋体" panose="02010600030101010101" pitchFamily="2" charset="-122"/>
                          <a:cs typeface="Times New Roman" panose="02020603050405020304" pitchFamily="18" charset="0"/>
                        </a:rPr>
                        <a:t>{MnSRoot}/ProvMnS/{MnSVersion}/{URI-LDN-first-part}/{intent}={id}</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012180"/>
                  </a:ext>
                </a:extLst>
              </a:tr>
              <a:tr h="344929">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Modify an intent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modifyMOIAttributes operation  </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PUT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PATCH</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宋体" panose="02010600030101010101" pitchFamily="2" charset="-122"/>
                          <a:cs typeface="Times New Roman" panose="02020603050405020304" pitchFamily="18" charset="0"/>
                        </a:rPr>
                        <a:t>{MnSRoot}/ProvMnS/{MnSVersion}/{URI-LDN-first-part}/{intent}={id}</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767734"/>
                  </a:ext>
                </a:extLst>
              </a:tr>
              <a:tr h="344929">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Query an intent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getMOIAttributes operation</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GET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宋体" panose="02010600030101010101" pitchFamily="2" charset="-122"/>
                          <a:cs typeface="Times New Roman" panose="02020603050405020304" pitchFamily="18" charset="0"/>
                        </a:rPr>
                        <a:t>{MnSRoot}/ProvMnS/{MnSVersion}/{URI-LDN-first-part}/{intent}={id}</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628324"/>
                  </a:ext>
                </a:extLst>
              </a:tr>
            </a:tbl>
          </a:graphicData>
        </a:graphic>
      </p:graphicFrame>
      <p:sp>
        <p:nvSpPr>
          <p:cNvPr id="7" name="矩形 6">
            <a:extLst>
              <a:ext uri="{FF2B5EF4-FFF2-40B4-BE49-F238E27FC236}">
                <a16:creationId xmlns:a16="http://schemas.microsoft.com/office/drawing/2014/main" id="{2A05403D-B739-4B03-AF04-83154967018E}"/>
              </a:ext>
            </a:extLst>
          </p:cNvPr>
          <p:cNvSpPr/>
          <p:nvPr/>
        </p:nvSpPr>
        <p:spPr>
          <a:xfrm>
            <a:off x="530099" y="1691597"/>
            <a:ext cx="10219848" cy="523220"/>
          </a:xfrm>
          <a:prstGeom prst="rect">
            <a:avLst/>
          </a:prstGeom>
        </p:spPr>
        <p:txBody>
          <a:bodyPr wrap="square">
            <a:spAutoFit/>
          </a:bodyPr>
          <a:lstStyle/>
          <a:p>
            <a:pPr algn="just"/>
            <a:r>
              <a:rPr lang="en-US" altLang="zh-CN" sz="1400" dirty="0"/>
              <a:t>The operations (e.g. createMOI operations) and notifications (e.g. notifyMOIcreation) of generic provisioning MnS defined in 3GPP TS 28.532 [3] can be used for intent lifecycle management.</a:t>
            </a:r>
            <a:endParaRPr lang="zh-CN" altLang="en-US" sz="1400" dirty="0"/>
          </a:p>
        </p:txBody>
      </p:sp>
      <p:sp>
        <p:nvSpPr>
          <p:cNvPr id="16" name="Rectangle 2">
            <a:extLst>
              <a:ext uri="{FF2B5EF4-FFF2-40B4-BE49-F238E27FC236}">
                <a16:creationId xmlns:a16="http://schemas.microsoft.com/office/drawing/2014/main" id="{2FF9DFD7-A6A7-4402-A22E-29BDC53AD3DC}"/>
              </a:ext>
            </a:extLst>
          </p:cNvPr>
          <p:cNvSpPr>
            <a:spLocks noChangeArrowheads="1"/>
          </p:cNvSpPr>
          <p:nvPr/>
        </p:nvSpPr>
        <p:spPr bwMode="auto">
          <a:xfrm>
            <a:off x="7231224" y="2062642"/>
            <a:ext cx="73722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5625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99488"/>
            <a:ext cx="10963835" cy="643194"/>
          </a:xfrm>
        </p:spPr>
        <p:txBody>
          <a:bodyPr/>
          <a:lstStyle/>
          <a:p>
            <a:pPr algn="l"/>
            <a:r>
              <a:rPr lang="en-GB" altLang="zh-CN" sz="3200" dirty="0"/>
              <a:t>3GPP </a:t>
            </a:r>
            <a:r>
              <a:rPr lang="en-US" altLang="zh-CN" sz="3200" dirty="0"/>
              <a:t>R17 </a:t>
            </a:r>
            <a:r>
              <a:rPr lang="en-GB" altLang="zh-CN" sz="3200" dirty="0"/>
              <a:t>Intent Driven MnS </a:t>
            </a:r>
            <a:r>
              <a:rPr lang="en-US" altLang="zh-CN" sz="3200" dirty="0"/>
              <a:t>Stage2 and Stage3 definition</a:t>
            </a:r>
            <a:endParaRPr lang="zh-CN" altLang="en-US" sz="3200" dirty="0"/>
          </a:p>
        </p:txBody>
      </p:sp>
      <p:sp>
        <p:nvSpPr>
          <p:cNvPr id="8" name="文本框 7"/>
          <p:cNvSpPr txBox="1"/>
          <p:nvPr/>
        </p:nvSpPr>
        <p:spPr>
          <a:xfrm>
            <a:off x="688751" y="5608650"/>
            <a:ext cx="11283116" cy="292388"/>
          </a:xfrm>
          <a:prstGeom prst="rect">
            <a:avLst/>
          </a:prstGeom>
          <a:noFill/>
        </p:spPr>
        <p:txBody>
          <a:bodyPr wrap="square" rtlCol="0">
            <a:spAutoFit/>
          </a:bodyPr>
          <a:lstStyle/>
          <a:p>
            <a:r>
              <a:rPr lang="en-US" altLang="zh-CN" dirty="0"/>
              <a:t>OpenAPI:  </a:t>
            </a:r>
            <a:r>
              <a:rPr lang="en-US" altLang="zh-CN" dirty="0">
                <a:hlinkClick r:id="rId4"/>
              </a:rPr>
              <a:t>https://forge.3gpp.org/rep/sa5/MnS/-/blob/Integration_Rel17_SA5_149_YAML/OpenAPI/TS28312_IntentNrm.yaml</a:t>
            </a:r>
            <a:endParaRPr lang="en-US" altLang="zh-CN" dirty="0"/>
          </a:p>
        </p:txBody>
      </p:sp>
      <p:sp>
        <p:nvSpPr>
          <p:cNvPr id="9" name="文本框 8"/>
          <p:cNvSpPr txBox="1"/>
          <p:nvPr/>
        </p:nvSpPr>
        <p:spPr>
          <a:xfrm>
            <a:off x="313052" y="6343523"/>
            <a:ext cx="4553575" cy="292388"/>
          </a:xfrm>
          <a:prstGeom prst="rect">
            <a:avLst/>
          </a:prstGeom>
          <a:noFill/>
        </p:spPr>
        <p:txBody>
          <a:bodyPr wrap="square" rtlCol="0">
            <a:spAutoFit/>
          </a:bodyPr>
          <a:lstStyle/>
          <a:p>
            <a:r>
              <a:rPr lang="en-US" altLang="zh-CN" dirty="0"/>
              <a:t>Source: TS 28.312 v 17.4.1</a:t>
            </a:r>
            <a:endParaRPr lang="zh-CN" altLang="en-US" dirty="0"/>
          </a:p>
        </p:txBody>
      </p:sp>
      <p:sp>
        <p:nvSpPr>
          <p:cNvPr id="11" name="文本框 10"/>
          <p:cNvSpPr txBox="1"/>
          <p:nvPr/>
        </p:nvSpPr>
        <p:spPr>
          <a:xfrm>
            <a:off x="128452" y="1103476"/>
            <a:ext cx="5251073"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a:t>Intent Information Model</a:t>
            </a:r>
            <a:r>
              <a:rPr lang="en-US" altLang="zh-CN" sz="1600" b="1" dirty="0"/>
              <a:t>(MnS component type B)</a:t>
            </a:r>
          </a:p>
        </p:txBody>
      </p:sp>
      <p:sp>
        <p:nvSpPr>
          <p:cNvPr id="13" name="文本框 12"/>
          <p:cNvSpPr txBox="1"/>
          <p:nvPr/>
        </p:nvSpPr>
        <p:spPr>
          <a:xfrm>
            <a:off x="403363" y="1442030"/>
            <a:ext cx="3515717" cy="338554"/>
          </a:xfrm>
          <a:prstGeom prst="rect">
            <a:avLst/>
          </a:prstGeom>
          <a:noFill/>
        </p:spPr>
        <p:txBody>
          <a:bodyPr wrap="square" rtlCol="0">
            <a:spAutoFit/>
          </a:bodyPr>
          <a:lstStyle/>
          <a:p>
            <a:pPr marL="285750" indent="-285750">
              <a:buFont typeface="Wingdings" panose="05000000000000000000" pitchFamily="2" charset="2"/>
              <a:buChar char="n"/>
            </a:pPr>
            <a:r>
              <a:rPr lang="en-US" altLang="zh-CN" sz="1600" b="1" dirty="0"/>
              <a:t>Generic Intent model</a:t>
            </a:r>
            <a:endParaRPr lang="zh-CN" altLang="en-US" sz="1600" b="1" dirty="0"/>
          </a:p>
        </p:txBody>
      </p:sp>
      <p:sp>
        <p:nvSpPr>
          <p:cNvPr id="16" name="Rectangle 2">
            <a:extLst>
              <a:ext uri="{FF2B5EF4-FFF2-40B4-BE49-F238E27FC236}">
                <a16:creationId xmlns:a16="http://schemas.microsoft.com/office/drawing/2014/main" id="{2FF9DFD7-A6A7-4402-A22E-29BDC53AD3DC}"/>
              </a:ext>
            </a:extLst>
          </p:cNvPr>
          <p:cNvSpPr>
            <a:spLocks noChangeArrowheads="1"/>
          </p:cNvSpPr>
          <p:nvPr/>
        </p:nvSpPr>
        <p:spPr bwMode="auto">
          <a:xfrm>
            <a:off x="7231224" y="2062642"/>
            <a:ext cx="73722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17" name="对象 16">
            <a:extLst>
              <a:ext uri="{FF2B5EF4-FFF2-40B4-BE49-F238E27FC236}">
                <a16:creationId xmlns:a16="http://schemas.microsoft.com/office/drawing/2014/main" id="{D714F134-9E55-44E0-A145-D5950A811BEF}"/>
              </a:ext>
            </a:extLst>
          </p:cNvPr>
          <p:cNvGraphicFramePr>
            <a:graphicFrameLocks noChangeAspect="1"/>
          </p:cNvGraphicFramePr>
          <p:nvPr>
            <p:extLst>
              <p:ext uri="{D42A27DB-BD31-4B8C-83A1-F6EECF244321}">
                <p14:modId xmlns:p14="http://schemas.microsoft.com/office/powerpoint/2010/main" val="3631460189"/>
              </p:ext>
            </p:extLst>
          </p:nvPr>
        </p:nvGraphicFramePr>
        <p:xfrm>
          <a:off x="64471" y="1970112"/>
          <a:ext cx="5379034" cy="3538369"/>
        </p:xfrm>
        <a:graphic>
          <a:graphicData uri="http://schemas.openxmlformats.org/presentationml/2006/ole">
            <mc:AlternateContent xmlns:mc="http://schemas.openxmlformats.org/markup-compatibility/2006">
              <mc:Choice xmlns:v="urn:schemas-microsoft-com:vml" Requires="v">
                <p:oleObj spid="_x0000_s1031" name="Document" r:id="rId5" imgW="5743593" imgH="3766681" progId="Word.Document.12">
                  <p:embed/>
                </p:oleObj>
              </mc:Choice>
              <mc:Fallback>
                <p:oleObj name="Document" r:id="rId5" imgW="5743593" imgH="3766681" progId="Word.Document.12">
                  <p:embed/>
                  <p:pic>
                    <p:nvPicPr>
                      <p:cNvPr id="17" name="对象 16">
                        <a:extLst>
                          <a:ext uri="{FF2B5EF4-FFF2-40B4-BE49-F238E27FC236}">
                            <a16:creationId xmlns:a16="http://schemas.microsoft.com/office/drawing/2014/main" id="{D714F134-9E55-44E0-A145-D5950A811B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71" y="1970112"/>
                        <a:ext cx="5379034" cy="3538369"/>
                      </a:xfrm>
                      <a:prstGeom prst="rect">
                        <a:avLst/>
                      </a:prstGeom>
                      <a:noFill/>
                    </p:spPr>
                  </p:pic>
                </p:oleObj>
              </mc:Fallback>
            </mc:AlternateContent>
          </a:graphicData>
        </a:graphic>
      </p:graphicFrame>
      <p:graphicFrame>
        <p:nvGraphicFramePr>
          <p:cNvPr id="3" name="表格 2">
            <a:extLst>
              <a:ext uri="{FF2B5EF4-FFF2-40B4-BE49-F238E27FC236}">
                <a16:creationId xmlns:a16="http://schemas.microsoft.com/office/drawing/2014/main" id="{D7B26679-E7AE-4D57-AFCE-21714AF774BB}"/>
              </a:ext>
            </a:extLst>
          </p:cNvPr>
          <p:cNvGraphicFramePr>
            <a:graphicFrameLocks noGrp="1"/>
          </p:cNvGraphicFramePr>
          <p:nvPr>
            <p:extLst>
              <p:ext uri="{D42A27DB-BD31-4B8C-83A1-F6EECF244321}">
                <p14:modId xmlns:p14="http://schemas.microsoft.com/office/powerpoint/2010/main" val="975366323"/>
              </p:ext>
            </p:extLst>
          </p:nvPr>
        </p:nvGraphicFramePr>
        <p:xfrm>
          <a:off x="5659965" y="1680812"/>
          <a:ext cx="6036945" cy="1173480"/>
        </p:xfrm>
        <a:graphic>
          <a:graphicData uri="http://schemas.openxmlformats.org/drawingml/2006/table">
            <a:tbl>
              <a:tblPr firstRow="1" firstCol="1" bandRow="1" bandCol="1"/>
              <a:tblGrid>
                <a:gridCol w="1883410">
                  <a:extLst>
                    <a:ext uri="{9D8B030D-6E8A-4147-A177-3AD203B41FA5}">
                      <a16:colId xmlns:a16="http://schemas.microsoft.com/office/drawing/2014/main" val="665943048"/>
                    </a:ext>
                  </a:extLst>
                </a:gridCol>
                <a:gridCol w="865505">
                  <a:extLst>
                    <a:ext uri="{9D8B030D-6E8A-4147-A177-3AD203B41FA5}">
                      <a16:colId xmlns:a16="http://schemas.microsoft.com/office/drawing/2014/main" val="3030816415"/>
                    </a:ext>
                  </a:extLst>
                </a:gridCol>
                <a:gridCol w="794385">
                  <a:extLst>
                    <a:ext uri="{9D8B030D-6E8A-4147-A177-3AD203B41FA5}">
                      <a16:colId xmlns:a16="http://schemas.microsoft.com/office/drawing/2014/main" val="803603831"/>
                    </a:ext>
                  </a:extLst>
                </a:gridCol>
                <a:gridCol w="761365">
                  <a:extLst>
                    <a:ext uri="{9D8B030D-6E8A-4147-A177-3AD203B41FA5}">
                      <a16:colId xmlns:a16="http://schemas.microsoft.com/office/drawing/2014/main" val="230003808"/>
                    </a:ext>
                  </a:extLst>
                </a:gridCol>
                <a:gridCol w="855980">
                  <a:extLst>
                    <a:ext uri="{9D8B030D-6E8A-4147-A177-3AD203B41FA5}">
                      <a16:colId xmlns:a16="http://schemas.microsoft.com/office/drawing/2014/main" val="3332536100"/>
                    </a:ext>
                  </a:extLst>
                </a:gridCol>
                <a:gridCol w="876300">
                  <a:extLst>
                    <a:ext uri="{9D8B030D-6E8A-4147-A177-3AD203B41FA5}">
                      <a16:colId xmlns:a16="http://schemas.microsoft.com/office/drawing/2014/main" val="4024647669"/>
                    </a:ext>
                  </a:extLst>
                </a:gridCol>
              </a:tblGrid>
              <a:tr h="0">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Attribute Name</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Support Qualifier</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isReadable</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isWritable</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isInvariant</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isNotifyable</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843039522"/>
                  </a:ext>
                </a:extLst>
              </a:tr>
              <a:tr h="0">
                <a:tc>
                  <a:txBody>
                    <a:bodyPr/>
                    <a:lstStyle/>
                    <a:p>
                      <a:pPr marR="201930" fontAlgn="auto" hangingPunct="1">
                        <a:spcAft>
                          <a:spcPts val="0"/>
                        </a:spcAft>
                      </a:pPr>
                      <a:r>
                        <a:rPr lang="en-GB" sz="1100">
                          <a:effectLst/>
                          <a:latin typeface="Courier New" panose="02070309020205020404" pitchFamily="49" charset="0"/>
                          <a:ea typeface="宋体" panose="02010600030101010101" pitchFamily="2" charset="-122"/>
                        </a:rPr>
                        <a:t>intentExpectations</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M</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151917"/>
                  </a:ext>
                </a:extLst>
              </a:tr>
              <a:tr h="0">
                <a:tc>
                  <a:txBody>
                    <a:bodyPr/>
                    <a:lstStyle/>
                    <a:p>
                      <a:pPr marR="201930" fontAlgn="auto" hangingPunct="1">
                        <a:spcAft>
                          <a:spcPts val="0"/>
                        </a:spcAft>
                      </a:pPr>
                      <a:r>
                        <a:rPr lang="en-GB" sz="1100">
                          <a:effectLst/>
                          <a:latin typeface="Courier New" panose="02070309020205020404" pitchFamily="49" charset="0"/>
                          <a:ea typeface="宋体" panose="02010600030101010101" pitchFamily="2" charset="-122"/>
                        </a:rPr>
                        <a:t>userLabel</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M</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530206"/>
                  </a:ext>
                </a:extLst>
              </a:tr>
              <a:tr h="0">
                <a:tc>
                  <a:txBody>
                    <a:bodyPr/>
                    <a:lstStyle/>
                    <a:p>
                      <a:pPr marR="201930" fontAlgn="auto" hangingPunct="1">
                        <a:spcAft>
                          <a:spcPts val="0"/>
                        </a:spcAft>
                      </a:pPr>
                      <a:r>
                        <a:rPr lang="en-GB" sz="1100">
                          <a:effectLst/>
                          <a:latin typeface="Courier New" panose="02070309020205020404" pitchFamily="49" charset="0"/>
                          <a:ea typeface="宋体" panose="02010600030101010101" pitchFamily="2" charset="-122"/>
                        </a:rPr>
                        <a:t>intentContexts</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O</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435862"/>
                  </a:ext>
                </a:extLst>
              </a:tr>
              <a:tr h="0">
                <a:tc>
                  <a:txBody>
                    <a:bodyPr/>
                    <a:lstStyle/>
                    <a:p>
                      <a:pPr marR="201930" fontAlgn="auto" hangingPunct="1">
                        <a:spcAft>
                          <a:spcPts val="0"/>
                        </a:spcAft>
                      </a:pPr>
                      <a:r>
                        <a:rPr lang="en-GB" sz="1100" dirty="0">
                          <a:effectLst/>
                          <a:latin typeface="Courier New" panose="02070309020205020404" pitchFamily="49" charset="0"/>
                          <a:ea typeface="等线" panose="02010600030101010101" pitchFamily="2" charset="-122"/>
                        </a:rPr>
                        <a:t>intentFulfilmentinfo</a:t>
                      </a:r>
                      <a:endParaRPr lang="zh-CN" sz="1200" dirty="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M</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dirty="0">
                          <a:effectLst/>
                          <a:latin typeface="Arial" panose="020B0604020202020204" pitchFamily="34" charset="0"/>
                          <a:ea typeface="宋体" panose="02010600030101010101" pitchFamily="2" charset="-122"/>
                          <a:cs typeface="Times New Roman" panose="02020603050405020304" pitchFamily="18" charset="0"/>
                        </a:rPr>
                        <a:t>T</a:t>
                      </a:r>
                      <a:endParaRPr lang="zh-CN" sz="1200" dirty="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34922"/>
                  </a:ext>
                </a:extLst>
              </a:tr>
            </a:tbl>
          </a:graphicData>
        </a:graphic>
      </p:graphicFrame>
      <p:cxnSp>
        <p:nvCxnSpPr>
          <p:cNvPr id="12" name="直接箭头连接符 11">
            <a:extLst>
              <a:ext uri="{FF2B5EF4-FFF2-40B4-BE49-F238E27FC236}">
                <a16:creationId xmlns:a16="http://schemas.microsoft.com/office/drawing/2014/main" id="{19E26989-9D91-4926-895D-5316ED235FB4}"/>
              </a:ext>
            </a:extLst>
          </p:cNvPr>
          <p:cNvCxnSpPr>
            <a:cxnSpLocks/>
            <a:endCxn id="3" idx="1"/>
          </p:cNvCxnSpPr>
          <p:nvPr/>
        </p:nvCxnSpPr>
        <p:spPr bwMode="auto">
          <a:xfrm flipV="1">
            <a:off x="4125432" y="2267552"/>
            <a:ext cx="1534533" cy="682984"/>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graphicFrame>
        <p:nvGraphicFramePr>
          <p:cNvPr id="14" name="表格 13">
            <a:extLst>
              <a:ext uri="{FF2B5EF4-FFF2-40B4-BE49-F238E27FC236}">
                <a16:creationId xmlns:a16="http://schemas.microsoft.com/office/drawing/2014/main" id="{4774F3AA-664B-4719-BC96-086661BDD141}"/>
              </a:ext>
            </a:extLst>
          </p:cNvPr>
          <p:cNvGraphicFramePr>
            <a:graphicFrameLocks noGrp="1"/>
          </p:cNvGraphicFramePr>
          <p:nvPr>
            <p:extLst>
              <p:ext uri="{D42A27DB-BD31-4B8C-83A1-F6EECF244321}">
                <p14:modId xmlns:p14="http://schemas.microsoft.com/office/powerpoint/2010/main" val="3481836079"/>
              </p:ext>
            </p:extLst>
          </p:nvPr>
        </p:nvGraphicFramePr>
        <p:xfrm>
          <a:off x="5659964" y="3496027"/>
          <a:ext cx="6036946" cy="1629805"/>
        </p:xfrm>
        <a:graphic>
          <a:graphicData uri="http://schemas.openxmlformats.org/drawingml/2006/table">
            <a:tbl>
              <a:tblPr firstRow="1" firstCol="1" bandRow="1" bandCol="1"/>
              <a:tblGrid>
                <a:gridCol w="2041558">
                  <a:extLst>
                    <a:ext uri="{9D8B030D-6E8A-4147-A177-3AD203B41FA5}">
                      <a16:colId xmlns:a16="http://schemas.microsoft.com/office/drawing/2014/main" val="162682851"/>
                    </a:ext>
                  </a:extLst>
                </a:gridCol>
                <a:gridCol w="807098">
                  <a:extLst>
                    <a:ext uri="{9D8B030D-6E8A-4147-A177-3AD203B41FA5}">
                      <a16:colId xmlns:a16="http://schemas.microsoft.com/office/drawing/2014/main" val="804253060"/>
                    </a:ext>
                  </a:extLst>
                </a:gridCol>
                <a:gridCol w="798953">
                  <a:extLst>
                    <a:ext uri="{9D8B030D-6E8A-4147-A177-3AD203B41FA5}">
                      <a16:colId xmlns:a16="http://schemas.microsoft.com/office/drawing/2014/main" val="4148092008"/>
                    </a:ext>
                  </a:extLst>
                </a:gridCol>
                <a:gridCol w="709971">
                  <a:extLst>
                    <a:ext uri="{9D8B030D-6E8A-4147-A177-3AD203B41FA5}">
                      <a16:colId xmlns:a16="http://schemas.microsoft.com/office/drawing/2014/main" val="1198805828"/>
                    </a:ext>
                  </a:extLst>
                </a:gridCol>
                <a:gridCol w="791433">
                  <a:extLst>
                    <a:ext uri="{9D8B030D-6E8A-4147-A177-3AD203B41FA5}">
                      <a16:colId xmlns:a16="http://schemas.microsoft.com/office/drawing/2014/main" val="1375081888"/>
                    </a:ext>
                  </a:extLst>
                </a:gridCol>
                <a:gridCol w="887933">
                  <a:extLst>
                    <a:ext uri="{9D8B030D-6E8A-4147-A177-3AD203B41FA5}">
                      <a16:colId xmlns:a16="http://schemas.microsoft.com/office/drawing/2014/main" val="1334268319"/>
                    </a:ext>
                  </a:extLst>
                </a:gridCol>
              </a:tblGrid>
              <a:tr h="334203">
                <a:tc>
                  <a:txBody>
                    <a:bodyPr/>
                    <a:lstStyle/>
                    <a:p>
                      <a:pPr algn="ctr" hangingPunct="0">
                        <a:spcAft>
                          <a:spcPts val="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Attribute Name</a:t>
                      </a:r>
                      <a:endParaRPr lang="zh-CN"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Support Qualifier</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isReadable</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isWritable</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isInvariant</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isNotifyable</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2503998950"/>
                  </a:ext>
                </a:extLst>
              </a:tr>
              <a:tr h="167101">
                <a:tc>
                  <a:txBody>
                    <a:bodyPr/>
                    <a:lstStyle/>
                    <a:p>
                      <a:pPr hangingPunct="0">
                        <a:spcAft>
                          <a:spcPts val="0"/>
                        </a:spcAft>
                      </a:pPr>
                      <a:r>
                        <a:rPr lang="en-GB" sz="1000">
                          <a:effectLst/>
                          <a:latin typeface="Courier New" panose="02070309020205020404" pitchFamily="49" charset="0"/>
                          <a:ea typeface="Times New Roman" panose="02020603050405020304" pitchFamily="18" charset="0"/>
                          <a:cs typeface="Times New Roman" panose="02020603050405020304" pitchFamily="18" charset="0"/>
                        </a:rPr>
                        <a:t>expectationId</a:t>
                      </a:r>
                      <a:endParaRPr lang="zh-C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M</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097050"/>
                  </a:ext>
                </a:extLst>
              </a:tr>
              <a:tr h="167101">
                <a:tc>
                  <a:txBody>
                    <a:bodyPr/>
                    <a:lstStyle/>
                    <a:p>
                      <a:pPr hangingPunct="0">
                        <a:spcAft>
                          <a:spcPts val="0"/>
                        </a:spcAft>
                      </a:pPr>
                      <a:r>
                        <a:rPr lang="en-GB" sz="1000">
                          <a:effectLst/>
                          <a:latin typeface="Courier New" panose="02070309020205020404" pitchFamily="49" charset="0"/>
                          <a:ea typeface="Times New Roman" panose="02020603050405020304" pitchFamily="18" charset="0"/>
                          <a:cs typeface="Times New Roman" panose="02020603050405020304" pitchFamily="18" charset="0"/>
                        </a:rPr>
                        <a:t>expectationVerb</a:t>
                      </a:r>
                      <a:endParaRPr lang="zh-C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O</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046018"/>
                  </a:ext>
                </a:extLst>
              </a:tr>
              <a:tr h="167101">
                <a:tc>
                  <a:txBody>
                    <a:bodyPr/>
                    <a:lstStyle/>
                    <a:p>
                      <a:pPr hangingPunct="0">
                        <a:spcAft>
                          <a:spcPts val="0"/>
                        </a:spcAft>
                      </a:pPr>
                      <a:r>
                        <a:rPr lang="en-GB" sz="1000">
                          <a:effectLst/>
                          <a:latin typeface="Courier New" panose="02070309020205020404" pitchFamily="49" charset="0"/>
                          <a:ea typeface="Times New Roman" panose="02020603050405020304" pitchFamily="18" charset="0"/>
                          <a:cs typeface="Times New Roman" panose="02020603050405020304" pitchFamily="18" charset="0"/>
                        </a:rPr>
                        <a:t>expectationObject</a:t>
                      </a:r>
                      <a:endParaRPr lang="zh-C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M</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247947"/>
                  </a:ext>
                </a:extLst>
              </a:tr>
              <a:tr h="167101">
                <a:tc>
                  <a:txBody>
                    <a:bodyPr/>
                    <a:lstStyle/>
                    <a:p>
                      <a:pPr hangingPunct="0">
                        <a:spcAft>
                          <a:spcPts val="0"/>
                        </a:spcAft>
                      </a:pPr>
                      <a:r>
                        <a:rPr lang="en-GB" sz="1000">
                          <a:effectLst/>
                          <a:latin typeface="Courier New" panose="02070309020205020404" pitchFamily="49" charset="0"/>
                          <a:ea typeface="Times New Roman" panose="02020603050405020304" pitchFamily="18" charset="0"/>
                          <a:cs typeface="Times New Roman" panose="02020603050405020304" pitchFamily="18" charset="0"/>
                        </a:rPr>
                        <a:t>expectationTargets</a:t>
                      </a:r>
                      <a:endParaRPr lang="zh-C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M</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3342391"/>
                  </a:ext>
                </a:extLst>
              </a:tr>
              <a:tr h="167101">
                <a:tc>
                  <a:txBody>
                    <a:bodyPr/>
                    <a:lstStyle/>
                    <a:p>
                      <a:pPr hangingPunct="0">
                        <a:spcAft>
                          <a:spcPts val="0"/>
                        </a:spcAft>
                      </a:pPr>
                      <a:r>
                        <a:rPr lang="en-GB" sz="1000">
                          <a:effectLst/>
                          <a:latin typeface="Courier New" panose="02070309020205020404" pitchFamily="49" charset="0"/>
                          <a:ea typeface="Times New Roman" panose="02020603050405020304" pitchFamily="18" charset="0"/>
                          <a:cs typeface="Times New Roman" panose="02020603050405020304" pitchFamily="18" charset="0"/>
                        </a:rPr>
                        <a:t>expectationContexts</a:t>
                      </a:r>
                      <a:endParaRPr lang="zh-C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O</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109455"/>
                  </a:ext>
                </a:extLst>
              </a:tr>
              <a:tr h="155297">
                <a:tc>
                  <a:txBody>
                    <a:bodyPr/>
                    <a:lstStyle/>
                    <a:p>
                      <a:pPr hangingPunct="0">
                        <a:spcAft>
                          <a:spcPts val="0"/>
                        </a:spcAft>
                      </a:pPr>
                      <a:r>
                        <a:rPr lang="en-GB" sz="1000" dirty="0" err="1">
                          <a:effectLst/>
                          <a:latin typeface="Courier New" panose="02070309020205020404" pitchFamily="49" charset="0"/>
                          <a:ea typeface="等线" panose="02010600030101010101" pitchFamily="2" charset="-122"/>
                          <a:cs typeface="Times New Roman" panose="02020603050405020304" pitchFamily="18" charset="0"/>
                        </a:rPr>
                        <a:t>expectation</a:t>
                      </a:r>
                      <a:r>
                        <a:rPr lang="en-GB" sz="1000" dirty="0" err="1">
                          <a:effectLst/>
                          <a:latin typeface="Courier New" panose="02070309020205020404" pitchFamily="49" charset="0"/>
                          <a:ea typeface="Times New Roman" panose="02020603050405020304" pitchFamily="18" charset="0"/>
                          <a:cs typeface="Times New Roman" panose="02020603050405020304" pitchFamily="18" charset="0"/>
                        </a:rPr>
                        <a:t>fulfilment</a:t>
                      </a:r>
                      <a:r>
                        <a:rPr lang="en-GB" sz="1000" dirty="0" err="1">
                          <a:effectLst/>
                          <a:latin typeface="Courier New" panose="02070309020205020404" pitchFamily="49" charset="0"/>
                          <a:ea typeface="等线" panose="02010600030101010101" pitchFamily="2" charset="-122"/>
                          <a:cs typeface="Times New Roman" panose="02020603050405020304" pitchFamily="18" charset="0"/>
                        </a:rPr>
                        <a:t>Info</a:t>
                      </a:r>
                      <a:endParaRPr lang="zh-C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O</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875261"/>
                  </a:ext>
                </a:extLst>
              </a:tr>
              <a:tr h="0">
                <a:tc gridSpan="6">
                  <a:txBody>
                    <a:bodyPr/>
                    <a:lstStyle/>
                    <a:p>
                      <a:pPr marL="540385" indent="-540385" hangingPunct="0">
                        <a:spcAft>
                          <a:spcPts val="0"/>
                        </a:spcAft>
                      </a:pPr>
                      <a:r>
                        <a:rPr lang="en-GB" sz="1000" dirty="0">
                          <a:effectLst/>
                          <a:latin typeface="Arial" panose="020B0604020202020204" pitchFamily="34" charset="0"/>
                          <a:ea typeface="Courier New" panose="02070309020205020404" pitchFamily="49" charset="0"/>
                          <a:cs typeface="Times New Roman" panose="02020603050405020304" pitchFamily="18" charset="0"/>
                        </a:rPr>
                        <a:t>NOTE:	The scenario/requirements-specific </a:t>
                      </a:r>
                      <a:r>
                        <a:rPr lang="en-GB" sz="1000" dirty="0" err="1">
                          <a:effectLst/>
                          <a:latin typeface="Arial" panose="020B0604020202020204" pitchFamily="34" charset="0"/>
                          <a:ea typeface="Courier New" panose="02070309020205020404" pitchFamily="49" charset="0"/>
                          <a:cs typeface="Times New Roman" panose="02020603050405020304" pitchFamily="18" charset="0"/>
                        </a:rPr>
                        <a:t>IntentExpectations</a:t>
                      </a:r>
                      <a:r>
                        <a:rPr lang="en-GB" sz="1000" dirty="0">
                          <a:effectLst/>
                          <a:latin typeface="Arial" panose="020B0604020202020204" pitchFamily="34" charset="0"/>
                          <a:ea typeface="Courier New" panose="02070309020205020404" pitchFamily="49" charset="0"/>
                          <a:cs typeface="Times New Roman" panose="02020603050405020304" pitchFamily="18" charset="0"/>
                        </a:rPr>
                        <a:t> are defined utilizing the constructs of this generic </a:t>
                      </a:r>
                      <a:r>
                        <a:rPr lang="en-GB" sz="1000" dirty="0" err="1">
                          <a:effectLst/>
                          <a:latin typeface="Arial" panose="020B0604020202020204" pitchFamily="34" charset="0"/>
                          <a:ea typeface="Courier New" panose="02070309020205020404" pitchFamily="49" charset="0"/>
                          <a:cs typeface="Times New Roman" panose="02020603050405020304" pitchFamily="18" charset="0"/>
                        </a:rPr>
                        <a:t>IntentExpectation</a:t>
                      </a:r>
                      <a:r>
                        <a:rPr lang="en-GB" sz="1000" dirty="0">
                          <a:effectLst/>
                          <a:latin typeface="Arial" panose="020B0604020202020204" pitchFamily="34" charset="0"/>
                          <a:ea typeface="Courier New" panose="02070309020205020404" pitchFamily="49" charset="0"/>
                          <a:cs typeface="Times New Roman" panose="02020603050405020304" pitchFamily="18" charset="0"/>
                        </a:rPr>
                        <a:t> model.</a:t>
                      </a:r>
                      <a:endParaRPr lang="zh-C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36984822"/>
                  </a:ext>
                </a:extLst>
              </a:tr>
            </a:tbl>
          </a:graphicData>
        </a:graphic>
      </p:graphicFrame>
      <p:cxnSp>
        <p:nvCxnSpPr>
          <p:cNvPr id="18" name="直接箭头连接符 17">
            <a:extLst>
              <a:ext uri="{FF2B5EF4-FFF2-40B4-BE49-F238E27FC236}">
                <a16:creationId xmlns:a16="http://schemas.microsoft.com/office/drawing/2014/main" id="{20F90D27-886F-4835-BED7-F3D51CEBAD91}"/>
              </a:ext>
            </a:extLst>
          </p:cNvPr>
          <p:cNvCxnSpPr>
            <a:cxnSpLocks/>
            <a:endCxn id="14" idx="1"/>
          </p:cNvCxnSpPr>
          <p:nvPr/>
        </p:nvCxnSpPr>
        <p:spPr bwMode="auto">
          <a:xfrm>
            <a:off x="3205717" y="3709995"/>
            <a:ext cx="2454247" cy="600934"/>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91608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8933DA3-989A-4345-A01F-967355B3B646}"/>
              </a:ext>
            </a:extLst>
          </p:cNvPr>
          <p:cNvSpPr>
            <a:spLocks noGrp="1"/>
          </p:cNvSpPr>
          <p:nvPr>
            <p:ph type="title"/>
          </p:nvPr>
        </p:nvSpPr>
        <p:spPr>
          <a:xfrm>
            <a:off x="1" y="1520"/>
            <a:ext cx="7456602" cy="554661"/>
          </a:xfrm>
        </p:spPr>
        <p:txBody>
          <a:bodyPr/>
          <a:lstStyle/>
          <a:p>
            <a:pPr algn="l"/>
            <a:r>
              <a:rPr lang="en-GB" altLang="zh-CN" sz="3200" dirty="0"/>
              <a:t>3GPP </a:t>
            </a:r>
            <a:r>
              <a:rPr lang="en-US" altLang="zh-CN" sz="3200" dirty="0"/>
              <a:t>R17 </a:t>
            </a:r>
            <a:r>
              <a:rPr lang="en-GB" altLang="zh-CN" sz="3200" dirty="0"/>
              <a:t>Radio Network Expectation</a:t>
            </a:r>
            <a:endParaRPr lang="zh-CN" altLang="en-US" sz="3200" dirty="0"/>
          </a:p>
        </p:txBody>
      </p:sp>
      <p:sp>
        <p:nvSpPr>
          <p:cNvPr id="8" name="文本框 7">
            <a:extLst>
              <a:ext uri="{FF2B5EF4-FFF2-40B4-BE49-F238E27FC236}">
                <a16:creationId xmlns:a16="http://schemas.microsoft.com/office/drawing/2014/main" id="{8531083D-DB63-49E7-9433-6E8ABABD039F}"/>
              </a:ext>
            </a:extLst>
          </p:cNvPr>
          <p:cNvSpPr txBox="1"/>
          <p:nvPr/>
        </p:nvSpPr>
        <p:spPr>
          <a:xfrm>
            <a:off x="7071389" y="6564092"/>
            <a:ext cx="3240902" cy="292388"/>
          </a:xfrm>
          <a:prstGeom prst="rect">
            <a:avLst/>
          </a:prstGeom>
          <a:noFill/>
        </p:spPr>
        <p:txBody>
          <a:bodyPr wrap="square" rtlCol="0">
            <a:spAutoFit/>
          </a:bodyPr>
          <a:lstStyle/>
          <a:p>
            <a:r>
              <a:rPr lang="en-US" altLang="zh-CN" dirty="0"/>
              <a:t>Source: TS 28.312 v18.0.0</a:t>
            </a:r>
            <a:endParaRPr lang="zh-CN" altLang="en-US" dirty="0"/>
          </a:p>
        </p:txBody>
      </p:sp>
      <p:pic>
        <p:nvPicPr>
          <p:cNvPr id="2" name="图片 1">
            <a:extLst>
              <a:ext uri="{FF2B5EF4-FFF2-40B4-BE49-F238E27FC236}">
                <a16:creationId xmlns:a16="http://schemas.microsoft.com/office/drawing/2014/main" id="{DF46E2FC-7598-4666-89FB-B1034CD1DC52}"/>
              </a:ext>
            </a:extLst>
          </p:cNvPr>
          <p:cNvPicPr>
            <a:picLocks noChangeAspect="1"/>
          </p:cNvPicPr>
          <p:nvPr/>
        </p:nvPicPr>
        <p:blipFill>
          <a:blip r:embed="rId2"/>
          <a:stretch>
            <a:fillRect/>
          </a:stretch>
        </p:blipFill>
        <p:spPr>
          <a:xfrm>
            <a:off x="498782" y="1867703"/>
            <a:ext cx="4999041" cy="817234"/>
          </a:xfrm>
          <a:prstGeom prst="rect">
            <a:avLst/>
          </a:prstGeom>
        </p:spPr>
      </p:pic>
      <p:pic>
        <p:nvPicPr>
          <p:cNvPr id="3" name="图片 2">
            <a:extLst>
              <a:ext uri="{FF2B5EF4-FFF2-40B4-BE49-F238E27FC236}">
                <a16:creationId xmlns:a16="http://schemas.microsoft.com/office/drawing/2014/main" id="{EEE63AFA-5CA2-4A57-BD69-5DEDA415EE13}"/>
              </a:ext>
            </a:extLst>
          </p:cNvPr>
          <p:cNvPicPr>
            <a:picLocks noChangeAspect="1"/>
          </p:cNvPicPr>
          <p:nvPr/>
        </p:nvPicPr>
        <p:blipFill>
          <a:blip r:embed="rId3"/>
          <a:stretch>
            <a:fillRect/>
          </a:stretch>
        </p:blipFill>
        <p:spPr>
          <a:xfrm>
            <a:off x="560056" y="2772489"/>
            <a:ext cx="4947194" cy="1674831"/>
          </a:xfrm>
          <a:prstGeom prst="rect">
            <a:avLst/>
          </a:prstGeom>
        </p:spPr>
      </p:pic>
      <p:pic>
        <p:nvPicPr>
          <p:cNvPr id="6" name="图片 5">
            <a:extLst>
              <a:ext uri="{FF2B5EF4-FFF2-40B4-BE49-F238E27FC236}">
                <a16:creationId xmlns:a16="http://schemas.microsoft.com/office/drawing/2014/main" id="{E12CF32E-6EEA-4637-8A81-621889EC10D4}"/>
              </a:ext>
            </a:extLst>
          </p:cNvPr>
          <p:cNvPicPr>
            <a:picLocks noChangeAspect="1"/>
          </p:cNvPicPr>
          <p:nvPr/>
        </p:nvPicPr>
        <p:blipFill>
          <a:blip r:embed="rId4"/>
          <a:stretch>
            <a:fillRect/>
          </a:stretch>
        </p:blipFill>
        <p:spPr>
          <a:xfrm>
            <a:off x="692052" y="4534872"/>
            <a:ext cx="4683202" cy="1687751"/>
          </a:xfrm>
          <a:prstGeom prst="rect">
            <a:avLst/>
          </a:prstGeom>
        </p:spPr>
      </p:pic>
      <p:sp>
        <p:nvSpPr>
          <p:cNvPr id="10" name="矩形 9">
            <a:extLst>
              <a:ext uri="{FF2B5EF4-FFF2-40B4-BE49-F238E27FC236}">
                <a16:creationId xmlns:a16="http://schemas.microsoft.com/office/drawing/2014/main" id="{8E2638AD-8ADF-4646-A855-DDBF081B2D8A}"/>
              </a:ext>
            </a:extLst>
          </p:cNvPr>
          <p:cNvSpPr/>
          <p:nvPr/>
        </p:nvSpPr>
        <p:spPr bwMode="auto">
          <a:xfrm>
            <a:off x="292231" y="1779640"/>
            <a:ext cx="5482845" cy="448596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1" name="文本框 10">
            <a:extLst>
              <a:ext uri="{FF2B5EF4-FFF2-40B4-BE49-F238E27FC236}">
                <a16:creationId xmlns:a16="http://schemas.microsoft.com/office/drawing/2014/main" id="{924D8BFC-57D7-4798-AEA0-F35C18D5C5FF}"/>
              </a:ext>
            </a:extLst>
          </p:cNvPr>
          <p:cNvSpPr txBox="1"/>
          <p:nvPr/>
        </p:nvSpPr>
        <p:spPr>
          <a:xfrm>
            <a:off x="292231" y="1315730"/>
            <a:ext cx="4254018"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dirty="0"/>
              <a:t>Radio </a:t>
            </a:r>
            <a:r>
              <a:rPr lang="en-US" altLang="zh-CN" sz="1600" dirty="0"/>
              <a:t>Network Expectation</a:t>
            </a:r>
          </a:p>
        </p:txBody>
      </p:sp>
      <p:pic>
        <p:nvPicPr>
          <p:cNvPr id="12" name="图片 11">
            <a:extLst>
              <a:ext uri="{FF2B5EF4-FFF2-40B4-BE49-F238E27FC236}">
                <a16:creationId xmlns:a16="http://schemas.microsoft.com/office/drawing/2014/main" id="{C2244996-A964-4BA5-893A-EB224789AD46}"/>
              </a:ext>
            </a:extLst>
          </p:cNvPr>
          <p:cNvPicPr>
            <a:picLocks noChangeAspect="1"/>
          </p:cNvPicPr>
          <p:nvPr/>
        </p:nvPicPr>
        <p:blipFill>
          <a:blip r:embed="rId5"/>
          <a:stretch>
            <a:fillRect/>
          </a:stretch>
        </p:blipFill>
        <p:spPr>
          <a:xfrm>
            <a:off x="6359924" y="1804854"/>
            <a:ext cx="4663832" cy="4344728"/>
          </a:xfrm>
          <a:prstGeom prst="rect">
            <a:avLst/>
          </a:prstGeom>
        </p:spPr>
      </p:pic>
      <p:sp>
        <p:nvSpPr>
          <p:cNvPr id="13" name="矩形 12">
            <a:extLst>
              <a:ext uri="{FF2B5EF4-FFF2-40B4-BE49-F238E27FC236}">
                <a16:creationId xmlns:a16="http://schemas.microsoft.com/office/drawing/2014/main" id="{52C86122-6B0E-4FBE-AFE1-792F50EAB7F3}"/>
              </a:ext>
            </a:extLst>
          </p:cNvPr>
          <p:cNvSpPr/>
          <p:nvPr/>
        </p:nvSpPr>
        <p:spPr bwMode="auto">
          <a:xfrm>
            <a:off x="5897643" y="1779640"/>
            <a:ext cx="5422057" cy="448596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4" name="文本框 13">
            <a:extLst>
              <a:ext uri="{FF2B5EF4-FFF2-40B4-BE49-F238E27FC236}">
                <a16:creationId xmlns:a16="http://schemas.microsoft.com/office/drawing/2014/main" id="{B1EE6740-DB9A-470E-A4FE-7106DD442F84}"/>
              </a:ext>
            </a:extLst>
          </p:cNvPr>
          <p:cNvSpPr txBox="1"/>
          <p:nvPr/>
        </p:nvSpPr>
        <p:spPr>
          <a:xfrm>
            <a:off x="5775076" y="1248038"/>
            <a:ext cx="4950955" cy="584775"/>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dirty="0"/>
              <a:t>YAML document example for intent containing an expectation for delivering radio network</a:t>
            </a:r>
          </a:p>
        </p:txBody>
      </p:sp>
      <p:sp>
        <p:nvSpPr>
          <p:cNvPr id="15" name="文本框 14">
            <a:extLst>
              <a:ext uri="{FF2B5EF4-FFF2-40B4-BE49-F238E27FC236}">
                <a16:creationId xmlns:a16="http://schemas.microsoft.com/office/drawing/2014/main" id="{0380AD18-ABA2-4CA6-B06D-341DE6124DAF}"/>
              </a:ext>
            </a:extLst>
          </p:cNvPr>
          <p:cNvSpPr txBox="1"/>
          <p:nvPr/>
        </p:nvSpPr>
        <p:spPr>
          <a:xfrm>
            <a:off x="188338" y="663263"/>
            <a:ext cx="10451440" cy="584775"/>
          </a:xfrm>
          <a:prstGeom prst="rect">
            <a:avLst/>
          </a:prstGeom>
          <a:noFill/>
        </p:spPr>
        <p:txBody>
          <a:bodyPr wrap="square" rtlCol="0">
            <a:spAutoFit/>
          </a:bodyPr>
          <a:lstStyle/>
          <a:p>
            <a:pPr marL="285750" indent="-285750">
              <a:buFont typeface="Wingdings" panose="05000000000000000000" pitchFamily="2" charset="2"/>
              <a:buChar char="n"/>
            </a:pPr>
            <a:r>
              <a:rPr lang="en-US" altLang="zh-CN" sz="1600" b="1" dirty="0"/>
              <a:t>Scenario specific intent expectation: </a:t>
            </a:r>
            <a:r>
              <a:rPr lang="en-US" altLang="zh-CN" sz="1600" dirty="0"/>
              <a:t>Radio Network Expectation and ServiceSupport Expectation, following use the Radio Network Expectation as example</a:t>
            </a:r>
            <a:endParaRPr lang="zh-CN" altLang="en-US" sz="1600" dirty="0"/>
          </a:p>
        </p:txBody>
      </p:sp>
      <p:sp>
        <p:nvSpPr>
          <p:cNvPr id="4" name="矩形 3">
            <a:extLst>
              <a:ext uri="{FF2B5EF4-FFF2-40B4-BE49-F238E27FC236}">
                <a16:creationId xmlns:a16="http://schemas.microsoft.com/office/drawing/2014/main" id="{BECD1F12-F04C-4CBB-8B50-751448123864}"/>
              </a:ext>
            </a:extLst>
          </p:cNvPr>
          <p:cNvSpPr/>
          <p:nvPr/>
        </p:nvSpPr>
        <p:spPr>
          <a:xfrm>
            <a:off x="369348" y="6290815"/>
            <a:ext cx="10279043" cy="292388"/>
          </a:xfrm>
          <a:prstGeom prst="rect">
            <a:avLst/>
          </a:prstGeom>
        </p:spPr>
        <p:txBody>
          <a:bodyPr wrap="square">
            <a:spAutoFit/>
          </a:bodyPr>
          <a:lstStyle/>
          <a:p>
            <a:r>
              <a:rPr lang="en-US" altLang="zh-CN" dirty="0" err="1"/>
              <a:t>openAPI</a:t>
            </a:r>
            <a:r>
              <a:rPr lang="en-US" altLang="zh-CN" dirty="0"/>
              <a:t>: </a:t>
            </a:r>
            <a:r>
              <a:rPr lang="zh-CN" altLang="en-US" dirty="0">
                <a:hlinkClick r:id="rId6"/>
              </a:rPr>
              <a:t>https://forge.3gpp.org/rep/sa5/MnS/-/blob/Integration_Rel17_SA5_149_YAML/OpenAPI/TS28312_IntentExpectations.yaml</a:t>
            </a:r>
            <a:r>
              <a:rPr lang="zh-CN" altLang="en-US" dirty="0"/>
              <a:t> </a:t>
            </a:r>
          </a:p>
        </p:txBody>
      </p:sp>
    </p:spTree>
    <p:extLst>
      <p:ext uri="{BB962C8B-B14F-4D97-AF65-F5344CB8AC3E}">
        <p14:creationId xmlns:p14="http://schemas.microsoft.com/office/powerpoint/2010/main" val="287157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a:extLst>
              <a:ext uri="{FF2B5EF4-FFF2-40B4-BE49-F238E27FC236}">
                <a16:creationId xmlns:a16="http://schemas.microsoft.com/office/drawing/2014/main" id="{7AE350B7-F3AE-4201-8CEA-5AE1683102A0}"/>
              </a:ext>
            </a:extLst>
          </p:cNvPr>
          <p:cNvGraphicFramePr>
            <a:graphicFrameLocks noChangeAspect="1"/>
          </p:cNvGraphicFramePr>
          <p:nvPr>
            <p:extLst>
              <p:ext uri="{D42A27DB-BD31-4B8C-83A1-F6EECF244321}">
                <p14:modId xmlns:p14="http://schemas.microsoft.com/office/powerpoint/2010/main" val="1741653666"/>
              </p:ext>
            </p:extLst>
          </p:nvPr>
        </p:nvGraphicFramePr>
        <p:xfrm>
          <a:off x="4229502" y="1597511"/>
          <a:ext cx="6933798" cy="4200933"/>
        </p:xfrm>
        <a:graphic>
          <a:graphicData uri="http://schemas.openxmlformats.org/presentationml/2006/ole">
            <mc:AlternateContent xmlns:mc="http://schemas.openxmlformats.org/markup-compatibility/2006">
              <mc:Choice xmlns:v="urn:schemas-microsoft-com:vml" Requires="v">
                <p:oleObj spid="_x0000_s2055" name="Document" r:id="rId3" imgW="5867693" imgH="3538408" progId="Word.Document.8">
                  <p:embed/>
                </p:oleObj>
              </mc:Choice>
              <mc:Fallback>
                <p:oleObj name="Document" r:id="rId3" imgW="5867693" imgH="3538408" progId="Word.Documen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502" y="1597511"/>
                        <a:ext cx="6933798" cy="4200933"/>
                      </a:xfrm>
                      <a:prstGeom prst="rect">
                        <a:avLst/>
                      </a:prstGeom>
                      <a:noFill/>
                    </p:spPr>
                  </p:pic>
                </p:oleObj>
              </mc:Fallback>
            </mc:AlternateContent>
          </a:graphicData>
        </a:graphic>
      </p:graphicFrame>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14</a:t>
            </a:fld>
            <a:endParaRPr lang="en-GB" dirty="0"/>
          </a:p>
        </p:txBody>
      </p:sp>
      <p:sp>
        <p:nvSpPr>
          <p:cNvPr id="6" name="标题 1"/>
          <p:cNvSpPr>
            <a:spLocks noGrp="1"/>
          </p:cNvSpPr>
          <p:nvPr>
            <p:ph type="title"/>
          </p:nvPr>
        </p:nvSpPr>
        <p:spPr>
          <a:xfrm>
            <a:off x="0" y="103133"/>
            <a:ext cx="11782697" cy="1148366"/>
          </a:xfrm>
        </p:spPr>
        <p:txBody>
          <a:bodyPr/>
          <a:lstStyle/>
          <a:p>
            <a:pPr algn="l"/>
            <a:r>
              <a:rPr lang="en-GB" altLang="zh-CN" sz="3200" dirty="0"/>
              <a:t>Workflow example of creating Intent containing an expectation for delivering radio network</a:t>
            </a:r>
            <a:endParaRPr lang="zh-CN" altLang="en-US" sz="3200" dirty="0"/>
          </a:p>
        </p:txBody>
      </p:sp>
      <p:sp>
        <p:nvSpPr>
          <p:cNvPr id="10" name="文本框 9"/>
          <p:cNvSpPr txBox="1"/>
          <p:nvPr/>
        </p:nvSpPr>
        <p:spPr>
          <a:xfrm>
            <a:off x="538793" y="2580978"/>
            <a:ext cx="2834126" cy="492443"/>
          </a:xfrm>
          <a:prstGeom prst="rect">
            <a:avLst/>
          </a:prstGeom>
          <a:noFill/>
          <a:ln>
            <a:solidFill>
              <a:srgbClr val="0000FF"/>
            </a:solidFill>
          </a:ln>
        </p:spPr>
        <p:txBody>
          <a:bodyPr wrap="square" rtlCol="0">
            <a:spAutoFit/>
          </a:bodyPr>
          <a:lstStyle/>
          <a:p>
            <a:r>
              <a:rPr lang="en-US" altLang="zh-CN" dirty="0">
                <a:solidFill>
                  <a:srgbClr val="0000FF"/>
                </a:solidFill>
              </a:rPr>
              <a:t>Implemented by createMOI operation +Radio Network Intent</a:t>
            </a:r>
            <a:endParaRPr lang="zh-CN" altLang="en-US" dirty="0">
              <a:solidFill>
                <a:srgbClr val="0000FF"/>
              </a:solidFill>
            </a:endParaRPr>
          </a:p>
        </p:txBody>
      </p:sp>
      <p:sp>
        <p:nvSpPr>
          <p:cNvPr id="21" name="文本框 20"/>
          <p:cNvSpPr txBox="1"/>
          <p:nvPr/>
        </p:nvSpPr>
        <p:spPr>
          <a:xfrm>
            <a:off x="538793" y="4807043"/>
            <a:ext cx="2834126" cy="892552"/>
          </a:xfrm>
          <a:prstGeom prst="rect">
            <a:avLst/>
          </a:prstGeom>
          <a:noFill/>
          <a:ln>
            <a:solidFill>
              <a:srgbClr val="0000FF"/>
            </a:solidFill>
          </a:ln>
        </p:spPr>
        <p:txBody>
          <a:bodyPr wrap="square" rtlCol="0">
            <a:spAutoFit/>
          </a:bodyPr>
          <a:lstStyle/>
          <a:p>
            <a:r>
              <a:rPr lang="en-US" altLang="zh-CN" dirty="0">
                <a:solidFill>
                  <a:srgbClr val="0000FF"/>
                </a:solidFill>
              </a:rPr>
              <a:t>Implemented by notifyMOIAttributeValueChanges operation+ Radio Network Intent feedback information</a:t>
            </a:r>
            <a:endParaRPr lang="zh-CN" altLang="en-US" dirty="0">
              <a:solidFill>
                <a:srgbClr val="0000FF"/>
              </a:solidFill>
            </a:endParaRPr>
          </a:p>
        </p:txBody>
      </p:sp>
      <p:cxnSp>
        <p:nvCxnSpPr>
          <p:cNvPr id="23" name="直接箭头连接符 22"/>
          <p:cNvCxnSpPr>
            <a:cxnSpLocks/>
            <a:endCxn id="10" idx="3"/>
          </p:cNvCxnSpPr>
          <p:nvPr/>
        </p:nvCxnSpPr>
        <p:spPr bwMode="auto">
          <a:xfrm flipH="1">
            <a:off x="3372919" y="2609369"/>
            <a:ext cx="1313381" cy="21783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4" name="直接箭头连接符 23"/>
          <p:cNvCxnSpPr>
            <a:cxnSpLocks/>
          </p:cNvCxnSpPr>
          <p:nvPr/>
        </p:nvCxnSpPr>
        <p:spPr bwMode="auto">
          <a:xfrm flipH="1" flipV="1">
            <a:off x="3372919" y="3000578"/>
            <a:ext cx="1313381" cy="11648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9" name="直接箭头连接符 28"/>
          <p:cNvCxnSpPr>
            <a:cxnSpLocks/>
            <a:endCxn id="21" idx="3"/>
          </p:cNvCxnSpPr>
          <p:nvPr/>
        </p:nvCxnSpPr>
        <p:spPr bwMode="auto">
          <a:xfrm flipH="1">
            <a:off x="3372919" y="5181600"/>
            <a:ext cx="1313381" cy="7171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4" name="文本框 33"/>
          <p:cNvSpPr txBox="1"/>
          <p:nvPr/>
        </p:nvSpPr>
        <p:spPr>
          <a:xfrm>
            <a:off x="331692" y="6090804"/>
            <a:ext cx="3702423" cy="292388"/>
          </a:xfrm>
          <a:prstGeom prst="rect">
            <a:avLst/>
          </a:prstGeom>
          <a:noFill/>
        </p:spPr>
        <p:txBody>
          <a:bodyPr wrap="square" rtlCol="0">
            <a:spAutoFit/>
          </a:bodyPr>
          <a:lstStyle/>
          <a:p>
            <a:r>
              <a:rPr lang="en-US" altLang="zh-CN" dirty="0"/>
              <a:t>Figure Source: TS 28.312 v 17.4.1</a:t>
            </a:r>
            <a:endParaRPr lang="zh-CN" altLang="en-US" dirty="0"/>
          </a:p>
        </p:txBody>
      </p:sp>
      <p:sp>
        <p:nvSpPr>
          <p:cNvPr id="2" name="Rectangle 2">
            <a:extLst>
              <a:ext uri="{FF2B5EF4-FFF2-40B4-BE49-F238E27FC236}">
                <a16:creationId xmlns:a16="http://schemas.microsoft.com/office/drawing/2014/main" id="{55E9A327-5EC0-4271-BF67-549DFB97C3F1}"/>
              </a:ext>
            </a:extLst>
          </p:cNvPr>
          <p:cNvSpPr>
            <a:spLocks noChangeArrowheads="1"/>
          </p:cNvSpPr>
          <p:nvPr/>
        </p:nvSpPr>
        <p:spPr bwMode="auto">
          <a:xfrm>
            <a:off x="5067300" y="15807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134953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2E9FB8-557B-40C4-965B-0A47F524270F}"/>
              </a:ext>
            </a:extLst>
          </p:cNvPr>
          <p:cNvSpPr>
            <a:spLocks noGrp="1"/>
          </p:cNvSpPr>
          <p:nvPr>
            <p:ph type="title"/>
          </p:nvPr>
        </p:nvSpPr>
        <p:spPr>
          <a:xfrm>
            <a:off x="609600" y="3170238"/>
            <a:ext cx="10222089" cy="1143000"/>
          </a:xfrm>
        </p:spPr>
        <p:txBody>
          <a:bodyPr/>
          <a:lstStyle/>
          <a:p>
            <a:r>
              <a:rPr lang="en-US" altLang="zh-CN" dirty="0"/>
              <a:t>Key outcomes from R18 FS_enhanced Intent Driven Management Service SI</a:t>
            </a:r>
            <a:endParaRPr lang="zh-CN" altLang="en-US" dirty="0"/>
          </a:p>
        </p:txBody>
      </p:sp>
      <p:sp>
        <p:nvSpPr>
          <p:cNvPr id="4" name="灯片编号占位符 3">
            <a:extLst>
              <a:ext uri="{FF2B5EF4-FFF2-40B4-BE49-F238E27FC236}">
                <a16:creationId xmlns:a16="http://schemas.microsoft.com/office/drawing/2014/main" id="{9F3F79B4-D3B8-48B3-98F7-24AD4676BE12}"/>
              </a:ext>
            </a:extLst>
          </p:cNvPr>
          <p:cNvSpPr>
            <a:spLocks noGrp="1"/>
          </p:cNvSpPr>
          <p:nvPr>
            <p:ph type="sldNum" sz="quarter" idx="10"/>
          </p:nvPr>
        </p:nvSpPr>
        <p:spPr/>
        <p:txBody>
          <a:bodyPr/>
          <a:lstStyle/>
          <a:p>
            <a:pPr>
              <a:defRPr/>
            </a:pPr>
            <a:fld id="{8B78E712-7E90-46AF-8873-540771249AD5}" type="slidenum">
              <a:rPr lang="en-GB" smtClean="0"/>
              <a:pPr>
                <a:defRPr/>
              </a:pPr>
              <a:t>15</a:t>
            </a:fld>
            <a:endParaRPr lang="en-GB" dirty="0"/>
          </a:p>
        </p:txBody>
      </p:sp>
    </p:spTree>
    <p:extLst>
      <p:ext uri="{BB962C8B-B14F-4D97-AF65-F5344CB8AC3E}">
        <p14:creationId xmlns:p14="http://schemas.microsoft.com/office/powerpoint/2010/main" val="2332176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38018"/>
            <a:ext cx="10601325" cy="894916"/>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New scenarios and new capabilities</a:t>
            </a:r>
            <a:endParaRPr lang="sv-SE" sz="3200" dirty="0"/>
          </a:p>
        </p:txBody>
      </p:sp>
      <p:sp>
        <p:nvSpPr>
          <p:cNvPr id="3" name="文本框 2">
            <a:extLst>
              <a:ext uri="{FF2B5EF4-FFF2-40B4-BE49-F238E27FC236}">
                <a16:creationId xmlns:a16="http://schemas.microsoft.com/office/drawing/2014/main" id="{E5DE55DA-3BE4-4C1B-97C5-04FAC569C6DF}"/>
              </a:ext>
            </a:extLst>
          </p:cNvPr>
          <p:cNvSpPr txBox="1"/>
          <p:nvPr/>
        </p:nvSpPr>
        <p:spPr>
          <a:xfrm>
            <a:off x="412812" y="1762726"/>
            <a:ext cx="2714625" cy="338554"/>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b="1" dirty="0"/>
              <a:t>New Scenarios</a:t>
            </a:r>
            <a:endParaRPr lang="zh-CN" altLang="en-US" sz="1600" b="1" dirty="0"/>
          </a:p>
        </p:txBody>
      </p:sp>
      <p:sp>
        <p:nvSpPr>
          <p:cNvPr id="4" name="矩形 3">
            <a:extLst>
              <a:ext uri="{FF2B5EF4-FFF2-40B4-BE49-F238E27FC236}">
                <a16:creationId xmlns:a16="http://schemas.microsoft.com/office/drawing/2014/main" id="{B2034655-5C3F-46F8-89CB-811A60B358C9}"/>
              </a:ext>
            </a:extLst>
          </p:cNvPr>
          <p:cNvSpPr/>
          <p:nvPr/>
        </p:nvSpPr>
        <p:spPr>
          <a:xfrm>
            <a:off x="659699" y="2202311"/>
            <a:ext cx="4940238" cy="1323439"/>
          </a:xfrm>
          <a:prstGeom prst="rect">
            <a:avLst/>
          </a:prstGeom>
          <a:ln>
            <a:solidFill>
              <a:schemeClr val="tx1"/>
            </a:solidFill>
          </a:ln>
        </p:spPr>
        <p:txBody>
          <a:bodyPr wrap="square">
            <a:spAutoFit/>
          </a:bodyPr>
          <a:lstStyle/>
          <a:p>
            <a:pPr marL="285750" indent="-285750">
              <a:buFont typeface="Wingdings" panose="05000000000000000000" pitchFamily="2" charset="2"/>
              <a:buChar char="Ø"/>
            </a:pPr>
            <a:r>
              <a:rPr lang="en-US" altLang="zh-CN" sz="1600" dirty="0"/>
              <a:t>Intent driven approach for RAN energy saving</a:t>
            </a:r>
          </a:p>
          <a:p>
            <a:pPr marL="285750" indent="-285750">
              <a:buFont typeface="Wingdings" panose="05000000000000000000" pitchFamily="2" charset="2"/>
              <a:buChar char="Ø"/>
            </a:pPr>
            <a:r>
              <a:rPr lang="en-US" altLang="zh-CN" sz="1600" dirty="0"/>
              <a:t>Intent driven approach for radio network capacity optimization</a:t>
            </a:r>
          </a:p>
          <a:p>
            <a:pPr marL="285750" indent="-285750">
              <a:buFont typeface="Wingdings" panose="05000000000000000000" pitchFamily="2" charset="2"/>
              <a:buChar char="Ø"/>
            </a:pPr>
            <a:r>
              <a:rPr lang="en-US" altLang="zh-CN" sz="1600" dirty="0"/>
              <a:t>5GC related intent expectation, including 5GC network delivering and assurance</a:t>
            </a:r>
            <a:endParaRPr lang="zh-CN" altLang="en-US" sz="1600" dirty="0"/>
          </a:p>
        </p:txBody>
      </p:sp>
      <p:sp>
        <p:nvSpPr>
          <p:cNvPr id="9" name="文本框 8">
            <a:extLst>
              <a:ext uri="{FF2B5EF4-FFF2-40B4-BE49-F238E27FC236}">
                <a16:creationId xmlns:a16="http://schemas.microsoft.com/office/drawing/2014/main" id="{24D3AA9D-D720-4CEF-BB97-F29174C0EDC5}"/>
              </a:ext>
            </a:extLst>
          </p:cNvPr>
          <p:cNvSpPr txBox="1"/>
          <p:nvPr/>
        </p:nvSpPr>
        <p:spPr>
          <a:xfrm>
            <a:off x="5917379" y="1762726"/>
            <a:ext cx="2714625" cy="338554"/>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b="1" dirty="0"/>
              <a:t>New capabilities</a:t>
            </a:r>
            <a:endParaRPr lang="zh-CN" altLang="en-US" sz="1600" b="1" dirty="0"/>
          </a:p>
        </p:txBody>
      </p:sp>
      <p:sp>
        <p:nvSpPr>
          <p:cNvPr id="14" name="矩形 13">
            <a:extLst>
              <a:ext uri="{FF2B5EF4-FFF2-40B4-BE49-F238E27FC236}">
                <a16:creationId xmlns:a16="http://schemas.microsoft.com/office/drawing/2014/main" id="{A1B415C7-8BD4-4C03-A753-05B53AFED3C5}"/>
              </a:ext>
            </a:extLst>
          </p:cNvPr>
          <p:cNvSpPr/>
          <p:nvPr/>
        </p:nvSpPr>
        <p:spPr>
          <a:xfrm>
            <a:off x="6203127" y="2239738"/>
            <a:ext cx="5236398" cy="2800767"/>
          </a:xfrm>
          <a:prstGeom prst="rect">
            <a:avLst/>
          </a:prstGeom>
          <a:ln>
            <a:solidFill>
              <a:schemeClr val="tx1"/>
            </a:solidFill>
          </a:ln>
        </p:spPr>
        <p:txBody>
          <a:bodyPr wrap="square">
            <a:spAutoFit/>
          </a:bodyPr>
          <a:lstStyle/>
          <a:p>
            <a:pPr marL="285750" indent="-285750">
              <a:buFont typeface="Wingdings" panose="05000000000000000000" pitchFamily="2" charset="2"/>
              <a:buChar char="Ø"/>
            </a:pPr>
            <a:r>
              <a:rPr lang="en-US" altLang="zh-CN" sz="1600" dirty="0"/>
              <a:t>Intent report</a:t>
            </a:r>
          </a:p>
          <a:p>
            <a:pPr marL="285750" indent="-285750">
              <a:buFont typeface="Wingdings" panose="05000000000000000000" pitchFamily="2" charset="2"/>
              <a:buChar char="Ø"/>
            </a:pPr>
            <a:r>
              <a:rPr lang="en-US" altLang="zh-CN" sz="1600" dirty="0"/>
              <a:t>Intent handling capability obtaining</a:t>
            </a:r>
          </a:p>
          <a:p>
            <a:pPr marL="285750" indent="-285750">
              <a:buFont typeface="Wingdings" panose="05000000000000000000" pitchFamily="2" charset="2"/>
              <a:buChar char="Ø"/>
            </a:pPr>
            <a:r>
              <a:rPr lang="en-US" altLang="zh-CN" sz="1600" dirty="0"/>
              <a:t>Intent fulfilment feasibility check</a:t>
            </a:r>
          </a:p>
          <a:p>
            <a:pPr marL="285750" indent="-285750">
              <a:buFont typeface="Wingdings" panose="05000000000000000000" pitchFamily="2" charset="2"/>
              <a:buChar char="Ø"/>
            </a:pPr>
            <a:r>
              <a:rPr lang="en-US" altLang="zh-CN" sz="1600" dirty="0"/>
              <a:t>Monitoring intent fulfilment information</a:t>
            </a:r>
          </a:p>
          <a:p>
            <a:pPr marL="285750" indent="-285750">
              <a:buFont typeface="Wingdings" panose="05000000000000000000" pitchFamily="2" charset="2"/>
              <a:buChar char="Ø"/>
            </a:pPr>
            <a:r>
              <a:rPr lang="en-US" altLang="zh-CN" sz="1600" dirty="0"/>
              <a:t>Intent conflicts</a:t>
            </a:r>
          </a:p>
          <a:p>
            <a:pPr marL="285750" indent="-285750">
              <a:buFont typeface="Wingdings" panose="05000000000000000000" pitchFamily="2" charset="2"/>
              <a:buChar char="Ø"/>
            </a:pPr>
            <a:r>
              <a:rPr lang="en-GB" altLang="zh-CN" sz="1600" dirty="0"/>
              <a:t>Intent-driven Closed Loop control</a:t>
            </a:r>
          </a:p>
          <a:p>
            <a:pPr marL="285750" indent="-285750">
              <a:buFont typeface="Wingdings" panose="05000000000000000000" pitchFamily="2" charset="2"/>
              <a:buChar char="Ø"/>
            </a:pPr>
            <a:r>
              <a:rPr lang="en-US" altLang="zh-CN" sz="1600" dirty="0"/>
              <a:t>Enablers for Intent Fulfilment</a:t>
            </a:r>
          </a:p>
          <a:p>
            <a:pPr marL="893763" lvl="1" indent="-285750">
              <a:buFont typeface="Wingdings" panose="05000000000000000000" pitchFamily="2" charset="2"/>
              <a:buChar char="Ø"/>
            </a:pPr>
            <a:r>
              <a:rPr lang="en-US" altLang="zh-CN" sz="1600" dirty="0"/>
              <a:t>Testing Intent-driven MnS Capabilities</a:t>
            </a:r>
          </a:p>
          <a:p>
            <a:pPr marL="893763" lvl="1" indent="-285750">
              <a:buFont typeface="Wingdings" panose="05000000000000000000" pitchFamily="2" charset="2"/>
              <a:buChar char="Ø"/>
            </a:pPr>
            <a:r>
              <a:rPr lang="en-US" altLang="zh-CN" sz="1600" dirty="0"/>
              <a:t>Mapping of Intents to MLEntities capabilities</a:t>
            </a:r>
          </a:p>
          <a:p>
            <a:pPr marL="893763" lvl="1" indent="-285750">
              <a:buFont typeface="Wingdings" panose="05000000000000000000" pitchFamily="2" charset="2"/>
              <a:buChar char="Ø"/>
            </a:pPr>
            <a:r>
              <a:rPr lang="en-US" altLang="zh-CN" sz="1600" dirty="0"/>
              <a:t>Intent-driven SON orchestration </a:t>
            </a:r>
          </a:p>
          <a:p>
            <a:pPr marL="893763" lvl="1" indent="-285750">
              <a:buFont typeface="Wingdings" panose="05000000000000000000" pitchFamily="2" charset="2"/>
              <a:buChar char="Ø"/>
            </a:pPr>
            <a:r>
              <a:rPr lang="en-US" altLang="zh-CN" sz="1600" dirty="0"/>
              <a:t>Intent-driven MDA</a:t>
            </a:r>
            <a:endParaRPr lang="zh-CN" altLang="en-US" sz="1600" dirty="0"/>
          </a:p>
        </p:txBody>
      </p:sp>
      <p:sp>
        <p:nvSpPr>
          <p:cNvPr id="5" name="矩形 4">
            <a:extLst>
              <a:ext uri="{FF2B5EF4-FFF2-40B4-BE49-F238E27FC236}">
                <a16:creationId xmlns:a16="http://schemas.microsoft.com/office/drawing/2014/main" id="{82934957-47E2-485B-85D2-F201F7E49008}"/>
              </a:ext>
            </a:extLst>
          </p:cNvPr>
          <p:cNvSpPr/>
          <p:nvPr/>
        </p:nvSpPr>
        <p:spPr>
          <a:xfrm>
            <a:off x="412812" y="3733586"/>
            <a:ext cx="4940238" cy="584775"/>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a:t>Missing solutions for the requirements documented in TS 28.312</a:t>
            </a:r>
            <a:endParaRPr lang="zh-CN" altLang="en-US" sz="1600" b="1" dirty="0"/>
          </a:p>
        </p:txBody>
      </p:sp>
      <p:sp>
        <p:nvSpPr>
          <p:cNvPr id="15" name="矩形 14">
            <a:extLst>
              <a:ext uri="{FF2B5EF4-FFF2-40B4-BE49-F238E27FC236}">
                <a16:creationId xmlns:a16="http://schemas.microsoft.com/office/drawing/2014/main" id="{5C8DF3F2-33C9-4827-9D59-5ECCAB7CD1C9}"/>
              </a:ext>
            </a:extLst>
          </p:cNvPr>
          <p:cNvSpPr/>
          <p:nvPr/>
        </p:nvSpPr>
        <p:spPr>
          <a:xfrm>
            <a:off x="536255" y="4455730"/>
            <a:ext cx="4940238" cy="584775"/>
          </a:xfrm>
          <a:prstGeom prst="rect">
            <a:avLst/>
          </a:prstGeom>
          <a:ln>
            <a:solidFill>
              <a:schemeClr val="tx1"/>
            </a:solidFill>
          </a:ln>
        </p:spPr>
        <p:txBody>
          <a:bodyPr wrap="square">
            <a:spAutoFit/>
          </a:bodyPr>
          <a:lstStyle/>
          <a:p>
            <a:pPr marL="285750" indent="-285750">
              <a:buFont typeface="Wingdings" panose="05000000000000000000" pitchFamily="2" charset="2"/>
              <a:buChar char="Ø"/>
            </a:pPr>
            <a:r>
              <a:rPr lang="en-US" altLang="zh-CN" sz="1600" dirty="0"/>
              <a:t>Solution for radio service intent expectation</a:t>
            </a:r>
          </a:p>
          <a:p>
            <a:pPr marL="285750" indent="-285750">
              <a:buFont typeface="Wingdings" panose="05000000000000000000" pitchFamily="2" charset="2"/>
              <a:buChar char="Ø"/>
            </a:pPr>
            <a:r>
              <a:rPr lang="en-US" altLang="zh-CN" sz="1600" dirty="0"/>
              <a:t>Enhancement for service support expectation</a:t>
            </a:r>
          </a:p>
        </p:txBody>
      </p:sp>
      <p:sp>
        <p:nvSpPr>
          <p:cNvPr id="11" name="文本框 10">
            <a:extLst>
              <a:ext uri="{FF2B5EF4-FFF2-40B4-BE49-F238E27FC236}">
                <a16:creationId xmlns:a16="http://schemas.microsoft.com/office/drawing/2014/main" id="{E4A10B12-8074-4188-88CE-629DE397E6FC}"/>
              </a:ext>
            </a:extLst>
          </p:cNvPr>
          <p:cNvSpPr txBox="1"/>
          <p:nvPr/>
        </p:nvSpPr>
        <p:spPr>
          <a:xfrm>
            <a:off x="536255" y="6043670"/>
            <a:ext cx="3702423" cy="292388"/>
          </a:xfrm>
          <a:prstGeom prst="rect">
            <a:avLst/>
          </a:prstGeom>
          <a:noFill/>
        </p:spPr>
        <p:txBody>
          <a:bodyPr wrap="square" rtlCol="0">
            <a:spAutoFit/>
          </a:bodyPr>
          <a:lstStyle/>
          <a:p>
            <a:r>
              <a:rPr lang="en-US" altLang="zh-CN" dirty="0"/>
              <a:t>Figure Source: TR 28.912 v18.0.0 </a:t>
            </a:r>
            <a:endParaRPr lang="zh-CN" altLang="en-US" dirty="0"/>
          </a:p>
        </p:txBody>
      </p:sp>
    </p:spTree>
    <p:extLst>
      <p:ext uri="{BB962C8B-B14F-4D97-AF65-F5344CB8AC3E}">
        <p14:creationId xmlns:p14="http://schemas.microsoft.com/office/powerpoint/2010/main" val="1098276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38017"/>
            <a:ext cx="11708501" cy="1024033"/>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Potential solutions for collaboration with other </a:t>
            </a:r>
            <a:r>
              <a:rPr lang="en-US" altLang="zh-CN" sz="3200" dirty="0">
                <a:latin typeface="Times New Roman" panose="02020603050405020304" pitchFamily="18" charset="0"/>
              </a:rPr>
              <a:t>SDOs</a:t>
            </a:r>
            <a:endParaRPr lang="sv-SE" sz="3200" dirty="0">
              <a:latin typeface="Times New Roman" panose="02020603050405020304" pitchFamily="18" charset="0"/>
            </a:endParaRPr>
          </a:p>
        </p:txBody>
      </p:sp>
      <p:sp>
        <p:nvSpPr>
          <p:cNvPr id="5" name="矩形 4">
            <a:extLst>
              <a:ext uri="{FF2B5EF4-FFF2-40B4-BE49-F238E27FC236}">
                <a16:creationId xmlns:a16="http://schemas.microsoft.com/office/drawing/2014/main" id="{7A348580-434F-42C4-AB72-722B45EF5E21}"/>
              </a:ext>
            </a:extLst>
          </p:cNvPr>
          <p:cNvSpPr/>
          <p:nvPr/>
        </p:nvSpPr>
        <p:spPr>
          <a:xfrm>
            <a:off x="340624" y="1154952"/>
            <a:ext cx="4908203" cy="338554"/>
          </a:xfrm>
          <a:prstGeom prst="rect">
            <a:avLst/>
          </a:prstGeom>
        </p:spPr>
        <p:txBody>
          <a:bodyPr wrap="none">
            <a:spAutoFit/>
          </a:bodyPr>
          <a:lstStyle/>
          <a:p>
            <a:pPr marL="285750" indent="-285750">
              <a:buFont typeface="Wingdings" panose="05000000000000000000" pitchFamily="2" charset="2"/>
              <a:buChar char="u"/>
            </a:pPr>
            <a:r>
              <a:rPr lang="en-GB" altLang="zh-CN" sz="1600" b="1" dirty="0">
                <a:latin typeface="Times New Roman" panose="02020603050405020304" pitchFamily="18" charset="0"/>
              </a:rPr>
              <a:t>Potential deployment scenarios for intent interface</a:t>
            </a:r>
            <a:endParaRPr lang="zh-CN" altLang="en-US" sz="1400" b="1" dirty="0"/>
          </a:p>
        </p:txBody>
      </p:sp>
      <p:sp>
        <p:nvSpPr>
          <p:cNvPr id="6" name="矩形 5">
            <a:extLst>
              <a:ext uri="{FF2B5EF4-FFF2-40B4-BE49-F238E27FC236}">
                <a16:creationId xmlns:a16="http://schemas.microsoft.com/office/drawing/2014/main" id="{DB9EE771-D017-4865-98EE-8659738225EC}"/>
              </a:ext>
            </a:extLst>
          </p:cNvPr>
          <p:cNvSpPr/>
          <p:nvPr/>
        </p:nvSpPr>
        <p:spPr>
          <a:xfrm>
            <a:off x="1070792" y="1556707"/>
            <a:ext cx="3171061" cy="338554"/>
          </a:xfrm>
          <a:prstGeom prst="rect">
            <a:avLst/>
          </a:prstGeom>
        </p:spPr>
        <p:txBody>
          <a:bodyPr wrap="none">
            <a:spAutoFit/>
          </a:bodyPr>
          <a:lstStyle/>
          <a:p>
            <a:pPr marL="285750" indent="-285750">
              <a:buFont typeface="Wingdings" panose="05000000000000000000" pitchFamily="2" charset="2"/>
              <a:buChar char="Ø"/>
            </a:pPr>
            <a:r>
              <a:rPr lang="en-GB" altLang="zh-CN" sz="1600" dirty="0">
                <a:latin typeface="Times New Roman" panose="02020603050405020304" pitchFamily="18" charset="0"/>
                <a:ea typeface="等线" panose="02010600030101010101" pitchFamily="2" charset="-122"/>
              </a:rPr>
              <a:t>Potential deployment scenario#1</a:t>
            </a:r>
            <a:endParaRPr lang="zh-CN" altLang="en-US" sz="1400" dirty="0"/>
          </a:p>
        </p:txBody>
      </p:sp>
      <p:sp>
        <p:nvSpPr>
          <p:cNvPr id="11" name="矩形 10">
            <a:extLst>
              <a:ext uri="{FF2B5EF4-FFF2-40B4-BE49-F238E27FC236}">
                <a16:creationId xmlns:a16="http://schemas.microsoft.com/office/drawing/2014/main" id="{6EA4697D-7302-41DC-8BFB-B42352CABE41}"/>
              </a:ext>
            </a:extLst>
          </p:cNvPr>
          <p:cNvSpPr/>
          <p:nvPr/>
        </p:nvSpPr>
        <p:spPr>
          <a:xfrm>
            <a:off x="6836036" y="1661887"/>
            <a:ext cx="3171061" cy="338554"/>
          </a:xfrm>
          <a:prstGeom prst="rect">
            <a:avLst/>
          </a:prstGeom>
        </p:spPr>
        <p:txBody>
          <a:bodyPr wrap="none">
            <a:spAutoFit/>
          </a:bodyPr>
          <a:lstStyle/>
          <a:p>
            <a:pPr marL="285750" indent="-285750">
              <a:buFont typeface="Wingdings" panose="05000000000000000000" pitchFamily="2" charset="2"/>
              <a:buChar char="Ø"/>
            </a:pPr>
            <a:r>
              <a:rPr lang="en-GB" altLang="zh-CN" sz="1600" dirty="0">
                <a:latin typeface="Times New Roman" panose="02020603050405020304" pitchFamily="18" charset="0"/>
                <a:ea typeface="等线" panose="02010600030101010101" pitchFamily="2" charset="-122"/>
              </a:rPr>
              <a:t>Potential deployment scenario#2</a:t>
            </a:r>
            <a:endParaRPr lang="zh-CN" altLang="en-US" sz="1400" dirty="0"/>
          </a:p>
        </p:txBody>
      </p:sp>
      <p:pic>
        <p:nvPicPr>
          <p:cNvPr id="4098" name="Picture 2">
            <a:extLst>
              <a:ext uri="{FF2B5EF4-FFF2-40B4-BE49-F238E27FC236}">
                <a16:creationId xmlns:a16="http://schemas.microsoft.com/office/drawing/2014/main" id="{AAD6DAA5-1349-4C8C-BC43-282D2F667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363" y="1831164"/>
            <a:ext cx="39624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a16="http://schemas.microsoft.com/office/drawing/2014/main" id="{5C41CE16-D56D-416D-B61C-EC17EE221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003" y="2017838"/>
            <a:ext cx="39909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2EFDAEDD-B758-4659-BE15-5DF67B2EE1B1}"/>
              </a:ext>
            </a:extLst>
          </p:cNvPr>
          <p:cNvSpPr/>
          <p:nvPr/>
        </p:nvSpPr>
        <p:spPr>
          <a:xfrm>
            <a:off x="503751" y="4410671"/>
            <a:ext cx="5163624" cy="1431161"/>
          </a:xfrm>
          <a:prstGeom prst="rect">
            <a:avLst/>
          </a:prstGeom>
        </p:spPr>
        <p:txBody>
          <a:bodyPr wrap="square">
            <a:spAutoFit/>
          </a:bodyPr>
          <a:lstStyle/>
          <a:p>
            <a:r>
              <a:rPr lang="en-US" altLang="zh-CN" sz="1200" dirty="0"/>
              <a:t>In this deployment scenario, 3GPP intent driven MnS (defined in TS 28.312[2]) can be applicable for following kinds of standardized reference interfaces for the management of 3GPP network and services:</a:t>
            </a:r>
          </a:p>
          <a:p>
            <a:pPr indent="180340" algn="just">
              <a:spcAft>
                <a:spcPts val="900"/>
              </a:spcAft>
            </a:pPr>
            <a:r>
              <a:rPr lang="en-US" altLang="zh-CN" sz="1100" kern="100" dirty="0">
                <a:latin typeface="Times New Roman" panose="02020603050405020304" pitchFamily="18" charset="0"/>
                <a:ea typeface="等线" panose="02010600030101010101" pitchFamily="2" charset="-122"/>
              </a:rPr>
              <a:t>- Management interactions for Intent-NOP between NOP and NEP;</a:t>
            </a:r>
          </a:p>
          <a:p>
            <a:pPr indent="180340" algn="just">
              <a:spcAft>
                <a:spcPts val="900"/>
              </a:spcAft>
            </a:pPr>
            <a:r>
              <a:rPr lang="en-US" altLang="zh-CN" sz="1100" kern="100" dirty="0">
                <a:latin typeface="Times New Roman" panose="02020603050405020304" pitchFamily="18" charset="0"/>
                <a:ea typeface="等线" panose="02010600030101010101" pitchFamily="2" charset="-122"/>
              </a:rPr>
              <a:t>- Management interactions for Intent-CSP between CSP and NOP;</a:t>
            </a:r>
          </a:p>
          <a:p>
            <a:pPr indent="180340" algn="just">
              <a:spcAft>
                <a:spcPts val="900"/>
              </a:spcAft>
            </a:pPr>
            <a:r>
              <a:rPr lang="en-US" altLang="zh-CN" sz="1100" kern="100" dirty="0">
                <a:latin typeface="Times New Roman" panose="02020603050405020304" pitchFamily="18" charset="0"/>
                <a:ea typeface="等线" panose="02010600030101010101" pitchFamily="2" charset="-122"/>
              </a:rPr>
              <a:t>- Management interactions for Intent-CSC between CSC and CSP;</a:t>
            </a:r>
          </a:p>
        </p:txBody>
      </p:sp>
      <p:sp>
        <p:nvSpPr>
          <p:cNvPr id="10" name="矩形 9">
            <a:extLst>
              <a:ext uri="{FF2B5EF4-FFF2-40B4-BE49-F238E27FC236}">
                <a16:creationId xmlns:a16="http://schemas.microsoft.com/office/drawing/2014/main" id="{79B88ED0-55B8-4140-AB73-3BCAB9E7E3E8}"/>
              </a:ext>
            </a:extLst>
          </p:cNvPr>
          <p:cNvSpPr/>
          <p:nvPr/>
        </p:nvSpPr>
        <p:spPr>
          <a:xfrm>
            <a:off x="5868865" y="4410671"/>
            <a:ext cx="5429250" cy="2031325"/>
          </a:xfrm>
          <a:prstGeom prst="rect">
            <a:avLst/>
          </a:prstGeom>
        </p:spPr>
        <p:txBody>
          <a:bodyPr wrap="square">
            <a:spAutoFit/>
          </a:bodyPr>
          <a:lstStyle/>
          <a:p>
            <a:pPr algn="just">
              <a:spcAft>
                <a:spcPts val="900"/>
              </a:spcAft>
            </a:pPr>
            <a:r>
              <a:rPr lang="en-GB" altLang="zh-CN" sz="1200" kern="100" dirty="0">
                <a:latin typeface="Times New Roman" panose="02020603050405020304" pitchFamily="18" charset="0"/>
                <a:ea typeface="等线" panose="02010600030101010101" pitchFamily="2" charset="-122"/>
              </a:rPr>
              <a:t>In this deployment scenario, 3GPP intent driven MnS can be applicable for following kinds of standardized reference interfaces for the management of 3GPP network and services:</a:t>
            </a:r>
            <a:endParaRPr lang="zh-CN" altLang="zh-CN" sz="1200" dirty="0">
              <a:latin typeface="Times New Roman" panose="02020603050405020304" pitchFamily="18" charset="0"/>
              <a:ea typeface="等线" panose="02010600030101010101" pitchFamily="2" charset="-122"/>
            </a:endParaRPr>
          </a:p>
          <a:p>
            <a:pPr indent="180340" algn="just">
              <a:spcAft>
                <a:spcPts val="900"/>
              </a:spcAft>
            </a:pPr>
            <a:r>
              <a:rPr lang="en-GB" altLang="zh-CN" sz="1200" kern="100" dirty="0">
                <a:latin typeface="Times New Roman" panose="02020603050405020304" pitchFamily="18" charset="0"/>
                <a:ea typeface="等线" panose="02010600030101010101" pitchFamily="2" charset="-122"/>
              </a:rPr>
              <a:t>- Management interactions for Intent-NOP between NOP and NEP;</a:t>
            </a:r>
            <a:endParaRPr lang="zh-CN" altLang="zh-CN" sz="1200" dirty="0">
              <a:latin typeface="Times New Roman" panose="02020603050405020304" pitchFamily="18" charset="0"/>
              <a:ea typeface="等线" panose="02010600030101010101" pitchFamily="2" charset="-122"/>
            </a:endParaRPr>
          </a:p>
          <a:p>
            <a:pPr indent="180340" algn="just">
              <a:spcAft>
                <a:spcPts val="900"/>
              </a:spcAft>
            </a:pPr>
            <a:r>
              <a:rPr lang="en-GB" altLang="zh-CN" sz="1200" kern="100" dirty="0">
                <a:latin typeface="Times New Roman" panose="02020603050405020304" pitchFamily="18" charset="0"/>
                <a:ea typeface="等线" panose="02010600030101010101" pitchFamily="2" charset="-122"/>
              </a:rPr>
              <a:t>- Management interactions for Intent-CSP between CSP and NOP;</a:t>
            </a:r>
            <a:endParaRPr lang="zh-CN" altLang="zh-CN" sz="1200" dirty="0">
              <a:latin typeface="Times New Roman" panose="02020603050405020304" pitchFamily="18" charset="0"/>
              <a:ea typeface="等线" panose="02010600030101010101" pitchFamily="2" charset="-122"/>
            </a:endParaRPr>
          </a:p>
          <a:p>
            <a:pPr algn="just">
              <a:spcAft>
                <a:spcPts val="900"/>
              </a:spcAft>
            </a:pPr>
            <a:r>
              <a:rPr lang="en-GB" altLang="zh-CN" sz="1200" kern="100" dirty="0">
                <a:latin typeface="Times New Roman" panose="02020603050405020304" pitchFamily="18" charset="0"/>
                <a:ea typeface="等线" panose="02010600030101010101" pitchFamily="2" charset="-122"/>
              </a:rPr>
              <a:t>TM Form intent management API can be applicable for following kinds of standardized reference interfaces for the management of 3GPP network and services:</a:t>
            </a:r>
            <a:endParaRPr lang="zh-CN" altLang="zh-CN" sz="1200" dirty="0">
              <a:latin typeface="Times New Roman" panose="02020603050405020304" pitchFamily="18" charset="0"/>
              <a:ea typeface="等线" panose="02010600030101010101" pitchFamily="2" charset="-122"/>
            </a:endParaRPr>
          </a:p>
          <a:p>
            <a:pPr indent="180340" algn="just">
              <a:spcAft>
                <a:spcPts val="900"/>
              </a:spcAft>
            </a:pPr>
            <a:r>
              <a:rPr lang="en-GB" altLang="zh-CN" sz="1200" kern="100" dirty="0">
                <a:latin typeface="Times New Roman" panose="02020603050405020304" pitchFamily="18" charset="0"/>
                <a:ea typeface="等线" panose="02010600030101010101" pitchFamily="2" charset="-122"/>
              </a:rPr>
              <a:t>- Management interactions for Intent-CSC between CSC and CSP;</a:t>
            </a:r>
            <a:endParaRPr lang="zh-CN" altLang="zh-CN" sz="1200" dirty="0">
              <a:effectLst/>
              <a:latin typeface="Times New Roman" panose="02020603050405020304" pitchFamily="18" charset="0"/>
              <a:ea typeface="等线" panose="02010600030101010101" pitchFamily="2" charset="-122"/>
            </a:endParaRPr>
          </a:p>
        </p:txBody>
      </p:sp>
      <p:sp>
        <p:nvSpPr>
          <p:cNvPr id="12" name="文本框 11">
            <a:extLst>
              <a:ext uri="{FF2B5EF4-FFF2-40B4-BE49-F238E27FC236}">
                <a16:creationId xmlns:a16="http://schemas.microsoft.com/office/drawing/2014/main" id="{2DA4D226-FBD2-444F-B318-90510F4282AF}"/>
              </a:ext>
            </a:extLst>
          </p:cNvPr>
          <p:cNvSpPr txBox="1"/>
          <p:nvPr/>
        </p:nvSpPr>
        <p:spPr>
          <a:xfrm>
            <a:off x="539430" y="6295802"/>
            <a:ext cx="3702423" cy="292388"/>
          </a:xfrm>
          <a:prstGeom prst="rect">
            <a:avLst/>
          </a:prstGeom>
          <a:noFill/>
        </p:spPr>
        <p:txBody>
          <a:bodyPr wrap="square" rtlCol="0">
            <a:spAutoFit/>
          </a:bodyPr>
          <a:lstStyle/>
          <a:p>
            <a:r>
              <a:rPr lang="en-US" altLang="zh-CN" dirty="0"/>
              <a:t>Figure Source: TR 28.912 v18.0.0 </a:t>
            </a:r>
            <a:endParaRPr lang="zh-CN" altLang="en-US" dirty="0"/>
          </a:p>
        </p:txBody>
      </p:sp>
    </p:spTree>
    <p:extLst>
      <p:ext uri="{BB962C8B-B14F-4D97-AF65-F5344CB8AC3E}">
        <p14:creationId xmlns:p14="http://schemas.microsoft.com/office/powerpoint/2010/main" val="613002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4244E9-4FD6-4E5B-8C58-EA598BB906C0}"/>
              </a:ext>
            </a:extLst>
          </p:cNvPr>
          <p:cNvSpPr>
            <a:spLocks noGrp="1"/>
          </p:cNvSpPr>
          <p:nvPr>
            <p:ph type="title"/>
          </p:nvPr>
        </p:nvSpPr>
        <p:spPr>
          <a:xfrm>
            <a:off x="142875" y="138017"/>
            <a:ext cx="10601325" cy="1024033"/>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Potential solutions for collaboration with other </a:t>
            </a:r>
            <a:r>
              <a:rPr lang="en-US" altLang="zh-CN" sz="3200" dirty="0">
                <a:latin typeface="Times New Roman" panose="02020603050405020304" pitchFamily="18" charset="0"/>
              </a:rPr>
              <a:t>SDOs</a:t>
            </a:r>
            <a:endParaRPr lang="sv-SE" sz="3200" dirty="0">
              <a:latin typeface="Times New Roman" panose="02020603050405020304" pitchFamily="18" charset="0"/>
            </a:endParaRPr>
          </a:p>
        </p:txBody>
      </p:sp>
      <p:sp>
        <p:nvSpPr>
          <p:cNvPr id="7" name="矩形 6">
            <a:extLst>
              <a:ext uri="{FF2B5EF4-FFF2-40B4-BE49-F238E27FC236}">
                <a16:creationId xmlns:a16="http://schemas.microsoft.com/office/drawing/2014/main" id="{95BB0FE0-1E85-4A90-824C-C5D6B7D69A18}"/>
              </a:ext>
            </a:extLst>
          </p:cNvPr>
          <p:cNvSpPr/>
          <p:nvPr/>
        </p:nvSpPr>
        <p:spPr>
          <a:xfrm>
            <a:off x="142875" y="1331149"/>
            <a:ext cx="9629496" cy="338554"/>
          </a:xfrm>
          <a:prstGeom prst="rect">
            <a:avLst/>
          </a:prstGeom>
        </p:spPr>
        <p:txBody>
          <a:bodyPr wrap="none">
            <a:spAutoFit/>
          </a:bodyPr>
          <a:lstStyle/>
          <a:p>
            <a:pPr marL="285750" indent="-285750">
              <a:buFont typeface="Wingdings" panose="05000000000000000000" pitchFamily="2" charset="2"/>
              <a:buChar char="u"/>
            </a:pPr>
            <a:r>
              <a:rPr lang="en-US" altLang="zh-CN" sz="1600" b="1" dirty="0">
                <a:latin typeface="Times New Roman" panose="02020603050405020304" pitchFamily="18" charset="0"/>
              </a:rPr>
              <a:t>Guidelines for transformation functionality between TM Forum intent management API for intent-CSC </a:t>
            </a:r>
            <a:endParaRPr lang="zh-CN" altLang="en-US" sz="1400" b="1" dirty="0"/>
          </a:p>
        </p:txBody>
      </p:sp>
      <p:sp>
        <p:nvSpPr>
          <p:cNvPr id="9" name="矩形 8">
            <a:extLst>
              <a:ext uri="{FF2B5EF4-FFF2-40B4-BE49-F238E27FC236}">
                <a16:creationId xmlns:a16="http://schemas.microsoft.com/office/drawing/2014/main" id="{C257D098-9036-4BF6-BA7B-09E0287F8585}"/>
              </a:ext>
            </a:extLst>
          </p:cNvPr>
          <p:cNvSpPr/>
          <p:nvPr/>
        </p:nvSpPr>
        <p:spPr>
          <a:xfrm>
            <a:off x="392929" y="2025506"/>
            <a:ext cx="5245871" cy="523220"/>
          </a:xfrm>
          <a:prstGeom prst="rect">
            <a:avLst/>
          </a:prstGeom>
        </p:spPr>
        <p:txBody>
          <a:bodyPr wrap="square">
            <a:spAutoFit/>
          </a:bodyPr>
          <a:lstStyle/>
          <a:p>
            <a:pPr marL="285750" indent="-285750">
              <a:buFont typeface="Wingdings" panose="05000000000000000000" pitchFamily="2" charset="2"/>
              <a:buChar char="Ø"/>
            </a:pPr>
            <a:r>
              <a:rPr lang="en-US" altLang="zh-CN" sz="1400" dirty="0"/>
              <a:t>Mapping the 3GPP and the TM Forum intentExpectation Models.</a:t>
            </a:r>
          </a:p>
        </p:txBody>
      </p:sp>
      <p:sp>
        <p:nvSpPr>
          <p:cNvPr id="10" name="矩形 9">
            <a:extLst>
              <a:ext uri="{FF2B5EF4-FFF2-40B4-BE49-F238E27FC236}">
                <a16:creationId xmlns:a16="http://schemas.microsoft.com/office/drawing/2014/main" id="{E2229223-9F5A-4018-8F5E-3D7FC4001C3B}"/>
              </a:ext>
            </a:extLst>
          </p:cNvPr>
          <p:cNvSpPr/>
          <p:nvPr/>
        </p:nvSpPr>
        <p:spPr>
          <a:xfrm>
            <a:off x="6096000" y="2025506"/>
            <a:ext cx="5599482" cy="523220"/>
          </a:xfrm>
          <a:prstGeom prst="rect">
            <a:avLst/>
          </a:prstGeom>
        </p:spPr>
        <p:txBody>
          <a:bodyPr wrap="square">
            <a:spAutoFit/>
          </a:bodyPr>
          <a:lstStyle/>
          <a:p>
            <a:pPr marL="285750" indent="-285750">
              <a:buFont typeface="Wingdings" panose="05000000000000000000" pitchFamily="2" charset="2"/>
              <a:buChar char="Ø"/>
            </a:pPr>
            <a:r>
              <a:rPr lang="en-US" altLang="zh-CN" sz="1400" dirty="0"/>
              <a:t>Comparison of 3GPP intent management operations and TM Forum intent management operations</a:t>
            </a:r>
            <a:endParaRPr lang="zh-CN" altLang="en-US" sz="1400" dirty="0"/>
          </a:p>
        </p:txBody>
      </p:sp>
      <p:pic>
        <p:nvPicPr>
          <p:cNvPr id="11" name="图片 10">
            <a:extLst>
              <a:ext uri="{FF2B5EF4-FFF2-40B4-BE49-F238E27FC236}">
                <a16:creationId xmlns:a16="http://schemas.microsoft.com/office/drawing/2014/main" id="{39BC0D9C-1A8F-4D1A-B4F1-73F2659D18B5}"/>
              </a:ext>
            </a:extLst>
          </p:cNvPr>
          <p:cNvPicPr>
            <a:picLocks noChangeAspect="1"/>
          </p:cNvPicPr>
          <p:nvPr/>
        </p:nvPicPr>
        <p:blipFill>
          <a:blip r:embed="rId2"/>
          <a:stretch>
            <a:fillRect/>
          </a:stretch>
        </p:blipFill>
        <p:spPr>
          <a:xfrm>
            <a:off x="490538" y="3021152"/>
            <a:ext cx="5165354" cy="1569702"/>
          </a:xfrm>
          <a:prstGeom prst="rect">
            <a:avLst/>
          </a:prstGeom>
        </p:spPr>
      </p:pic>
      <p:pic>
        <p:nvPicPr>
          <p:cNvPr id="12" name="图片 11">
            <a:extLst>
              <a:ext uri="{FF2B5EF4-FFF2-40B4-BE49-F238E27FC236}">
                <a16:creationId xmlns:a16="http://schemas.microsoft.com/office/drawing/2014/main" id="{3378939F-68BF-4E47-BDFF-908D1C904F17}"/>
              </a:ext>
            </a:extLst>
          </p:cNvPr>
          <p:cNvPicPr>
            <a:picLocks noChangeAspect="1"/>
          </p:cNvPicPr>
          <p:nvPr/>
        </p:nvPicPr>
        <p:blipFill>
          <a:blip r:embed="rId3"/>
          <a:stretch>
            <a:fillRect/>
          </a:stretch>
        </p:blipFill>
        <p:spPr>
          <a:xfrm>
            <a:off x="6096000" y="3021152"/>
            <a:ext cx="5245871" cy="2222550"/>
          </a:xfrm>
          <a:prstGeom prst="rect">
            <a:avLst/>
          </a:prstGeom>
        </p:spPr>
      </p:pic>
      <p:sp>
        <p:nvSpPr>
          <p:cNvPr id="8" name="文本框 7">
            <a:extLst>
              <a:ext uri="{FF2B5EF4-FFF2-40B4-BE49-F238E27FC236}">
                <a16:creationId xmlns:a16="http://schemas.microsoft.com/office/drawing/2014/main" id="{FD5DDF85-EC8D-4AEB-87D2-7C2519874B52}"/>
              </a:ext>
            </a:extLst>
          </p:cNvPr>
          <p:cNvSpPr txBox="1"/>
          <p:nvPr/>
        </p:nvSpPr>
        <p:spPr>
          <a:xfrm>
            <a:off x="490538" y="5942303"/>
            <a:ext cx="3702423" cy="292388"/>
          </a:xfrm>
          <a:prstGeom prst="rect">
            <a:avLst/>
          </a:prstGeom>
          <a:noFill/>
        </p:spPr>
        <p:txBody>
          <a:bodyPr wrap="square" rtlCol="0">
            <a:spAutoFit/>
          </a:bodyPr>
          <a:lstStyle/>
          <a:p>
            <a:r>
              <a:rPr lang="en-US" altLang="zh-CN" dirty="0"/>
              <a:t>Figure Source: TR 28.912 v18.0.0 </a:t>
            </a:r>
            <a:endParaRPr lang="zh-CN" altLang="en-US" dirty="0"/>
          </a:p>
        </p:txBody>
      </p:sp>
    </p:spTree>
    <p:extLst>
      <p:ext uri="{BB962C8B-B14F-4D97-AF65-F5344CB8AC3E}">
        <p14:creationId xmlns:p14="http://schemas.microsoft.com/office/powerpoint/2010/main" val="925425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F182CC4-0E94-4ACF-A10A-30F99B9B191D}"/>
              </a:ext>
            </a:extLst>
          </p:cNvPr>
          <p:cNvSpPr>
            <a:spLocks noGrp="1"/>
          </p:cNvSpPr>
          <p:nvPr>
            <p:ph type="sldNum" sz="quarter" idx="10"/>
          </p:nvPr>
        </p:nvSpPr>
        <p:spPr/>
        <p:txBody>
          <a:bodyPr/>
          <a:lstStyle/>
          <a:p>
            <a:pPr>
              <a:defRPr/>
            </a:pPr>
            <a:fld id="{8B78E712-7E90-46AF-8873-540771249AD5}" type="slidenum">
              <a:rPr lang="en-GB" smtClean="0"/>
              <a:pPr>
                <a:defRPr/>
              </a:pPr>
              <a:t>19</a:t>
            </a:fld>
            <a:endParaRPr lang="en-GB" dirty="0"/>
          </a:p>
        </p:txBody>
      </p:sp>
      <p:sp>
        <p:nvSpPr>
          <p:cNvPr id="5" name="标题 1">
            <a:extLst>
              <a:ext uri="{FF2B5EF4-FFF2-40B4-BE49-F238E27FC236}">
                <a16:creationId xmlns:a16="http://schemas.microsoft.com/office/drawing/2014/main" id="{C4882DBB-16B3-4C80-B273-A7674ABF7BFD}"/>
              </a:ext>
            </a:extLst>
          </p:cNvPr>
          <p:cNvSpPr>
            <a:spLocks noGrp="1"/>
          </p:cNvSpPr>
          <p:nvPr>
            <p:ph type="title"/>
          </p:nvPr>
        </p:nvSpPr>
        <p:spPr>
          <a:xfrm>
            <a:off x="609600" y="3170238"/>
            <a:ext cx="9112251" cy="1143000"/>
          </a:xfrm>
        </p:spPr>
        <p:txBody>
          <a:bodyPr/>
          <a:lstStyle/>
          <a:p>
            <a:r>
              <a:rPr lang="en-US" altLang="zh-CN" dirty="0"/>
              <a:t>Progress and Plan for R18 Intent Driven MnS for Mobile Network WI</a:t>
            </a:r>
            <a:endParaRPr lang="zh-CN" altLang="en-US" dirty="0"/>
          </a:p>
        </p:txBody>
      </p:sp>
    </p:spTree>
    <p:extLst>
      <p:ext uri="{BB962C8B-B14F-4D97-AF65-F5344CB8AC3E}">
        <p14:creationId xmlns:p14="http://schemas.microsoft.com/office/powerpoint/2010/main" val="1359046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204009A-E07E-4D51-8827-DF9FDE63CA17}"/>
              </a:ext>
            </a:extLst>
          </p:cNvPr>
          <p:cNvSpPr/>
          <p:nvPr/>
        </p:nvSpPr>
        <p:spPr>
          <a:xfrm>
            <a:off x="1704496" y="2220303"/>
            <a:ext cx="8563347" cy="1938992"/>
          </a:xfrm>
          <a:prstGeom prst="rect">
            <a:avLst/>
          </a:prstGeom>
        </p:spPr>
        <p:txBody>
          <a:bodyPr wrap="square">
            <a:spAutoFit/>
          </a:bodyPr>
          <a:lstStyle/>
          <a:p>
            <a:pPr>
              <a:spcAft>
                <a:spcPts val="0"/>
              </a:spcAft>
            </a:pPr>
            <a:r>
              <a:rPr lang="en-GB" altLang="zh-CN" sz="2400" dirty="0">
                <a:latin typeface="Calibri" panose="020F0502020204030204" pitchFamily="34" charset="0"/>
              </a:rPr>
              <a:t>Proposed agenda:</a:t>
            </a:r>
            <a:endParaRPr lang="zh-CN" altLang="zh-CN" sz="2400" dirty="0">
              <a:latin typeface="Calibri" panose="020F0502020204030204" pitchFamily="34" charset="0"/>
            </a:endParaRPr>
          </a:p>
          <a:p>
            <a:pPr>
              <a:spcAft>
                <a:spcPts val="0"/>
              </a:spcAft>
            </a:pPr>
            <a:r>
              <a:rPr lang="en-GB" altLang="zh-CN" sz="2400" dirty="0">
                <a:latin typeface="Calibri" panose="020F0502020204030204" pitchFamily="34" charset="0"/>
              </a:rPr>
              <a:t> </a:t>
            </a:r>
            <a:endParaRPr lang="zh-CN" altLang="zh-CN" sz="2400" dirty="0">
              <a:latin typeface="Calibri" panose="020F0502020204030204" pitchFamily="34" charset="0"/>
            </a:endParaRPr>
          </a:p>
          <a:p>
            <a:pPr marL="342900" lvl="0" indent="-342900">
              <a:spcAft>
                <a:spcPts val="0"/>
              </a:spcAft>
              <a:buFont typeface="+mj-lt"/>
              <a:buAutoNum type="arabicParenR"/>
            </a:pPr>
            <a:r>
              <a:rPr lang="en-US" altLang="zh-CN" sz="1800" dirty="0">
                <a:latin typeface="Calibri" panose="020F0502020204030204" pitchFamily="34" charset="0"/>
              </a:rPr>
              <a:t>Welcome and (quick) introductions (~5 mins)</a:t>
            </a:r>
            <a:endParaRPr lang="zh-CN" altLang="zh-CN" sz="1800" dirty="0">
              <a:latin typeface="Calibri" panose="020F0502020204030204" pitchFamily="34" charset="0"/>
            </a:endParaRPr>
          </a:p>
          <a:p>
            <a:pPr marL="342900" lvl="0" indent="-342900">
              <a:spcAft>
                <a:spcPts val="0"/>
              </a:spcAft>
              <a:buFont typeface="+mj-lt"/>
              <a:buAutoNum type="arabicParenR"/>
            </a:pPr>
            <a:r>
              <a:rPr lang="en-US" altLang="zh-CN" sz="1800" dirty="0">
                <a:latin typeface="Calibri" panose="020F0502020204030204" pitchFamily="34" charset="0"/>
              </a:rPr>
              <a:t>Introduction to SA5 workplan and progress on intent (~35 mins)</a:t>
            </a:r>
            <a:endParaRPr lang="zh-CN" altLang="zh-CN" sz="1800" dirty="0">
              <a:latin typeface="Calibri" panose="020F0502020204030204" pitchFamily="34" charset="0"/>
            </a:endParaRPr>
          </a:p>
          <a:p>
            <a:pPr marL="342900" lvl="0" indent="-342900">
              <a:spcAft>
                <a:spcPts val="0"/>
              </a:spcAft>
              <a:buFont typeface="+mj-lt"/>
              <a:buAutoNum type="arabicParenR"/>
            </a:pPr>
            <a:r>
              <a:rPr lang="en-US" altLang="zh-CN" sz="1800" dirty="0">
                <a:latin typeface="Calibri" panose="020F0502020204030204" pitchFamily="34" charset="0"/>
              </a:rPr>
              <a:t>Introduction to ZSM workplan and progress on intent (~35 mins)</a:t>
            </a:r>
            <a:endParaRPr lang="zh-CN" altLang="zh-CN" sz="1800" dirty="0">
              <a:latin typeface="Calibri" panose="020F0502020204030204" pitchFamily="34" charset="0"/>
            </a:endParaRPr>
          </a:p>
          <a:p>
            <a:pPr marL="342900" lvl="0" indent="-342900">
              <a:spcAft>
                <a:spcPts val="0"/>
              </a:spcAft>
              <a:buFont typeface="+mj-lt"/>
              <a:buAutoNum type="arabicParenR"/>
            </a:pPr>
            <a:r>
              <a:rPr lang="en-US" altLang="zh-CN" sz="1800" dirty="0">
                <a:latin typeface="Calibri" panose="020F0502020204030204" pitchFamily="34" charset="0"/>
              </a:rPr>
              <a:t>Discussion on further collaboration and way forward (~45 mins)</a:t>
            </a:r>
            <a:endParaRPr lang="zh-CN" altLang="zh-CN" sz="1800" dirty="0">
              <a:latin typeface="Calibri" panose="020F0502020204030204" pitchFamily="34" charset="0"/>
            </a:endParaRPr>
          </a:p>
        </p:txBody>
      </p:sp>
    </p:spTree>
    <p:extLst>
      <p:ext uri="{BB962C8B-B14F-4D97-AF65-F5344CB8AC3E}">
        <p14:creationId xmlns:p14="http://schemas.microsoft.com/office/powerpoint/2010/main" val="277995425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F182CC4-0E94-4ACF-A10A-30F99B9B191D}"/>
              </a:ext>
            </a:extLst>
          </p:cNvPr>
          <p:cNvSpPr>
            <a:spLocks noGrp="1"/>
          </p:cNvSpPr>
          <p:nvPr>
            <p:ph type="sldNum" sz="quarter" idx="10"/>
          </p:nvPr>
        </p:nvSpPr>
        <p:spPr/>
        <p:txBody>
          <a:bodyPr/>
          <a:lstStyle/>
          <a:p>
            <a:pPr>
              <a:defRPr/>
            </a:pPr>
            <a:fld id="{8B78E712-7E90-46AF-8873-540771249AD5}" type="slidenum">
              <a:rPr lang="en-GB" smtClean="0"/>
              <a:pPr>
                <a:defRPr/>
              </a:pPr>
              <a:t>20</a:t>
            </a:fld>
            <a:endParaRPr lang="en-GB" dirty="0"/>
          </a:p>
        </p:txBody>
      </p:sp>
      <p:sp>
        <p:nvSpPr>
          <p:cNvPr id="5" name="标题 1">
            <a:extLst>
              <a:ext uri="{FF2B5EF4-FFF2-40B4-BE49-F238E27FC236}">
                <a16:creationId xmlns:a16="http://schemas.microsoft.com/office/drawing/2014/main" id="{C4882DBB-16B3-4C80-B273-A7674ABF7BFD}"/>
              </a:ext>
            </a:extLst>
          </p:cNvPr>
          <p:cNvSpPr>
            <a:spLocks noGrp="1"/>
          </p:cNvSpPr>
          <p:nvPr>
            <p:ph type="title"/>
          </p:nvPr>
        </p:nvSpPr>
        <p:spPr>
          <a:xfrm>
            <a:off x="0" y="115954"/>
            <a:ext cx="6026871" cy="609910"/>
          </a:xfrm>
        </p:spPr>
        <p:txBody>
          <a:bodyPr/>
          <a:lstStyle/>
          <a:p>
            <a:r>
              <a:rPr lang="en-US" altLang="zh-CN" sz="3200" dirty="0">
                <a:latin typeface="Times New Roman" panose="02020603050405020304" pitchFamily="18" charset="0"/>
              </a:rPr>
              <a:t>3GPP R18 IDMS_MN_ph2 WI</a:t>
            </a:r>
            <a:endParaRPr lang="zh-CN" altLang="en-US" sz="3200" dirty="0">
              <a:latin typeface="Times New Roman" panose="02020603050405020304" pitchFamily="18" charset="0"/>
            </a:endParaRPr>
          </a:p>
        </p:txBody>
      </p:sp>
      <p:graphicFrame>
        <p:nvGraphicFramePr>
          <p:cNvPr id="2" name="表格 1">
            <a:extLst>
              <a:ext uri="{FF2B5EF4-FFF2-40B4-BE49-F238E27FC236}">
                <a16:creationId xmlns:a16="http://schemas.microsoft.com/office/drawing/2014/main" id="{8A5325A1-C32F-410E-9628-D2F44F148A1D}"/>
              </a:ext>
            </a:extLst>
          </p:cNvPr>
          <p:cNvGraphicFramePr>
            <a:graphicFrameLocks noGrp="1"/>
          </p:cNvGraphicFramePr>
          <p:nvPr>
            <p:extLst>
              <p:ext uri="{D42A27DB-BD31-4B8C-83A1-F6EECF244321}">
                <p14:modId xmlns:p14="http://schemas.microsoft.com/office/powerpoint/2010/main" val="3944579166"/>
              </p:ext>
            </p:extLst>
          </p:nvPr>
        </p:nvGraphicFramePr>
        <p:xfrm>
          <a:off x="640541" y="798105"/>
          <a:ext cx="10422568" cy="789599"/>
        </p:xfrm>
        <a:graphic>
          <a:graphicData uri="http://schemas.openxmlformats.org/drawingml/2006/table">
            <a:tbl>
              <a:tblPr firstRow="1" firstCol="1" bandRow="1">
                <a:tableStyleId>{F5AB1C69-6EDB-4FF4-983F-18BD219EF322}</a:tableStyleId>
              </a:tblPr>
              <a:tblGrid>
                <a:gridCol w="827672">
                  <a:extLst>
                    <a:ext uri="{9D8B030D-6E8A-4147-A177-3AD203B41FA5}">
                      <a16:colId xmlns:a16="http://schemas.microsoft.com/office/drawing/2014/main" val="1379677614"/>
                    </a:ext>
                  </a:extLst>
                </a:gridCol>
                <a:gridCol w="3512011">
                  <a:extLst>
                    <a:ext uri="{9D8B030D-6E8A-4147-A177-3AD203B41FA5}">
                      <a16:colId xmlns:a16="http://schemas.microsoft.com/office/drawing/2014/main" val="3881401260"/>
                    </a:ext>
                  </a:extLst>
                </a:gridCol>
                <a:gridCol w="939604">
                  <a:extLst>
                    <a:ext uri="{9D8B030D-6E8A-4147-A177-3AD203B41FA5}">
                      <a16:colId xmlns:a16="http://schemas.microsoft.com/office/drawing/2014/main" val="3161897941"/>
                    </a:ext>
                  </a:extLst>
                </a:gridCol>
                <a:gridCol w="1095946">
                  <a:extLst>
                    <a:ext uri="{9D8B030D-6E8A-4147-A177-3AD203B41FA5}">
                      <a16:colId xmlns:a16="http://schemas.microsoft.com/office/drawing/2014/main" val="1101640846"/>
                    </a:ext>
                  </a:extLst>
                </a:gridCol>
                <a:gridCol w="694881">
                  <a:extLst>
                    <a:ext uri="{9D8B030D-6E8A-4147-A177-3AD203B41FA5}">
                      <a16:colId xmlns:a16="http://schemas.microsoft.com/office/drawing/2014/main" val="1415123514"/>
                    </a:ext>
                  </a:extLst>
                </a:gridCol>
                <a:gridCol w="975908">
                  <a:extLst>
                    <a:ext uri="{9D8B030D-6E8A-4147-A177-3AD203B41FA5}">
                      <a16:colId xmlns:a16="http://schemas.microsoft.com/office/drawing/2014/main" val="2164273069"/>
                    </a:ext>
                  </a:extLst>
                </a:gridCol>
                <a:gridCol w="975908">
                  <a:extLst>
                    <a:ext uri="{9D8B030D-6E8A-4147-A177-3AD203B41FA5}">
                      <a16:colId xmlns:a16="http://schemas.microsoft.com/office/drawing/2014/main" val="1769559456"/>
                    </a:ext>
                  </a:extLst>
                </a:gridCol>
                <a:gridCol w="1400638">
                  <a:extLst>
                    <a:ext uri="{9D8B030D-6E8A-4147-A177-3AD203B41FA5}">
                      <a16:colId xmlns:a16="http://schemas.microsoft.com/office/drawing/2014/main" val="307758133"/>
                    </a:ext>
                  </a:extLst>
                </a:gridCol>
              </a:tblGrid>
              <a:tr h="462737">
                <a:tc>
                  <a:txBody>
                    <a:bodyPr/>
                    <a:lstStyle/>
                    <a:p>
                      <a:pPr algn="ctr">
                        <a:lnSpc>
                          <a:spcPct val="107000"/>
                        </a:lnSpc>
                        <a:spcAft>
                          <a:spcPts val="800"/>
                        </a:spcAft>
                      </a:pPr>
                      <a:r>
                        <a:rPr lang="en-GB" sz="1600" dirty="0">
                          <a:latin typeface="+mn-lt"/>
                        </a:rPr>
                        <a:t>UID</a:t>
                      </a:r>
                    </a:p>
                  </a:txBody>
                  <a:tcPr marL="36002" marR="36002" marT="0" marB="0" anchor="ctr"/>
                </a:tc>
                <a:tc>
                  <a:txBody>
                    <a:bodyPr/>
                    <a:lstStyle/>
                    <a:p>
                      <a:pPr algn="ctr">
                        <a:lnSpc>
                          <a:spcPct val="107000"/>
                        </a:lnSpc>
                        <a:spcAft>
                          <a:spcPts val="800"/>
                        </a:spcAft>
                      </a:pPr>
                      <a:r>
                        <a:rPr lang="en-GB" sz="1600" dirty="0">
                          <a:latin typeface="+mn-lt"/>
                        </a:rPr>
                        <a:t>Name</a:t>
                      </a:r>
                    </a:p>
                  </a:txBody>
                  <a:tcPr marL="36002" marR="36002" marT="0" marB="0" anchor="ctr"/>
                </a:tc>
                <a:tc>
                  <a:txBody>
                    <a:bodyPr/>
                    <a:lstStyle/>
                    <a:p>
                      <a:pPr algn="ctr">
                        <a:lnSpc>
                          <a:spcPct val="107000"/>
                        </a:lnSpc>
                        <a:spcAft>
                          <a:spcPts val="800"/>
                        </a:spcAft>
                      </a:pPr>
                      <a:r>
                        <a:rPr lang="en-GB" sz="1600" dirty="0">
                          <a:latin typeface="+mn-lt"/>
                        </a:rPr>
                        <a:t>Acronym</a:t>
                      </a:r>
                    </a:p>
                  </a:txBody>
                  <a:tcPr marL="36002" marR="36002" marT="0" marB="0" anchor="ctr"/>
                </a:tc>
                <a:tc>
                  <a:txBody>
                    <a:bodyPr/>
                    <a:lstStyle/>
                    <a:p>
                      <a:pPr algn="ctr">
                        <a:lnSpc>
                          <a:spcPct val="107000"/>
                        </a:lnSpc>
                        <a:spcAft>
                          <a:spcPts val="800"/>
                        </a:spcAft>
                      </a:pPr>
                      <a:r>
                        <a:rPr lang="en-GB" sz="1600" dirty="0">
                          <a:latin typeface="+mn-lt"/>
                        </a:rPr>
                        <a:t>Target</a:t>
                      </a:r>
                    </a:p>
                  </a:txBody>
                  <a:tcPr marL="36002" marR="36002" marT="0" marB="0" anchor="ctr"/>
                </a:tc>
                <a:tc>
                  <a:txBody>
                    <a:bodyPr/>
                    <a:lstStyle/>
                    <a:p>
                      <a:pPr algn="ctr">
                        <a:lnSpc>
                          <a:spcPct val="107000"/>
                        </a:lnSpc>
                        <a:spcAft>
                          <a:spcPts val="800"/>
                        </a:spcAft>
                      </a:pPr>
                      <a:r>
                        <a:rPr lang="en-GB" sz="16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600" b="1" kern="1200" dirty="0">
                          <a:solidFill>
                            <a:schemeClr val="lt1"/>
                          </a:solidFill>
                          <a:latin typeface="+mn-lt"/>
                          <a:ea typeface="+mn-ea"/>
                          <a:cs typeface="+mn-cs"/>
                        </a:rPr>
                        <a:t>WID</a:t>
                      </a:r>
                      <a:endParaRPr lang="en-GB" sz="16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6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600" dirty="0">
                          <a:solidFill>
                            <a:schemeClr val="bg1"/>
                          </a:solidFill>
                          <a:latin typeface="+mn-lt"/>
                        </a:rPr>
                        <a:t>Change or comment</a:t>
                      </a:r>
                    </a:p>
                  </a:txBody>
                  <a:tcPr marL="36002" marR="36002" marT="0" marB="0" anchor="ctr"/>
                </a:tc>
                <a:extLst>
                  <a:ext uri="{0D108BD9-81ED-4DB2-BD59-A6C34878D82A}">
                    <a16:rowId xmlns:a16="http://schemas.microsoft.com/office/drawing/2014/main" val="3565872175"/>
                  </a:ext>
                </a:extLst>
              </a:tr>
              <a:tr h="279376">
                <a:tc>
                  <a:txBody>
                    <a:bodyPr/>
                    <a:lstStyle/>
                    <a:p>
                      <a:pPr algn="l" fontAlgn="t"/>
                      <a:r>
                        <a:rPr lang="en-US" altLang="zh-CN" sz="1000" b="0" i="0" u="none" strike="noStrike" dirty="0">
                          <a:solidFill>
                            <a:srgbClr val="000000"/>
                          </a:solidFill>
                          <a:effectLst/>
                          <a:latin typeface="+mn-lt"/>
                          <a:ea typeface="等线" panose="02010600030101010101" pitchFamily="2" charset="-122"/>
                        </a:rPr>
                        <a:t>990030</a:t>
                      </a:r>
                    </a:p>
                  </a:txBody>
                  <a:tcPr marL="9525" marR="9525" marT="9525" marB="0"/>
                </a:tc>
                <a:tc>
                  <a:txBody>
                    <a:bodyPr/>
                    <a:lstStyle/>
                    <a:p>
                      <a:pPr algn="l" fontAlgn="t"/>
                      <a:r>
                        <a:rPr lang="en-US" sz="1000" b="0" i="0" u="none" strike="noStrike" dirty="0">
                          <a:solidFill>
                            <a:schemeClr val="tx1"/>
                          </a:solidFill>
                          <a:effectLst/>
                          <a:latin typeface="+mn-lt"/>
                          <a:ea typeface="等线" panose="02010600030101010101" pitchFamily="2" charset="-122"/>
                        </a:rPr>
                        <a:t>Intent driven Management Service for Mobile Network phase 2 </a:t>
                      </a:r>
                    </a:p>
                  </a:txBody>
                  <a:tcPr marL="9525" marR="9525" marT="9525" marB="0"/>
                </a:tc>
                <a:tc>
                  <a:txBody>
                    <a:bodyPr/>
                    <a:lstStyle/>
                    <a:p>
                      <a:pPr algn="l" fontAlgn="t"/>
                      <a:r>
                        <a:rPr lang="en-US" sz="1000" b="0" i="0" u="none" strike="noStrike" dirty="0">
                          <a:solidFill>
                            <a:srgbClr val="000000"/>
                          </a:solidFill>
                          <a:effectLst/>
                          <a:latin typeface="+mn-lt"/>
                          <a:ea typeface="等线" panose="02010600030101010101" pitchFamily="2" charset="-122"/>
                        </a:rPr>
                        <a:t>IDMS_MN_ph2</a:t>
                      </a:r>
                    </a:p>
                  </a:txBody>
                  <a:tcPr marL="9525" marR="9525" marT="9525" marB="0"/>
                </a:tc>
                <a:tc>
                  <a:txBody>
                    <a:bodyPr/>
                    <a:lstStyle/>
                    <a:p>
                      <a:pPr algn="l" fontAlgn="t"/>
                      <a:r>
                        <a:rPr lang="en-US" altLang="zh-CN" sz="1000" b="0" i="0" u="none" strike="noStrike" kern="1200" dirty="0">
                          <a:solidFill>
                            <a:srgbClr val="000000"/>
                          </a:solidFill>
                          <a:effectLst/>
                          <a:latin typeface="+mn-lt"/>
                          <a:ea typeface="等线" panose="02010600030101010101" pitchFamily="2" charset="-122"/>
                          <a:cs typeface="+mn-cs"/>
                        </a:rPr>
                        <a:t>SA#102 (Dec 2023)</a:t>
                      </a:r>
                    </a:p>
                  </a:txBody>
                  <a:tcPr marL="9525" marR="9525" marT="9525"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1000" b="0" i="0" u="none" strike="noStrike" dirty="0">
                          <a:solidFill>
                            <a:srgbClr val="000000"/>
                          </a:solidFill>
                          <a:effectLst/>
                          <a:latin typeface="+mn-lt"/>
                          <a:ea typeface="等线" panose="02010600030101010101" pitchFamily="2" charset="-122"/>
                        </a:rPr>
                        <a:t>SP-230180</a:t>
                      </a:r>
                    </a:p>
                  </a:txBody>
                  <a:tcPr marL="9525" marR="9525" marT="9525" marB="0"/>
                </a:tc>
                <a:tc>
                  <a:txBody>
                    <a:bodyPr/>
                    <a:lstStyle/>
                    <a:p>
                      <a:pPr algn="ctr">
                        <a:lnSpc>
                          <a:spcPct val="107000"/>
                        </a:lnSpc>
                        <a:spcAft>
                          <a:spcPts val="800"/>
                        </a:spcAft>
                      </a:pPr>
                      <a:r>
                        <a:rPr lang="en-GB" sz="1050" b="0" i="0" u="none" strike="noStrike" kern="1200" dirty="0">
                          <a:solidFill>
                            <a:srgbClr val="0000FF"/>
                          </a:solidFill>
                          <a:effectLst/>
                          <a:latin typeface="+mn-lt"/>
                          <a:ea typeface="+mn-ea"/>
                          <a:cs typeface="+mn-cs"/>
                        </a:rPr>
                        <a:t>40%</a:t>
                      </a:r>
                    </a:p>
                  </a:txBody>
                  <a:tcPr marL="36002" marR="36002" marT="0" marB="0" anchor="ctr"/>
                </a:tc>
                <a:tc>
                  <a:txBody>
                    <a:bodyPr/>
                    <a:lstStyle/>
                    <a:p>
                      <a:pPr>
                        <a:lnSpc>
                          <a:spcPct val="107000"/>
                        </a:lnSpc>
                        <a:spcAft>
                          <a:spcPts val="800"/>
                        </a:spcAft>
                      </a:pPr>
                      <a:endParaRPr lang="en-GB" sz="1050" b="0" i="0" u="none" strike="noStrike" kern="1200" dirty="0">
                        <a:solidFill>
                          <a:schemeClr val="tx1"/>
                        </a:solidFill>
                        <a:effectLst/>
                        <a:latin typeface="+mn-lt"/>
                        <a:ea typeface="+mn-ea"/>
                        <a:cs typeface="+mn-cs"/>
                      </a:endParaRPr>
                    </a:p>
                  </a:txBody>
                  <a:tcPr marL="36002" marR="36002" marT="0" marB="0" anchor="ctr"/>
                </a:tc>
                <a:extLst>
                  <a:ext uri="{0D108BD9-81ED-4DB2-BD59-A6C34878D82A}">
                    <a16:rowId xmlns:a16="http://schemas.microsoft.com/office/drawing/2014/main" val="4036192340"/>
                  </a:ext>
                </a:extLst>
              </a:tr>
            </a:tbl>
          </a:graphicData>
        </a:graphic>
      </p:graphicFrame>
      <p:sp>
        <p:nvSpPr>
          <p:cNvPr id="3" name="文本框 2">
            <a:extLst>
              <a:ext uri="{FF2B5EF4-FFF2-40B4-BE49-F238E27FC236}">
                <a16:creationId xmlns:a16="http://schemas.microsoft.com/office/drawing/2014/main" id="{276DC422-C7F0-4426-9D58-D26EE84FFCB8}"/>
              </a:ext>
            </a:extLst>
          </p:cNvPr>
          <p:cNvSpPr txBox="1"/>
          <p:nvPr/>
        </p:nvSpPr>
        <p:spPr>
          <a:xfrm>
            <a:off x="527653" y="1608777"/>
            <a:ext cx="4854222" cy="369332"/>
          </a:xfrm>
          <a:prstGeom prst="rect">
            <a:avLst/>
          </a:prstGeom>
          <a:noFill/>
        </p:spPr>
        <p:txBody>
          <a:bodyPr wrap="square" rtlCol="0">
            <a:spAutoFit/>
          </a:bodyPr>
          <a:lstStyle/>
          <a:p>
            <a:r>
              <a:rPr lang="en-US" altLang="zh-CN" sz="1800" b="1" dirty="0"/>
              <a:t>Objectives:</a:t>
            </a:r>
            <a:endParaRPr lang="zh-CN" altLang="en-US" sz="1800" b="1" dirty="0"/>
          </a:p>
        </p:txBody>
      </p:sp>
      <p:sp>
        <p:nvSpPr>
          <p:cNvPr id="7" name="矩形 6">
            <a:extLst>
              <a:ext uri="{FF2B5EF4-FFF2-40B4-BE49-F238E27FC236}">
                <a16:creationId xmlns:a16="http://schemas.microsoft.com/office/drawing/2014/main" id="{88E5BEE6-2591-4DEC-B152-6D423D7C5A46}"/>
              </a:ext>
            </a:extLst>
          </p:cNvPr>
          <p:cNvSpPr/>
          <p:nvPr/>
        </p:nvSpPr>
        <p:spPr>
          <a:xfrm>
            <a:off x="552951" y="1933575"/>
            <a:ext cx="6767894" cy="4924425"/>
          </a:xfrm>
          <a:prstGeom prst="rect">
            <a:avLst/>
          </a:prstGeom>
        </p:spPr>
        <p:txBody>
          <a:bodyPr wrap="square">
            <a:spAutoFit/>
          </a:bodyPr>
          <a:lstStyle/>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Improve and correct the existing solutions for generic intent model in TS 28.312.</a:t>
            </a:r>
            <a:endParaRPr lang="zh-CN" altLang="zh-CN" sz="1100" b="1" dirty="0">
              <a:latin typeface="Times New Roman" panose="02020603050405020304" pitchFamily="18" charset="0"/>
              <a:ea typeface="Times New Roman" panose="02020603050405020304" pitchFamily="18" charset="0"/>
            </a:endParaRPr>
          </a:p>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Specify requirements and solutions for new scenarios for intent driven management for 3gpp network and services, including:</a:t>
            </a:r>
            <a:endParaRPr lang="zh-CN" altLang="zh-CN" sz="1100" b="1" dirty="0">
              <a:latin typeface="Times New Roman" panose="02020603050405020304" pitchFamily="18" charset="0"/>
              <a:ea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driven approach for RAN energy saving</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driven approach for radio capacity assurance</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driven approach for 5GC management, specifically 5GC network delivering</a:t>
            </a:r>
            <a:endParaRPr lang="zh-CN" altLang="zh-CN" sz="1100" dirty="0">
              <a:latin typeface="Times New Roman" panose="02020603050405020304" pitchFamily="18" charset="0"/>
              <a:ea typeface="Times New Roman" panose="02020603050405020304" pitchFamily="18" charset="0"/>
            </a:endParaRPr>
          </a:p>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Specify new capabilities and solutions for intent driven management, including:</a:t>
            </a:r>
            <a:endParaRPr lang="zh-CN" altLang="zh-CN" sz="1100" b="1" dirty="0">
              <a:latin typeface="Times New Roman" panose="02020603050405020304" pitchFamily="18" charset="0"/>
              <a:ea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report, including report intent fulfilment information and achieved value for expectation targets.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conflict management, specifically priority information for intent, and notify/report intent conflict information.</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Enablers for Intent Fulfilment, specifically mapping of Intents to MLEntities capabilities.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fulfilment feasibility checks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handling capability obtaining (i.e. allow MnS consumer know </a:t>
            </a:r>
            <a:r>
              <a:rPr lang="en-GB" altLang="zh-CN" sz="1100" dirty="0">
                <a:latin typeface="Times New Roman" panose="02020603050405020304" pitchFamily="18" charset="0"/>
                <a:ea typeface="Times New Roman" panose="02020603050405020304" pitchFamily="18" charset="0"/>
                <a:cs typeface="Times New Roman" panose="02020603050405020304" pitchFamily="18" charset="0"/>
              </a:rPr>
              <a:t>what expectation targets and expectation objects can be supported by </a:t>
            </a:r>
            <a:r>
              <a:rPr lang="en-GB" altLang="zh-CN" sz="1100" dirty="0" err="1">
                <a:latin typeface="Times New Roman" panose="02020603050405020304" pitchFamily="18" charset="0"/>
                <a:ea typeface="Times New Roman" panose="02020603050405020304" pitchFamily="18" charset="0"/>
                <a:cs typeface="Times New Roman" panose="02020603050405020304" pitchFamily="18" charset="0"/>
              </a:rPr>
              <a:t>MnS</a:t>
            </a:r>
            <a:r>
              <a:rPr lang="en-GB" altLang="zh-CN" sz="1100" dirty="0">
                <a:latin typeface="Times New Roman" panose="02020603050405020304" pitchFamily="18" charset="0"/>
                <a:ea typeface="Times New Roman" panose="02020603050405020304" pitchFamily="18" charset="0"/>
                <a:cs typeface="Times New Roman" panose="02020603050405020304" pitchFamily="18" charset="0"/>
              </a:rPr>
              <a:t> producer</a:t>
            </a: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Improve the existing solutions and specify new solutions for the requirements documented in TS 28.312:</a:t>
            </a:r>
            <a:endParaRPr lang="zh-CN" altLang="zh-CN" sz="1100" b="1" dirty="0">
              <a:latin typeface="Times New Roman" panose="02020603050405020304" pitchFamily="18" charset="0"/>
              <a:ea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Radio service intent expectations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Enhancement of radio network intent expectations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Describe collaboration with other SDOs in the Annex of TS 28.312, including deployment scenarios for intent interface, and comparison of management operations and processes for intent management.</a:t>
            </a:r>
            <a:endParaRPr lang="zh-CN" altLang="zh-CN" sz="1100" b="1" dirty="0">
              <a:latin typeface="Times New Roman" panose="02020603050405020304" pitchFamily="18" charset="0"/>
              <a:ea typeface="Times New Roman" panose="02020603050405020304" pitchFamily="18" charset="0"/>
            </a:endParaRPr>
          </a:p>
        </p:txBody>
      </p:sp>
      <p:sp>
        <p:nvSpPr>
          <p:cNvPr id="20" name="矩形 19">
            <a:extLst>
              <a:ext uri="{FF2B5EF4-FFF2-40B4-BE49-F238E27FC236}">
                <a16:creationId xmlns:a16="http://schemas.microsoft.com/office/drawing/2014/main" id="{5C062B66-73B3-47CD-882A-3432EB6536A1}"/>
              </a:ext>
            </a:extLst>
          </p:cNvPr>
          <p:cNvSpPr/>
          <p:nvPr/>
        </p:nvSpPr>
        <p:spPr bwMode="auto">
          <a:xfrm>
            <a:off x="527653" y="2269067"/>
            <a:ext cx="7160080" cy="1213555"/>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21" name="矩形 20">
            <a:extLst>
              <a:ext uri="{FF2B5EF4-FFF2-40B4-BE49-F238E27FC236}">
                <a16:creationId xmlns:a16="http://schemas.microsoft.com/office/drawing/2014/main" id="{952111BD-0E99-424E-BFC1-EE79D2538AA2}"/>
              </a:ext>
            </a:extLst>
          </p:cNvPr>
          <p:cNvSpPr/>
          <p:nvPr/>
        </p:nvSpPr>
        <p:spPr bwMode="auto">
          <a:xfrm>
            <a:off x="552951" y="3789009"/>
            <a:ext cx="7160080" cy="331435"/>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22" name="矩形 21">
            <a:extLst>
              <a:ext uri="{FF2B5EF4-FFF2-40B4-BE49-F238E27FC236}">
                <a16:creationId xmlns:a16="http://schemas.microsoft.com/office/drawing/2014/main" id="{8B87017C-DAE9-483E-BA75-DC09B9846FBD}"/>
              </a:ext>
            </a:extLst>
          </p:cNvPr>
          <p:cNvSpPr/>
          <p:nvPr/>
        </p:nvSpPr>
        <p:spPr bwMode="auto">
          <a:xfrm>
            <a:off x="552951" y="4838875"/>
            <a:ext cx="7160080" cy="698325"/>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cxnSp>
        <p:nvCxnSpPr>
          <p:cNvPr id="24" name="直接箭头连接符 23">
            <a:extLst>
              <a:ext uri="{FF2B5EF4-FFF2-40B4-BE49-F238E27FC236}">
                <a16:creationId xmlns:a16="http://schemas.microsoft.com/office/drawing/2014/main" id="{A81BDCAD-71C1-4F9F-B4A8-685ADF5971E6}"/>
              </a:ext>
            </a:extLst>
          </p:cNvPr>
          <p:cNvCxnSpPr>
            <a:stCxn id="20" idx="3"/>
          </p:cNvCxnSpPr>
          <p:nvPr/>
        </p:nvCxnSpPr>
        <p:spPr bwMode="auto">
          <a:xfrm>
            <a:off x="7687733" y="2875845"/>
            <a:ext cx="1083734" cy="160866"/>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5" name="直接箭头连接符 24">
            <a:extLst>
              <a:ext uri="{FF2B5EF4-FFF2-40B4-BE49-F238E27FC236}">
                <a16:creationId xmlns:a16="http://schemas.microsoft.com/office/drawing/2014/main" id="{CDE1B234-6B43-4D28-A3AB-A1435FECF3AC}"/>
              </a:ext>
            </a:extLst>
          </p:cNvPr>
          <p:cNvCxnSpPr>
            <a:cxnSpLocks/>
            <a:stCxn id="21" idx="3"/>
          </p:cNvCxnSpPr>
          <p:nvPr/>
        </p:nvCxnSpPr>
        <p:spPr bwMode="auto">
          <a:xfrm flipV="1">
            <a:off x="7713031" y="3256402"/>
            <a:ext cx="1013280" cy="698325"/>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8" name="直接箭头连接符 27">
            <a:extLst>
              <a:ext uri="{FF2B5EF4-FFF2-40B4-BE49-F238E27FC236}">
                <a16:creationId xmlns:a16="http://schemas.microsoft.com/office/drawing/2014/main" id="{335302A2-A251-48ED-8D77-FA2F6628C093}"/>
              </a:ext>
            </a:extLst>
          </p:cNvPr>
          <p:cNvCxnSpPr>
            <a:cxnSpLocks/>
            <a:stCxn id="22" idx="3"/>
          </p:cNvCxnSpPr>
          <p:nvPr/>
        </p:nvCxnSpPr>
        <p:spPr bwMode="auto">
          <a:xfrm flipV="1">
            <a:off x="7713031" y="3569670"/>
            <a:ext cx="1131813" cy="161836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1" name="文本框 30">
            <a:extLst>
              <a:ext uri="{FF2B5EF4-FFF2-40B4-BE49-F238E27FC236}">
                <a16:creationId xmlns:a16="http://schemas.microsoft.com/office/drawing/2014/main" id="{7AB3EEDB-2231-4836-B35B-563110B8E030}"/>
              </a:ext>
            </a:extLst>
          </p:cNvPr>
          <p:cNvSpPr txBox="1"/>
          <p:nvPr/>
        </p:nvSpPr>
        <p:spPr>
          <a:xfrm>
            <a:off x="9019822" y="3077227"/>
            <a:ext cx="2233085" cy="492443"/>
          </a:xfrm>
          <a:prstGeom prst="rect">
            <a:avLst/>
          </a:prstGeom>
          <a:noFill/>
        </p:spPr>
        <p:txBody>
          <a:bodyPr wrap="square" rtlCol="0">
            <a:spAutoFit/>
          </a:bodyPr>
          <a:lstStyle/>
          <a:p>
            <a:r>
              <a:rPr lang="en-US" altLang="zh-CN" dirty="0">
                <a:solidFill>
                  <a:srgbClr val="0000FF"/>
                </a:solidFill>
              </a:rPr>
              <a:t>Stage 1 (use case and requirements) finished</a:t>
            </a:r>
            <a:endParaRPr lang="zh-CN" altLang="en-US" dirty="0">
              <a:solidFill>
                <a:srgbClr val="0000FF"/>
              </a:solidFill>
            </a:endParaRPr>
          </a:p>
        </p:txBody>
      </p:sp>
    </p:spTree>
    <p:extLst>
      <p:ext uri="{BB962C8B-B14F-4D97-AF65-F5344CB8AC3E}">
        <p14:creationId xmlns:p14="http://schemas.microsoft.com/office/powerpoint/2010/main" val="313965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3683000" cy="832314"/>
          </a:xfrm>
        </p:spPr>
        <p:txBody>
          <a:bodyPr/>
          <a:lstStyle/>
          <a:p>
            <a:r>
              <a:rPr lang="en-US" altLang="zh-CN" dirty="0"/>
              <a:t>Questions</a:t>
            </a:r>
            <a:endParaRPr lang="zh-CN" altLang="en-US" dirty="0"/>
          </a:p>
        </p:txBody>
      </p:sp>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21</a:t>
            </a:fld>
            <a:endParaRPr lang="en-GB" dirty="0"/>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9997" y="1691148"/>
            <a:ext cx="4030511" cy="3524508"/>
          </a:xfrm>
          <a:prstGeom prst="rect">
            <a:avLst/>
          </a:prstGeom>
          <a:noFill/>
          <a:ln>
            <a:noFill/>
          </a:ln>
        </p:spPr>
      </p:pic>
      <p:sp>
        <p:nvSpPr>
          <p:cNvPr id="3" name="文本框 2"/>
          <p:cNvSpPr txBox="1"/>
          <p:nvPr/>
        </p:nvSpPr>
        <p:spPr>
          <a:xfrm>
            <a:off x="178999" y="1659285"/>
            <a:ext cx="6717313" cy="2800767"/>
          </a:xfrm>
          <a:prstGeom prst="rect">
            <a:avLst/>
          </a:prstGeom>
          <a:noFill/>
        </p:spPr>
        <p:txBody>
          <a:bodyPr wrap="square" rtlCol="0">
            <a:spAutoFit/>
          </a:bodyPr>
          <a:lstStyle/>
          <a:p>
            <a:pPr marL="342900" indent="-342900" algn="just">
              <a:buFont typeface="+mj-lt"/>
              <a:buAutoNum type="arabicPeriod"/>
            </a:pPr>
            <a:r>
              <a:rPr lang="en-US" altLang="zh-CN" sz="1600" dirty="0"/>
              <a:t>3GPP identified three types of intent (i.e. intent-CSC, intent-CSP and intent-NOP), what’s main focus of ZSM on intent?</a:t>
            </a:r>
          </a:p>
          <a:p>
            <a:pPr marL="342900" indent="-342900" algn="just">
              <a:buFont typeface="+mj-lt"/>
              <a:buAutoNum type="arabicPeriod"/>
            </a:pPr>
            <a:r>
              <a:rPr lang="en-US" altLang="zh-CN" sz="1600" dirty="0"/>
              <a:t>Do 3GPP and ZSM align on  Intent definition and concepts?</a:t>
            </a:r>
          </a:p>
          <a:p>
            <a:pPr marL="342900" indent="-342900" algn="just">
              <a:buFont typeface="+mj-lt"/>
              <a:buAutoNum type="arabicPeriod"/>
            </a:pPr>
            <a:r>
              <a:rPr lang="en-US" altLang="zh-CN" sz="1600" dirty="0"/>
              <a:t>Does ZSM have specific use case for intent?</a:t>
            </a:r>
          </a:p>
          <a:p>
            <a:pPr marL="342900" indent="-342900" algn="just">
              <a:buFont typeface="+mj-lt"/>
              <a:buAutoNum type="arabicPeriod"/>
            </a:pPr>
            <a:r>
              <a:rPr lang="en-US" altLang="zh-CN" sz="1600" dirty="0"/>
              <a:t>Regarding interfaces (as shown on right) where and how, does ZSM see its potential solution fitting in? </a:t>
            </a:r>
          </a:p>
          <a:p>
            <a:pPr marL="342900" indent="-342900" algn="just">
              <a:buFont typeface="+mj-lt"/>
              <a:buAutoNum type="arabicPeriod"/>
            </a:pPr>
            <a:r>
              <a:rPr lang="en-US" altLang="zh-CN" sz="1600" dirty="0"/>
              <a:t>Does ZSM have any requirements regarding preferred modeling and/or implementation that need to be considered?</a:t>
            </a:r>
          </a:p>
          <a:p>
            <a:pPr marL="342900" indent="-342900" algn="just">
              <a:buFont typeface="+mj-lt"/>
              <a:buAutoNum type="arabicPeriod"/>
            </a:pPr>
            <a:r>
              <a:rPr lang="en-US" altLang="zh-CN" sz="1600" dirty="0"/>
              <a:t>Is ZSM also collaborating with others to define intent </a:t>
            </a:r>
            <a:r>
              <a:rPr lang="en-US" altLang="zh-CN" sz="1600" dirty="0" err="1"/>
              <a:t>mgmt</a:t>
            </a:r>
            <a:r>
              <a:rPr lang="en-US" altLang="zh-CN" sz="1600" dirty="0"/>
              <a:t>?  If so, on which aspects?</a:t>
            </a:r>
          </a:p>
          <a:p>
            <a:pPr marL="342900" indent="-342900" algn="just">
              <a:buFont typeface="+mj-lt"/>
              <a:buAutoNum type="arabicPeriod"/>
            </a:pPr>
            <a:endParaRPr lang="en-US" altLang="zh-CN" sz="1600" dirty="0"/>
          </a:p>
        </p:txBody>
      </p:sp>
    </p:spTree>
    <p:extLst>
      <p:ext uri="{BB962C8B-B14F-4D97-AF65-F5344CB8AC3E}">
        <p14:creationId xmlns:p14="http://schemas.microsoft.com/office/powerpoint/2010/main" val="1657896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49" y="43329"/>
            <a:ext cx="3567953" cy="815787"/>
          </a:xfrm>
        </p:spPr>
        <p:txBody>
          <a:bodyPr/>
          <a:lstStyle/>
          <a:p>
            <a:r>
              <a:rPr lang="en-GB" altLang="zh-CN" sz="3200" dirty="0">
                <a:latin typeface="Times New Roman" panose="02020603050405020304" pitchFamily="18" charset="0"/>
                <a:ea typeface="Times New Roman" panose="02020603050405020304" pitchFamily="18" charset="0"/>
              </a:rPr>
              <a:t>3GPP </a:t>
            </a:r>
            <a:r>
              <a:rPr lang="en-US" altLang="zh-CN" sz="3200" dirty="0">
                <a:latin typeface="Times New Roman" panose="02020603050405020304" pitchFamily="18" charset="0"/>
                <a:ea typeface="Times New Roman" panose="02020603050405020304" pitchFamily="18" charset="0"/>
              </a:rPr>
              <a:t>proposals</a:t>
            </a:r>
            <a:endParaRPr lang="sv-SE" sz="3200" dirty="0"/>
          </a:p>
        </p:txBody>
      </p:sp>
      <p:sp>
        <p:nvSpPr>
          <p:cNvPr id="5" name="文本框 4"/>
          <p:cNvSpPr txBox="1"/>
          <p:nvPr/>
        </p:nvSpPr>
        <p:spPr>
          <a:xfrm>
            <a:off x="857828" y="2171930"/>
            <a:ext cx="8613108" cy="1477328"/>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dirty="0"/>
              <a:t>3GPP is open for collaborating with ZSM on intent driven management based on selected use cases.</a:t>
            </a:r>
          </a:p>
          <a:p>
            <a:pPr marL="285750" indent="-285750">
              <a:buFont typeface="Wingdings" panose="05000000000000000000" pitchFamily="2" charset="2"/>
              <a:buChar char="u"/>
            </a:pPr>
            <a:r>
              <a:rPr lang="en-US" altLang="zh-CN" sz="1800" dirty="0"/>
              <a:t>The collaboration shall take 3GPP time plan into account. R18 WI started from March 2023 and will be finished in March 2024.</a:t>
            </a:r>
          </a:p>
          <a:p>
            <a:endParaRPr lang="en-US" altLang="zh-CN" sz="1800" dirty="0"/>
          </a:p>
        </p:txBody>
      </p:sp>
    </p:spTree>
    <p:extLst>
      <p:ext uri="{BB962C8B-B14F-4D97-AF65-F5344CB8AC3E}">
        <p14:creationId xmlns:p14="http://schemas.microsoft.com/office/powerpoint/2010/main" val="3881841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B3FA10-585C-44BC-AC22-3620EAEE443A}"/>
              </a:ext>
            </a:extLst>
          </p:cNvPr>
          <p:cNvSpPr>
            <a:spLocks noGrp="1"/>
          </p:cNvSpPr>
          <p:nvPr>
            <p:ph type="title"/>
          </p:nvPr>
        </p:nvSpPr>
        <p:spPr>
          <a:xfrm>
            <a:off x="688622" y="2729972"/>
            <a:ext cx="9112251" cy="1143000"/>
          </a:xfrm>
        </p:spPr>
        <p:txBody>
          <a:bodyPr/>
          <a:lstStyle/>
          <a:p>
            <a:r>
              <a:rPr lang="en-US" altLang="zh-CN" dirty="0"/>
              <a:t>Thanks</a:t>
            </a:r>
            <a:endParaRPr lang="zh-CN" altLang="en-US" dirty="0"/>
          </a:p>
        </p:txBody>
      </p:sp>
      <p:sp>
        <p:nvSpPr>
          <p:cNvPr id="4" name="灯片编号占位符 3">
            <a:extLst>
              <a:ext uri="{FF2B5EF4-FFF2-40B4-BE49-F238E27FC236}">
                <a16:creationId xmlns:a16="http://schemas.microsoft.com/office/drawing/2014/main" id="{8F788FF2-AC5D-4689-A0C4-6DB586DAD615}"/>
              </a:ext>
            </a:extLst>
          </p:cNvPr>
          <p:cNvSpPr>
            <a:spLocks noGrp="1"/>
          </p:cNvSpPr>
          <p:nvPr>
            <p:ph type="sldNum" sz="quarter" idx="10"/>
          </p:nvPr>
        </p:nvSpPr>
        <p:spPr/>
        <p:txBody>
          <a:bodyPr/>
          <a:lstStyle/>
          <a:p>
            <a:pPr>
              <a:defRPr/>
            </a:pPr>
            <a:fld id="{8B78E712-7E90-46AF-8873-540771249AD5}" type="slidenum">
              <a:rPr lang="en-GB" smtClean="0"/>
              <a:pPr>
                <a:defRPr/>
              </a:pPr>
              <a:t>23</a:t>
            </a:fld>
            <a:endParaRPr lang="en-GB" dirty="0"/>
          </a:p>
        </p:txBody>
      </p:sp>
    </p:spTree>
    <p:extLst>
      <p:ext uri="{BB962C8B-B14F-4D97-AF65-F5344CB8AC3E}">
        <p14:creationId xmlns:p14="http://schemas.microsoft.com/office/powerpoint/2010/main" val="575856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803259" y="6151777"/>
            <a:ext cx="2700495" cy="292388"/>
          </a:xfrm>
          <a:prstGeom prst="rect">
            <a:avLst/>
          </a:prstGeom>
          <a:noFill/>
        </p:spPr>
        <p:txBody>
          <a:bodyPr wrap="square" rtlCol="0">
            <a:spAutoFit/>
          </a:bodyPr>
          <a:lstStyle/>
          <a:p>
            <a:r>
              <a:rPr lang="en-US" altLang="zh-CN" dirty="0"/>
              <a:t>Source: S5-221173</a:t>
            </a:r>
            <a:endParaRPr lang="zh-CN" altLang="en-US" dirty="0"/>
          </a:p>
        </p:txBody>
      </p:sp>
      <p:sp>
        <p:nvSpPr>
          <p:cNvPr id="6" name="Title 1"/>
          <p:cNvSpPr>
            <a:spLocks noGrp="1"/>
          </p:cNvSpPr>
          <p:nvPr>
            <p:ph type="title"/>
          </p:nvPr>
        </p:nvSpPr>
        <p:spPr>
          <a:xfrm>
            <a:off x="0" y="99917"/>
            <a:ext cx="5405375" cy="608715"/>
          </a:xfrm>
        </p:spPr>
        <p:txBody>
          <a:bodyPr/>
          <a:lstStyle/>
          <a:p>
            <a:r>
              <a:rPr lang="en-GB" altLang="zh-CN" sz="3200" dirty="0">
                <a:latin typeface="Times New Roman" panose="02020603050405020304" pitchFamily="18" charset="0"/>
                <a:ea typeface="Times New Roman" panose="02020603050405020304" pitchFamily="18" charset="0"/>
              </a:rPr>
              <a:t>3GPP SA5/OAM R18 timeline</a:t>
            </a:r>
            <a:endParaRPr lang="sv-SE" sz="3200" dirty="0"/>
          </a:p>
        </p:txBody>
      </p:sp>
      <p:pic>
        <p:nvPicPr>
          <p:cNvPr id="4" name="图片 3">
            <a:extLst>
              <a:ext uri="{FF2B5EF4-FFF2-40B4-BE49-F238E27FC236}">
                <a16:creationId xmlns:a16="http://schemas.microsoft.com/office/drawing/2014/main" id="{3B91B785-F91F-4C91-84D7-58F7ABCF8F7D}"/>
              </a:ext>
            </a:extLst>
          </p:cNvPr>
          <p:cNvPicPr>
            <a:picLocks noChangeAspect="1"/>
          </p:cNvPicPr>
          <p:nvPr/>
        </p:nvPicPr>
        <p:blipFill>
          <a:blip r:embed="rId2"/>
          <a:stretch>
            <a:fillRect/>
          </a:stretch>
        </p:blipFill>
        <p:spPr>
          <a:xfrm>
            <a:off x="395288" y="1200150"/>
            <a:ext cx="9691428" cy="5362773"/>
          </a:xfrm>
          <a:prstGeom prst="rect">
            <a:avLst/>
          </a:prstGeom>
        </p:spPr>
      </p:pic>
    </p:spTree>
    <p:extLst>
      <p:ext uri="{BB962C8B-B14F-4D97-AF65-F5344CB8AC3E}">
        <p14:creationId xmlns:p14="http://schemas.microsoft.com/office/powerpoint/2010/main" val="2309772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84687" y="1995861"/>
            <a:ext cx="3463483" cy="1139225"/>
          </a:xfrm>
        </p:spPr>
        <p:txBody>
          <a:bodyPr/>
          <a:lstStyle/>
          <a:p>
            <a:r>
              <a:rPr lang="en-US" altLang="zh-CN" sz="3200" dirty="0">
                <a:latin typeface="Times New Roman" panose="02020603050405020304" pitchFamily="18" charset="0"/>
                <a:ea typeface="等线" panose="02010600030101010101" pitchFamily="2" charset="-122"/>
              </a:rPr>
              <a:t>SA5 workplan</a:t>
            </a:r>
            <a:endParaRPr lang="zh-CN" altLang="en-US" dirty="0"/>
          </a:p>
        </p:txBody>
      </p:sp>
    </p:spTree>
    <p:extLst>
      <p:ext uri="{BB962C8B-B14F-4D97-AF65-F5344CB8AC3E}">
        <p14:creationId xmlns:p14="http://schemas.microsoft.com/office/powerpoint/2010/main" val="333219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977"/>
            <a:ext cx="10068251" cy="603257"/>
          </a:xfrm>
        </p:spPr>
        <p:txBody>
          <a:bodyPr/>
          <a:lstStyle/>
          <a:p>
            <a:r>
              <a:rPr lang="sv-SE" sz="3200" dirty="0"/>
              <a:t>Outcome from 3GPP work on intent driven management</a:t>
            </a:r>
          </a:p>
        </p:txBody>
      </p:sp>
      <p:sp>
        <p:nvSpPr>
          <p:cNvPr id="7" name="文本框 6"/>
          <p:cNvSpPr txBox="1"/>
          <p:nvPr/>
        </p:nvSpPr>
        <p:spPr>
          <a:xfrm>
            <a:off x="715972" y="1771501"/>
            <a:ext cx="10164160" cy="1754326"/>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1800" dirty="0"/>
              <a:t>TR 28.812 Telecommunication management; Study on scenarios for Intent driven management services for mobile networks</a:t>
            </a:r>
            <a:r>
              <a:rPr lang="en-US" altLang="zh-CN" sz="1800" b="1" dirty="0"/>
              <a:t>.   </a:t>
            </a:r>
          </a:p>
          <a:p>
            <a:pPr algn="just"/>
            <a:r>
              <a:rPr lang="en-US" altLang="zh-CN" sz="1800" b="1" dirty="0">
                <a:solidFill>
                  <a:srgbClr val="0000FF"/>
                </a:solidFill>
              </a:rPr>
              <a:t>        </a:t>
            </a:r>
            <a:r>
              <a:rPr lang="en-US" altLang="zh-CN" sz="1800" dirty="0">
                <a:solidFill>
                  <a:srgbClr val="0000FF"/>
                </a:solidFill>
              </a:rPr>
              <a:t>Published in Sep 2020.</a:t>
            </a:r>
          </a:p>
          <a:p>
            <a:pPr marL="285750" indent="-285750" algn="just">
              <a:buFont typeface="Wingdings" panose="05000000000000000000" pitchFamily="2" charset="2"/>
              <a:buChar char="Ø"/>
            </a:pPr>
            <a:r>
              <a:rPr lang="en-US" altLang="zh-CN" sz="1800" dirty="0"/>
              <a:t>TS 28.312 (R17)  Management and orchestration; Intent driven management services for mobile networks.</a:t>
            </a:r>
          </a:p>
          <a:p>
            <a:pPr algn="just"/>
            <a:r>
              <a:rPr lang="en-US" altLang="zh-CN" sz="1800" b="1" dirty="0">
                <a:solidFill>
                  <a:srgbClr val="0000FF"/>
                </a:solidFill>
              </a:rPr>
              <a:t>        </a:t>
            </a:r>
            <a:r>
              <a:rPr lang="en-US" altLang="zh-CN" sz="1800" dirty="0">
                <a:solidFill>
                  <a:srgbClr val="0000FF"/>
                </a:solidFill>
              </a:rPr>
              <a:t>Published in June 2022.</a:t>
            </a:r>
          </a:p>
        </p:txBody>
      </p:sp>
      <p:sp>
        <p:nvSpPr>
          <p:cNvPr id="5" name="文本框 4">
            <a:extLst>
              <a:ext uri="{FF2B5EF4-FFF2-40B4-BE49-F238E27FC236}">
                <a16:creationId xmlns:a16="http://schemas.microsoft.com/office/drawing/2014/main" id="{33C92056-7821-4E31-9F3D-AB8E994AC840}"/>
              </a:ext>
            </a:extLst>
          </p:cNvPr>
          <p:cNvSpPr txBox="1"/>
          <p:nvPr/>
        </p:nvSpPr>
        <p:spPr>
          <a:xfrm>
            <a:off x="474526" y="1385110"/>
            <a:ext cx="4080116" cy="400110"/>
          </a:xfrm>
          <a:prstGeom prst="rect">
            <a:avLst/>
          </a:prstGeom>
          <a:noFill/>
        </p:spPr>
        <p:txBody>
          <a:bodyPr wrap="square" rtlCol="0">
            <a:spAutoFit/>
          </a:bodyPr>
          <a:lstStyle/>
          <a:p>
            <a:pPr marL="285750" indent="-285750">
              <a:buFont typeface="Wingdings" panose="05000000000000000000" pitchFamily="2" charset="2"/>
              <a:buChar char="u"/>
            </a:pPr>
            <a:r>
              <a:rPr lang="en-US" altLang="zh-CN" sz="2000" b="1" dirty="0"/>
              <a:t>Release 17</a:t>
            </a:r>
            <a:endParaRPr lang="zh-CN" altLang="en-US" sz="2000" b="1" dirty="0"/>
          </a:p>
        </p:txBody>
      </p:sp>
      <p:sp>
        <p:nvSpPr>
          <p:cNvPr id="6" name="文本框 5">
            <a:extLst>
              <a:ext uri="{FF2B5EF4-FFF2-40B4-BE49-F238E27FC236}">
                <a16:creationId xmlns:a16="http://schemas.microsoft.com/office/drawing/2014/main" id="{908C3CDC-9AD8-434B-BB5E-65E96862058F}"/>
              </a:ext>
            </a:extLst>
          </p:cNvPr>
          <p:cNvSpPr txBox="1"/>
          <p:nvPr/>
        </p:nvSpPr>
        <p:spPr>
          <a:xfrm>
            <a:off x="474526" y="3526516"/>
            <a:ext cx="4080116" cy="400110"/>
          </a:xfrm>
          <a:prstGeom prst="rect">
            <a:avLst/>
          </a:prstGeom>
          <a:noFill/>
        </p:spPr>
        <p:txBody>
          <a:bodyPr wrap="square" rtlCol="0">
            <a:spAutoFit/>
          </a:bodyPr>
          <a:lstStyle/>
          <a:p>
            <a:pPr marL="285750" indent="-285750">
              <a:buFont typeface="Wingdings" panose="05000000000000000000" pitchFamily="2" charset="2"/>
              <a:buChar char="u"/>
            </a:pPr>
            <a:r>
              <a:rPr lang="en-US" altLang="zh-CN" sz="2000" b="1" dirty="0"/>
              <a:t>Release 18</a:t>
            </a:r>
            <a:endParaRPr lang="zh-CN" altLang="en-US" sz="2000" b="1" dirty="0"/>
          </a:p>
        </p:txBody>
      </p:sp>
      <p:sp>
        <p:nvSpPr>
          <p:cNvPr id="8" name="文本框 7">
            <a:extLst>
              <a:ext uri="{FF2B5EF4-FFF2-40B4-BE49-F238E27FC236}">
                <a16:creationId xmlns:a16="http://schemas.microsoft.com/office/drawing/2014/main" id="{87EEFF45-F243-45DC-A563-92CA4D2F22BD}"/>
              </a:ext>
            </a:extLst>
          </p:cNvPr>
          <p:cNvSpPr txBox="1"/>
          <p:nvPr/>
        </p:nvSpPr>
        <p:spPr>
          <a:xfrm>
            <a:off x="840235" y="3926626"/>
            <a:ext cx="10164160" cy="2031325"/>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1800" dirty="0"/>
              <a:t>TR 28.912 Study on enhanced intent driven management services for mobile networks</a:t>
            </a:r>
            <a:r>
              <a:rPr lang="en-US" altLang="zh-CN" sz="1800" b="1" dirty="0"/>
              <a:t>.   </a:t>
            </a:r>
          </a:p>
          <a:p>
            <a:pPr algn="just"/>
            <a:r>
              <a:rPr lang="en-US" altLang="zh-CN" sz="1800" b="1" dirty="0">
                <a:solidFill>
                  <a:srgbClr val="0000FF"/>
                </a:solidFill>
              </a:rPr>
              <a:t>        </a:t>
            </a:r>
            <a:r>
              <a:rPr lang="en-US" altLang="zh-CN" sz="1800" dirty="0">
                <a:solidFill>
                  <a:srgbClr val="0000FF"/>
                </a:solidFill>
              </a:rPr>
              <a:t>Published in June 2023.</a:t>
            </a:r>
          </a:p>
          <a:p>
            <a:pPr marL="285750" indent="-285750" algn="just">
              <a:buFont typeface="Wingdings" panose="05000000000000000000" pitchFamily="2" charset="2"/>
              <a:buChar char="Ø"/>
            </a:pPr>
            <a:r>
              <a:rPr lang="en-US" altLang="zh-CN" sz="1800" dirty="0"/>
              <a:t>TR 28.836 Study on intent-driven management for network slicing</a:t>
            </a:r>
            <a:r>
              <a:rPr lang="en-US" altLang="zh-CN" sz="1800" b="1" dirty="0"/>
              <a:t>.   </a:t>
            </a:r>
          </a:p>
          <a:p>
            <a:pPr algn="just"/>
            <a:r>
              <a:rPr lang="en-US" altLang="zh-CN" sz="1800" b="1" dirty="0">
                <a:solidFill>
                  <a:srgbClr val="0000FF"/>
                </a:solidFill>
              </a:rPr>
              <a:t>        </a:t>
            </a:r>
            <a:r>
              <a:rPr lang="en-US" altLang="zh-CN" sz="1800" dirty="0">
                <a:solidFill>
                  <a:srgbClr val="0000FF"/>
                </a:solidFill>
              </a:rPr>
              <a:t>Target date: Sep 2023.</a:t>
            </a:r>
          </a:p>
          <a:p>
            <a:pPr marL="285750" indent="-285750" algn="just">
              <a:buFont typeface="Wingdings" panose="05000000000000000000" pitchFamily="2" charset="2"/>
              <a:buChar char="Ø"/>
            </a:pPr>
            <a:r>
              <a:rPr lang="en-US" altLang="zh-CN" sz="1800" dirty="0"/>
              <a:t>TS 28.312 (R18)  Management and orchestration; Intent driven management services for mobile networks.</a:t>
            </a:r>
          </a:p>
          <a:p>
            <a:pPr lvl="1" indent="0" algn="just"/>
            <a:r>
              <a:rPr lang="en-US" altLang="zh-CN" sz="1800" dirty="0"/>
              <a:t> </a:t>
            </a:r>
            <a:r>
              <a:rPr lang="en-US" altLang="zh-CN" sz="1800" dirty="0">
                <a:solidFill>
                  <a:srgbClr val="0000FF"/>
                </a:solidFill>
              </a:rPr>
              <a:t>Target date: Dec 2023.</a:t>
            </a:r>
          </a:p>
        </p:txBody>
      </p:sp>
      <p:sp>
        <p:nvSpPr>
          <p:cNvPr id="3" name="文本框 2">
            <a:extLst>
              <a:ext uri="{FF2B5EF4-FFF2-40B4-BE49-F238E27FC236}">
                <a16:creationId xmlns:a16="http://schemas.microsoft.com/office/drawing/2014/main" id="{F8EA702F-8A47-4C87-B4A4-F5ABDBF3F07E}"/>
              </a:ext>
            </a:extLst>
          </p:cNvPr>
          <p:cNvSpPr txBox="1"/>
          <p:nvPr/>
        </p:nvSpPr>
        <p:spPr>
          <a:xfrm>
            <a:off x="579474" y="1015778"/>
            <a:ext cx="10229857" cy="369332"/>
          </a:xfrm>
          <a:prstGeom prst="rect">
            <a:avLst/>
          </a:prstGeom>
          <a:noFill/>
        </p:spPr>
        <p:txBody>
          <a:bodyPr wrap="square" rtlCol="0">
            <a:spAutoFit/>
          </a:bodyPr>
          <a:lstStyle/>
          <a:p>
            <a:r>
              <a:rPr lang="en-US" altLang="zh-CN" sz="1800" b="1" dirty="0">
                <a:solidFill>
                  <a:srgbClr val="0000FF"/>
                </a:solidFill>
              </a:rPr>
              <a:t>3GPP SA5 start the intent driven management work since June 2018.</a:t>
            </a:r>
            <a:endParaRPr lang="zh-CN" altLang="en-US" sz="1800" b="1" dirty="0">
              <a:solidFill>
                <a:srgbClr val="0000FF"/>
              </a:solidFill>
            </a:endParaRPr>
          </a:p>
        </p:txBody>
      </p:sp>
    </p:spTree>
    <p:extLst>
      <p:ext uri="{BB962C8B-B14F-4D97-AF65-F5344CB8AC3E}">
        <p14:creationId xmlns:p14="http://schemas.microsoft.com/office/powerpoint/2010/main" val="78867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2E9FB8-557B-40C4-965B-0A47F524270F}"/>
              </a:ext>
            </a:extLst>
          </p:cNvPr>
          <p:cNvSpPr>
            <a:spLocks noGrp="1"/>
          </p:cNvSpPr>
          <p:nvPr>
            <p:ph type="title"/>
          </p:nvPr>
        </p:nvSpPr>
        <p:spPr>
          <a:xfrm>
            <a:off x="134253" y="2696524"/>
            <a:ext cx="12141035" cy="1143000"/>
          </a:xfrm>
        </p:spPr>
        <p:txBody>
          <a:bodyPr/>
          <a:lstStyle/>
          <a:p>
            <a:r>
              <a:rPr lang="en-US" altLang="zh-CN" dirty="0"/>
              <a:t>Key outcomes from R17 Intent Driven Management WI</a:t>
            </a:r>
            <a:endParaRPr lang="zh-CN" altLang="en-US" dirty="0"/>
          </a:p>
        </p:txBody>
      </p:sp>
      <p:sp>
        <p:nvSpPr>
          <p:cNvPr id="4" name="灯片编号占位符 3">
            <a:extLst>
              <a:ext uri="{FF2B5EF4-FFF2-40B4-BE49-F238E27FC236}">
                <a16:creationId xmlns:a16="http://schemas.microsoft.com/office/drawing/2014/main" id="{9F3F79B4-D3B8-48B3-98F7-24AD4676BE12}"/>
              </a:ext>
            </a:extLst>
          </p:cNvPr>
          <p:cNvSpPr>
            <a:spLocks noGrp="1"/>
          </p:cNvSpPr>
          <p:nvPr>
            <p:ph type="sldNum" sz="quarter" idx="10"/>
          </p:nvPr>
        </p:nvSpPr>
        <p:spPr/>
        <p:txBody>
          <a:bodyPr/>
          <a:lstStyle/>
          <a:p>
            <a:pPr>
              <a:defRPr/>
            </a:pPr>
            <a:fld id="{8B78E712-7E90-46AF-8873-540771249AD5}" type="slidenum">
              <a:rPr lang="en-GB" smtClean="0"/>
              <a:pPr>
                <a:defRPr/>
              </a:pPr>
              <a:t>5</a:t>
            </a:fld>
            <a:endParaRPr lang="en-GB" dirty="0"/>
          </a:p>
        </p:txBody>
      </p:sp>
    </p:spTree>
    <p:extLst>
      <p:ext uri="{BB962C8B-B14F-4D97-AF65-F5344CB8AC3E}">
        <p14:creationId xmlns:p14="http://schemas.microsoft.com/office/powerpoint/2010/main" val="220178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 y="42040"/>
            <a:ext cx="8135008" cy="974315"/>
          </a:xfrm>
        </p:spPr>
        <p:txBody>
          <a:bodyPr/>
          <a:lstStyle/>
          <a:p>
            <a:pPr algn="l"/>
            <a:r>
              <a:rPr lang="sv-SE" altLang="zh-CN" sz="3200" dirty="0"/>
              <a:t>3GPP </a:t>
            </a:r>
            <a:r>
              <a:rPr lang="sv-SE" sz="3200" dirty="0"/>
              <a:t>R17 Intent definition and concept</a:t>
            </a:r>
          </a:p>
        </p:txBody>
      </p:sp>
      <p:sp>
        <p:nvSpPr>
          <p:cNvPr id="3" name="文本框 2"/>
          <p:cNvSpPr txBox="1"/>
          <p:nvPr/>
        </p:nvSpPr>
        <p:spPr>
          <a:xfrm>
            <a:off x="777765" y="1116956"/>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b="1" dirty="0"/>
              <a:t>Intent Definition: </a:t>
            </a:r>
          </a:p>
        </p:txBody>
      </p:sp>
      <p:sp>
        <p:nvSpPr>
          <p:cNvPr id="5" name="矩形 4"/>
          <p:cNvSpPr/>
          <p:nvPr/>
        </p:nvSpPr>
        <p:spPr bwMode="auto">
          <a:xfrm>
            <a:off x="1171903" y="1544307"/>
            <a:ext cx="10132591" cy="630930"/>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altLang="zh-CN" sz="1600" b="1" dirty="0"/>
              <a:t>Intent:</a:t>
            </a:r>
            <a:r>
              <a:rPr lang="en-GB" altLang="zh-CN" sz="1600" dirty="0"/>
              <a:t> </a:t>
            </a:r>
            <a:r>
              <a:rPr lang="en-US" altLang="zh-CN" sz="1600" dirty="0"/>
              <a:t>expectations including requirements, goals and constraints given to a 3GPP system, without specifying how to achieve them</a:t>
            </a:r>
            <a:r>
              <a:rPr lang="en-GB" altLang="zh-CN" sz="1600" dirty="0"/>
              <a:t>.</a:t>
            </a:r>
            <a:endParaRPr lang="zh-CN" altLang="zh-CN" sz="1600" dirty="0"/>
          </a:p>
        </p:txBody>
      </p:sp>
      <p:sp>
        <p:nvSpPr>
          <p:cNvPr id="8" name="文本框 7"/>
          <p:cNvSpPr txBox="1"/>
          <p:nvPr/>
        </p:nvSpPr>
        <p:spPr>
          <a:xfrm>
            <a:off x="879160" y="2438483"/>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b="1" dirty="0"/>
              <a:t>General Concept of Intent: </a:t>
            </a:r>
          </a:p>
        </p:txBody>
      </p:sp>
      <p:sp>
        <p:nvSpPr>
          <p:cNvPr id="9" name="矩形 8"/>
          <p:cNvSpPr/>
          <p:nvPr/>
        </p:nvSpPr>
        <p:spPr bwMode="auto">
          <a:xfrm>
            <a:off x="1171903" y="2877637"/>
            <a:ext cx="10132591" cy="2081334"/>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gn="just">
              <a:buFont typeface="Wingdings" panose="05000000000000000000" pitchFamily="2" charset="2"/>
              <a:buChar char="u"/>
            </a:pPr>
            <a:r>
              <a:rPr lang="en-GB" altLang="zh-CN" sz="1600" dirty="0"/>
              <a:t>An intent is typically understandable by humans, and also needs to be interpreted by a machine without any ambiguity.</a:t>
            </a:r>
            <a:endParaRPr lang="zh-CN" altLang="zh-CN" sz="1600" dirty="0"/>
          </a:p>
          <a:p>
            <a:pPr marL="285750" indent="-285750" algn="just">
              <a:buFont typeface="Wingdings" panose="05000000000000000000" pitchFamily="2" charset="2"/>
              <a:buChar char="u"/>
            </a:pPr>
            <a:r>
              <a:rPr lang="en-GB" altLang="zh-CN" sz="1600" dirty="0"/>
              <a:t>An intent focuses more on describing the "What" needs to be achieved and less on "How" the outcomes should be achieved…</a:t>
            </a:r>
          </a:p>
          <a:p>
            <a:pPr marL="285750" indent="-285750" algn="just">
              <a:buFont typeface="Wingdings" panose="05000000000000000000" pitchFamily="2" charset="2"/>
              <a:buChar char="u"/>
            </a:pPr>
            <a:r>
              <a:rPr lang="en-GB" altLang="zh-CN" sz="1600" dirty="0"/>
              <a:t>The expectations expressed by an intent are agnostic to the underlying system implementation, technology and infrastructure…</a:t>
            </a:r>
          </a:p>
          <a:p>
            <a:pPr marL="285750" indent="-285750" algn="just">
              <a:buFont typeface="Wingdings" panose="05000000000000000000" pitchFamily="2" charset="2"/>
              <a:buChar char="u"/>
            </a:pPr>
            <a:r>
              <a:rPr lang="en-GB" altLang="zh-CN" sz="1600" dirty="0"/>
              <a:t>An intent needs to be quantifiable from network data so that the fulfilment result can be measured and evaluated.</a:t>
            </a:r>
            <a:endParaRPr lang="zh-CN" altLang="zh-CN" sz="1600" dirty="0"/>
          </a:p>
        </p:txBody>
      </p:sp>
      <p:sp>
        <p:nvSpPr>
          <p:cNvPr id="7" name="文本框 6"/>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Tree>
    <p:extLst>
      <p:ext uri="{BB962C8B-B14F-4D97-AF65-F5344CB8AC3E}">
        <p14:creationId xmlns:p14="http://schemas.microsoft.com/office/powerpoint/2010/main" val="168845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67718" cy="735106"/>
          </a:xfrm>
        </p:spPr>
        <p:txBody>
          <a:bodyPr/>
          <a:lstStyle/>
          <a:p>
            <a:pPr algn="l"/>
            <a:r>
              <a:rPr lang="sv-SE" sz="3200" dirty="0"/>
              <a:t>3GPP </a:t>
            </a:r>
            <a:r>
              <a:rPr lang="en-US" altLang="zh-CN" sz="3200" dirty="0"/>
              <a:t>R17 Intent categories</a:t>
            </a:r>
            <a:endParaRPr lang="sv-SE" sz="3200" dirty="0"/>
          </a:p>
        </p:txBody>
      </p:sp>
      <p:sp>
        <p:nvSpPr>
          <p:cNvPr id="3" name="文本框 2"/>
          <p:cNvSpPr txBox="1"/>
          <p:nvPr/>
        </p:nvSpPr>
        <p:spPr>
          <a:xfrm>
            <a:off x="367861" y="986118"/>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Intent categories based on user types</a:t>
            </a:r>
            <a:r>
              <a:rPr lang="en-US" altLang="zh-CN" sz="1800" b="1" dirty="0"/>
              <a:t>: </a:t>
            </a:r>
          </a:p>
        </p:txBody>
      </p:sp>
      <p:sp>
        <p:nvSpPr>
          <p:cNvPr id="5" name="矩形 4"/>
          <p:cNvSpPr/>
          <p:nvPr/>
        </p:nvSpPr>
        <p:spPr bwMode="auto">
          <a:xfrm>
            <a:off x="367861" y="1418182"/>
            <a:ext cx="11435256" cy="4453700"/>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altLang="zh-CN" sz="1600" dirty="0"/>
              <a:t>Based on roles related to 5G networks and network slicing management, different kinds of intents are applicable for different kinds of standardized reference interfaces.</a:t>
            </a:r>
          </a:p>
        </p:txBody>
      </p:sp>
      <p:sp>
        <p:nvSpPr>
          <p:cNvPr id="6" name="矩形 5"/>
          <p:cNvSpPr/>
          <p:nvPr/>
        </p:nvSpPr>
        <p:spPr>
          <a:xfrm>
            <a:off x="462457" y="2151510"/>
            <a:ext cx="5685784" cy="3416320"/>
          </a:xfrm>
          <a:prstGeom prst="rect">
            <a:avLst/>
          </a:prstGeom>
        </p:spPr>
        <p:txBody>
          <a:bodyPr wrap="square">
            <a:spAutoFit/>
          </a:bodyPr>
          <a:lstStyle/>
          <a:p>
            <a:pPr algn="just"/>
            <a:r>
              <a:rPr lang="en-GB" altLang="zh-CN" sz="1200" dirty="0"/>
              <a:t>- </a:t>
            </a:r>
            <a:r>
              <a:rPr lang="en-GB" altLang="zh-CN" sz="1200" b="1" dirty="0"/>
              <a:t>Intent from Communication Service Customer (Intent-CSC)</a:t>
            </a:r>
            <a:r>
              <a:rPr lang="en-GB" altLang="zh-CN" sz="1200" dirty="0"/>
              <a:t>: Intent from Communication Service Customer enables Communication Service Customer (CSC) to express which properties of a communication service the CSC may request from CSP without knowing how to do the detailed management for communication service. For example, Intent-CSC can be 'Enable a V2X communication service for a group of vehicles in certain time'.</a:t>
            </a:r>
            <a:endParaRPr lang="zh-CN" altLang="zh-CN" sz="1200" dirty="0"/>
          </a:p>
          <a:p>
            <a:pPr algn="just"/>
            <a:r>
              <a:rPr lang="en-GB" altLang="zh-CN" sz="1200" b="1" dirty="0"/>
              <a:t>- Intent from Communication Service Provider (Intent-CSP)</a:t>
            </a:r>
            <a:r>
              <a:rPr lang="en-GB" altLang="zh-CN" sz="1200" dirty="0"/>
              <a:t>: Intent from Communication Service Provider enables Communication Service Provider (CSP) to express an intent about what CSP would like to do for network without knowing how to do the detailed management for network. For example, Intent-CSP can be 'Provide a network service supporting V2X communications for Highway-417 to support 500 vehicles simultaneously'.</a:t>
            </a:r>
            <a:endParaRPr lang="zh-CN" altLang="zh-CN" sz="1200" dirty="0"/>
          </a:p>
          <a:p>
            <a:pPr algn="just"/>
            <a:r>
              <a:rPr lang="en-GB" altLang="zh-CN" sz="1200" b="1" dirty="0"/>
              <a:t>- Intent from Network Operator (Intent-NOP):</a:t>
            </a:r>
            <a:r>
              <a:rPr lang="en-GB" altLang="zh-CN" sz="1200" dirty="0"/>
              <a:t> Intent from Network Operator enables Network Operator (NOP) to provide what NOP would like to do for group of network elements (i.e. subnetwork) management and control without knowing how to do the detailed management for the network elements. For example, Intent-NOP can be 'Provide a radio network service to satisfy the specified coverage requirements and UE throughput requirement in certain area'.</a:t>
            </a:r>
            <a:endParaRPr lang="zh-CN" altLang="zh-CN" sz="1200" dirty="0"/>
          </a:p>
        </p:txBody>
      </p:sp>
      <p:pic>
        <p:nvPicPr>
          <p:cNvPr id="4" name="图片 3"/>
          <p:cNvPicPr>
            <a:picLocks noChangeAspect="1"/>
          </p:cNvPicPr>
          <p:nvPr/>
        </p:nvPicPr>
        <p:blipFill>
          <a:blip r:embed="rId2"/>
          <a:stretch>
            <a:fillRect/>
          </a:stretch>
        </p:blipFill>
        <p:spPr>
          <a:xfrm>
            <a:off x="6663267" y="2368246"/>
            <a:ext cx="4163505" cy="2804583"/>
          </a:xfrm>
          <a:prstGeom prst="rect">
            <a:avLst/>
          </a:prstGeom>
        </p:spPr>
      </p:pic>
      <p:sp>
        <p:nvSpPr>
          <p:cNvPr id="8" name="文本框 7">
            <a:extLst>
              <a:ext uri="{FF2B5EF4-FFF2-40B4-BE49-F238E27FC236}">
                <a16:creationId xmlns:a16="http://schemas.microsoft.com/office/drawing/2014/main" id="{6DE99663-D041-4682-9C99-C2A99B392D33}"/>
              </a:ext>
            </a:extLst>
          </p:cNvPr>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Tree>
    <p:extLst>
      <p:ext uri="{BB962C8B-B14F-4D97-AF65-F5344CB8AC3E}">
        <p14:creationId xmlns:p14="http://schemas.microsoft.com/office/powerpoint/2010/main" val="706221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45" y="66390"/>
            <a:ext cx="7262648" cy="1069360"/>
          </a:xfrm>
        </p:spPr>
        <p:txBody>
          <a:bodyPr/>
          <a:lstStyle/>
          <a:p>
            <a:pPr algn="l"/>
            <a:r>
              <a:rPr lang="sv-SE" sz="3200" dirty="0"/>
              <a:t>3</a:t>
            </a:r>
            <a:r>
              <a:rPr lang="en-US" altLang="zh-CN" sz="3200" dirty="0"/>
              <a:t>GPP R17 intent driven MnS concept</a:t>
            </a:r>
            <a:endParaRPr lang="sv-SE" sz="3200" dirty="0"/>
          </a:p>
        </p:txBody>
      </p:sp>
      <p:sp>
        <p:nvSpPr>
          <p:cNvPr id="3" name="文本框 2"/>
          <p:cNvSpPr txBox="1"/>
          <p:nvPr/>
        </p:nvSpPr>
        <p:spPr>
          <a:xfrm>
            <a:off x="379971" y="1210562"/>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Concept of Intent </a:t>
            </a:r>
            <a:r>
              <a:rPr lang="en-US" altLang="zh-CN" sz="1800" b="1" dirty="0"/>
              <a:t>driven MnS</a:t>
            </a:r>
          </a:p>
        </p:txBody>
      </p:sp>
      <p:sp>
        <p:nvSpPr>
          <p:cNvPr id="4" name="矩形 3"/>
          <p:cNvSpPr/>
          <p:nvPr/>
        </p:nvSpPr>
        <p:spPr>
          <a:xfrm>
            <a:off x="623539" y="1704324"/>
            <a:ext cx="7428779" cy="3970318"/>
          </a:xfrm>
          <a:prstGeom prst="rect">
            <a:avLst/>
          </a:prstGeom>
        </p:spPr>
        <p:txBody>
          <a:bodyPr wrap="square">
            <a:spAutoFit/>
          </a:bodyPr>
          <a:lstStyle/>
          <a:p>
            <a:pPr algn="just"/>
            <a:r>
              <a:rPr lang="en-US" altLang="zh-CN" sz="1400" dirty="0"/>
              <a:t>Intent support in 3GPP is provided via an Intent Driven Management Service (MnS). As with other 3GPP defined MnSs in Service Based Management Architecture (SBMA), an intent driven MnS Producer (provided by an intent driven system) </a:t>
            </a:r>
            <a:r>
              <a:rPr lang="en-GB" altLang="zh-CN" sz="1400" b="1" dirty="0"/>
              <a:t>allows its consumer to express intents for managing the network and services and to obtain feedback of intent evaluation results.</a:t>
            </a:r>
          </a:p>
          <a:p>
            <a:pPr algn="just"/>
            <a:endParaRPr lang="en-GB" altLang="zh-CN" sz="1400" b="1" dirty="0"/>
          </a:p>
          <a:p>
            <a:pPr algn="just"/>
            <a:r>
              <a:rPr lang="en-GB" altLang="zh-CN" sz="1400" dirty="0"/>
              <a:t>An Intent driven MnS includes the following management capabilities to support intent lifecycle management:</a:t>
            </a:r>
            <a:endParaRPr lang="zh-CN" altLang="zh-CN" sz="1400" dirty="0"/>
          </a:p>
          <a:p>
            <a:pPr algn="just"/>
            <a:r>
              <a:rPr lang="en-GB" altLang="zh-CN" sz="1400" b="1" dirty="0"/>
              <a:t>- Create an intent</a:t>
            </a:r>
            <a:r>
              <a:rPr lang="en-GB" altLang="zh-CN" sz="1400" dirty="0"/>
              <a:t>, a MnS Consumer request to create a new intent on the MnS producer.</a:t>
            </a:r>
            <a:endParaRPr lang="zh-CN" altLang="zh-CN" sz="1400" dirty="0"/>
          </a:p>
          <a:p>
            <a:pPr algn="just"/>
            <a:r>
              <a:rPr lang="en-GB" altLang="zh-CN" sz="1400" b="1" dirty="0"/>
              <a:t>- Activate an intent, </a:t>
            </a:r>
            <a:r>
              <a:rPr lang="en-GB" altLang="zh-CN" sz="1400" dirty="0"/>
              <a:t>MnS Consumer request to activate an intent on the MnS producer when the intent is suspended.</a:t>
            </a:r>
            <a:endParaRPr lang="zh-CN" altLang="zh-CN" sz="1400" dirty="0"/>
          </a:p>
          <a:p>
            <a:pPr algn="just"/>
            <a:r>
              <a:rPr lang="en-GB" altLang="zh-CN" sz="1400" b="1" dirty="0"/>
              <a:t>- De-activate an intent</a:t>
            </a:r>
            <a:r>
              <a:rPr lang="en-GB" altLang="zh-CN" sz="1400" dirty="0"/>
              <a:t>, MnS consumer request to de-activate an intent on the MnS producer for a temporary suspension.</a:t>
            </a:r>
            <a:endParaRPr lang="zh-CN" altLang="zh-CN" sz="1400" dirty="0"/>
          </a:p>
          <a:p>
            <a:pPr algn="just"/>
            <a:r>
              <a:rPr lang="en-GB" altLang="zh-CN" sz="1400" b="1" dirty="0"/>
              <a:t>- Delete an intent</a:t>
            </a:r>
            <a:r>
              <a:rPr lang="en-GB" altLang="zh-CN" sz="1400" dirty="0"/>
              <a:t>, MnS Consumer request to remove an intent on the MnS producer.</a:t>
            </a:r>
            <a:endParaRPr lang="zh-CN" altLang="zh-CN" sz="1400" dirty="0"/>
          </a:p>
          <a:p>
            <a:pPr algn="just"/>
            <a:r>
              <a:rPr lang="en-GB" altLang="zh-CN" sz="1400" b="1" dirty="0"/>
              <a:t>- Modify an intent, </a:t>
            </a:r>
            <a:r>
              <a:rPr lang="en-GB" altLang="zh-CN" sz="1400" dirty="0"/>
              <a:t>MnS Consumer request to modify the content of the intent (e.g. optimization goal) on the MnS producer.</a:t>
            </a:r>
            <a:endParaRPr lang="zh-CN" altLang="zh-CN" sz="1400" dirty="0"/>
          </a:p>
          <a:p>
            <a:pPr algn="just"/>
            <a:r>
              <a:rPr lang="en-GB" altLang="zh-CN" sz="1400" b="1" dirty="0"/>
              <a:t>- Query an intent</a:t>
            </a:r>
            <a:r>
              <a:rPr lang="en-GB" altLang="zh-CN" sz="1400" dirty="0"/>
              <a:t>, MnS Consumer request to return the content and state (e.g. active, inactive) of the intent on the MnS producer.</a:t>
            </a:r>
            <a:endParaRPr lang="zh-CN" altLang="zh-CN" sz="1400" dirty="0"/>
          </a:p>
        </p:txBody>
      </p:sp>
      <p:sp>
        <p:nvSpPr>
          <p:cNvPr id="8" name="矩形 7"/>
          <p:cNvSpPr/>
          <p:nvPr/>
        </p:nvSpPr>
        <p:spPr bwMode="auto">
          <a:xfrm>
            <a:off x="483233" y="1614245"/>
            <a:ext cx="10669722" cy="3929305"/>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pic>
        <p:nvPicPr>
          <p:cNvPr id="9" name="图片 8"/>
          <p:cNvPicPr/>
          <p:nvPr/>
        </p:nvPicPr>
        <p:blipFill>
          <a:blip r:embed="rId2">
            <a:extLst>
              <a:ext uri="{28A0092B-C50C-407E-A947-70E740481C1C}">
                <a14:useLocalDpi xmlns:a14="http://schemas.microsoft.com/office/drawing/2010/main" val="0"/>
              </a:ext>
            </a:extLst>
          </a:blip>
          <a:srcRect/>
          <a:stretch>
            <a:fillRect/>
          </a:stretch>
        </p:blipFill>
        <p:spPr bwMode="auto">
          <a:xfrm>
            <a:off x="8414941" y="2689637"/>
            <a:ext cx="2126060" cy="1933164"/>
          </a:xfrm>
          <a:prstGeom prst="rect">
            <a:avLst/>
          </a:prstGeom>
          <a:noFill/>
          <a:ln>
            <a:noFill/>
          </a:ln>
        </p:spPr>
      </p:pic>
      <p:sp>
        <p:nvSpPr>
          <p:cNvPr id="11" name="文本框 10">
            <a:extLst>
              <a:ext uri="{FF2B5EF4-FFF2-40B4-BE49-F238E27FC236}">
                <a16:creationId xmlns:a16="http://schemas.microsoft.com/office/drawing/2014/main" id="{F102C309-DB28-4259-B36C-58C70EFB4E95}"/>
              </a:ext>
            </a:extLst>
          </p:cNvPr>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Tree>
    <p:extLst>
      <p:ext uri="{BB962C8B-B14F-4D97-AF65-F5344CB8AC3E}">
        <p14:creationId xmlns:p14="http://schemas.microsoft.com/office/powerpoint/2010/main" val="3151298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4" y="43696"/>
            <a:ext cx="8103477" cy="785650"/>
          </a:xfrm>
        </p:spPr>
        <p:txBody>
          <a:bodyPr/>
          <a:lstStyle/>
          <a:p>
            <a:pPr algn="l"/>
            <a:r>
              <a:rPr lang="sv-SE" sz="3200" dirty="0"/>
              <a:t>3GPP </a:t>
            </a:r>
            <a:r>
              <a:rPr lang="en-US" sz="3200" dirty="0"/>
              <a:t>R17 </a:t>
            </a:r>
            <a:r>
              <a:rPr lang="sv-SE" sz="3200" dirty="0"/>
              <a:t>Intent driven closed loop concept</a:t>
            </a:r>
          </a:p>
        </p:txBody>
      </p:sp>
      <p:sp>
        <p:nvSpPr>
          <p:cNvPr id="3" name="文本框 2"/>
          <p:cNvSpPr txBox="1"/>
          <p:nvPr/>
        </p:nvSpPr>
        <p:spPr>
          <a:xfrm>
            <a:off x="252246" y="1017958"/>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Intent driven closed-loop</a:t>
            </a:r>
            <a:endParaRPr lang="en-US" altLang="zh-CN" sz="1800" b="1" dirty="0"/>
          </a:p>
        </p:txBody>
      </p:sp>
      <p:sp>
        <p:nvSpPr>
          <p:cNvPr id="8" name="矩形 7"/>
          <p:cNvSpPr/>
          <p:nvPr/>
        </p:nvSpPr>
        <p:spPr bwMode="auto">
          <a:xfrm>
            <a:off x="471123" y="1445053"/>
            <a:ext cx="10091773" cy="4653176"/>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5" name="矩形 4"/>
          <p:cNvSpPr/>
          <p:nvPr/>
        </p:nvSpPr>
        <p:spPr>
          <a:xfrm>
            <a:off x="537273" y="1560580"/>
            <a:ext cx="10025623" cy="1323439"/>
          </a:xfrm>
          <a:prstGeom prst="rect">
            <a:avLst/>
          </a:prstGeom>
        </p:spPr>
        <p:txBody>
          <a:bodyPr wrap="square">
            <a:spAutoFit/>
          </a:bodyPr>
          <a:lstStyle/>
          <a:p>
            <a:pPr algn="just"/>
            <a:r>
              <a:rPr lang="en-US" altLang="zh-CN" sz="1600" dirty="0"/>
              <a:t>Intent can be used for management and control of closed-loop automation (e.g. intent can be used to specify the goals for the closed-loop), which means the intent can be translated to policies and management tasks that the MnS producer needs to execute for the closed-loop automation. In the intent driven management approach, the mechanisms that the MnS producer using closed-loop automation mechanisms to satisfy the intent is the implementation of the MnS producer and shall not be standardized.</a:t>
            </a:r>
            <a:endParaRPr lang="zh-CN" altLang="en-US" sz="1600" dirty="0"/>
          </a:p>
        </p:txBody>
      </p:sp>
      <p:pic>
        <p:nvPicPr>
          <p:cNvPr id="10" name="图片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0700" y="2999546"/>
            <a:ext cx="5424433" cy="2681587"/>
          </a:xfrm>
          <a:prstGeom prst="rect">
            <a:avLst/>
          </a:prstGeom>
          <a:noFill/>
          <a:ln>
            <a:noFill/>
          </a:ln>
        </p:spPr>
      </p:pic>
      <p:sp>
        <p:nvSpPr>
          <p:cNvPr id="11" name="文本框 10">
            <a:extLst>
              <a:ext uri="{FF2B5EF4-FFF2-40B4-BE49-F238E27FC236}">
                <a16:creationId xmlns:a16="http://schemas.microsoft.com/office/drawing/2014/main" id="{0F52C9EA-F3B2-4E1C-A09F-74E007C344AC}"/>
              </a:ext>
            </a:extLst>
          </p:cNvPr>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Tree>
    <p:extLst>
      <p:ext uri="{BB962C8B-B14F-4D97-AF65-F5344CB8AC3E}">
        <p14:creationId xmlns:p14="http://schemas.microsoft.com/office/powerpoint/2010/main" val="4089629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177099</TotalTime>
  <Words>2207</Words>
  <Application>Microsoft Office PowerPoint</Application>
  <PresentationFormat>宽屏</PresentationFormat>
  <Paragraphs>276</Paragraphs>
  <Slides>24</Slides>
  <Notes>4</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33" baseType="lpstr">
      <vt:lpstr>等线</vt:lpstr>
      <vt:lpstr>宋体</vt:lpstr>
      <vt:lpstr>Arial</vt:lpstr>
      <vt:lpstr>Calibri</vt:lpstr>
      <vt:lpstr>Courier New</vt:lpstr>
      <vt:lpstr>Times New Roman</vt:lpstr>
      <vt:lpstr>Wingdings</vt:lpstr>
      <vt:lpstr>Office Theme</vt:lpstr>
      <vt:lpstr>Document</vt:lpstr>
      <vt:lpstr>3GPP-ZSM joint discussion on Intent Driven Management  3th August,2023</vt:lpstr>
      <vt:lpstr>PowerPoint 演示文稿</vt:lpstr>
      <vt:lpstr>SA5 workplan</vt:lpstr>
      <vt:lpstr>Outcome from 3GPP work on intent driven management</vt:lpstr>
      <vt:lpstr>Key outcomes from R17 Intent Driven Management WI</vt:lpstr>
      <vt:lpstr>3GPP R17 Intent definition and concept</vt:lpstr>
      <vt:lpstr>3GPP R17 Intent categories</vt:lpstr>
      <vt:lpstr>3GPP R17 intent driven MnS concept</vt:lpstr>
      <vt:lpstr>3GPP R17 Intent driven closed loop concept</vt:lpstr>
      <vt:lpstr>3GPP R17 Intent driven Use cases</vt:lpstr>
      <vt:lpstr>3GPP R17 Intent Driven MnS Stage2 and Stage3 definition</vt:lpstr>
      <vt:lpstr>3GPP R17 Intent Driven MnS Stage2 and Stage3 definition</vt:lpstr>
      <vt:lpstr>3GPP R17 Radio Network Expectation</vt:lpstr>
      <vt:lpstr>Workflow example of creating Intent containing an expectation for delivering radio network</vt:lpstr>
      <vt:lpstr>Key outcomes from R18 FS_enhanced Intent Driven Management Service SI</vt:lpstr>
      <vt:lpstr>3GPP R18  New scenarios and new capabilities</vt:lpstr>
      <vt:lpstr>3GPP R18  Potential solutions for collaboration with other SDOs</vt:lpstr>
      <vt:lpstr>3GPP R18  Potential solutions for collaboration with other SDOs</vt:lpstr>
      <vt:lpstr>Progress and Plan for R18 Intent Driven MnS for Mobile Network WI</vt:lpstr>
      <vt:lpstr>3GPP R18 IDMS_MN_ph2 WI</vt:lpstr>
      <vt:lpstr>Questions</vt:lpstr>
      <vt:lpstr>3GPP proposals</vt:lpstr>
      <vt:lpstr>Thanks</vt:lpstr>
      <vt:lpstr>3GPP SA5/OAM R18 timeline</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Huawei-XuRuiyue</cp:lastModifiedBy>
  <cp:revision>4427</cp:revision>
  <dcterms:created xsi:type="dcterms:W3CDTF">2008-08-30T09:32:10Z</dcterms:created>
  <dcterms:modified xsi:type="dcterms:W3CDTF">2023-06-29T11:05:40Z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(3)ULf3QMcSv9bw6PWXmpylZAq95scYxPfg3OxCkIEmxhsSbvyDNhtm3dqxtbXtsrYYMVuOSOLA
GgJ6Y0n+NmU+K6zi4duLQZKDymq034K1kddOIT/1a7kfaegZcTo2MFpt935FXEdx2TirRVwS
LTyX3yihKknAOyVwf6+D+AxV8y5yYrbQQ4ZtszDITZqkmHV2owsoqhAtV87o6QsnQz/oTHCP
UjizqOPxnMQdTpBckr</vt:lpwstr>
  </property>
  <property fmtid="{D5CDD505-2E9C-101B-9397-08002B2CF9AE}" pid="3" name="_2015_ms_pID_7253431">
    <vt:lpwstr>0WprCS5nfMVG9woifOVeHCvOAABAgdFmvwxVNJCsEfYqWseZmmgLL4
+f6P90tUiXup1qoAhzDBoM2hrrtrGIrVyqv0Eh2Gpn3FD87slxVnHc9mdLH20haHeg7C4bA6
c9PMPKtMIX53Gm5O0QCNoiyznn9qkQ0bKvpkk4FuoPmkZO3z8awhWrfxAQxDjPcZHwxO6jLG
aUY+/gX7IAXST7BqUuyfHfkhY4+7XUHWDAR7</vt:lpwstr>
  </property>
  <property fmtid="{D5CDD505-2E9C-101B-9397-08002B2CF9AE}" pid="4" name="_2015_ms_pID_7253432">
    <vt:lpwstr>Kg==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1687652785</vt:lpwstr>
  </property>
</Properties>
</file>