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0"/>
  </p:notesMasterIdLst>
  <p:handoutMasterIdLst>
    <p:handoutMasterId r:id="rId21"/>
  </p:handoutMasterIdLst>
  <p:sldIdLst>
    <p:sldId id="303" r:id="rId2"/>
    <p:sldId id="793" r:id="rId3"/>
    <p:sldId id="897" r:id="rId4"/>
    <p:sldId id="893" r:id="rId5"/>
    <p:sldId id="894" r:id="rId6"/>
    <p:sldId id="900" r:id="rId7"/>
    <p:sldId id="901" r:id="rId8"/>
    <p:sldId id="902" r:id="rId9"/>
    <p:sldId id="910" r:id="rId10"/>
    <p:sldId id="903" r:id="rId11"/>
    <p:sldId id="915" r:id="rId12"/>
    <p:sldId id="908" r:id="rId13"/>
    <p:sldId id="914" r:id="rId14"/>
    <p:sldId id="898" r:id="rId15"/>
    <p:sldId id="899" r:id="rId16"/>
    <p:sldId id="906" r:id="rId17"/>
    <p:sldId id="916" r:id="rId18"/>
    <p:sldId id="909" r:id="rId19"/>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4" autoAdjust="0"/>
    <p:restoredTop sz="97931" autoAdjust="0"/>
  </p:normalViewPr>
  <p:slideViewPr>
    <p:cSldViewPr snapToGrid="0">
      <p:cViewPr varScale="1">
        <p:scale>
          <a:sx n="90" d="100"/>
          <a:sy n="90" d="100"/>
        </p:scale>
        <p:origin x="82"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02" y="-4339"/>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2/22/2022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dirty="0"/>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2/22/2022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dirty="0"/>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dirty="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10</a:t>
            </a:fld>
            <a:endParaRPr lang="en-GB" altLang="en-US" dirty="0"/>
          </a:p>
        </p:txBody>
      </p:sp>
    </p:spTree>
    <p:extLst>
      <p:ext uri="{BB962C8B-B14F-4D97-AF65-F5344CB8AC3E}">
        <p14:creationId xmlns:p14="http://schemas.microsoft.com/office/powerpoint/2010/main" val="132399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14</a:t>
            </a:fld>
            <a:endParaRPr lang="en-GB" altLang="en-US" dirty="0"/>
          </a:p>
        </p:txBody>
      </p:sp>
    </p:spTree>
    <p:extLst>
      <p:ext uri="{BB962C8B-B14F-4D97-AF65-F5344CB8AC3E}">
        <p14:creationId xmlns:p14="http://schemas.microsoft.com/office/powerpoint/2010/main" val="1993941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orge.3gpp.org/rep/sa5/MnS/-/blob/Rel17-draft/OpenAPI/provMnS.ya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forge.3gpp.org/rep/sa5/MnS/-/blob/TS_28.312_intent_NRM_For_merge/OpenAPI/intentNrm.ya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90849" y="2492610"/>
            <a:ext cx="8621712" cy="1882165"/>
          </a:xfrm>
        </p:spPr>
        <p:txBody>
          <a:bodyPr>
            <a:noAutofit/>
          </a:bodyPr>
          <a:lstStyle/>
          <a:p>
            <a:pPr>
              <a:defRPr/>
            </a:pPr>
            <a:r>
              <a:rPr lang="en-US" altLang="zh-CN" sz="4800" b="1" dirty="0" smtClean="0"/>
              <a:t>3GPP-TMF call</a:t>
            </a:r>
            <a:r>
              <a:rPr lang="en-GB" sz="4800" b="1" i="1" dirty="0"/>
              <a:t/>
            </a:r>
            <a:br>
              <a:rPr lang="en-GB" sz="4800" b="1" i="1" dirty="0"/>
            </a:br>
            <a:r>
              <a:rPr lang="fr-FR" sz="2400" dirty="0" smtClean="0">
                <a:latin typeface="Arial" pitchFamily="34" charset="0"/>
              </a:rPr>
              <a:t>23 </a:t>
            </a:r>
            <a:r>
              <a:rPr lang="en-US" sz="2400" dirty="0" smtClean="0">
                <a:latin typeface="Arial" pitchFamily="34" charset="0"/>
              </a:rPr>
              <a:t>February,2022</a:t>
            </a:r>
            <a:endParaRPr lang="en-GB" sz="4800" dirty="0">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smtClean="0"/>
              <a:t>3GPP </a:t>
            </a:r>
            <a:r>
              <a:rPr lang="en-US" altLang="zh-CN" sz="3200" dirty="0" smtClean="0"/>
              <a:t>R17 </a:t>
            </a:r>
            <a:r>
              <a:rPr lang="en-GB" altLang="zh-CN" sz="3200" dirty="0" smtClean="0"/>
              <a:t>Intent Driven MnS </a:t>
            </a:r>
            <a:r>
              <a:rPr lang="en-US" altLang="zh-CN" sz="3200" dirty="0" smtClean="0"/>
              <a:t>Stage2 and Stage3 definition</a:t>
            </a:r>
            <a:endParaRPr lang="zh-CN" altLang="en-US" sz="3200" dirty="0"/>
          </a:p>
        </p:txBody>
      </p:sp>
      <p:sp>
        <p:nvSpPr>
          <p:cNvPr id="3" name="文本框 2"/>
          <p:cNvSpPr txBox="1"/>
          <p:nvPr/>
        </p:nvSpPr>
        <p:spPr>
          <a:xfrm>
            <a:off x="331693" y="1523031"/>
            <a:ext cx="636542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smtClean="0"/>
              <a:t>Management operations for intent (MnS component type A)</a:t>
            </a:r>
            <a:endParaRPr lang="en-US" altLang="zh-CN" sz="1600" b="1" dirty="0" smtClean="0"/>
          </a:p>
        </p:txBody>
      </p:sp>
      <p:sp>
        <p:nvSpPr>
          <p:cNvPr id="5" name="矩形 4"/>
          <p:cNvSpPr/>
          <p:nvPr/>
        </p:nvSpPr>
        <p:spPr bwMode="auto">
          <a:xfrm>
            <a:off x="331692" y="1464040"/>
            <a:ext cx="6128135" cy="3558700"/>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8" name="文本框 7"/>
          <p:cNvSpPr txBox="1"/>
          <p:nvPr/>
        </p:nvSpPr>
        <p:spPr>
          <a:xfrm>
            <a:off x="1970845" y="5022740"/>
            <a:ext cx="8727634" cy="692497"/>
          </a:xfrm>
          <a:prstGeom prst="rect">
            <a:avLst/>
          </a:prstGeom>
          <a:noFill/>
        </p:spPr>
        <p:txBody>
          <a:bodyPr wrap="square" rtlCol="0">
            <a:spAutoFit/>
          </a:bodyPr>
          <a:lstStyle/>
          <a:p>
            <a:r>
              <a:rPr lang="en-US" altLang="zh-CN" dirty="0" smtClean="0"/>
              <a:t>OpenAPI:  </a:t>
            </a:r>
          </a:p>
          <a:p>
            <a:r>
              <a:rPr lang="en-US" altLang="zh-CN" dirty="0" smtClean="0">
                <a:hlinkClick r:id="rId3"/>
              </a:rPr>
              <a:t>https</a:t>
            </a:r>
            <a:r>
              <a:rPr lang="en-US" altLang="zh-CN" dirty="0">
                <a:hlinkClick r:id="rId3"/>
              </a:rPr>
              <a:t>://forge.3gpp.org/rep/sa5/MnS/-/</a:t>
            </a:r>
            <a:r>
              <a:rPr lang="en-US" altLang="zh-CN" dirty="0" smtClean="0">
                <a:hlinkClick r:id="rId3"/>
              </a:rPr>
              <a:t>blob/Rel17-draft/OpenAPI/provMnS.yaml</a:t>
            </a:r>
            <a:endParaRPr lang="en-US" altLang="zh-CN" dirty="0" smtClean="0"/>
          </a:p>
          <a:p>
            <a:r>
              <a:rPr lang="en-US" altLang="zh-CN" dirty="0">
                <a:hlinkClick r:id="rId4"/>
              </a:rPr>
              <a:t>https://forge.3gpp.org/rep/sa5/MnS/-/blob/TS_28.312_intent_NRM_For_merge/OpenAPI/intentNrm.yaml</a:t>
            </a:r>
            <a:r>
              <a:rPr lang="en-US" altLang="zh-CN" dirty="0"/>
              <a:t>  </a:t>
            </a:r>
            <a:r>
              <a:rPr lang="en-US" altLang="zh-CN" dirty="0" smtClean="0"/>
              <a:t> </a:t>
            </a:r>
            <a:endParaRPr lang="zh-CN" altLang="en-US" dirty="0"/>
          </a:p>
        </p:txBody>
      </p:sp>
      <p:sp>
        <p:nvSpPr>
          <p:cNvPr id="9" name="文本框 8"/>
          <p:cNvSpPr txBox="1"/>
          <p:nvPr/>
        </p:nvSpPr>
        <p:spPr>
          <a:xfrm>
            <a:off x="331692" y="6090804"/>
            <a:ext cx="4553575" cy="292388"/>
          </a:xfrm>
          <a:prstGeom prst="rect">
            <a:avLst/>
          </a:prstGeom>
          <a:noFill/>
        </p:spPr>
        <p:txBody>
          <a:bodyPr wrap="square" rtlCol="0">
            <a:spAutoFit/>
          </a:bodyPr>
          <a:lstStyle/>
          <a:p>
            <a:r>
              <a:rPr lang="en-US" altLang="zh-CN" dirty="0" smtClean="0"/>
              <a:t>Source: TS 28.312 v </a:t>
            </a:r>
            <a:r>
              <a:rPr lang="en-US" altLang="zh-CN" dirty="0"/>
              <a:t>0.8.0 (</a:t>
            </a:r>
            <a:r>
              <a:rPr lang="en-US" altLang="zh-CN" dirty="0" smtClean="0"/>
              <a:t>S5-221747)</a:t>
            </a:r>
            <a:r>
              <a:rPr lang="zh-CN" altLang="en-US" dirty="0" smtClean="0"/>
              <a:t> </a:t>
            </a:r>
            <a:r>
              <a:rPr lang="en-US" altLang="zh-CN" dirty="0" smtClean="0"/>
              <a:t>and TS 28.532</a:t>
            </a:r>
            <a:endParaRPr lang="zh-CN" altLang="en-US" dirty="0"/>
          </a:p>
        </p:txBody>
      </p:sp>
      <p:sp>
        <p:nvSpPr>
          <p:cNvPr id="10" name="文本框 9"/>
          <p:cNvSpPr txBox="1"/>
          <p:nvPr/>
        </p:nvSpPr>
        <p:spPr>
          <a:xfrm>
            <a:off x="1033688" y="5733743"/>
            <a:ext cx="10116911" cy="338554"/>
          </a:xfrm>
          <a:prstGeom prst="rect">
            <a:avLst/>
          </a:prstGeom>
          <a:noFill/>
        </p:spPr>
        <p:txBody>
          <a:bodyPr wrap="square" rtlCol="0">
            <a:spAutoFit/>
          </a:bodyPr>
          <a:lstStyle/>
          <a:p>
            <a:r>
              <a:rPr lang="en-US" altLang="zh-CN" sz="1600" dirty="0" smtClean="0">
                <a:solidFill>
                  <a:srgbClr val="C00000"/>
                </a:solidFill>
              </a:rPr>
              <a:t>The stage2 and corresponding openAPI(stage3) have been specified in TS 28.532 and TS 28.312</a:t>
            </a:r>
            <a:endParaRPr lang="zh-CN" altLang="en-US" sz="1600" dirty="0">
              <a:solidFill>
                <a:srgbClr val="C00000"/>
              </a:solidFill>
            </a:endParaRPr>
          </a:p>
        </p:txBody>
      </p:sp>
      <p:sp>
        <p:nvSpPr>
          <p:cNvPr id="11" name="文本框 10"/>
          <p:cNvSpPr txBox="1"/>
          <p:nvPr/>
        </p:nvSpPr>
        <p:spPr>
          <a:xfrm>
            <a:off x="6556880" y="1502583"/>
            <a:ext cx="5251073"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smtClean="0"/>
              <a:t>Intent Information Model</a:t>
            </a:r>
            <a:r>
              <a:rPr lang="en-US" altLang="zh-CN" sz="1600" b="1" dirty="0" smtClean="0"/>
              <a:t>(MnS component type B)</a:t>
            </a:r>
          </a:p>
        </p:txBody>
      </p:sp>
      <p:sp>
        <p:nvSpPr>
          <p:cNvPr id="12" name="矩形 11"/>
          <p:cNvSpPr/>
          <p:nvPr/>
        </p:nvSpPr>
        <p:spPr bwMode="auto">
          <a:xfrm>
            <a:off x="6556881" y="1464040"/>
            <a:ext cx="5241671" cy="3558700"/>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15" name="图片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5970" y="2194870"/>
            <a:ext cx="3896152" cy="2104360"/>
          </a:xfrm>
          <a:prstGeom prst="rect">
            <a:avLst/>
          </a:prstGeom>
          <a:noFill/>
          <a:ln>
            <a:noFill/>
          </a:ln>
        </p:spPr>
      </p:pic>
      <p:sp>
        <p:nvSpPr>
          <p:cNvPr id="4" name="文本框 3"/>
          <p:cNvSpPr txBox="1"/>
          <p:nvPr/>
        </p:nvSpPr>
        <p:spPr>
          <a:xfrm>
            <a:off x="6794175" y="4406741"/>
            <a:ext cx="4548759" cy="492443"/>
          </a:xfrm>
          <a:prstGeom prst="rect">
            <a:avLst/>
          </a:prstGeom>
          <a:noFill/>
        </p:spPr>
        <p:txBody>
          <a:bodyPr wrap="square" rtlCol="0">
            <a:spAutoFit/>
          </a:bodyPr>
          <a:lstStyle/>
          <a:p>
            <a:pPr marL="285750" indent="-285750">
              <a:buFont typeface="Wingdings" panose="05000000000000000000" pitchFamily="2" charset="2"/>
              <a:buChar char="n"/>
            </a:pPr>
            <a:r>
              <a:rPr lang="en-US" altLang="zh-CN" dirty="0" smtClean="0"/>
              <a:t>Two scenario specific intent expectation (Radio Network Expectation and ServiceSupport Expectation)</a:t>
            </a:r>
            <a:endParaRPr lang="zh-CN" altLang="en-US" dirty="0"/>
          </a:p>
        </p:txBody>
      </p:sp>
      <p:sp>
        <p:nvSpPr>
          <p:cNvPr id="13" name="文本框 12"/>
          <p:cNvSpPr txBox="1"/>
          <p:nvPr/>
        </p:nvSpPr>
        <p:spPr>
          <a:xfrm>
            <a:off x="6794175" y="1861585"/>
            <a:ext cx="3515717" cy="292388"/>
          </a:xfrm>
          <a:prstGeom prst="rect">
            <a:avLst/>
          </a:prstGeom>
          <a:noFill/>
        </p:spPr>
        <p:txBody>
          <a:bodyPr wrap="square" rtlCol="0">
            <a:spAutoFit/>
          </a:bodyPr>
          <a:lstStyle/>
          <a:p>
            <a:pPr marL="285750" indent="-285750">
              <a:buFont typeface="Wingdings" panose="05000000000000000000" pitchFamily="2" charset="2"/>
              <a:buChar char="n"/>
            </a:pPr>
            <a:r>
              <a:rPr lang="en-US" altLang="zh-CN" dirty="0" smtClean="0"/>
              <a:t>Generic Intent model</a:t>
            </a:r>
            <a:endParaRPr lang="zh-CN" altLang="en-US" dirty="0"/>
          </a:p>
        </p:txBody>
      </p:sp>
      <p:pic>
        <p:nvPicPr>
          <p:cNvPr id="14" name="图片 13"/>
          <p:cNvPicPr>
            <a:picLocks noChangeAspect="1"/>
          </p:cNvPicPr>
          <p:nvPr/>
        </p:nvPicPr>
        <p:blipFill>
          <a:blip r:embed="rId6"/>
          <a:stretch>
            <a:fillRect/>
          </a:stretch>
        </p:blipFill>
        <p:spPr>
          <a:xfrm>
            <a:off x="956282" y="2326914"/>
            <a:ext cx="4878953" cy="1809555"/>
          </a:xfrm>
          <a:prstGeom prst="rect">
            <a:avLst/>
          </a:prstGeom>
        </p:spPr>
      </p:pic>
    </p:spTree>
    <p:extLst>
      <p:ext uri="{BB962C8B-B14F-4D97-AF65-F5344CB8AC3E}">
        <p14:creationId xmlns:p14="http://schemas.microsoft.com/office/powerpoint/2010/main" val="2112332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11</a:t>
            </a:fld>
            <a:endParaRPr lang="en-GB" dirty="0"/>
          </a:p>
        </p:txBody>
      </p:sp>
      <p:pic>
        <p:nvPicPr>
          <p:cNvPr id="5" name="图片 4"/>
          <p:cNvPicPr>
            <a:picLocks noChangeAspect="1"/>
          </p:cNvPicPr>
          <p:nvPr/>
        </p:nvPicPr>
        <p:blipFill>
          <a:blip r:embed="rId2"/>
          <a:stretch>
            <a:fillRect/>
          </a:stretch>
        </p:blipFill>
        <p:spPr>
          <a:xfrm>
            <a:off x="3911712" y="1203999"/>
            <a:ext cx="7125634" cy="5059200"/>
          </a:xfrm>
          <a:prstGeom prst="rect">
            <a:avLst/>
          </a:prstGeom>
        </p:spPr>
      </p:pic>
      <p:sp>
        <p:nvSpPr>
          <p:cNvPr id="6" name="标题 1"/>
          <p:cNvSpPr>
            <a:spLocks noGrp="1"/>
          </p:cNvSpPr>
          <p:nvPr>
            <p:ph type="title"/>
          </p:nvPr>
        </p:nvSpPr>
        <p:spPr>
          <a:xfrm>
            <a:off x="0" y="103133"/>
            <a:ext cx="11782697" cy="1148366"/>
          </a:xfrm>
        </p:spPr>
        <p:txBody>
          <a:bodyPr/>
          <a:lstStyle/>
          <a:p>
            <a:pPr algn="l"/>
            <a:r>
              <a:rPr lang="en-GB" altLang="zh-CN" sz="3200" dirty="0" smtClean="0"/>
              <a:t>Workflow example of creating Intent </a:t>
            </a:r>
            <a:r>
              <a:rPr lang="en-GB" altLang="zh-CN" sz="3200" dirty="0"/>
              <a:t>containing an expectation for delivering radio </a:t>
            </a:r>
            <a:r>
              <a:rPr lang="en-GB" altLang="zh-CN" sz="3200" dirty="0" smtClean="0"/>
              <a:t>network</a:t>
            </a:r>
            <a:endParaRPr lang="zh-CN" altLang="en-US" sz="3200" dirty="0"/>
          </a:p>
        </p:txBody>
      </p:sp>
      <p:sp>
        <p:nvSpPr>
          <p:cNvPr id="10" name="文本框 9"/>
          <p:cNvSpPr txBox="1"/>
          <p:nvPr/>
        </p:nvSpPr>
        <p:spPr>
          <a:xfrm>
            <a:off x="538793" y="2580978"/>
            <a:ext cx="2834126" cy="492443"/>
          </a:xfrm>
          <a:prstGeom prst="rect">
            <a:avLst/>
          </a:prstGeom>
          <a:noFill/>
          <a:ln>
            <a:solidFill>
              <a:srgbClr val="0000FF"/>
            </a:solidFill>
          </a:ln>
        </p:spPr>
        <p:txBody>
          <a:bodyPr wrap="square" rtlCol="0">
            <a:spAutoFit/>
          </a:bodyPr>
          <a:lstStyle/>
          <a:p>
            <a:r>
              <a:rPr lang="en-US" altLang="zh-CN" dirty="0" smtClean="0">
                <a:solidFill>
                  <a:srgbClr val="0000FF"/>
                </a:solidFill>
              </a:rPr>
              <a:t>Implemented by createMOI operation +Radio Network Intent</a:t>
            </a:r>
            <a:endParaRPr lang="zh-CN" altLang="en-US" dirty="0">
              <a:solidFill>
                <a:srgbClr val="0000FF"/>
              </a:solidFill>
            </a:endParaRPr>
          </a:p>
        </p:txBody>
      </p:sp>
      <p:sp>
        <p:nvSpPr>
          <p:cNvPr id="21" name="文本框 20"/>
          <p:cNvSpPr txBox="1"/>
          <p:nvPr/>
        </p:nvSpPr>
        <p:spPr>
          <a:xfrm>
            <a:off x="538793" y="4807043"/>
            <a:ext cx="2834126" cy="892552"/>
          </a:xfrm>
          <a:prstGeom prst="rect">
            <a:avLst/>
          </a:prstGeom>
          <a:noFill/>
          <a:ln>
            <a:solidFill>
              <a:srgbClr val="0000FF"/>
            </a:solidFill>
          </a:ln>
        </p:spPr>
        <p:txBody>
          <a:bodyPr wrap="square" rtlCol="0">
            <a:spAutoFit/>
          </a:bodyPr>
          <a:lstStyle/>
          <a:p>
            <a:r>
              <a:rPr lang="en-US" altLang="zh-CN" dirty="0" smtClean="0">
                <a:solidFill>
                  <a:srgbClr val="0000FF"/>
                </a:solidFill>
              </a:rPr>
              <a:t>Implemented by notifyMOIAttributeValueChanges operation+ Radio Network Intent feedback information</a:t>
            </a:r>
            <a:endParaRPr lang="zh-CN" altLang="en-US" dirty="0">
              <a:solidFill>
                <a:srgbClr val="0000FF"/>
              </a:solidFill>
            </a:endParaRPr>
          </a:p>
        </p:txBody>
      </p:sp>
      <p:cxnSp>
        <p:nvCxnSpPr>
          <p:cNvPr id="23" name="直接箭头连接符 22"/>
          <p:cNvCxnSpPr>
            <a:endCxn id="10" idx="3"/>
          </p:cNvCxnSpPr>
          <p:nvPr/>
        </p:nvCxnSpPr>
        <p:spPr bwMode="auto">
          <a:xfrm flipH="1">
            <a:off x="3372919" y="2447365"/>
            <a:ext cx="1217010" cy="37983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4" name="直接箭头连接符 23"/>
          <p:cNvCxnSpPr/>
          <p:nvPr/>
        </p:nvCxnSpPr>
        <p:spPr bwMode="auto">
          <a:xfrm flipH="1" flipV="1">
            <a:off x="3372919" y="3000578"/>
            <a:ext cx="1217010" cy="35181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9" name="直接箭头连接符 28"/>
          <p:cNvCxnSpPr>
            <a:endCxn id="21" idx="3"/>
          </p:cNvCxnSpPr>
          <p:nvPr/>
        </p:nvCxnSpPr>
        <p:spPr bwMode="auto">
          <a:xfrm flipH="1" flipV="1">
            <a:off x="3372919" y="5253319"/>
            <a:ext cx="1217010" cy="717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4" name="文本框 33"/>
          <p:cNvSpPr txBox="1"/>
          <p:nvPr/>
        </p:nvSpPr>
        <p:spPr>
          <a:xfrm>
            <a:off x="331692" y="6090804"/>
            <a:ext cx="3702423" cy="292388"/>
          </a:xfrm>
          <a:prstGeom prst="rect">
            <a:avLst/>
          </a:prstGeom>
          <a:noFill/>
        </p:spPr>
        <p:txBody>
          <a:bodyPr wrap="square" rtlCol="0">
            <a:spAutoFit/>
          </a:bodyPr>
          <a:lstStyle/>
          <a:p>
            <a:r>
              <a:rPr lang="en-US" altLang="zh-CN" dirty="0" smtClean="0"/>
              <a:t>Figure Source: TS 28.312 v </a:t>
            </a:r>
            <a:r>
              <a:rPr lang="en-US" altLang="zh-CN" dirty="0"/>
              <a:t>0.8.0 (S5-221747)</a:t>
            </a:r>
            <a:r>
              <a:rPr lang="zh-CN" altLang="en-US" dirty="0"/>
              <a:t> </a:t>
            </a:r>
          </a:p>
        </p:txBody>
      </p:sp>
    </p:spTree>
    <p:extLst>
      <p:ext uri="{BB962C8B-B14F-4D97-AF65-F5344CB8AC3E}">
        <p14:creationId xmlns:p14="http://schemas.microsoft.com/office/powerpoint/2010/main" val="3134953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917"/>
            <a:ext cx="5405375" cy="608715"/>
          </a:xfrm>
        </p:spPr>
        <p:txBody>
          <a:bodyPr/>
          <a:lstStyle/>
          <a:p>
            <a:r>
              <a:rPr lang="en-GB" altLang="zh-CN" sz="3200" dirty="0" smtClean="0">
                <a:latin typeface="Times New Roman" panose="02020603050405020304" pitchFamily="18" charset="0"/>
                <a:ea typeface="Times New Roman" panose="02020603050405020304" pitchFamily="18" charset="0"/>
              </a:rPr>
              <a:t>3GPP R18 intent way forward </a:t>
            </a:r>
            <a:endParaRPr lang="sv-SE" sz="3200" dirty="0"/>
          </a:p>
        </p:txBody>
      </p:sp>
      <p:sp>
        <p:nvSpPr>
          <p:cNvPr id="10" name="文本框 9"/>
          <p:cNvSpPr txBox="1"/>
          <p:nvPr/>
        </p:nvSpPr>
        <p:spPr>
          <a:xfrm>
            <a:off x="1267682" y="2551468"/>
            <a:ext cx="9790076" cy="1015663"/>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2000" dirty="0" smtClean="0"/>
              <a:t>R18 Study </a:t>
            </a:r>
            <a:r>
              <a:rPr lang="en-US" altLang="zh-CN" sz="2000" dirty="0"/>
              <a:t>on enhanced intent driven management services for mobile </a:t>
            </a:r>
            <a:r>
              <a:rPr lang="en-US" altLang="zh-CN" sz="2000" dirty="0" smtClean="0"/>
              <a:t>networks (the outcome will be documented in TR 28.912)</a:t>
            </a:r>
          </a:p>
          <a:p>
            <a:pPr algn="just"/>
            <a:r>
              <a:rPr lang="en-US" altLang="zh-CN" sz="2000" dirty="0">
                <a:solidFill>
                  <a:srgbClr val="0000FF"/>
                </a:solidFill>
              </a:rPr>
              <a:t>	</a:t>
            </a:r>
            <a:r>
              <a:rPr lang="en-US" altLang="zh-CN" sz="2000" dirty="0" smtClean="0">
                <a:solidFill>
                  <a:srgbClr val="0000FF"/>
                </a:solidFill>
              </a:rPr>
              <a:t>Status: new SID agreed in Dec 2021 and to be start in April 2022.</a:t>
            </a:r>
          </a:p>
        </p:txBody>
      </p:sp>
      <p:sp>
        <p:nvSpPr>
          <p:cNvPr id="11" name="文本框 10"/>
          <p:cNvSpPr txBox="1"/>
          <p:nvPr/>
        </p:nvSpPr>
        <p:spPr>
          <a:xfrm>
            <a:off x="1267682" y="3660264"/>
            <a:ext cx="9790076" cy="1015663"/>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2000" dirty="0" smtClean="0"/>
              <a:t>R18 </a:t>
            </a:r>
            <a:r>
              <a:rPr lang="en-US" altLang="zh-CN" sz="2000" dirty="0"/>
              <a:t>Study on intent-driven management for network </a:t>
            </a:r>
            <a:r>
              <a:rPr lang="en-US" altLang="zh-CN" sz="2000" dirty="0" smtClean="0"/>
              <a:t>slicing (the outcome will be documented in TR XXXX)</a:t>
            </a:r>
          </a:p>
          <a:p>
            <a:pPr algn="just"/>
            <a:r>
              <a:rPr lang="en-US" altLang="zh-CN" sz="2000" dirty="0">
                <a:solidFill>
                  <a:srgbClr val="0000FF"/>
                </a:solidFill>
              </a:rPr>
              <a:t>	</a:t>
            </a:r>
            <a:r>
              <a:rPr lang="en-US" altLang="zh-CN" sz="2000" dirty="0" smtClean="0">
                <a:solidFill>
                  <a:srgbClr val="0000FF"/>
                </a:solidFill>
              </a:rPr>
              <a:t>Status: new SID agreed in Jan 2022 and to be start in April 2022.</a:t>
            </a:r>
          </a:p>
        </p:txBody>
      </p:sp>
      <p:sp>
        <p:nvSpPr>
          <p:cNvPr id="12" name="文本框 11"/>
          <p:cNvSpPr txBox="1"/>
          <p:nvPr/>
        </p:nvSpPr>
        <p:spPr>
          <a:xfrm>
            <a:off x="986407" y="1907049"/>
            <a:ext cx="7360266" cy="461665"/>
          </a:xfrm>
          <a:prstGeom prst="rect">
            <a:avLst/>
          </a:prstGeom>
          <a:noFill/>
        </p:spPr>
        <p:txBody>
          <a:bodyPr wrap="square" rtlCol="0">
            <a:spAutoFit/>
          </a:bodyPr>
          <a:lstStyle/>
          <a:p>
            <a:pPr marL="285750" indent="-285750">
              <a:buFont typeface="Wingdings" panose="05000000000000000000" pitchFamily="2" charset="2"/>
              <a:buChar char="u"/>
            </a:pPr>
            <a:r>
              <a:rPr lang="en-US" altLang="zh-CN" sz="2400" b="1" dirty="0" smtClean="0"/>
              <a:t>3GPP R18 intent related study items </a:t>
            </a:r>
            <a:endParaRPr lang="zh-CN" altLang="en-US" sz="2400" b="1" dirty="0"/>
          </a:p>
        </p:txBody>
      </p:sp>
    </p:spTree>
    <p:extLst>
      <p:ext uri="{BB962C8B-B14F-4D97-AF65-F5344CB8AC3E}">
        <p14:creationId xmlns:p14="http://schemas.microsoft.com/office/powerpoint/2010/main" val="1098276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803259" y="6151777"/>
            <a:ext cx="2700495" cy="292388"/>
          </a:xfrm>
          <a:prstGeom prst="rect">
            <a:avLst/>
          </a:prstGeom>
          <a:noFill/>
        </p:spPr>
        <p:txBody>
          <a:bodyPr wrap="square" rtlCol="0">
            <a:spAutoFit/>
          </a:bodyPr>
          <a:lstStyle/>
          <a:p>
            <a:r>
              <a:rPr lang="en-US" altLang="zh-CN" dirty="0" smtClean="0"/>
              <a:t>Source: S5-221173</a:t>
            </a:r>
            <a:endParaRPr lang="zh-CN" altLang="en-US" dirty="0"/>
          </a:p>
        </p:txBody>
      </p:sp>
      <p:pic>
        <p:nvPicPr>
          <p:cNvPr id="3" name="图片 2"/>
          <p:cNvPicPr>
            <a:picLocks noChangeAspect="1"/>
          </p:cNvPicPr>
          <p:nvPr/>
        </p:nvPicPr>
        <p:blipFill>
          <a:blip r:embed="rId2"/>
          <a:stretch>
            <a:fillRect/>
          </a:stretch>
        </p:blipFill>
        <p:spPr>
          <a:xfrm>
            <a:off x="803259" y="1165225"/>
            <a:ext cx="8543941" cy="4646572"/>
          </a:xfrm>
          <a:prstGeom prst="rect">
            <a:avLst/>
          </a:prstGeom>
        </p:spPr>
      </p:pic>
      <p:sp>
        <p:nvSpPr>
          <p:cNvPr id="6" name="Title 1"/>
          <p:cNvSpPr>
            <a:spLocks noGrp="1"/>
          </p:cNvSpPr>
          <p:nvPr>
            <p:ph type="title"/>
          </p:nvPr>
        </p:nvSpPr>
        <p:spPr>
          <a:xfrm>
            <a:off x="0" y="99917"/>
            <a:ext cx="5405375" cy="608715"/>
          </a:xfrm>
        </p:spPr>
        <p:txBody>
          <a:bodyPr/>
          <a:lstStyle/>
          <a:p>
            <a:r>
              <a:rPr lang="en-GB" altLang="zh-CN" sz="3200" dirty="0" smtClean="0">
                <a:latin typeface="Times New Roman" panose="02020603050405020304" pitchFamily="18" charset="0"/>
                <a:ea typeface="Times New Roman" panose="02020603050405020304" pitchFamily="18" charset="0"/>
              </a:rPr>
              <a:t>3GPP SA5/OAM R18 timeline</a:t>
            </a:r>
            <a:endParaRPr lang="sv-SE" sz="3200" dirty="0"/>
          </a:p>
        </p:txBody>
      </p:sp>
    </p:spTree>
    <p:extLst>
      <p:ext uri="{BB962C8B-B14F-4D97-AF65-F5344CB8AC3E}">
        <p14:creationId xmlns:p14="http://schemas.microsoft.com/office/powerpoint/2010/main" val="2309772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5836" y="2510118"/>
            <a:ext cx="11008658" cy="932329"/>
          </a:xfrm>
        </p:spPr>
        <p:txBody>
          <a:bodyPr/>
          <a:lstStyle/>
          <a:p>
            <a:r>
              <a:rPr lang="en-GB" altLang="zh-CN" sz="3200" dirty="0">
                <a:latin typeface="Times New Roman" panose="02020603050405020304" pitchFamily="18" charset="0"/>
                <a:ea typeface="Times New Roman" panose="02020603050405020304" pitchFamily="18" charset="0"/>
              </a:rPr>
              <a:t>Open discussion on benefits from Model federation and obstacles</a:t>
            </a:r>
            <a:r>
              <a:rPr lang="zh-CN" altLang="zh-CN" sz="3200" dirty="0">
                <a:latin typeface="Calibri" panose="020F0502020204030204" pitchFamily="34" charset="0"/>
                <a:ea typeface="Calibri" panose="020F0502020204030204" pitchFamily="34" charset="0"/>
              </a:rPr>
              <a:t/>
            </a:r>
            <a:br>
              <a:rPr lang="zh-CN" altLang="zh-CN" sz="3200" dirty="0">
                <a:latin typeface="Calibri" panose="020F0502020204030204" pitchFamily="34" charset="0"/>
                <a:ea typeface="Calibri" panose="020F0502020204030204" pitchFamily="34" charset="0"/>
              </a:rPr>
            </a:br>
            <a:endParaRPr lang="zh-CN" altLang="en-US" sz="3200" dirty="0"/>
          </a:p>
        </p:txBody>
      </p:sp>
      <p:sp>
        <p:nvSpPr>
          <p:cNvPr id="3" name="矩形 2"/>
          <p:cNvSpPr/>
          <p:nvPr/>
        </p:nvSpPr>
        <p:spPr>
          <a:xfrm>
            <a:off x="1604681" y="3218330"/>
            <a:ext cx="8650942" cy="646331"/>
          </a:xfrm>
          <a:prstGeom prst="rect">
            <a:avLst/>
          </a:prstGeom>
        </p:spPr>
        <p:txBody>
          <a:bodyPr wrap="square">
            <a:spAutoFit/>
          </a:bodyPr>
          <a:lstStyle/>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Division of responsibilities and eliminating dependencies</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Model versions handling, compatibility rules, etc</a:t>
            </a:r>
            <a:endParaRPr lang="zh-CN" altLang="zh-CN"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3594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15</a:t>
            </a:fld>
            <a:endParaRPr lang="en-GB" dirty="0"/>
          </a:p>
        </p:txBody>
      </p:sp>
      <p:sp>
        <p:nvSpPr>
          <p:cNvPr id="9" name="标题 1"/>
          <p:cNvSpPr>
            <a:spLocks noGrp="1"/>
          </p:cNvSpPr>
          <p:nvPr>
            <p:ph type="title"/>
          </p:nvPr>
        </p:nvSpPr>
        <p:spPr>
          <a:xfrm>
            <a:off x="0" y="-160832"/>
            <a:ext cx="12223531" cy="1061457"/>
          </a:xfrm>
        </p:spPr>
        <p:txBody>
          <a:bodyPr/>
          <a:lstStyle/>
          <a:p>
            <a:pPr algn="l"/>
            <a:r>
              <a:rPr lang="en-US" altLang="zh-CN" sz="2400" dirty="0" smtClean="0"/>
              <a:t>3GPP practice with TM Forum: Fixed </a:t>
            </a:r>
            <a:r>
              <a:rPr lang="en-US" altLang="zh-CN" sz="2400" dirty="0"/>
              <a:t>Mobile Convergence (FMC) Federated Network Information Model (FNIM) Umbrella Information Model (UIM)</a:t>
            </a:r>
            <a:endParaRPr lang="zh-CN" altLang="en-US" sz="2400" dirty="0"/>
          </a:p>
        </p:txBody>
      </p:sp>
      <p:sp>
        <p:nvSpPr>
          <p:cNvPr id="11" name="文本框 10"/>
          <p:cNvSpPr txBox="1"/>
          <p:nvPr/>
        </p:nvSpPr>
        <p:spPr>
          <a:xfrm>
            <a:off x="618132" y="1901471"/>
            <a:ext cx="10792819" cy="1600438"/>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1400" dirty="0"/>
              <a:t>UIM introduces a number of classes, which are represented in UML and are </a:t>
            </a:r>
            <a:r>
              <a:rPr lang="en-US" altLang="zh-CN" sz="1400" dirty="0">
                <a:solidFill>
                  <a:srgbClr val="0000FF"/>
                </a:solidFill>
              </a:rPr>
              <a:t>implementation neutral views </a:t>
            </a:r>
            <a:r>
              <a:rPr lang="en-US" altLang="zh-CN" sz="1400" dirty="0"/>
              <a:t>in that they </a:t>
            </a:r>
            <a:r>
              <a:rPr lang="en-US" altLang="zh-CN" sz="1400" dirty="0">
                <a:solidFill>
                  <a:srgbClr val="0000FF"/>
                </a:solidFill>
              </a:rPr>
              <a:t>only capture the semantics of the model </a:t>
            </a:r>
            <a:r>
              <a:rPr lang="en-US" altLang="zh-CN" sz="1400" dirty="0"/>
              <a:t>from both a purpose neutral and purpose specific </a:t>
            </a:r>
            <a:r>
              <a:rPr lang="en-US" altLang="zh-CN" sz="1400" dirty="0" smtClean="0"/>
              <a:t>perspective</a:t>
            </a:r>
            <a:r>
              <a:rPr lang="en-US" altLang="zh-CN" sz="1400" dirty="0" smtClean="0">
                <a:solidFill>
                  <a:schemeClr val="tx2"/>
                </a:solidFill>
              </a:rPr>
              <a:t>.</a:t>
            </a:r>
          </a:p>
          <a:p>
            <a:pPr marL="342900" indent="-342900" algn="just">
              <a:buFont typeface="Wingdings" panose="05000000000000000000" pitchFamily="2" charset="2"/>
              <a:buChar char="l"/>
            </a:pPr>
            <a:r>
              <a:rPr lang="en-US" altLang="zh-CN" sz="1400" dirty="0"/>
              <a:t>Various SDOs and organizations are expected to </a:t>
            </a:r>
            <a:r>
              <a:rPr lang="en-US" altLang="zh-CN" sz="1400" dirty="0">
                <a:solidFill>
                  <a:srgbClr val="0000FF"/>
                </a:solidFill>
              </a:rPr>
              <a:t>use the UIM classes for definition of Domain/Technology-specific model classes</a:t>
            </a:r>
            <a:r>
              <a:rPr lang="en-US" altLang="zh-CN" sz="1400" dirty="0"/>
              <a:t>. This procedure will maximize the probability of the domain/technology specific concrete classes (from various SDOs) being semantically consistent, a necessary characteristic for FMC NM purposes</a:t>
            </a:r>
            <a:r>
              <a:rPr lang="en-US" altLang="zh-CN" sz="1400" dirty="0" smtClean="0"/>
              <a:t>.</a:t>
            </a:r>
          </a:p>
          <a:p>
            <a:pPr marL="342900" indent="-342900" algn="just">
              <a:buFont typeface="Wingdings" panose="05000000000000000000" pitchFamily="2" charset="2"/>
              <a:buChar char="l"/>
            </a:pPr>
            <a:r>
              <a:rPr lang="en-US" altLang="zh-CN" sz="1400" dirty="0"/>
              <a:t>The UIM cannot be used directly for implementation</a:t>
            </a:r>
            <a:r>
              <a:rPr lang="en-US" altLang="zh-CN" sz="1400" dirty="0">
                <a:solidFill>
                  <a:srgbClr val="0000FF"/>
                </a:solidFill>
              </a:rPr>
              <a:t>. Implementation classes must be derived from those in the UIM by Inheritance or some other appropriate mechanism</a:t>
            </a:r>
            <a:r>
              <a:rPr lang="en-US" altLang="zh-CN" sz="1400" dirty="0" smtClean="0"/>
              <a:t>.</a:t>
            </a:r>
            <a:endParaRPr lang="zh-CN" altLang="zh-CN" sz="1400" dirty="0"/>
          </a:p>
        </p:txBody>
      </p:sp>
      <p:sp>
        <p:nvSpPr>
          <p:cNvPr id="12" name="矩形 11"/>
          <p:cNvSpPr/>
          <p:nvPr/>
        </p:nvSpPr>
        <p:spPr>
          <a:xfrm>
            <a:off x="479201" y="1078379"/>
            <a:ext cx="10598701" cy="738664"/>
          </a:xfrm>
          <a:prstGeom prst="rect">
            <a:avLst/>
          </a:prstGeom>
        </p:spPr>
        <p:txBody>
          <a:bodyPr wrap="square">
            <a:spAutoFit/>
          </a:bodyPr>
          <a:lstStyle/>
          <a:p>
            <a:pPr algn="just">
              <a:spcAft>
                <a:spcPts val="0"/>
              </a:spcAft>
              <a:tabLst>
                <a:tab pos="2637155" algn="ctr"/>
                <a:tab pos="5274310" algn="r"/>
                <a:tab pos="266700" algn="l"/>
              </a:tabLst>
            </a:pPr>
            <a:r>
              <a:rPr lang="en-US" altLang="zh-CN" sz="1400" dirty="0" smtClean="0"/>
              <a:t>The purpose </a:t>
            </a:r>
            <a:r>
              <a:rPr lang="zh-CN" altLang="zh-CN" sz="1400" dirty="0" smtClean="0"/>
              <a:t>is that, by </a:t>
            </a:r>
            <a:r>
              <a:rPr lang="en-GB" altLang="zh-CN" sz="1400" dirty="0" smtClean="0"/>
              <a:t>de-coupling different domain/technical specific models with umbrella model (as </a:t>
            </a:r>
            <a:r>
              <a:rPr lang="en-GB" altLang="zh-CN" sz="1400" dirty="0"/>
              <a:t>much as possible</a:t>
            </a:r>
            <a:r>
              <a:rPr lang="en-GB" altLang="zh-CN" sz="1400" dirty="0" smtClean="0"/>
              <a:t>), </a:t>
            </a:r>
            <a:r>
              <a:rPr lang="en-GB" altLang="zh-CN" sz="1400" dirty="0"/>
              <a:t>the technologies </a:t>
            </a:r>
            <a:r>
              <a:rPr lang="en-GB" altLang="zh-CN" sz="1400" dirty="0" smtClean="0"/>
              <a:t>may evolve </a:t>
            </a:r>
            <a:r>
              <a:rPr lang="en-GB" altLang="zh-CN" sz="1400" dirty="0"/>
              <a:t>independently and yet retain compatibility.  </a:t>
            </a:r>
            <a:r>
              <a:rPr lang="en-GB" altLang="zh-CN" sz="1400" dirty="0" smtClean="0"/>
              <a:t> </a:t>
            </a:r>
            <a:r>
              <a:rPr lang="en-GB" altLang="zh-CN" sz="1400" dirty="0" smtClean="0">
                <a:solidFill>
                  <a:srgbClr val="0000FF"/>
                </a:solidFill>
              </a:rPr>
              <a:t>In this case, each SDO can develop its own concrete intent information model, but still </a:t>
            </a:r>
            <a:r>
              <a:rPr lang="en-US" altLang="zh-CN" sz="1400" dirty="0">
                <a:solidFill>
                  <a:srgbClr val="0000FF"/>
                </a:solidFill>
              </a:rPr>
              <a:t>being semantically </a:t>
            </a:r>
            <a:r>
              <a:rPr lang="en-US" altLang="zh-CN" sz="1400" dirty="0" smtClean="0">
                <a:solidFill>
                  <a:srgbClr val="0000FF"/>
                </a:solidFill>
              </a:rPr>
              <a:t>consistent.</a:t>
            </a:r>
            <a:endParaRPr lang="zh-CN" altLang="zh-CN" sz="1400" dirty="0">
              <a:solidFill>
                <a:srgbClr val="0000FF"/>
              </a:solidFill>
            </a:endParaRPr>
          </a:p>
        </p:txBody>
      </p:sp>
      <p:sp>
        <p:nvSpPr>
          <p:cNvPr id="15" name="文本框 14"/>
          <p:cNvSpPr txBox="1"/>
          <p:nvPr/>
        </p:nvSpPr>
        <p:spPr>
          <a:xfrm>
            <a:off x="647613" y="6296065"/>
            <a:ext cx="3702423" cy="292388"/>
          </a:xfrm>
          <a:prstGeom prst="rect">
            <a:avLst/>
          </a:prstGeom>
          <a:noFill/>
        </p:spPr>
        <p:txBody>
          <a:bodyPr wrap="square" rtlCol="0">
            <a:spAutoFit/>
          </a:bodyPr>
          <a:lstStyle/>
          <a:p>
            <a:r>
              <a:rPr lang="en-US" altLang="zh-CN" dirty="0" smtClean="0"/>
              <a:t>Source: TS 28.620 and TS 28.622</a:t>
            </a:r>
            <a:endParaRPr lang="zh-CN" altLang="en-US" dirty="0"/>
          </a:p>
        </p:txBody>
      </p:sp>
      <p:pic>
        <p:nvPicPr>
          <p:cNvPr id="3" name="图片 2"/>
          <p:cNvPicPr>
            <a:picLocks noChangeAspect="1"/>
          </p:cNvPicPr>
          <p:nvPr/>
        </p:nvPicPr>
        <p:blipFill>
          <a:blip r:embed="rId2"/>
          <a:stretch>
            <a:fillRect/>
          </a:stretch>
        </p:blipFill>
        <p:spPr>
          <a:xfrm>
            <a:off x="2222252" y="4012842"/>
            <a:ext cx="2127784" cy="2024931"/>
          </a:xfrm>
          <a:prstGeom prst="rect">
            <a:avLst/>
          </a:prstGeom>
        </p:spPr>
      </p:pic>
      <p:pic>
        <p:nvPicPr>
          <p:cNvPr id="5" name="图片 4"/>
          <p:cNvPicPr>
            <a:picLocks noChangeAspect="1"/>
          </p:cNvPicPr>
          <p:nvPr/>
        </p:nvPicPr>
        <p:blipFill>
          <a:blip r:embed="rId3"/>
          <a:stretch>
            <a:fillRect/>
          </a:stretch>
        </p:blipFill>
        <p:spPr>
          <a:xfrm>
            <a:off x="7032521" y="3563785"/>
            <a:ext cx="1830172" cy="2473988"/>
          </a:xfrm>
          <a:prstGeom prst="rect">
            <a:avLst/>
          </a:prstGeom>
        </p:spPr>
      </p:pic>
      <p:cxnSp>
        <p:nvCxnSpPr>
          <p:cNvPr id="27" name="直接箭头连接符 26"/>
          <p:cNvCxnSpPr>
            <a:stCxn id="3" idx="3"/>
            <a:endCxn id="5" idx="1"/>
          </p:cNvCxnSpPr>
          <p:nvPr/>
        </p:nvCxnSpPr>
        <p:spPr bwMode="auto">
          <a:xfrm flipV="1">
            <a:off x="4350036" y="4800779"/>
            <a:ext cx="2682485" cy="2245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文本框 29"/>
          <p:cNvSpPr txBox="1"/>
          <p:nvPr/>
        </p:nvSpPr>
        <p:spPr>
          <a:xfrm>
            <a:off x="1667550" y="3671683"/>
            <a:ext cx="3237187" cy="292388"/>
          </a:xfrm>
          <a:prstGeom prst="rect">
            <a:avLst/>
          </a:prstGeom>
          <a:noFill/>
        </p:spPr>
        <p:txBody>
          <a:bodyPr wrap="square" rtlCol="0">
            <a:spAutoFit/>
          </a:bodyPr>
          <a:lstStyle/>
          <a:p>
            <a:r>
              <a:rPr lang="en-US" altLang="zh-CN" dirty="0" smtClean="0"/>
              <a:t>Joint developed by 3gpp and TM Forum</a:t>
            </a:r>
            <a:endParaRPr lang="zh-CN" altLang="en-US" dirty="0"/>
          </a:p>
        </p:txBody>
      </p:sp>
      <p:sp>
        <p:nvSpPr>
          <p:cNvPr id="46" name="文本框 45"/>
          <p:cNvSpPr txBox="1"/>
          <p:nvPr/>
        </p:nvSpPr>
        <p:spPr>
          <a:xfrm>
            <a:off x="6383352" y="6190962"/>
            <a:ext cx="4810166" cy="292388"/>
          </a:xfrm>
          <a:prstGeom prst="rect">
            <a:avLst/>
          </a:prstGeom>
          <a:noFill/>
          <a:ln>
            <a:solidFill>
              <a:schemeClr val="tx1"/>
            </a:solidFill>
          </a:ln>
        </p:spPr>
        <p:txBody>
          <a:bodyPr wrap="square" rtlCol="0">
            <a:spAutoFit/>
          </a:bodyPr>
          <a:lstStyle/>
          <a:p>
            <a:r>
              <a:rPr lang="en-US" altLang="zh-CN" dirty="0" smtClean="0"/>
              <a:t>TM Forum </a:t>
            </a:r>
            <a:r>
              <a:rPr lang="en-US" altLang="zh-CN" dirty="0"/>
              <a:t>specific model which realized from the </a:t>
            </a:r>
            <a:r>
              <a:rPr lang="en-US" altLang="zh-CN" dirty="0" smtClean="0"/>
              <a:t>UIM</a:t>
            </a:r>
            <a:endParaRPr lang="zh-CN" altLang="en-US" dirty="0"/>
          </a:p>
        </p:txBody>
      </p:sp>
      <p:cxnSp>
        <p:nvCxnSpPr>
          <p:cNvPr id="50" name="直接箭头连接符 49"/>
          <p:cNvCxnSpPr>
            <a:stCxn id="3" idx="3"/>
            <a:endCxn id="46" idx="1"/>
          </p:cNvCxnSpPr>
          <p:nvPr/>
        </p:nvCxnSpPr>
        <p:spPr bwMode="auto">
          <a:xfrm>
            <a:off x="4350036" y="5025308"/>
            <a:ext cx="2033316" cy="13118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6" name="文本框 65"/>
          <p:cNvSpPr txBox="1"/>
          <p:nvPr/>
        </p:nvSpPr>
        <p:spPr>
          <a:xfrm>
            <a:off x="6169572" y="3272783"/>
            <a:ext cx="4368296" cy="292388"/>
          </a:xfrm>
          <a:prstGeom prst="rect">
            <a:avLst/>
          </a:prstGeom>
          <a:noFill/>
        </p:spPr>
        <p:txBody>
          <a:bodyPr wrap="square" rtlCol="0">
            <a:spAutoFit/>
          </a:bodyPr>
          <a:lstStyle/>
          <a:p>
            <a:r>
              <a:rPr lang="en-US" altLang="zh-CN" dirty="0" smtClean="0"/>
              <a:t>3GPP specific model which realized from the UIM</a:t>
            </a:r>
            <a:endParaRPr lang="zh-CN" altLang="en-US" dirty="0"/>
          </a:p>
        </p:txBody>
      </p:sp>
    </p:spTree>
    <p:extLst>
      <p:ext uri="{BB962C8B-B14F-4D97-AF65-F5344CB8AC3E}">
        <p14:creationId xmlns:p14="http://schemas.microsoft.com/office/powerpoint/2010/main" val="560714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8236" y="1646238"/>
            <a:ext cx="9112251" cy="1143000"/>
          </a:xfrm>
        </p:spPr>
        <p:txBody>
          <a:bodyPr/>
          <a:lstStyle/>
          <a:p>
            <a:r>
              <a:rPr lang="en-GB" altLang="zh-CN" sz="3200" dirty="0">
                <a:latin typeface="Times New Roman" panose="02020603050405020304" pitchFamily="18" charset="0"/>
                <a:ea typeface="Times New Roman" panose="02020603050405020304" pitchFamily="18" charset="0"/>
              </a:rPr>
              <a:t>Open discussion on cooperation </a:t>
            </a:r>
            <a:r>
              <a:rPr lang="en-GB" altLang="zh-CN" sz="3200" dirty="0" smtClean="0">
                <a:latin typeface="Times New Roman" panose="02020603050405020304" pitchFamily="18" charset="0"/>
                <a:ea typeface="Times New Roman" panose="02020603050405020304" pitchFamily="18" charset="0"/>
              </a:rPr>
              <a:t>mechanism</a:t>
            </a:r>
            <a:endParaRPr lang="zh-CN" altLang="en-US" sz="3200"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16</a:t>
            </a:fld>
            <a:endParaRPr lang="en-GB" dirty="0"/>
          </a:p>
        </p:txBody>
      </p:sp>
      <p:sp>
        <p:nvSpPr>
          <p:cNvPr id="3" name="矩形 2"/>
          <p:cNvSpPr/>
          <p:nvPr/>
        </p:nvSpPr>
        <p:spPr>
          <a:xfrm>
            <a:off x="932330" y="2995426"/>
            <a:ext cx="10067364" cy="1754326"/>
          </a:xfrm>
          <a:prstGeom prst="rect">
            <a:avLst/>
          </a:prstGeom>
        </p:spPr>
        <p:txBody>
          <a:bodyPr wrap="square">
            <a:spAutoFit/>
          </a:bodyPr>
          <a:lstStyle/>
          <a:p>
            <a:pPr marL="742950" lvl="1" indent="-285750" algn="just">
              <a:spcAft>
                <a:spcPts val="0"/>
              </a:spcAft>
              <a:buFont typeface="Courier New" panose="02070309020205020404" pitchFamily="49" charset="0"/>
              <a:buChar char="o"/>
            </a:pPr>
            <a:r>
              <a:rPr lang="en-GB" altLang="zh-CN" sz="1800" dirty="0" smtClean="0">
                <a:latin typeface="Times New Roman" panose="02020603050405020304" pitchFamily="18" charset="0"/>
                <a:ea typeface="Times New Roman" panose="02020603050405020304" pitchFamily="18" charset="0"/>
              </a:rPr>
              <a:t>Coordinate </a:t>
            </a:r>
            <a:r>
              <a:rPr lang="en-GB" altLang="zh-CN" sz="1800" dirty="0">
                <a:latin typeface="Times New Roman" panose="02020603050405020304" pitchFamily="18" charset="0"/>
                <a:ea typeface="Times New Roman" panose="02020603050405020304" pitchFamily="18" charset="0"/>
              </a:rPr>
              <a:t>the work plan: align the time plan of relevant intent project stage 2 (IG1253 </a:t>
            </a:r>
            <a:r>
              <a:rPr lang="en-GB" altLang="zh-CN" sz="1800" dirty="0" smtClean="0">
                <a:latin typeface="Times New Roman" panose="02020603050405020304" pitchFamily="18" charset="0"/>
                <a:ea typeface="Times New Roman" panose="02020603050405020304" pitchFamily="18" charset="0"/>
              </a:rPr>
              <a:t>suite) </a:t>
            </a:r>
            <a:r>
              <a:rPr lang="en-GB" altLang="zh-CN" sz="1800" dirty="0">
                <a:latin typeface="Times New Roman" panose="02020603050405020304" pitchFamily="18" charset="0"/>
                <a:ea typeface="Times New Roman" panose="02020603050405020304" pitchFamily="18" charset="0"/>
              </a:rPr>
              <a:t>and stage 3 (TMF921) in TM Forum, with work plan in 3GPP R17 (TS 28.312, including stage2 and stage3) and R18 intent study item (TR 28.912) .</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Mechanisms on alignment/collaboration between  3GPP and TM Forum: open discussion</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How </a:t>
            </a:r>
            <a:r>
              <a:rPr lang="en-GB" altLang="zh-CN" sz="1800" dirty="0" smtClean="0">
                <a:latin typeface="Times New Roman" panose="02020603050405020304" pitchFamily="18" charset="0"/>
                <a:ea typeface="Times New Roman" panose="02020603050405020304" pitchFamily="18" charset="0"/>
              </a:rPr>
              <a:t>can 3GPP influence the definition </a:t>
            </a:r>
            <a:r>
              <a:rPr lang="en-GB" altLang="zh-CN" sz="1800" dirty="0">
                <a:latin typeface="Times New Roman" panose="02020603050405020304" pitchFamily="18" charset="0"/>
                <a:ea typeface="Times New Roman" panose="02020603050405020304" pitchFamily="18" charset="0"/>
              </a:rPr>
              <a:t>of Intent Common Model if it is administrated by TM Forum</a:t>
            </a:r>
            <a:endParaRPr lang="zh-CN" altLang="zh-CN"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22180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3683000" cy="832314"/>
          </a:xfrm>
        </p:spPr>
        <p:txBody>
          <a:bodyPr/>
          <a:lstStyle/>
          <a:p>
            <a:r>
              <a:rPr lang="en-US" altLang="zh-CN" dirty="0" smtClean="0"/>
              <a:t>Questions</a:t>
            </a:r>
            <a:endParaRPr lang="zh-CN" altLang="en-US"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17</a:t>
            </a:fld>
            <a:endParaRPr lang="en-GB" dirty="0"/>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758" y="1691148"/>
            <a:ext cx="3712935" cy="3234713"/>
          </a:xfrm>
          <a:prstGeom prst="rect">
            <a:avLst/>
          </a:prstGeom>
          <a:noFill/>
          <a:ln>
            <a:noFill/>
          </a:ln>
        </p:spPr>
      </p:pic>
      <p:sp>
        <p:nvSpPr>
          <p:cNvPr id="3" name="文本框 2"/>
          <p:cNvSpPr txBox="1"/>
          <p:nvPr/>
        </p:nvSpPr>
        <p:spPr>
          <a:xfrm>
            <a:off x="608105" y="1827855"/>
            <a:ext cx="5860428" cy="2677656"/>
          </a:xfrm>
          <a:prstGeom prst="rect">
            <a:avLst/>
          </a:prstGeom>
          <a:noFill/>
        </p:spPr>
        <p:txBody>
          <a:bodyPr wrap="square" rtlCol="0">
            <a:spAutoFit/>
          </a:bodyPr>
          <a:lstStyle/>
          <a:p>
            <a:pPr marL="285750" indent="-285750" algn="just">
              <a:buFont typeface="Wingdings" panose="05000000000000000000" pitchFamily="2" charset="2"/>
              <a:buChar char="u"/>
            </a:pPr>
            <a:r>
              <a:rPr lang="en-US" altLang="zh-CN" sz="1400" dirty="0" smtClean="0"/>
              <a:t>3GPP intent-CSC, intent-CSP and intent-NOP, what’s TM Forum scope of work?</a:t>
            </a:r>
          </a:p>
          <a:p>
            <a:pPr marL="285750" indent="-285750" algn="just">
              <a:buFont typeface="Wingdings" panose="05000000000000000000" pitchFamily="2" charset="2"/>
              <a:buChar char="u"/>
            </a:pPr>
            <a:r>
              <a:rPr lang="en-US" altLang="zh-CN" sz="1400" dirty="0" smtClean="0"/>
              <a:t>Whether</a:t>
            </a:r>
            <a:r>
              <a:rPr lang="en-US" altLang="zh-CN" sz="1400" dirty="0"/>
              <a:t> </a:t>
            </a:r>
            <a:r>
              <a:rPr lang="en-US" altLang="zh-CN" sz="1400" dirty="0" smtClean="0"/>
              <a:t>3GPP </a:t>
            </a:r>
            <a:r>
              <a:rPr lang="en-US" altLang="zh-CN" sz="1400" dirty="0"/>
              <a:t>and TM Forum Intent concepts have the same semantics</a:t>
            </a:r>
            <a:r>
              <a:rPr lang="en-US" altLang="zh-CN" sz="1400" dirty="0" smtClean="0"/>
              <a:t>?</a:t>
            </a:r>
          </a:p>
          <a:p>
            <a:pPr marL="285750" indent="-285750" algn="just">
              <a:buFont typeface="Wingdings" panose="05000000000000000000" pitchFamily="2" charset="2"/>
              <a:buChar char="u"/>
            </a:pPr>
            <a:r>
              <a:rPr lang="en-US" altLang="zh-CN" sz="1400" dirty="0" smtClean="0"/>
              <a:t>Can the 3GPP-TMForum </a:t>
            </a:r>
            <a:r>
              <a:rPr lang="en-US" altLang="zh-CN" sz="1400" dirty="0"/>
              <a:t>collaboration approach for FMC (introduced in P15) </a:t>
            </a:r>
            <a:r>
              <a:rPr lang="en-US" altLang="zh-CN" sz="1400" dirty="0" smtClean="0"/>
              <a:t>be </a:t>
            </a:r>
            <a:r>
              <a:rPr lang="en-US" altLang="zh-CN" sz="1400" dirty="0"/>
              <a:t>reused for intent collaboration? If such collaboration reused, </a:t>
            </a:r>
            <a:r>
              <a:rPr lang="en-US" altLang="zh-CN" sz="1400" dirty="0" smtClean="0"/>
              <a:t>which group will provide/maintain the </a:t>
            </a:r>
            <a:r>
              <a:rPr lang="zh-CN" altLang="zh-CN" sz="1400" dirty="0" smtClean="0"/>
              <a:t>generic</a:t>
            </a:r>
            <a:r>
              <a:rPr lang="zh-CN" altLang="zh-CN" sz="1400" dirty="0"/>
              <a:t>/</a:t>
            </a:r>
            <a:r>
              <a:rPr lang="en-US" altLang="zh-CN" sz="1400" dirty="0"/>
              <a:t>umbrella</a:t>
            </a:r>
            <a:r>
              <a:rPr lang="zh-CN" altLang="zh-CN" sz="1400" dirty="0"/>
              <a:t> intent models</a:t>
            </a:r>
            <a:endParaRPr lang="en-US" altLang="zh-CN" sz="1400" dirty="0"/>
          </a:p>
          <a:p>
            <a:pPr marL="285750" indent="-285750" algn="just">
              <a:buFont typeface="Wingdings" panose="05000000000000000000" pitchFamily="2" charset="2"/>
              <a:buChar char="u"/>
            </a:pPr>
            <a:r>
              <a:rPr lang="en-US" altLang="zh-CN" sz="1400" dirty="0"/>
              <a:t>How can a 3GPP defined UML model for intent and a TM Forum RDF model for intent be federated</a:t>
            </a:r>
            <a:r>
              <a:rPr lang="en-US" altLang="zh-CN" sz="1400" dirty="0" smtClean="0"/>
              <a:t>?</a:t>
            </a:r>
          </a:p>
          <a:p>
            <a:pPr marL="285750" indent="-285750" algn="just">
              <a:buFont typeface="Wingdings" panose="05000000000000000000" pitchFamily="2" charset="2"/>
              <a:buChar char="u"/>
            </a:pPr>
            <a:r>
              <a:rPr lang="en-US" altLang="zh-CN" sz="1400" dirty="0"/>
              <a:t> Is there any other SDO planning to collaborate with TM Forum on intent model federation for intent driven </a:t>
            </a:r>
            <a:r>
              <a:rPr lang="en-US" altLang="zh-CN" sz="1400" dirty="0" smtClean="0"/>
              <a:t>management</a:t>
            </a:r>
            <a:r>
              <a:rPr lang="en-US" altLang="zh-CN" sz="1400" dirty="0"/>
              <a:t>?</a:t>
            </a:r>
          </a:p>
        </p:txBody>
      </p:sp>
    </p:spTree>
    <p:extLst>
      <p:ext uri="{BB962C8B-B14F-4D97-AF65-F5344CB8AC3E}">
        <p14:creationId xmlns:p14="http://schemas.microsoft.com/office/powerpoint/2010/main" val="1657896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9" y="43329"/>
            <a:ext cx="3567953" cy="815787"/>
          </a:xfrm>
        </p:spPr>
        <p:txBody>
          <a:bodyPr/>
          <a:lstStyle/>
          <a:p>
            <a:r>
              <a:rPr lang="en-GB" altLang="zh-CN" sz="3200" dirty="0" smtClean="0">
                <a:latin typeface="Times New Roman" panose="02020603050405020304" pitchFamily="18" charset="0"/>
                <a:ea typeface="Times New Roman" panose="02020603050405020304" pitchFamily="18" charset="0"/>
              </a:rPr>
              <a:t>3GPP </a:t>
            </a:r>
            <a:r>
              <a:rPr lang="en-US" altLang="zh-CN" sz="3200" dirty="0" smtClean="0">
                <a:latin typeface="Times New Roman" panose="02020603050405020304" pitchFamily="18" charset="0"/>
                <a:ea typeface="Times New Roman" panose="02020603050405020304" pitchFamily="18" charset="0"/>
              </a:rPr>
              <a:t>proposals</a:t>
            </a:r>
            <a:endParaRPr lang="sv-SE" sz="3200" dirty="0"/>
          </a:p>
        </p:txBody>
      </p:sp>
      <p:sp>
        <p:nvSpPr>
          <p:cNvPr id="5" name="文本框 4"/>
          <p:cNvSpPr txBox="1"/>
          <p:nvPr/>
        </p:nvSpPr>
        <p:spPr>
          <a:xfrm>
            <a:off x="857828" y="2171930"/>
            <a:ext cx="8366854" cy="1200329"/>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dirty="0" smtClean="0"/>
              <a:t>3GPP is open for collaborating with TM Forum on intent driven management.</a:t>
            </a:r>
          </a:p>
          <a:p>
            <a:pPr marL="285750" indent="-285750">
              <a:buFont typeface="Wingdings" panose="05000000000000000000" pitchFamily="2" charset="2"/>
              <a:buChar char="u"/>
            </a:pPr>
            <a:r>
              <a:rPr lang="en-US" altLang="zh-CN" sz="1800" dirty="0" smtClean="0"/>
              <a:t>The collaboration shall take </a:t>
            </a:r>
            <a:r>
              <a:rPr lang="en-US" altLang="zh-CN" sz="1800" dirty="0"/>
              <a:t>3GPP time </a:t>
            </a:r>
            <a:r>
              <a:rPr lang="en-US" altLang="zh-CN" sz="1800" dirty="0" smtClean="0"/>
              <a:t>plan into account.</a:t>
            </a:r>
          </a:p>
          <a:p>
            <a:pPr marL="285750" indent="-285750">
              <a:buFont typeface="Wingdings" panose="05000000000000000000" pitchFamily="2" charset="2"/>
              <a:buChar char="u"/>
            </a:pPr>
            <a:r>
              <a:rPr lang="en-US" altLang="zh-CN" sz="1800" dirty="0" smtClean="0"/>
              <a:t>The collaboration shall follow 3GPP working procedures and IPR policy. </a:t>
            </a:r>
          </a:p>
          <a:p>
            <a:endParaRPr lang="en-US" altLang="zh-CN" sz="1800" dirty="0" smtClean="0"/>
          </a:p>
        </p:txBody>
      </p:sp>
    </p:spTree>
    <p:extLst>
      <p:ext uri="{BB962C8B-B14F-4D97-AF65-F5344CB8AC3E}">
        <p14:creationId xmlns:p14="http://schemas.microsoft.com/office/powerpoint/2010/main" val="3881841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7578" y="125508"/>
            <a:ext cx="8359089" cy="1000560"/>
          </a:xfrm>
        </p:spPr>
        <p:txBody>
          <a:bodyPr/>
          <a:lstStyle/>
          <a:p>
            <a:pPr algn="l"/>
            <a:r>
              <a:rPr lang="sv-SE" sz="3200" dirty="0" smtClean="0"/>
              <a:t>Proposed agenda</a:t>
            </a:r>
            <a:endParaRPr lang="sv-SE" sz="3200" dirty="0"/>
          </a:p>
        </p:txBody>
      </p:sp>
      <p:sp>
        <p:nvSpPr>
          <p:cNvPr id="9" name="矩形 8"/>
          <p:cNvSpPr/>
          <p:nvPr/>
        </p:nvSpPr>
        <p:spPr>
          <a:xfrm>
            <a:off x="724645" y="1629667"/>
            <a:ext cx="10546824" cy="3531736"/>
          </a:xfrm>
          <a:prstGeom prst="rect">
            <a:avLst/>
          </a:prstGeom>
        </p:spPr>
        <p:txBody>
          <a:bodyPr wrap="square">
            <a:spAutoFit/>
          </a:bodyPr>
          <a:lstStyle/>
          <a:p>
            <a:pPr algn="just">
              <a:spcAft>
                <a:spcPts val="900"/>
              </a:spcAft>
            </a:pPr>
            <a:r>
              <a:rPr lang="en-GB" altLang="zh-CN" sz="1800" dirty="0">
                <a:latin typeface="Times New Roman" panose="02020603050405020304" pitchFamily="18" charset="0"/>
                <a:ea typeface="等线" panose="02010600030101010101" pitchFamily="2" charset="-122"/>
              </a:rPr>
              <a:t>This is a proposed agenda for the meetings:</a:t>
            </a:r>
            <a:endParaRPr lang="zh-CN" altLang="zh-CN" sz="1400" dirty="0">
              <a:latin typeface="Times New Roman" panose="02020603050405020304" pitchFamily="18" charset="0"/>
              <a:ea typeface="等线" panose="02010600030101010101" pitchFamily="2" charset="-122"/>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等线" panose="02010600030101010101" pitchFamily="2" charset="-122"/>
              </a:rPr>
              <a:t>Share views on intent concept, model progress from both groups</a:t>
            </a:r>
            <a:endParaRPr lang="zh-CN" altLang="zh-CN" sz="1800"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Times New Roman" panose="02020603050405020304" pitchFamily="18" charset="0"/>
              </a:rPr>
              <a:t>Open discussion on benefits from Model federation and obstacles</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Division of responsibilities and eliminating dependencies</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Model versions handling, compatibility rules, etc</a:t>
            </a:r>
            <a:endParaRPr lang="zh-CN" altLang="zh-CN" sz="1800"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Times New Roman" panose="02020603050405020304" pitchFamily="18" charset="0"/>
              </a:rPr>
              <a:t>Open discussion on cooperation mechanism</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Coordinate the work plan: align the time plan of relevant intent project stage 2 (IG1253 </a:t>
            </a:r>
            <a:r>
              <a:rPr lang="en-GB" altLang="zh-CN" sz="1800" dirty="0" smtClean="0">
                <a:latin typeface="Times New Roman" panose="02020603050405020304" pitchFamily="18" charset="0"/>
                <a:ea typeface="Times New Roman" panose="02020603050405020304" pitchFamily="18" charset="0"/>
              </a:rPr>
              <a:t>suite) </a:t>
            </a:r>
            <a:r>
              <a:rPr lang="en-GB" altLang="zh-CN" sz="1800" dirty="0">
                <a:latin typeface="Times New Roman" panose="02020603050405020304" pitchFamily="18" charset="0"/>
                <a:ea typeface="Times New Roman" panose="02020603050405020304" pitchFamily="18" charset="0"/>
              </a:rPr>
              <a:t>and stage 3 (TMF921) in TM Forum, with work plan in 3GPP R17 (TS 28.312, including stage2 and stage3) and R18 intent study item (TR 28.912) .</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Mechanisms on alignment/collaboration between  3GPP and TM Forum: open discussion</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How </a:t>
            </a:r>
            <a:r>
              <a:rPr lang="en-GB" altLang="zh-CN" sz="1800" dirty="0" smtClean="0">
                <a:latin typeface="Times New Roman" panose="02020603050405020304" pitchFamily="18" charset="0"/>
                <a:ea typeface="Times New Roman" panose="02020603050405020304" pitchFamily="18" charset="0"/>
              </a:rPr>
              <a:t>can 3GPP influence </a:t>
            </a:r>
            <a:r>
              <a:rPr lang="en-GB" altLang="zh-CN" sz="1800" dirty="0">
                <a:latin typeface="Times New Roman" panose="02020603050405020304" pitchFamily="18" charset="0"/>
                <a:ea typeface="Times New Roman" panose="02020603050405020304" pitchFamily="18" charset="0"/>
              </a:rPr>
              <a:t>definition of Intent Common Model if it is administrated by TM Forum</a:t>
            </a:r>
            <a:endParaRPr lang="zh-CN" altLang="zh-CN" sz="1800"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Times New Roman" panose="02020603050405020304" pitchFamily="18" charset="0"/>
              </a:rPr>
              <a:t>AOB </a:t>
            </a:r>
            <a:endParaRPr lang="zh-CN" altLang="zh-CN" sz="1800" dirty="0">
              <a:latin typeface="Calibri" panose="020F0502020204030204" pitchFamily="34" charset="0"/>
              <a:ea typeface="Calibri" panose="020F0502020204030204" pitchFamily="34" charset="0"/>
            </a:endParaRPr>
          </a:p>
        </p:txBody>
      </p:sp>
      <p:sp>
        <p:nvSpPr>
          <p:cNvPr id="4" name="文本框 3"/>
          <p:cNvSpPr txBox="1"/>
          <p:nvPr/>
        </p:nvSpPr>
        <p:spPr>
          <a:xfrm>
            <a:off x="558416" y="6230300"/>
            <a:ext cx="5698450" cy="292388"/>
          </a:xfrm>
          <a:prstGeom prst="rect">
            <a:avLst/>
          </a:prstGeom>
          <a:noFill/>
        </p:spPr>
        <p:txBody>
          <a:bodyPr wrap="square" rtlCol="0">
            <a:spAutoFit/>
          </a:bodyPr>
          <a:lstStyle/>
          <a:p>
            <a:r>
              <a:rPr lang="en-US" altLang="zh-CN" dirty="0" smtClean="0"/>
              <a:t>Source: S5-221493 (Reply to TM Forum Liaison AN LS22)</a:t>
            </a:r>
            <a:endParaRPr lang="zh-CN" altLang="en-US" dirty="0"/>
          </a:p>
        </p:txBody>
      </p:sp>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9271" y="1995861"/>
            <a:ext cx="10793506" cy="1661739"/>
          </a:xfrm>
        </p:spPr>
        <p:txBody>
          <a:bodyPr/>
          <a:lstStyle/>
          <a:p>
            <a:r>
              <a:rPr lang="en-GB" altLang="zh-CN" sz="3200" dirty="0" smtClean="0">
                <a:latin typeface="Times New Roman" panose="02020603050405020304" pitchFamily="18" charset="0"/>
                <a:ea typeface="等线" panose="02010600030101010101" pitchFamily="2" charset="-122"/>
              </a:rPr>
              <a:t>Share </a:t>
            </a:r>
            <a:r>
              <a:rPr lang="en-GB" altLang="zh-CN" sz="3200" dirty="0">
                <a:latin typeface="Times New Roman" panose="02020603050405020304" pitchFamily="18" charset="0"/>
                <a:ea typeface="等线" panose="02010600030101010101" pitchFamily="2" charset="-122"/>
              </a:rPr>
              <a:t>views on intent concept, model progress from both groups</a:t>
            </a:r>
            <a:r>
              <a:rPr lang="zh-CN" altLang="zh-CN" sz="4400" dirty="0">
                <a:latin typeface="Calibri" panose="020F0502020204030204" pitchFamily="34" charset="0"/>
                <a:ea typeface="Calibri" panose="020F0502020204030204" pitchFamily="34" charset="0"/>
              </a:rPr>
              <a:t/>
            </a:r>
            <a:br>
              <a:rPr lang="zh-CN" altLang="zh-CN" sz="4400" dirty="0">
                <a:latin typeface="Calibri" panose="020F0502020204030204" pitchFamily="34" charset="0"/>
                <a:ea typeface="Calibri" panose="020F0502020204030204" pitchFamily="34" charset="0"/>
              </a:rPr>
            </a:br>
            <a:endParaRPr lang="zh-CN" altLang="en-US" dirty="0"/>
          </a:p>
        </p:txBody>
      </p:sp>
    </p:spTree>
    <p:extLst>
      <p:ext uri="{BB962C8B-B14F-4D97-AF65-F5344CB8AC3E}">
        <p14:creationId xmlns:p14="http://schemas.microsoft.com/office/powerpoint/2010/main" val="3332193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8" y="-70584"/>
            <a:ext cx="10570759" cy="984983"/>
          </a:xfrm>
        </p:spPr>
        <p:txBody>
          <a:bodyPr/>
          <a:lstStyle/>
          <a:p>
            <a:r>
              <a:rPr lang="sv-SE" sz="3200" dirty="0" smtClean="0"/>
              <a:t>Outcome from 3GPP R17 work on intent driven management</a:t>
            </a:r>
            <a:endParaRPr lang="sv-SE" sz="3200" dirty="0"/>
          </a:p>
        </p:txBody>
      </p:sp>
      <p:sp>
        <p:nvSpPr>
          <p:cNvPr id="7" name="文本框 6"/>
          <p:cNvSpPr txBox="1"/>
          <p:nvPr/>
        </p:nvSpPr>
        <p:spPr>
          <a:xfrm>
            <a:off x="1424462" y="2139742"/>
            <a:ext cx="9790076" cy="2246769"/>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2000" dirty="0" smtClean="0"/>
              <a:t>TR 28.812 Telecommunication management; Study on scenarios for Intent driven management services for mobile networks</a:t>
            </a:r>
            <a:r>
              <a:rPr lang="en-US" altLang="zh-CN" sz="2000" b="1" dirty="0" smtClean="0"/>
              <a:t>.   </a:t>
            </a:r>
          </a:p>
          <a:p>
            <a:pPr algn="just"/>
            <a:r>
              <a:rPr lang="en-US" altLang="zh-CN" sz="2000" b="1" dirty="0">
                <a:solidFill>
                  <a:srgbClr val="0000FF"/>
                </a:solidFill>
              </a:rPr>
              <a:t> </a:t>
            </a:r>
            <a:r>
              <a:rPr lang="en-US" altLang="zh-CN" sz="2000" b="1" dirty="0" smtClean="0">
                <a:solidFill>
                  <a:srgbClr val="0000FF"/>
                </a:solidFill>
              </a:rPr>
              <a:t>       Status: </a:t>
            </a:r>
            <a:r>
              <a:rPr lang="en-US" altLang="zh-CN" sz="2000" dirty="0" smtClean="0">
                <a:solidFill>
                  <a:srgbClr val="0000FF"/>
                </a:solidFill>
              </a:rPr>
              <a:t>Published in Sep 2020, started from June 2018</a:t>
            </a:r>
            <a:r>
              <a:rPr lang="en-US" altLang="zh-CN" sz="2000" dirty="0">
                <a:solidFill>
                  <a:srgbClr val="0000FF"/>
                </a:solidFill>
              </a:rPr>
              <a:t>.</a:t>
            </a:r>
            <a:endParaRPr lang="en-US" altLang="zh-CN" sz="2000" dirty="0" smtClean="0">
              <a:solidFill>
                <a:srgbClr val="0000FF"/>
              </a:solidFill>
            </a:endParaRPr>
          </a:p>
          <a:p>
            <a:pPr marL="285750" indent="-285750" algn="just">
              <a:buFont typeface="Wingdings" panose="05000000000000000000" pitchFamily="2" charset="2"/>
              <a:buChar char="Ø"/>
            </a:pPr>
            <a:r>
              <a:rPr lang="en-US" altLang="zh-CN" sz="2000" dirty="0" smtClean="0"/>
              <a:t>TS 28.312 Management and orchestration; Intent driven management services for mobile networks.</a:t>
            </a:r>
          </a:p>
          <a:p>
            <a:pPr lvl="1" indent="0" algn="just"/>
            <a:r>
              <a:rPr lang="en-US" altLang="zh-CN" sz="2000" dirty="0" smtClean="0"/>
              <a:t> </a:t>
            </a:r>
            <a:r>
              <a:rPr lang="en-US" altLang="zh-CN" sz="2000" b="1" dirty="0" smtClean="0">
                <a:solidFill>
                  <a:srgbClr val="0000FF"/>
                </a:solidFill>
              </a:rPr>
              <a:t>Status: </a:t>
            </a:r>
            <a:r>
              <a:rPr lang="en-US" altLang="zh-CN" sz="2000" dirty="0" smtClean="0">
                <a:solidFill>
                  <a:srgbClr val="0000FF"/>
                </a:solidFill>
              </a:rPr>
              <a:t>Ongoing (Current completion rate is 95%, and planned to be completed and published in June in line with 3GPP R17 timeline)</a:t>
            </a:r>
            <a:endParaRPr lang="en-US" altLang="zh-CN" sz="2000" dirty="0">
              <a:solidFill>
                <a:srgbClr val="0000FF"/>
              </a:solidFill>
            </a:endParaRPr>
          </a:p>
        </p:txBody>
      </p:sp>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 y="42040"/>
            <a:ext cx="8135008" cy="974315"/>
          </a:xfrm>
        </p:spPr>
        <p:txBody>
          <a:bodyPr/>
          <a:lstStyle/>
          <a:p>
            <a:pPr algn="l"/>
            <a:r>
              <a:rPr lang="sv-SE" altLang="zh-CN" sz="3200" dirty="0" smtClean="0"/>
              <a:t>3GPP </a:t>
            </a:r>
            <a:r>
              <a:rPr lang="sv-SE" sz="3200" dirty="0" smtClean="0"/>
              <a:t>R17 Intent definition and concept</a:t>
            </a:r>
            <a:endParaRPr lang="sv-SE" sz="3200" dirty="0"/>
          </a:p>
        </p:txBody>
      </p:sp>
      <p:sp>
        <p:nvSpPr>
          <p:cNvPr id="3" name="文本框 2"/>
          <p:cNvSpPr txBox="1"/>
          <p:nvPr/>
        </p:nvSpPr>
        <p:spPr>
          <a:xfrm>
            <a:off x="777765" y="1116956"/>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smtClean="0"/>
              <a:t>Intent Definition: </a:t>
            </a:r>
          </a:p>
        </p:txBody>
      </p:sp>
      <p:sp>
        <p:nvSpPr>
          <p:cNvPr id="5" name="矩形 4"/>
          <p:cNvSpPr/>
          <p:nvPr/>
        </p:nvSpPr>
        <p:spPr bwMode="auto">
          <a:xfrm>
            <a:off x="1171903" y="1544307"/>
            <a:ext cx="10132591" cy="630930"/>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b="1" dirty="0"/>
              <a:t>Intent:</a:t>
            </a:r>
            <a:r>
              <a:rPr lang="en-GB" altLang="zh-CN" sz="1600" dirty="0"/>
              <a:t> the expectations including requirements, goals and constraints given to a 3GPP system, without specifying how to achieve them.</a:t>
            </a:r>
            <a:endParaRPr lang="zh-CN" altLang="zh-CN" sz="1600" dirty="0"/>
          </a:p>
        </p:txBody>
      </p:sp>
      <p:sp>
        <p:nvSpPr>
          <p:cNvPr id="8" name="文本框 7"/>
          <p:cNvSpPr txBox="1"/>
          <p:nvPr/>
        </p:nvSpPr>
        <p:spPr>
          <a:xfrm>
            <a:off x="879160" y="2438483"/>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smtClean="0"/>
              <a:t>General Concept of Intent: </a:t>
            </a:r>
          </a:p>
        </p:txBody>
      </p:sp>
      <p:sp>
        <p:nvSpPr>
          <p:cNvPr id="9" name="矩形 8"/>
          <p:cNvSpPr/>
          <p:nvPr/>
        </p:nvSpPr>
        <p:spPr bwMode="auto">
          <a:xfrm>
            <a:off x="1171903" y="2877637"/>
            <a:ext cx="10132591" cy="2081334"/>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a:buFont typeface="Wingdings" panose="05000000000000000000" pitchFamily="2" charset="2"/>
              <a:buChar char="u"/>
            </a:pPr>
            <a:r>
              <a:rPr lang="en-GB" altLang="zh-CN" sz="1600" dirty="0" smtClean="0"/>
              <a:t>An </a:t>
            </a:r>
            <a:r>
              <a:rPr lang="en-GB" altLang="zh-CN" sz="1600" dirty="0"/>
              <a:t>intent is typically understandable by humans, and also needs to be interpreted by the machine without any ambiguity.</a:t>
            </a:r>
            <a:endParaRPr lang="zh-CN" altLang="zh-CN" sz="1600" dirty="0"/>
          </a:p>
          <a:p>
            <a:pPr marL="285750" indent="-285750" algn="just">
              <a:buFont typeface="Wingdings" panose="05000000000000000000" pitchFamily="2" charset="2"/>
              <a:buChar char="u"/>
            </a:pPr>
            <a:r>
              <a:rPr lang="en-GB" altLang="zh-CN" sz="1600" dirty="0" smtClean="0"/>
              <a:t>An </a:t>
            </a:r>
            <a:r>
              <a:rPr lang="en-GB" altLang="zh-CN" sz="1600" dirty="0"/>
              <a:t>intent focuses more on describing the "What" needs to be achieved but less on "How" that outcomes should be </a:t>
            </a:r>
            <a:r>
              <a:rPr lang="en-GB" altLang="zh-CN" sz="1600" dirty="0" smtClean="0"/>
              <a:t>achieved…</a:t>
            </a:r>
          </a:p>
          <a:p>
            <a:pPr marL="285750" indent="-285750" algn="just">
              <a:buFont typeface="Wingdings" panose="05000000000000000000" pitchFamily="2" charset="2"/>
              <a:buChar char="u"/>
            </a:pPr>
            <a:r>
              <a:rPr lang="en-GB" altLang="zh-CN" sz="1600" dirty="0" smtClean="0"/>
              <a:t>The expectations expressed by an intent is agnostic to the underlying system implementation, technology and infrastructure…</a:t>
            </a:r>
          </a:p>
          <a:p>
            <a:pPr marL="285750" indent="-285750" algn="just">
              <a:buFont typeface="Wingdings" panose="05000000000000000000" pitchFamily="2" charset="2"/>
              <a:buChar char="u"/>
            </a:pPr>
            <a:r>
              <a:rPr lang="en-GB" altLang="zh-CN" sz="1600" dirty="0" smtClean="0"/>
              <a:t>An </a:t>
            </a:r>
            <a:r>
              <a:rPr lang="en-GB" altLang="zh-CN" sz="1600" dirty="0"/>
              <a:t>intent needs to be quantifiable from network data so that the fulfilment result can be measured and evaluated</a:t>
            </a:r>
            <a:r>
              <a:rPr lang="en-GB" altLang="zh-CN" sz="1600" dirty="0" smtClean="0"/>
              <a:t>.</a:t>
            </a:r>
            <a:endParaRPr lang="zh-CN" altLang="zh-CN" sz="1600" dirty="0"/>
          </a:p>
        </p:txBody>
      </p:sp>
      <p:sp>
        <p:nvSpPr>
          <p:cNvPr id="7" name="文本框 6"/>
          <p:cNvSpPr txBox="1"/>
          <p:nvPr/>
        </p:nvSpPr>
        <p:spPr>
          <a:xfrm>
            <a:off x="777765" y="6126536"/>
            <a:ext cx="3702423" cy="292388"/>
          </a:xfrm>
          <a:prstGeom prst="rect">
            <a:avLst/>
          </a:prstGeom>
          <a:noFill/>
        </p:spPr>
        <p:txBody>
          <a:bodyPr wrap="square" rtlCol="0">
            <a:spAutoFit/>
          </a:bodyPr>
          <a:lstStyle/>
          <a:p>
            <a:r>
              <a:rPr lang="en-US" altLang="zh-CN" dirty="0" smtClean="0"/>
              <a:t>Source: TS 28.312 v 0.8.0 (S5-221747)</a:t>
            </a:r>
            <a:endParaRPr lang="zh-CN" altLang="en-US" dirty="0"/>
          </a:p>
        </p:txBody>
      </p:sp>
    </p:spTree>
    <p:extLst>
      <p:ext uri="{BB962C8B-B14F-4D97-AF65-F5344CB8AC3E}">
        <p14:creationId xmlns:p14="http://schemas.microsoft.com/office/powerpoint/2010/main" val="1688454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67718" cy="735106"/>
          </a:xfrm>
        </p:spPr>
        <p:txBody>
          <a:bodyPr/>
          <a:lstStyle/>
          <a:p>
            <a:pPr algn="l"/>
            <a:r>
              <a:rPr lang="sv-SE" sz="3200" dirty="0" smtClean="0"/>
              <a:t>3GPP </a:t>
            </a:r>
            <a:r>
              <a:rPr lang="en-US" altLang="zh-CN" sz="3200" dirty="0" smtClean="0"/>
              <a:t>R17 Intent categories</a:t>
            </a:r>
            <a:endParaRPr lang="sv-SE" sz="3200" dirty="0"/>
          </a:p>
        </p:txBody>
      </p:sp>
      <p:sp>
        <p:nvSpPr>
          <p:cNvPr id="3" name="文本框 2"/>
          <p:cNvSpPr txBox="1"/>
          <p:nvPr/>
        </p:nvSpPr>
        <p:spPr>
          <a:xfrm>
            <a:off x="367861" y="98611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a:t>
            </a:r>
            <a:r>
              <a:rPr lang="en-GB" altLang="zh-CN" sz="1800" b="1" dirty="0" smtClean="0"/>
              <a:t>categories </a:t>
            </a:r>
            <a:r>
              <a:rPr lang="en-GB" altLang="zh-CN" sz="1800" b="1" dirty="0"/>
              <a:t>based on user types</a:t>
            </a:r>
            <a:r>
              <a:rPr lang="en-US" altLang="zh-CN" sz="1800" b="1" dirty="0" smtClean="0"/>
              <a:t>: </a:t>
            </a:r>
          </a:p>
        </p:txBody>
      </p:sp>
      <p:sp>
        <p:nvSpPr>
          <p:cNvPr id="5" name="矩形 4"/>
          <p:cNvSpPr/>
          <p:nvPr/>
        </p:nvSpPr>
        <p:spPr bwMode="auto">
          <a:xfrm>
            <a:off x="367861" y="1418182"/>
            <a:ext cx="11435256" cy="4704712"/>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dirty="0"/>
              <a:t>Based on roles related to 5G networks and network slicing </a:t>
            </a:r>
            <a:r>
              <a:rPr lang="en-GB" altLang="zh-CN" sz="1600" dirty="0" smtClean="0"/>
              <a:t>management, </a:t>
            </a:r>
            <a:r>
              <a:rPr lang="en-GB" altLang="zh-CN" sz="1600" dirty="0"/>
              <a:t>different kinds of intents are applicable for different kinds of standardized reference interfaces</a:t>
            </a:r>
            <a:r>
              <a:rPr lang="en-GB" altLang="zh-CN" sz="1600" dirty="0" smtClean="0"/>
              <a:t>.</a:t>
            </a:r>
          </a:p>
        </p:txBody>
      </p:sp>
      <p:sp>
        <p:nvSpPr>
          <p:cNvPr id="6" name="矩形 5"/>
          <p:cNvSpPr/>
          <p:nvPr/>
        </p:nvSpPr>
        <p:spPr>
          <a:xfrm>
            <a:off x="462457" y="2151510"/>
            <a:ext cx="5685784" cy="3416320"/>
          </a:xfrm>
          <a:prstGeom prst="rect">
            <a:avLst/>
          </a:prstGeom>
        </p:spPr>
        <p:txBody>
          <a:bodyPr wrap="square">
            <a:spAutoFit/>
          </a:bodyPr>
          <a:lstStyle/>
          <a:p>
            <a:pPr algn="just"/>
            <a:r>
              <a:rPr lang="en-GB" altLang="zh-CN" sz="1200" dirty="0" smtClean="0"/>
              <a:t>- </a:t>
            </a:r>
            <a:r>
              <a:rPr lang="en-GB" altLang="zh-CN" sz="1200" b="1" dirty="0" smtClean="0"/>
              <a:t>Intent </a:t>
            </a:r>
            <a:r>
              <a:rPr lang="en-GB" altLang="zh-CN" sz="1200" b="1" dirty="0"/>
              <a:t>from Communication Service Customer (Intent-CSC)</a:t>
            </a:r>
            <a:r>
              <a:rPr lang="en-GB" altLang="zh-CN" sz="1200" dirty="0"/>
              <a:t>: Intent from Communication Service Customer enables Communication Service Customer (CSC) to express which properties of a communication service the CSC may request from CSP without knowing how to do the detailed management for communication service. For example, Intent-CSC can be 'Enable a V2X communication service for a group of vehicles in certain time'.</a:t>
            </a:r>
            <a:endParaRPr lang="zh-CN" altLang="zh-CN" sz="1200" dirty="0"/>
          </a:p>
          <a:p>
            <a:pPr algn="just"/>
            <a:r>
              <a:rPr lang="en-GB" altLang="zh-CN" sz="1200" b="1" dirty="0" smtClean="0"/>
              <a:t>- Intent </a:t>
            </a:r>
            <a:r>
              <a:rPr lang="en-GB" altLang="zh-CN" sz="1200" b="1" dirty="0"/>
              <a:t>from Communication Service Provider (Intent-CSP)</a:t>
            </a:r>
            <a:r>
              <a:rPr lang="en-GB" altLang="zh-CN" sz="1200" dirty="0"/>
              <a:t>: Intent from Communication Service Provider enables Communication Service Provider (CSP) to express an intent about what CSP would like to do for network without knowing how to do the detailed management for network. For example, Intent-CSP can be 'Provide a network service supporting V2X communications for highway-417 to support 500 vehicles simultaneously'.</a:t>
            </a:r>
            <a:endParaRPr lang="zh-CN" altLang="zh-CN" sz="1200" dirty="0"/>
          </a:p>
          <a:p>
            <a:pPr algn="just"/>
            <a:r>
              <a:rPr lang="en-GB" altLang="zh-CN" sz="1200" b="1" dirty="0" smtClean="0"/>
              <a:t>- Intent </a:t>
            </a:r>
            <a:r>
              <a:rPr lang="en-GB" altLang="zh-CN" sz="1200" b="1" dirty="0"/>
              <a:t>from Network Operator (Intent-NOP):</a:t>
            </a:r>
            <a:r>
              <a:rPr lang="en-GB" altLang="zh-CN" sz="1200" dirty="0"/>
              <a:t> Intent from Network Operator enables Network Operator (NOP) to provide what NOP would like to do for group of network elements (i.e. subnetwork) management and control without knowing how to do the detailed management for the network elements. For example, Intent-NOP can be 'Provide a radio network service to satisfy the specified coverage requirements and UE throughput requirement in certain area</a:t>
            </a:r>
            <a:r>
              <a:rPr lang="en-GB" altLang="zh-CN" sz="1200" dirty="0" smtClean="0"/>
              <a:t>'.</a:t>
            </a:r>
            <a:endParaRPr lang="zh-CN" altLang="zh-CN" sz="1200" dirty="0"/>
          </a:p>
        </p:txBody>
      </p:sp>
      <p:sp>
        <p:nvSpPr>
          <p:cNvPr id="9" name="文本框 8"/>
          <p:cNvSpPr txBox="1"/>
          <p:nvPr/>
        </p:nvSpPr>
        <p:spPr>
          <a:xfrm>
            <a:off x="667699" y="6254232"/>
            <a:ext cx="3702423" cy="292388"/>
          </a:xfrm>
          <a:prstGeom prst="rect">
            <a:avLst/>
          </a:prstGeom>
          <a:noFill/>
        </p:spPr>
        <p:txBody>
          <a:bodyPr wrap="square" rtlCol="0">
            <a:spAutoFit/>
          </a:bodyPr>
          <a:lstStyle/>
          <a:p>
            <a:r>
              <a:rPr lang="en-US" altLang="zh-CN" dirty="0" smtClean="0"/>
              <a:t>Source: TS 28.312 v 0.8.0 (S5-221747)</a:t>
            </a:r>
            <a:endParaRPr lang="zh-CN" altLang="en-US" dirty="0"/>
          </a:p>
        </p:txBody>
      </p:sp>
      <p:pic>
        <p:nvPicPr>
          <p:cNvPr id="4" name="图片 3"/>
          <p:cNvPicPr>
            <a:picLocks noChangeAspect="1"/>
          </p:cNvPicPr>
          <p:nvPr/>
        </p:nvPicPr>
        <p:blipFill>
          <a:blip r:embed="rId2"/>
          <a:stretch>
            <a:fillRect/>
          </a:stretch>
        </p:blipFill>
        <p:spPr>
          <a:xfrm>
            <a:off x="6663267" y="2368246"/>
            <a:ext cx="4163505" cy="2804583"/>
          </a:xfrm>
          <a:prstGeom prst="rect">
            <a:avLst/>
          </a:prstGeom>
        </p:spPr>
      </p:pic>
    </p:spTree>
    <p:extLst>
      <p:ext uri="{BB962C8B-B14F-4D97-AF65-F5344CB8AC3E}">
        <p14:creationId xmlns:p14="http://schemas.microsoft.com/office/powerpoint/2010/main" val="706221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66390"/>
            <a:ext cx="7262648" cy="1069360"/>
          </a:xfrm>
        </p:spPr>
        <p:txBody>
          <a:bodyPr/>
          <a:lstStyle/>
          <a:p>
            <a:pPr algn="l"/>
            <a:r>
              <a:rPr lang="sv-SE" sz="3200" dirty="0" smtClean="0"/>
              <a:t>3</a:t>
            </a:r>
            <a:r>
              <a:rPr lang="en-US" altLang="zh-CN" sz="3200" dirty="0" smtClean="0"/>
              <a:t>GPP R17 intent driven MnS concept</a:t>
            </a:r>
            <a:endParaRPr lang="sv-SE" sz="3200" dirty="0"/>
          </a:p>
        </p:txBody>
      </p:sp>
      <p:sp>
        <p:nvSpPr>
          <p:cNvPr id="3" name="文本框 2"/>
          <p:cNvSpPr txBox="1"/>
          <p:nvPr/>
        </p:nvSpPr>
        <p:spPr>
          <a:xfrm>
            <a:off x="379971" y="1210562"/>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smtClean="0"/>
              <a:t>Concept of Intent </a:t>
            </a:r>
            <a:r>
              <a:rPr lang="en-US" altLang="zh-CN" sz="1800" b="1" dirty="0" smtClean="0"/>
              <a:t>driven MnS</a:t>
            </a:r>
          </a:p>
        </p:txBody>
      </p:sp>
      <p:sp>
        <p:nvSpPr>
          <p:cNvPr id="4" name="矩形 3"/>
          <p:cNvSpPr/>
          <p:nvPr/>
        </p:nvSpPr>
        <p:spPr>
          <a:xfrm>
            <a:off x="576886" y="1752118"/>
            <a:ext cx="7433597" cy="4031873"/>
          </a:xfrm>
          <a:prstGeom prst="rect">
            <a:avLst/>
          </a:prstGeom>
        </p:spPr>
        <p:txBody>
          <a:bodyPr wrap="square">
            <a:spAutoFit/>
          </a:bodyPr>
          <a:lstStyle/>
          <a:p>
            <a:pPr algn="just"/>
            <a:r>
              <a:rPr lang="en-GB" altLang="zh-CN" sz="1600" dirty="0"/>
              <a:t>An Intent driven MnS allows its consumer to express intents for managing the network and services and obtain the feedback of intent evaluation result. </a:t>
            </a:r>
            <a:r>
              <a:rPr lang="en-GB" altLang="zh-CN" sz="1600" dirty="0" smtClean="0"/>
              <a:t>An </a:t>
            </a:r>
            <a:r>
              <a:rPr lang="en-GB" altLang="zh-CN" sz="1600" dirty="0"/>
              <a:t>Intent driven MnS includes the following management capabilities to support intent lifecycle management:</a:t>
            </a:r>
            <a:endParaRPr lang="zh-CN" altLang="zh-CN" sz="1600" dirty="0"/>
          </a:p>
          <a:p>
            <a:pPr algn="just"/>
            <a:r>
              <a:rPr lang="en-GB" altLang="zh-CN" sz="1600" dirty="0"/>
              <a:t>- </a:t>
            </a:r>
            <a:r>
              <a:rPr lang="en-GB" altLang="zh-CN" sz="1600" dirty="0" smtClean="0"/>
              <a:t>Create </a:t>
            </a:r>
            <a:r>
              <a:rPr lang="en-GB" altLang="zh-CN" sz="1600" dirty="0"/>
              <a:t>an intent, a MnS Consumer request to create a new intent on the MnS producer.</a:t>
            </a:r>
            <a:endParaRPr lang="zh-CN" altLang="zh-CN" sz="1600" dirty="0"/>
          </a:p>
          <a:p>
            <a:pPr algn="just"/>
            <a:r>
              <a:rPr lang="en-GB" altLang="zh-CN" sz="1600" dirty="0"/>
              <a:t>- </a:t>
            </a:r>
            <a:r>
              <a:rPr lang="en-GB" altLang="zh-CN" sz="1600" dirty="0" smtClean="0"/>
              <a:t>Activate </a:t>
            </a:r>
            <a:r>
              <a:rPr lang="en-GB" altLang="zh-CN" sz="1600" dirty="0"/>
              <a:t>an intent, MnS Consumer request to activate an intent on the MnS producer when the intent is suspended.</a:t>
            </a:r>
            <a:endParaRPr lang="zh-CN" altLang="zh-CN" sz="1600" dirty="0"/>
          </a:p>
          <a:p>
            <a:pPr algn="just"/>
            <a:r>
              <a:rPr lang="en-GB" altLang="zh-CN" sz="1600" dirty="0"/>
              <a:t>- </a:t>
            </a:r>
            <a:r>
              <a:rPr lang="en-GB" altLang="zh-CN" sz="1600" dirty="0" smtClean="0"/>
              <a:t>De-activate </a:t>
            </a:r>
            <a:r>
              <a:rPr lang="en-GB" altLang="zh-CN" sz="1600" dirty="0"/>
              <a:t>an intent, MnS consumer request to de-activate an intent on the MnS producer for a temporary suspension.</a:t>
            </a:r>
            <a:endParaRPr lang="zh-CN" altLang="zh-CN" sz="1600" dirty="0"/>
          </a:p>
          <a:p>
            <a:pPr algn="just"/>
            <a:r>
              <a:rPr lang="en-GB" altLang="zh-CN" sz="1600" dirty="0"/>
              <a:t>- </a:t>
            </a:r>
            <a:r>
              <a:rPr lang="en-GB" altLang="zh-CN" sz="1600" dirty="0" smtClean="0"/>
              <a:t>Delete </a:t>
            </a:r>
            <a:r>
              <a:rPr lang="en-GB" altLang="zh-CN" sz="1600" dirty="0"/>
              <a:t>an intent, MnS Consumer request to remove an intent on the MnS producer.</a:t>
            </a:r>
            <a:endParaRPr lang="zh-CN" altLang="zh-CN" sz="1600" dirty="0"/>
          </a:p>
          <a:p>
            <a:pPr algn="just"/>
            <a:r>
              <a:rPr lang="en-GB" altLang="zh-CN" sz="1600" dirty="0"/>
              <a:t>- </a:t>
            </a:r>
            <a:r>
              <a:rPr lang="en-GB" altLang="zh-CN" sz="1600" dirty="0" smtClean="0"/>
              <a:t>Modify </a:t>
            </a:r>
            <a:r>
              <a:rPr lang="en-GB" altLang="zh-CN" sz="1600" dirty="0"/>
              <a:t>an intent, MnS Consumer request to modify the content of the intent (e.g. optimization goal) on the MnS producer.</a:t>
            </a:r>
            <a:endParaRPr lang="zh-CN" altLang="zh-CN" sz="1600" dirty="0"/>
          </a:p>
          <a:p>
            <a:pPr algn="just"/>
            <a:r>
              <a:rPr lang="en-GB" altLang="zh-CN" sz="1600" dirty="0"/>
              <a:t>- </a:t>
            </a:r>
            <a:r>
              <a:rPr lang="en-GB" altLang="zh-CN" sz="1600" dirty="0" smtClean="0"/>
              <a:t>Query </a:t>
            </a:r>
            <a:r>
              <a:rPr lang="en-GB" altLang="zh-CN" sz="1600" dirty="0"/>
              <a:t>an intent, MnS Consumer request to return the content and state (e.g. active, inactive) of the intent on the MnS producer</a:t>
            </a:r>
            <a:r>
              <a:rPr lang="en-GB" altLang="zh-CN" sz="1600" dirty="0" smtClean="0"/>
              <a:t>.</a:t>
            </a:r>
            <a:endParaRPr lang="zh-CN" altLang="zh-CN" sz="1600" dirty="0"/>
          </a:p>
        </p:txBody>
      </p:sp>
      <p:sp>
        <p:nvSpPr>
          <p:cNvPr id="8" name="矩形 7"/>
          <p:cNvSpPr/>
          <p:nvPr/>
        </p:nvSpPr>
        <p:spPr bwMode="auto">
          <a:xfrm>
            <a:off x="483233" y="1614245"/>
            <a:ext cx="10669722" cy="4244558"/>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8414941" y="2689637"/>
            <a:ext cx="2126060" cy="1933164"/>
          </a:xfrm>
          <a:prstGeom prst="rect">
            <a:avLst/>
          </a:prstGeom>
          <a:noFill/>
          <a:ln>
            <a:noFill/>
          </a:ln>
        </p:spPr>
      </p:pic>
      <p:sp>
        <p:nvSpPr>
          <p:cNvPr id="10" name="文本框 9"/>
          <p:cNvSpPr txBox="1"/>
          <p:nvPr/>
        </p:nvSpPr>
        <p:spPr>
          <a:xfrm>
            <a:off x="777765" y="6126536"/>
            <a:ext cx="3702423" cy="292388"/>
          </a:xfrm>
          <a:prstGeom prst="rect">
            <a:avLst/>
          </a:prstGeom>
          <a:noFill/>
        </p:spPr>
        <p:txBody>
          <a:bodyPr wrap="square" rtlCol="0">
            <a:spAutoFit/>
          </a:bodyPr>
          <a:lstStyle/>
          <a:p>
            <a:r>
              <a:rPr lang="en-US" altLang="zh-CN" dirty="0" smtClean="0"/>
              <a:t>Source: TS 28.312 v 0.8.0 (S5-221747)</a:t>
            </a:r>
            <a:endParaRPr lang="zh-CN" altLang="en-US" dirty="0"/>
          </a:p>
        </p:txBody>
      </p:sp>
    </p:spTree>
    <p:extLst>
      <p:ext uri="{BB962C8B-B14F-4D97-AF65-F5344CB8AC3E}">
        <p14:creationId xmlns:p14="http://schemas.microsoft.com/office/powerpoint/2010/main" val="3151298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4" y="43696"/>
            <a:ext cx="8103477" cy="785650"/>
          </a:xfrm>
        </p:spPr>
        <p:txBody>
          <a:bodyPr/>
          <a:lstStyle/>
          <a:p>
            <a:pPr algn="l"/>
            <a:r>
              <a:rPr lang="sv-SE" sz="3200" dirty="0" smtClean="0"/>
              <a:t>3GPP </a:t>
            </a:r>
            <a:r>
              <a:rPr lang="en-US" sz="3200" dirty="0" smtClean="0"/>
              <a:t>R17 </a:t>
            </a:r>
            <a:r>
              <a:rPr lang="sv-SE" sz="3200" dirty="0" smtClean="0"/>
              <a:t>Intent driven closed loop concept</a:t>
            </a:r>
            <a:endParaRPr lang="sv-SE" sz="3200" dirty="0"/>
          </a:p>
        </p:txBody>
      </p:sp>
      <p:sp>
        <p:nvSpPr>
          <p:cNvPr id="3" name="文本框 2"/>
          <p:cNvSpPr txBox="1"/>
          <p:nvPr/>
        </p:nvSpPr>
        <p:spPr>
          <a:xfrm>
            <a:off x="252246" y="101795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driven closed-loop</a:t>
            </a:r>
            <a:endParaRPr lang="en-US" altLang="zh-CN" sz="1800" b="1" dirty="0" smtClean="0"/>
          </a:p>
        </p:txBody>
      </p:sp>
      <p:sp>
        <p:nvSpPr>
          <p:cNvPr id="8" name="矩形 7"/>
          <p:cNvSpPr/>
          <p:nvPr/>
        </p:nvSpPr>
        <p:spPr bwMode="auto">
          <a:xfrm>
            <a:off x="471123" y="1445053"/>
            <a:ext cx="10091773" cy="4653176"/>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5" name="矩形 4"/>
          <p:cNvSpPr/>
          <p:nvPr/>
        </p:nvSpPr>
        <p:spPr>
          <a:xfrm>
            <a:off x="537273" y="1560580"/>
            <a:ext cx="10025623" cy="1323439"/>
          </a:xfrm>
          <a:prstGeom prst="rect">
            <a:avLst/>
          </a:prstGeom>
        </p:spPr>
        <p:txBody>
          <a:bodyPr wrap="square">
            <a:spAutoFit/>
          </a:bodyPr>
          <a:lstStyle/>
          <a:p>
            <a:pPr algn="just"/>
            <a:r>
              <a:rPr lang="en-GB" altLang="zh-CN" sz="1600" dirty="0"/>
              <a:t>Intent can be used for management and control of closed-loop automation (e.g. intent can be used to specify the goals for the closed-loop), which means the intent can be translated to policies and management tasks that the MnS producer needs to execute for the closed-loop automation. In the intent driven management approach, the mechanisms that the MnS producer using closed-loop automation mechanisms to satisfy the intent is the implementation of the MnS producer and shall not be standardized. </a:t>
            </a:r>
            <a:endParaRPr lang="zh-CN" altLang="en-US" sz="1600" dirty="0"/>
          </a:p>
        </p:txBody>
      </p:sp>
      <p:pic>
        <p:nvPicPr>
          <p:cNvPr id="10" name="图片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700" y="2999546"/>
            <a:ext cx="5424433" cy="2681587"/>
          </a:xfrm>
          <a:prstGeom prst="rect">
            <a:avLst/>
          </a:prstGeom>
          <a:noFill/>
          <a:ln>
            <a:noFill/>
          </a:ln>
        </p:spPr>
      </p:pic>
      <p:sp>
        <p:nvSpPr>
          <p:cNvPr id="9" name="文本框 8"/>
          <p:cNvSpPr txBox="1"/>
          <p:nvPr/>
        </p:nvSpPr>
        <p:spPr>
          <a:xfrm>
            <a:off x="777765" y="6126536"/>
            <a:ext cx="3702423" cy="292388"/>
          </a:xfrm>
          <a:prstGeom prst="rect">
            <a:avLst/>
          </a:prstGeom>
          <a:noFill/>
        </p:spPr>
        <p:txBody>
          <a:bodyPr wrap="square" rtlCol="0">
            <a:spAutoFit/>
          </a:bodyPr>
          <a:lstStyle/>
          <a:p>
            <a:r>
              <a:rPr lang="en-US" altLang="zh-CN" dirty="0" smtClean="0"/>
              <a:t>Source: TS 28.312 v 0.8.0 (S5-221747)</a:t>
            </a:r>
            <a:endParaRPr lang="zh-CN" altLang="en-US" dirty="0"/>
          </a:p>
        </p:txBody>
      </p:sp>
    </p:spTree>
    <p:extLst>
      <p:ext uri="{BB962C8B-B14F-4D97-AF65-F5344CB8AC3E}">
        <p14:creationId xmlns:p14="http://schemas.microsoft.com/office/powerpoint/2010/main" val="4089629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9</a:t>
            </a:fld>
            <a:endParaRPr lang="en-GB" dirty="0"/>
          </a:p>
        </p:txBody>
      </p:sp>
      <p:sp>
        <p:nvSpPr>
          <p:cNvPr id="6" name="Title 1"/>
          <p:cNvSpPr>
            <a:spLocks noGrp="1"/>
          </p:cNvSpPr>
          <p:nvPr>
            <p:ph type="title"/>
          </p:nvPr>
        </p:nvSpPr>
        <p:spPr>
          <a:xfrm>
            <a:off x="48234" y="43696"/>
            <a:ext cx="8103477" cy="785650"/>
          </a:xfrm>
        </p:spPr>
        <p:txBody>
          <a:bodyPr/>
          <a:lstStyle/>
          <a:p>
            <a:pPr algn="l"/>
            <a:r>
              <a:rPr lang="sv-SE" sz="3200" dirty="0" smtClean="0"/>
              <a:t>3GPP </a:t>
            </a:r>
            <a:r>
              <a:rPr lang="en-US" sz="3200" dirty="0" smtClean="0"/>
              <a:t>R17 </a:t>
            </a:r>
            <a:r>
              <a:rPr lang="sv-SE" sz="3200" dirty="0" smtClean="0"/>
              <a:t>Intent driven Use case</a:t>
            </a:r>
            <a:r>
              <a:rPr lang="en-US" altLang="zh-CN" sz="3200" dirty="0" smtClean="0"/>
              <a:t>s</a:t>
            </a:r>
            <a:endParaRPr lang="sv-SE" sz="3200" dirty="0"/>
          </a:p>
        </p:txBody>
      </p:sp>
      <p:sp>
        <p:nvSpPr>
          <p:cNvPr id="9" name="矩形 8"/>
          <p:cNvSpPr/>
          <p:nvPr/>
        </p:nvSpPr>
        <p:spPr bwMode="auto">
          <a:xfrm>
            <a:off x="744391" y="1764161"/>
            <a:ext cx="10123305" cy="191975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2" name="矩形 11"/>
          <p:cNvSpPr/>
          <p:nvPr/>
        </p:nvSpPr>
        <p:spPr>
          <a:xfrm>
            <a:off x="809581" y="1861322"/>
            <a:ext cx="9992924" cy="1631216"/>
          </a:xfrm>
          <a:prstGeom prst="rect">
            <a:avLst/>
          </a:prstGeom>
        </p:spPr>
        <p:txBody>
          <a:bodyPr wrap="square">
            <a:spAutoFit/>
          </a:bodyPr>
          <a:lstStyle/>
          <a:p>
            <a:pPr marL="285750" indent="-285750">
              <a:buFont typeface="Wingdings" panose="05000000000000000000" pitchFamily="2" charset="2"/>
              <a:buChar char="Ø"/>
            </a:pPr>
            <a:r>
              <a:rPr lang="en-GB" altLang="zh-CN" sz="2000" dirty="0"/>
              <a:t>Intent containing an expectation for delivering radio </a:t>
            </a:r>
            <a:r>
              <a:rPr lang="en-GB" altLang="zh-CN" sz="2000" dirty="0" smtClean="0"/>
              <a:t>network</a:t>
            </a:r>
          </a:p>
          <a:p>
            <a:pPr marL="285750" indent="-285750">
              <a:buFont typeface="Wingdings" panose="05000000000000000000" pitchFamily="2" charset="2"/>
              <a:buChar char="Ø"/>
            </a:pPr>
            <a:r>
              <a:rPr lang="en-GB" altLang="zh-CN" sz="2000" dirty="0"/>
              <a:t>Intent containing an expectation for delivering a radio service</a:t>
            </a:r>
            <a:endParaRPr lang="zh-CN" altLang="zh-CN" sz="2000" dirty="0"/>
          </a:p>
          <a:p>
            <a:pPr marL="285750" indent="-285750">
              <a:buFont typeface="Wingdings" panose="05000000000000000000" pitchFamily="2" charset="2"/>
              <a:buChar char="Ø"/>
            </a:pPr>
            <a:r>
              <a:rPr lang="en-GB" altLang="zh-CN" sz="2000" dirty="0"/>
              <a:t>Intent containing an expectation for delivering a </a:t>
            </a:r>
            <a:r>
              <a:rPr lang="en-GB" altLang="zh-CN" sz="2000" dirty="0" smtClean="0"/>
              <a:t>service</a:t>
            </a:r>
          </a:p>
          <a:p>
            <a:pPr marL="285750" indent="-285750">
              <a:buFont typeface="Wingdings" panose="05000000000000000000" pitchFamily="2" charset="2"/>
              <a:buChar char="Ø"/>
            </a:pPr>
            <a:r>
              <a:rPr lang="en-GB" altLang="zh-CN" sz="2000" dirty="0"/>
              <a:t>Intent containing an expectation on coverage performance to be </a:t>
            </a:r>
            <a:r>
              <a:rPr lang="en-GB" altLang="zh-CN" sz="2000" dirty="0" smtClean="0"/>
              <a:t>assured</a:t>
            </a:r>
          </a:p>
          <a:p>
            <a:pPr marL="285750" indent="-285750">
              <a:buFont typeface="Wingdings" panose="05000000000000000000" pitchFamily="2" charset="2"/>
              <a:buChar char="Ø"/>
            </a:pPr>
            <a:r>
              <a:rPr lang="en-GB" altLang="zh-CN" sz="2000" dirty="0"/>
              <a:t>Intent containing an expectation on RAN UE throughput performance to be assured</a:t>
            </a:r>
            <a:endParaRPr lang="zh-CN" altLang="en-US" sz="2000" dirty="0"/>
          </a:p>
        </p:txBody>
      </p:sp>
      <p:sp>
        <p:nvSpPr>
          <p:cNvPr id="10" name="文本框 9"/>
          <p:cNvSpPr txBox="1"/>
          <p:nvPr/>
        </p:nvSpPr>
        <p:spPr>
          <a:xfrm>
            <a:off x="777765" y="6126536"/>
            <a:ext cx="3702423" cy="292388"/>
          </a:xfrm>
          <a:prstGeom prst="rect">
            <a:avLst/>
          </a:prstGeom>
          <a:noFill/>
        </p:spPr>
        <p:txBody>
          <a:bodyPr wrap="square" rtlCol="0">
            <a:spAutoFit/>
          </a:bodyPr>
          <a:lstStyle/>
          <a:p>
            <a:r>
              <a:rPr lang="en-US" altLang="zh-CN" dirty="0" smtClean="0"/>
              <a:t>Source: TS 28.312 v 0.8.0 (S5-221747)</a:t>
            </a:r>
            <a:endParaRPr lang="zh-CN" altLang="en-US" dirty="0"/>
          </a:p>
        </p:txBody>
      </p:sp>
    </p:spTree>
    <p:extLst>
      <p:ext uri="{BB962C8B-B14F-4D97-AF65-F5344CB8AC3E}">
        <p14:creationId xmlns:p14="http://schemas.microsoft.com/office/powerpoint/2010/main" val="1434593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176411</TotalTime>
  <Words>1637</Words>
  <Application>Microsoft Office PowerPoint</Application>
  <PresentationFormat>宽屏</PresentationFormat>
  <Paragraphs>112</Paragraphs>
  <Slides>18</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等线</vt:lpstr>
      <vt:lpstr>宋体</vt:lpstr>
      <vt:lpstr>Arial</vt:lpstr>
      <vt:lpstr>Calibri</vt:lpstr>
      <vt:lpstr>Courier New</vt:lpstr>
      <vt:lpstr>Times New Roman</vt:lpstr>
      <vt:lpstr>Wingdings</vt:lpstr>
      <vt:lpstr>Office Theme</vt:lpstr>
      <vt:lpstr>3GPP-TMF call 23 February,2022</vt:lpstr>
      <vt:lpstr>Proposed agenda</vt:lpstr>
      <vt:lpstr>Share views on intent concept, model progress from both groups </vt:lpstr>
      <vt:lpstr>Outcome from 3GPP R17 work on intent driven management</vt:lpstr>
      <vt:lpstr>3GPP R17 Intent definition and concept</vt:lpstr>
      <vt:lpstr>3GPP R17 Intent categories</vt:lpstr>
      <vt:lpstr>3GPP R17 intent driven MnS concept</vt:lpstr>
      <vt:lpstr>3GPP R17 Intent driven closed loop concept</vt:lpstr>
      <vt:lpstr>3GPP R17 Intent driven Use cases</vt:lpstr>
      <vt:lpstr>3GPP R17 Intent Driven MnS Stage2 and Stage3 definition</vt:lpstr>
      <vt:lpstr>Workflow example of creating Intent containing an expectation for delivering radio network</vt:lpstr>
      <vt:lpstr>3GPP R18 intent way forward </vt:lpstr>
      <vt:lpstr>3GPP SA5/OAM R18 timeline</vt:lpstr>
      <vt:lpstr>Open discussion on benefits from Model federation and obstacles </vt:lpstr>
      <vt:lpstr>3GPP practice with TM Forum: Fixed Mobile Convergence (FMC) Federated Network Information Model (FNIM) Umbrella Information Model (UIM)</vt:lpstr>
      <vt:lpstr>Open discussion on cooperation mechanism</vt:lpstr>
      <vt:lpstr>Questions</vt:lpstr>
      <vt:lpstr>3GPP proposals</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XuRuiyue</cp:lastModifiedBy>
  <cp:revision>4345</cp:revision>
  <dcterms:created xsi:type="dcterms:W3CDTF">2008-08-30T09:32:10Z</dcterms:created>
  <dcterms:modified xsi:type="dcterms:W3CDTF">2022-02-22T01:24:48Z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(3)Wv0In7K8zxi+PCNba02Tfcvc9epFS7l4WC4lYYxhBMbmZdbKdQgWQbglGzBtHVUrzJWTAqlN
i+/k6PLFwlv496XsimOsernMdH1Z9yx/nJthXPILvuzzntmWIdwPknejgk0ocI5+PtTObet7
/ls/qrofe3ggyasPRkNJwyNIuRNuvkpAhJMACO/2stlO4McwD9S0GF2stqLcBmF4HsFQZ3mw
kpEtkAch6dHO3DV5N5</vt:lpwstr>
  </property>
  <property fmtid="{D5CDD505-2E9C-101B-9397-08002B2CF9AE}" pid="3" name="_2015_ms_pID_7253431">
    <vt:lpwstr>kr4KmzefOQ2wVUlm2By6/l4aDpuNqo7qXiqhkzqlnb31wHHZTYUc26
ehs7jCYDBtnPGtF8u1Mb8gJOa5+LcIoXZvk4FEAT6ScOSOMbVzz2Xvg+IAbKg/OrbDkaInjY
h63nrl1oJT2Thpi4WpEaQjnBE+ADK5gp4bngMLNVmdpQdplT4SJLztAWfpJAxItQk6zu6Foc
HDoWDqDZIRMj1drQY64UZ1u8gxiZnmfaAh+L</vt:lpwstr>
  </property>
  <property fmtid="{D5CDD505-2E9C-101B-9397-08002B2CF9AE}" pid="4" name="_2015_ms_pID_7253432">
    <vt:lpwstr>/Q==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1644971431</vt:lpwstr>
  </property>
</Properties>
</file>