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9" r:id="rId1"/>
  </p:sldMasterIdLst>
  <p:notesMasterIdLst>
    <p:notesMasterId r:id="rId20"/>
  </p:notesMasterIdLst>
  <p:handoutMasterIdLst>
    <p:handoutMasterId r:id="rId21"/>
  </p:handoutMasterIdLst>
  <p:sldIdLst>
    <p:sldId id="303" r:id="rId2"/>
    <p:sldId id="793" r:id="rId3"/>
    <p:sldId id="914" r:id="rId4"/>
    <p:sldId id="897" r:id="rId5"/>
    <p:sldId id="893" r:id="rId6"/>
    <p:sldId id="894" r:id="rId7"/>
    <p:sldId id="900" r:id="rId8"/>
    <p:sldId id="901" r:id="rId9"/>
    <p:sldId id="902" r:id="rId10"/>
    <p:sldId id="910" r:id="rId11"/>
    <p:sldId id="903" r:id="rId12"/>
    <p:sldId id="915" r:id="rId13"/>
    <p:sldId id="908" r:id="rId14"/>
    <p:sldId id="898" r:id="rId15"/>
    <p:sldId id="899" r:id="rId16"/>
    <p:sldId id="906" r:id="rId17"/>
    <p:sldId id="916" r:id="rId18"/>
    <p:sldId id="909" r:id="rId19"/>
  </p:sldIdLst>
  <p:sldSz cx="12192000" cy="6858000"/>
  <p:notesSz cx="6797675" cy="9928225"/>
  <p:defaultTextStyle>
    <a:defPPr>
      <a:defRPr lang="en-GB"/>
    </a:defPPr>
    <a:lvl1pPr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1pPr>
    <a:lvl2pPr marL="608013" indent="-150813"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2pPr>
    <a:lvl3pPr marL="1217613" indent="-303213"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3pPr>
    <a:lvl4pPr marL="1827213" indent="-455613"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4pPr>
    <a:lvl5pPr marL="2436813" indent="-608013"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3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13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13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1300"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0066FF"/>
    <a:srgbClr val="FF3300"/>
    <a:srgbClr val="72AF2F"/>
    <a:srgbClr val="C1E442"/>
    <a:srgbClr val="FFFFCC"/>
    <a:srgbClr val="C6D254"/>
    <a:srgbClr val="000000"/>
    <a:srgbClr val="5C88D0"/>
    <a:srgbClr val="2A6E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324" autoAdjust="0"/>
    <p:restoredTop sz="97931" autoAdjust="0"/>
  </p:normalViewPr>
  <p:slideViewPr>
    <p:cSldViewPr snapToGrid="0">
      <p:cViewPr varScale="1">
        <p:scale>
          <a:sx n="85" d="100"/>
          <a:sy n="85" d="100"/>
        </p:scale>
        <p:origin x="274" y="8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notesViewPr>
    <p:cSldViewPr snapToGrid="0">
      <p:cViewPr>
        <p:scale>
          <a:sx n="200" d="100"/>
          <a:sy n="200" d="100"/>
        </p:scale>
        <p:origin x="202" y="-4339"/>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61"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46400" cy="496888"/>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lvl1pPr defTabSz="930275" eaLnBrk="1" hangingPunct="1">
              <a:defRPr sz="1200">
                <a:latin typeface="Times New Roman" pitchFamily="18" charset="0"/>
                <a:cs typeface="+mn-cs"/>
              </a:defRPr>
            </a:lvl1pPr>
          </a:lstStyle>
          <a:p>
            <a:pPr>
              <a:defRPr/>
            </a:pPr>
            <a:endParaRPr lang="en-US"/>
          </a:p>
        </p:txBody>
      </p:sp>
      <p:sp>
        <p:nvSpPr>
          <p:cNvPr id="9219" name="Rectangle 3"/>
          <p:cNvSpPr>
            <a:spLocks noGrp="1" noChangeArrowheads="1"/>
          </p:cNvSpPr>
          <p:nvPr>
            <p:ph type="dt" sz="quarter" idx="1"/>
          </p:nvPr>
        </p:nvSpPr>
        <p:spPr bwMode="auto">
          <a:xfrm>
            <a:off x="3851275" y="0"/>
            <a:ext cx="2946400" cy="496888"/>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lvl1pPr algn="r" defTabSz="930275" eaLnBrk="1" hangingPunct="1">
              <a:defRPr sz="1200">
                <a:latin typeface="Times New Roman" pitchFamily="18" charset="0"/>
                <a:cs typeface="+mn-cs"/>
              </a:defRPr>
            </a:lvl1pPr>
          </a:lstStyle>
          <a:p>
            <a:pPr>
              <a:defRPr/>
            </a:pPr>
            <a:fld id="{AA78BAD3-FC21-4679-B770-3EA085F20603}" type="datetime1">
              <a:rPr lang="en-US"/>
              <a:pPr>
                <a:defRPr/>
              </a:pPr>
              <a:t>2/18/2022</a:t>
            </a:fld>
            <a:endParaRPr lang="en-US" dirty="0"/>
          </a:p>
        </p:txBody>
      </p:sp>
      <p:sp>
        <p:nvSpPr>
          <p:cNvPr id="9220" name="Rectangle 4"/>
          <p:cNvSpPr>
            <a:spLocks noGrp="1" noChangeArrowheads="1"/>
          </p:cNvSpPr>
          <p:nvPr>
            <p:ph type="ftr" sz="quarter" idx="2"/>
          </p:nvPr>
        </p:nvSpPr>
        <p:spPr bwMode="auto">
          <a:xfrm>
            <a:off x="0" y="9431338"/>
            <a:ext cx="2946400" cy="496887"/>
          </a:xfrm>
          <a:prstGeom prst="rect">
            <a:avLst/>
          </a:prstGeom>
          <a:noFill/>
          <a:ln w="9525">
            <a:noFill/>
            <a:miter lim="800000"/>
            <a:headEnd/>
            <a:tailEnd/>
          </a:ln>
        </p:spPr>
        <p:txBody>
          <a:bodyPr vert="horz" wrap="square" lIns="92859" tIns="46430" rIns="92859" bIns="46430" numCol="1" anchor="b" anchorCtr="0" compatLnSpc="1">
            <a:prstTxWarp prst="textNoShape">
              <a:avLst/>
            </a:prstTxWarp>
          </a:bodyPr>
          <a:lstStyle>
            <a:lvl1pPr defTabSz="930275" eaLnBrk="1" hangingPunct="1">
              <a:defRPr sz="1200">
                <a:latin typeface="Times New Roman" pitchFamily="18" charset="0"/>
                <a:cs typeface="+mn-cs"/>
              </a:defRPr>
            </a:lvl1pPr>
          </a:lstStyle>
          <a:p>
            <a:pPr>
              <a:defRPr/>
            </a:pPr>
            <a:endParaRPr lang="en-US"/>
          </a:p>
        </p:txBody>
      </p:sp>
      <p:sp>
        <p:nvSpPr>
          <p:cNvPr id="9221" name="Rectangle 5"/>
          <p:cNvSpPr>
            <a:spLocks noGrp="1" noChangeArrowheads="1"/>
          </p:cNvSpPr>
          <p:nvPr>
            <p:ph type="sldNum" sz="quarter" idx="3"/>
          </p:nvPr>
        </p:nvSpPr>
        <p:spPr bwMode="auto">
          <a:xfrm>
            <a:off x="3851275" y="9431338"/>
            <a:ext cx="2946400" cy="496887"/>
          </a:xfrm>
          <a:prstGeom prst="rect">
            <a:avLst/>
          </a:prstGeom>
          <a:noFill/>
          <a:ln w="9525">
            <a:noFill/>
            <a:miter lim="800000"/>
            <a:headEnd/>
            <a:tailEnd/>
          </a:ln>
        </p:spPr>
        <p:txBody>
          <a:bodyPr vert="horz" wrap="square" lIns="92859" tIns="46430" rIns="92859" bIns="46430" numCol="1" anchor="b" anchorCtr="0" compatLnSpc="1">
            <a:prstTxWarp prst="textNoShape">
              <a:avLst/>
            </a:prstTxWarp>
          </a:bodyPr>
          <a:lstStyle>
            <a:lvl1pPr algn="r" defTabSz="930275" eaLnBrk="1" hangingPunct="1">
              <a:defRPr sz="1200">
                <a:latin typeface="Times New Roman" panose="02020603050405020304" pitchFamily="18" charset="0"/>
              </a:defRPr>
            </a:lvl1pPr>
          </a:lstStyle>
          <a:p>
            <a:pPr>
              <a:defRPr/>
            </a:pPr>
            <a:fld id="{817FF792-3EB9-44FA-9386-5606498586BD}" type="slidenum">
              <a:rPr lang="en-GB" altLang="en-US"/>
              <a:pPr>
                <a:defRPr/>
              </a:pPr>
              <a:t>‹#›</a:t>
            </a:fld>
            <a:endParaRPr lang="en-GB" altLang="en-US"/>
          </a:p>
        </p:txBody>
      </p:sp>
    </p:spTree>
    <p:extLst>
      <p:ext uri="{BB962C8B-B14F-4D97-AF65-F5344CB8AC3E}">
        <p14:creationId xmlns:p14="http://schemas.microsoft.com/office/powerpoint/2010/main" val="21316529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46400" cy="496888"/>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lvl1pPr defTabSz="930275" eaLnBrk="1" hangingPunct="1">
              <a:defRPr sz="1200">
                <a:latin typeface="Times New Roman" pitchFamily="18" charset="0"/>
                <a:cs typeface="+mn-cs"/>
              </a:defRPr>
            </a:lvl1pPr>
          </a:lstStyle>
          <a:p>
            <a:pPr>
              <a:defRPr/>
            </a:pPr>
            <a:endParaRPr lang="en-US"/>
          </a:p>
        </p:txBody>
      </p:sp>
      <p:sp>
        <p:nvSpPr>
          <p:cNvPr id="4099" name="Rectangle 3"/>
          <p:cNvSpPr>
            <a:spLocks noGrp="1" noChangeArrowheads="1"/>
          </p:cNvSpPr>
          <p:nvPr>
            <p:ph type="dt" idx="1"/>
          </p:nvPr>
        </p:nvSpPr>
        <p:spPr bwMode="auto">
          <a:xfrm>
            <a:off x="3851275" y="0"/>
            <a:ext cx="2946400" cy="496888"/>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lvl1pPr algn="r" defTabSz="930275" eaLnBrk="1" hangingPunct="1">
              <a:defRPr sz="1200">
                <a:latin typeface="Times New Roman" pitchFamily="18" charset="0"/>
                <a:cs typeface="+mn-cs"/>
              </a:defRPr>
            </a:lvl1pPr>
          </a:lstStyle>
          <a:p>
            <a:pPr>
              <a:defRPr/>
            </a:pPr>
            <a:fld id="{BE730920-F8FB-4BAB-A0E2-B112E44812FA}" type="datetime1">
              <a:rPr lang="en-US"/>
              <a:pPr>
                <a:defRPr/>
              </a:pPr>
              <a:t>2/18/2022</a:t>
            </a:fld>
            <a:endParaRPr lang="en-US" dirty="0"/>
          </a:p>
        </p:txBody>
      </p:sp>
      <p:sp>
        <p:nvSpPr>
          <p:cNvPr id="4100" name="Rectangle 4"/>
          <p:cNvSpPr>
            <a:spLocks noGrp="1" noRot="1" noChangeAspect="1" noChangeArrowheads="1" noTextEdit="1"/>
          </p:cNvSpPr>
          <p:nvPr>
            <p:ph type="sldImg" idx="2"/>
          </p:nvPr>
        </p:nvSpPr>
        <p:spPr bwMode="auto">
          <a:xfrm>
            <a:off x="88900" y="742950"/>
            <a:ext cx="6619875"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906463" y="4716463"/>
            <a:ext cx="4984750" cy="4468812"/>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102" name="Rectangle 6"/>
          <p:cNvSpPr>
            <a:spLocks noGrp="1" noChangeArrowheads="1"/>
          </p:cNvSpPr>
          <p:nvPr>
            <p:ph type="ftr" sz="quarter" idx="4"/>
          </p:nvPr>
        </p:nvSpPr>
        <p:spPr bwMode="auto">
          <a:xfrm>
            <a:off x="0" y="9431338"/>
            <a:ext cx="2946400" cy="496887"/>
          </a:xfrm>
          <a:prstGeom prst="rect">
            <a:avLst/>
          </a:prstGeom>
          <a:noFill/>
          <a:ln w="9525">
            <a:noFill/>
            <a:miter lim="800000"/>
            <a:headEnd/>
            <a:tailEnd/>
          </a:ln>
        </p:spPr>
        <p:txBody>
          <a:bodyPr vert="horz" wrap="square" lIns="92859" tIns="46430" rIns="92859" bIns="46430" numCol="1" anchor="b" anchorCtr="0" compatLnSpc="1">
            <a:prstTxWarp prst="textNoShape">
              <a:avLst/>
            </a:prstTxWarp>
          </a:bodyPr>
          <a:lstStyle>
            <a:lvl1pPr defTabSz="930275" eaLnBrk="1" hangingPunct="1">
              <a:defRPr sz="1200">
                <a:latin typeface="Times New Roman" pitchFamily="18" charset="0"/>
                <a:cs typeface="+mn-cs"/>
              </a:defRPr>
            </a:lvl1pPr>
          </a:lstStyle>
          <a:p>
            <a:pPr>
              <a:defRPr/>
            </a:pPr>
            <a:endParaRPr lang="en-US"/>
          </a:p>
        </p:txBody>
      </p:sp>
      <p:sp>
        <p:nvSpPr>
          <p:cNvPr id="4103" name="Rectangle 7"/>
          <p:cNvSpPr>
            <a:spLocks noGrp="1" noChangeArrowheads="1"/>
          </p:cNvSpPr>
          <p:nvPr>
            <p:ph type="sldNum" sz="quarter" idx="5"/>
          </p:nvPr>
        </p:nvSpPr>
        <p:spPr bwMode="auto">
          <a:xfrm>
            <a:off x="3851275" y="9431338"/>
            <a:ext cx="2946400" cy="496887"/>
          </a:xfrm>
          <a:prstGeom prst="rect">
            <a:avLst/>
          </a:prstGeom>
          <a:noFill/>
          <a:ln w="9525">
            <a:noFill/>
            <a:miter lim="800000"/>
            <a:headEnd/>
            <a:tailEnd/>
          </a:ln>
        </p:spPr>
        <p:txBody>
          <a:bodyPr vert="horz" wrap="square" lIns="92859" tIns="46430" rIns="92859" bIns="46430" numCol="1" anchor="b" anchorCtr="0" compatLnSpc="1">
            <a:prstTxWarp prst="textNoShape">
              <a:avLst/>
            </a:prstTxWarp>
          </a:bodyPr>
          <a:lstStyle>
            <a:lvl1pPr algn="r" defTabSz="930275" eaLnBrk="1" hangingPunct="1">
              <a:defRPr sz="1200">
                <a:latin typeface="Times New Roman" panose="02020603050405020304" pitchFamily="18" charset="0"/>
              </a:defRPr>
            </a:lvl1pPr>
          </a:lstStyle>
          <a:p>
            <a:pPr>
              <a:defRPr/>
            </a:pPr>
            <a:fld id="{27BB3565-DE1F-45E8-8B92-B6CEF3A5A934}" type="slidenum">
              <a:rPr lang="en-GB" altLang="en-US"/>
              <a:pPr>
                <a:defRPr/>
              </a:pPr>
              <a:t>‹#›</a:t>
            </a:fld>
            <a:endParaRPr lang="en-GB" altLang="en-US"/>
          </a:p>
        </p:txBody>
      </p:sp>
    </p:spTree>
    <p:extLst>
      <p:ext uri="{BB962C8B-B14F-4D97-AF65-F5344CB8AC3E}">
        <p14:creationId xmlns:p14="http://schemas.microsoft.com/office/powerpoint/2010/main" val="18178305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600" kern="1200">
        <a:solidFill>
          <a:schemeClr val="tx1"/>
        </a:solidFill>
        <a:latin typeface="Times New Roman" pitchFamily="18" charset="0"/>
        <a:ea typeface="+mn-ea"/>
        <a:cs typeface="+mn-cs"/>
      </a:defRPr>
    </a:lvl1pPr>
    <a:lvl2pPr marL="608013" algn="l" rtl="0" eaLnBrk="0" fontAlgn="base" hangingPunct="0">
      <a:spcBef>
        <a:spcPct val="30000"/>
      </a:spcBef>
      <a:spcAft>
        <a:spcPct val="0"/>
      </a:spcAft>
      <a:defRPr sz="1600" kern="1200">
        <a:solidFill>
          <a:schemeClr val="tx1"/>
        </a:solidFill>
        <a:latin typeface="Times New Roman" pitchFamily="18" charset="0"/>
        <a:ea typeface="+mn-ea"/>
        <a:cs typeface="+mn-cs"/>
      </a:defRPr>
    </a:lvl2pPr>
    <a:lvl3pPr marL="1217613" algn="l" rtl="0" eaLnBrk="0" fontAlgn="base" hangingPunct="0">
      <a:spcBef>
        <a:spcPct val="30000"/>
      </a:spcBef>
      <a:spcAft>
        <a:spcPct val="0"/>
      </a:spcAft>
      <a:defRPr sz="1600" kern="1200">
        <a:solidFill>
          <a:schemeClr val="tx1"/>
        </a:solidFill>
        <a:latin typeface="Times New Roman" pitchFamily="18" charset="0"/>
        <a:ea typeface="+mn-ea"/>
        <a:cs typeface="+mn-cs"/>
      </a:defRPr>
    </a:lvl3pPr>
    <a:lvl4pPr marL="1827213" algn="l" rtl="0" eaLnBrk="0" fontAlgn="base" hangingPunct="0">
      <a:spcBef>
        <a:spcPct val="30000"/>
      </a:spcBef>
      <a:spcAft>
        <a:spcPct val="0"/>
      </a:spcAft>
      <a:defRPr sz="1600" kern="1200">
        <a:solidFill>
          <a:schemeClr val="tx1"/>
        </a:solidFill>
        <a:latin typeface="Times New Roman" pitchFamily="18" charset="0"/>
        <a:ea typeface="+mn-ea"/>
        <a:cs typeface="+mn-cs"/>
      </a:defRPr>
    </a:lvl4pPr>
    <a:lvl5pPr marL="2436813" algn="l" rtl="0" eaLnBrk="0" fontAlgn="base" hangingPunct="0">
      <a:spcBef>
        <a:spcPct val="30000"/>
      </a:spcBef>
      <a:spcAft>
        <a:spcPct val="0"/>
      </a:spcAft>
      <a:defRPr sz="1600" kern="1200">
        <a:solidFill>
          <a:schemeClr val="tx1"/>
        </a:solidFill>
        <a:latin typeface="Times New Roman" pitchFamily="18"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600">
                <a:solidFill>
                  <a:schemeClr val="tx1"/>
                </a:solidFill>
                <a:latin typeface="Times New Roman" panose="02020603050405020304" pitchFamily="18" charset="0"/>
              </a:defRPr>
            </a:lvl1pPr>
            <a:lvl2pPr marL="742950" indent="-285750" defTabSz="930275">
              <a:spcBef>
                <a:spcPct val="30000"/>
              </a:spcBef>
              <a:defRPr sz="1600">
                <a:solidFill>
                  <a:schemeClr val="tx1"/>
                </a:solidFill>
                <a:latin typeface="Times New Roman" panose="02020603050405020304" pitchFamily="18" charset="0"/>
              </a:defRPr>
            </a:lvl2pPr>
            <a:lvl3pPr marL="1143000" indent="-228600" defTabSz="930275">
              <a:spcBef>
                <a:spcPct val="30000"/>
              </a:spcBef>
              <a:defRPr sz="1600">
                <a:solidFill>
                  <a:schemeClr val="tx1"/>
                </a:solidFill>
                <a:latin typeface="Times New Roman" panose="02020603050405020304" pitchFamily="18" charset="0"/>
              </a:defRPr>
            </a:lvl3pPr>
            <a:lvl4pPr marL="1600200" indent="-228600" defTabSz="930275">
              <a:spcBef>
                <a:spcPct val="30000"/>
              </a:spcBef>
              <a:defRPr sz="1600">
                <a:solidFill>
                  <a:schemeClr val="tx1"/>
                </a:solidFill>
                <a:latin typeface="Times New Roman" panose="02020603050405020304" pitchFamily="18" charset="0"/>
              </a:defRPr>
            </a:lvl4pPr>
            <a:lvl5pPr marL="2057400" indent="-228600" defTabSz="930275">
              <a:spcBef>
                <a:spcPct val="30000"/>
              </a:spcBef>
              <a:defRPr sz="16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6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6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6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600">
                <a:solidFill>
                  <a:schemeClr val="tx1"/>
                </a:solidFill>
                <a:latin typeface="Times New Roman" panose="02020603050405020304" pitchFamily="18" charset="0"/>
              </a:defRPr>
            </a:lvl9pPr>
          </a:lstStyle>
          <a:p>
            <a:pPr>
              <a:spcBef>
                <a:spcPct val="0"/>
              </a:spcBef>
            </a:pPr>
            <a:fld id="{E31A0830-7958-478F-A687-980EFBB47EC2}" type="slidenum">
              <a:rPr lang="en-GB" altLang="en-US" sz="1200" smtClean="0"/>
              <a:pPr>
                <a:spcBef>
                  <a:spcPct val="0"/>
                </a:spcBef>
              </a:pPr>
              <a:t>1</a:t>
            </a:fld>
            <a:endParaRPr lang="en-GB" altLang="en-US" sz="1200"/>
          </a:p>
        </p:txBody>
      </p:sp>
      <p:sp>
        <p:nvSpPr>
          <p:cNvPr id="7171" name="Rectangle 2"/>
          <p:cNvSpPr>
            <a:spLocks noGrp="1" noRot="1" noChangeAspect="1" noChangeArrowheads="1" noTextEdit="1"/>
          </p:cNvSpPr>
          <p:nvPr>
            <p:ph type="sldImg"/>
          </p:nvPr>
        </p:nvSpPr>
        <p:spPr>
          <a:xfrm>
            <a:off x="88900" y="742950"/>
            <a:ext cx="6621463" cy="3725863"/>
          </a:xfrm>
          <a:ln/>
        </p:spPr>
      </p:sp>
      <p:sp>
        <p:nvSpPr>
          <p:cNvPr id="7172" name="Rectangle 3"/>
          <p:cNvSpPr>
            <a:spLocks noGrp="1" noChangeArrowheads="1"/>
          </p:cNvSpPr>
          <p:nvPr>
            <p:ph type="body" idx="1"/>
          </p:nvPr>
        </p:nvSpPr>
        <p:spPr>
          <a:xfrm>
            <a:off x="904875" y="4718050"/>
            <a:ext cx="4987925"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5452323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27BB3565-DE1F-45E8-8B92-B6CEF3A5A934}" type="slidenum">
              <a:rPr lang="en-GB" altLang="en-US" smtClean="0"/>
              <a:pPr>
                <a:defRPr/>
              </a:pPr>
              <a:t>11</a:t>
            </a:fld>
            <a:endParaRPr lang="en-GB" altLang="en-US"/>
          </a:p>
        </p:txBody>
      </p:sp>
    </p:spTree>
    <p:extLst>
      <p:ext uri="{BB962C8B-B14F-4D97-AF65-F5344CB8AC3E}">
        <p14:creationId xmlns:p14="http://schemas.microsoft.com/office/powerpoint/2010/main" val="13239969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27BB3565-DE1F-45E8-8B92-B6CEF3A5A934}" type="slidenum">
              <a:rPr lang="en-GB" altLang="en-US" smtClean="0"/>
              <a:pPr>
                <a:defRPr/>
              </a:pPr>
              <a:t>14</a:t>
            </a:fld>
            <a:endParaRPr lang="en-GB" altLang="en-US"/>
          </a:p>
        </p:txBody>
      </p:sp>
    </p:spTree>
    <p:extLst>
      <p:ext uri="{BB962C8B-B14F-4D97-AF65-F5344CB8AC3E}">
        <p14:creationId xmlns:p14="http://schemas.microsoft.com/office/powerpoint/2010/main" val="19939419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0" descr="bubbles_ppt_cover.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7013" y="0"/>
            <a:ext cx="5145087" cy="633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2130430"/>
            <a:ext cx="10363200" cy="1470025"/>
          </a:xfrm>
        </p:spPr>
        <p:txBody>
          <a:bodyPr/>
          <a:lstStyle/>
          <a:p>
            <a:r>
              <a:rPr lang="en-US" dirty="0"/>
              <a:t>Click to edit Master title style</a:t>
            </a:r>
            <a:endParaRPr lang="en-GB" dirty="0"/>
          </a:p>
        </p:txBody>
      </p:sp>
      <p:sp>
        <p:nvSpPr>
          <p:cNvPr id="3" name="Subtitle 2"/>
          <p:cNvSpPr>
            <a:spLocks noGrp="1"/>
          </p:cNvSpPr>
          <p:nvPr>
            <p:ph type="subTitle" idx="1"/>
          </p:nvPr>
        </p:nvSpPr>
        <p:spPr>
          <a:xfrm>
            <a:off x="1810043" y="3839308"/>
            <a:ext cx="8534400" cy="1752600"/>
          </a:xfrm>
        </p:spPr>
        <p:txBody>
          <a:bodyPr/>
          <a:lstStyle>
            <a:lvl1pPr marL="0" indent="0" algn="ctr">
              <a:buNone/>
              <a:defRPr/>
            </a:lvl1pPr>
            <a:lvl2pPr marL="609585" indent="0" algn="ctr">
              <a:buNone/>
              <a:defRPr/>
            </a:lvl2pPr>
            <a:lvl3pPr marL="1219170" indent="0" algn="ctr">
              <a:buNone/>
              <a:defRPr/>
            </a:lvl3pPr>
            <a:lvl4pPr marL="1828754" indent="0" algn="ctr">
              <a:buNone/>
              <a:defRPr/>
            </a:lvl4pPr>
            <a:lvl5pPr marL="2438339" indent="0" algn="ctr">
              <a:buNone/>
              <a:defRPr/>
            </a:lvl5pPr>
            <a:lvl6pPr marL="3047924" indent="0" algn="ctr">
              <a:buNone/>
              <a:defRPr/>
            </a:lvl6pPr>
            <a:lvl7pPr marL="3657509" indent="0" algn="ctr">
              <a:buNone/>
              <a:defRPr/>
            </a:lvl7pPr>
            <a:lvl8pPr marL="4267093" indent="0" algn="ctr">
              <a:buNone/>
              <a:defRPr/>
            </a:lvl8pPr>
            <a:lvl9pPr marL="4876678" indent="0" algn="ctr">
              <a:buNone/>
              <a:defRPr/>
            </a:lvl9pPr>
          </a:lstStyle>
          <a:p>
            <a:r>
              <a:rPr lang="en-US" dirty="0"/>
              <a:t>Click to edit Master subtitle style</a:t>
            </a:r>
            <a:endParaRPr lang="en-GB" dirty="0"/>
          </a:p>
        </p:txBody>
      </p:sp>
    </p:spTree>
    <p:extLst>
      <p:ext uri="{BB962C8B-B14F-4D97-AF65-F5344CB8AC3E}">
        <p14:creationId xmlns:p14="http://schemas.microsoft.com/office/powerpoint/2010/main" val="930231849"/>
      </p:ext>
    </p:extLst>
  </p:cSld>
  <p:clrMapOvr>
    <a:masterClrMapping/>
  </p:clrMapOvr>
  <p:transition spd="slow"/>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lvl1pPr marL="609585" indent="-609585">
              <a:buFontTx/>
              <a:buBlip>
                <a:blip r:embed="rId2"/>
              </a:buBlip>
              <a:defRPr/>
            </a:lvl1p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Tree>
    <p:extLst>
      <p:ext uri="{BB962C8B-B14F-4D97-AF65-F5344CB8AC3E}">
        <p14:creationId xmlns:p14="http://schemas.microsoft.com/office/powerpoint/2010/main" val="1623381228"/>
      </p:ext>
    </p:extLst>
  </p:cSld>
  <p:clrMapOvr>
    <a:masterClrMapping/>
  </p:clrMapOvr>
  <p:transition spd="slow"/>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9112251" cy="1143000"/>
          </a:xfrm>
        </p:spPr>
        <p:txBody>
          <a:bodyPr/>
          <a:lstStyle/>
          <a:p>
            <a:r>
              <a:rPr lang="en-US" dirty="0"/>
              <a:t>Click to edit Master title style</a:t>
            </a:r>
            <a:endParaRPr lang="en-IE" dirty="0"/>
          </a:p>
        </p:txBody>
      </p:sp>
      <p:sp>
        <p:nvSpPr>
          <p:cNvPr id="3" name="Table Placeholder 2"/>
          <p:cNvSpPr>
            <a:spLocks noGrp="1"/>
          </p:cNvSpPr>
          <p:nvPr>
            <p:ph type="tbl" idx="1"/>
          </p:nvPr>
        </p:nvSpPr>
        <p:spPr>
          <a:xfrm>
            <a:off x="609600" y="1600201"/>
            <a:ext cx="10972800" cy="4525963"/>
          </a:xfrm>
        </p:spPr>
        <p:txBody>
          <a:bodyPr/>
          <a:lstStyle/>
          <a:p>
            <a:pPr lvl="0"/>
            <a:endParaRPr lang="en-IE" noProof="0" dirty="0"/>
          </a:p>
        </p:txBody>
      </p:sp>
      <p:sp>
        <p:nvSpPr>
          <p:cNvPr id="4" name="Slide Number Placeholder 5"/>
          <p:cNvSpPr>
            <a:spLocks noGrp="1"/>
          </p:cNvSpPr>
          <p:nvPr>
            <p:ph type="sldNum" sz="quarter" idx="10"/>
          </p:nvPr>
        </p:nvSpPr>
        <p:spPr>
          <a:xfrm>
            <a:off x="11410952" y="6483350"/>
            <a:ext cx="527049" cy="222250"/>
          </a:xfrm>
          <a:prstGeom prst="rect">
            <a:avLst/>
          </a:prstGeom>
        </p:spPr>
        <p:txBody>
          <a:bodyPr/>
          <a:lstStyle>
            <a:lvl1pPr>
              <a:defRPr>
                <a:latin typeface="Arial" charset="0"/>
                <a:cs typeface="Arial" charset="0"/>
              </a:defRPr>
            </a:lvl1pPr>
          </a:lstStyle>
          <a:p>
            <a:pPr>
              <a:defRPr/>
            </a:pPr>
            <a:fld id="{8B78E712-7E90-46AF-8873-540771249AD5}" type="slidenum">
              <a:rPr lang="en-GB"/>
              <a:pPr>
                <a:defRPr/>
              </a:pPr>
              <a:t>‹#›</a:t>
            </a:fld>
            <a:endParaRPr lang="en-GB" dirty="0"/>
          </a:p>
        </p:txBody>
      </p:sp>
    </p:spTree>
    <p:extLst>
      <p:ext uri="{BB962C8B-B14F-4D97-AF65-F5344CB8AC3E}">
        <p14:creationId xmlns:p14="http://schemas.microsoft.com/office/powerpoint/2010/main" val="191304689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Title Placeholder 1"/>
          <p:cNvSpPr>
            <a:spLocks noGrp="1"/>
          </p:cNvSpPr>
          <p:nvPr>
            <p:ph type="title"/>
          </p:nvPr>
        </p:nvSpPr>
        <p:spPr bwMode="auto">
          <a:xfrm>
            <a:off x="652463" y="228600"/>
            <a:ext cx="91027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8" name="Text Placeholder 2"/>
          <p:cNvSpPr>
            <a:spLocks noGrp="1"/>
          </p:cNvSpPr>
          <p:nvPr>
            <p:ph type="body" idx="1"/>
          </p:nvPr>
        </p:nvSpPr>
        <p:spPr bwMode="auto">
          <a:xfrm>
            <a:off x="647700" y="1454150"/>
            <a:ext cx="11183938" cy="483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
        <p:nvSpPr>
          <p:cNvPr id="1030" name="Rectangle 15"/>
          <p:cNvSpPr>
            <a:spLocks noChangeArrowheads="1"/>
          </p:cNvSpPr>
          <p:nvPr userDrawn="1"/>
        </p:nvSpPr>
        <p:spPr bwMode="auto">
          <a:xfrm>
            <a:off x="5448300" y="3303588"/>
            <a:ext cx="1238250"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1333">
                <a:solidFill>
                  <a:schemeClr val="bg1"/>
                </a:solidFill>
              </a:rPr>
              <a:t>© 3GPP 2012</a:t>
            </a:r>
            <a:endParaRPr lang="en-GB" altLang="en-US" sz="1333"/>
          </a:p>
        </p:txBody>
      </p:sp>
      <p:pic>
        <p:nvPicPr>
          <p:cNvPr id="1031" name="Picture 10" descr="3GPP_TM_RD.jpg"/>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098088" y="306388"/>
            <a:ext cx="1584325"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Rectangle 16"/>
          <p:cNvSpPr>
            <a:spLocks noChangeArrowheads="1"/>
          </p:cNvSpPr>
          <p:nvPr userDrawn="1"/>
        </p:nvSpPr>
        <p:spPr bwMode="auto">
          <a:xfrm>
            <a:off x="9918700" y="6462713"/>
            <a:ext cx="1027845" cy="256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1067" dirty="0"/>
              <a:t>© 3GPP </a:t>
            </a:r>
            <a:r>
              <a:rPr lang="en-GB" altLang="en-US" sz="1067" dirty="0" smtClean="0"/>
              <a:t>20</a:t>
            </a:r>
            <a:r>
              <a:rPr lang="en-US" altLang="zh-CN" sz="1067" dirty="0" smtClean="0"/>
              <a:t>22</a:t>
            </a:r>
            <a:endParaRPr lang="en-GB" altLang="en-US" sz="1067" dirty="0"/>
          </a:p>
        </p:txBody>
      </p:sp>
      <p:sp>
        <p:nvSpPr>
          <p:cNvPr id="12" name="Oval 11"/>
          <p:cNvSpPr/>
          <p:nvPr userDrawn="1"/>
        </p:nvSpPr>
        <p:spPr bwMode="auto">
          <a:xfrm>
            <a:off x="11079163" y="6364288"/>
            <a:ext cx="812800" cy="419100"/>
          </a:xfrm>
          <a:prstGeom prst="ellipse">
            <a:avLst/>
          </a:prstGeom>
          <a:solidFill>
            <a:schemeClr val="bg1">
              <a:alpha val="50000"/>
            </a:schemeClr>
          </a:solidFill>
          <a:ln w="9525" cap="flat" cmpd="sng" algn="ctr">
            <a:noFill/>
            <a:prstDash val="solid"/>
            <a:round/>
            <a:headEnd type="none" w="med" len="med"/>
            <a:tailEnd type="none" w="med" len="med"/>
          </a:ln>
          <a:effectLst/>
        </p:spPr>
        <p:txBody>
          <a:bodyPr/>
          <a:lstStyle>
            <a:lvl1pPr eaLnBrk="0" hangingPunct="0">
              <a:defRPr sz="1000">
                <a:solidFill>
                  <a:schemeClr val="tx1"/>
                </a:solidFill>
                <a:latin typeface="Arial" panose="020B0604020202020204" pitchFamily="34" charset="0"/>
                <a:cs typeface="Arial" panose="020B0604020202020204" pitchFamily="34" charset="0"/>
              </a:defRPr>
            </a:lvl1pPr>
            <a:lvl2pPr marL="742950" indent="-285750" eaLnBrk="0" hangingPunct="0">
              <a:defRPr sz="1000">
                <a:solidFill>
                  <a:schemeClr val="tx1"/>
                </a:solidFill>
                <a:latin typeface="Arial" panose="020B0604020202020204" pitchFamily="34" charset="0"/>
                <a:cs typeface="Arial" panose="020B0604020202020204" pitchFamily="34" charset="0"/>
              </a:defRPr>
            </a:lvl2pPr>
            <a:lvl3pPr marL="1143000" indent="-228600" eaLnBrk="0" hangingPunct="0">
              <a:defRPr sz="1000">
                <a:solidFill>
                  <a:schemeClr val="tx1"/>
                </a:solidFill>
                <a:latin typeface="Arial" panose="020B0604020202020204" pitchFamily="34" charset="0"/>
                <a:cs typeface="Arial" panose="020B0604020202020204" pitchFamily="34" charset="0"/>
              </a:defRPr>
            </a:lvl3pPr>
            <a:lvl4pPr marL="1600200" indent="-228600" eaLnBrk="0" hangingPunct="0">
              <a:defRPr sz="1000">
                <a:solidFill>
                  <a:schemeClr val="tx1"/>
                </a:solidFill>
                <a:latin typeface="Arial" panose="020B0604020202020204" pitchFamily="34" charset="0"/>
                <a:cs typeface="Arial" panose="020B0604020202020204" pitchFamily="34" charset="0"/>
              </a:defRPr>
            </a:lvl4pPr>
            <a:lvl5pPr marL="2057400" indent="-228600" eaLnBrk="0" hangingPunct="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algn="ctr">
              <a:defRPr/>
            </a:pPr>
            <a:fld id="{435BA645-663C-49B9-8214-3A0DBAD6F1FF}" type="slidenum">
              <a:rPr lang="en-GB" altLang="en-US" sz="1333" b="1" smtClean="0"/>
              <a:pPr algn="ctr">
                <a:defRPr/>
              </a:pPr>
              <a:t>‹#›</a:t>
            </a:fld>
            <a:endParaRPr lang="en-GB" altLang="en-US" sz="1333" b="1"/>
          </a:p>
          <a:p>
            <a:pPr>
              <a:defRPr/>
            </a:pPr>
            <a:endParaRPr lang="en-GB" altLang="en-US" sz="1333"/>
          </a:p>
        </p:txBody>
      </p:sp>
    </p:spTree>
  </p:cSld>
  <p:clrMap bg1="lt1" tx1="dk1" bg2="lt2" tx2="dk2" accent1="accent1" accent2="accent2" accent3="accent3" accent4="accent4" accent5="accent5" accent6="accent6" hlink="hlink" folHlink="folHlink"/>
  <p:sldLayoutIdLst>
    <p:sldLayoutId id="2147483938" r:id="rId1"/>
    <p:sldLayoutId id="2147483936" r:id="rId2"/>
    <p:sldLayoutId id="2147483939" r:id="rId3"/>
  </p:sldLayoutIdLst>
  <p:transition spd="slow"/>
  <p:timing>
    <p:tnLst>
      <p:par>
        <p:cTn id="1" dur="indefinite" restart="never" nodeType="tmRoot"/>
      </p:par>
    </p:tnLst>
  </p:timing>
  <p:hf hdr="0" ftr="0" dt="0"/>
  <p:txStyles>
    <p:title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p:titleStyle>
    <p:bodyStyle>
      <a:lvl1pPr marL="608013" indent="-608013" algn="l" rtl="0" eaLnBrk="0" fontAlgn="base" hangingPunct="0">
        <a:spcBef>
          <a:spcPct val="20000"/>
        </a:spcBef>
        <a:spcAft>
          <a:spcPct val="0"/>
        </a:spcAft>
        <a:buBlip>
          <a:blip r:embed="rId6"/>
        </a:buBlip>
        <a:defRPr sz="3700">
          <a:solidFill>
            <a:schemeClr val="tx1"/>
          </a:solidFill>
          <a:latin typeface="+mn-lt"/>
          <a:ea typeface="+mn-ea"/>
          <a:cs typeface="+mn-cs"/>
        </a:defRPr>
      </a:lvl1pPr>
      <a:lvl2pPr marL="989013" indent="-379413" algn="l" rtl="0" eaLnBrk="0" fontAlgn="base" hangingPunct="0">
        <a:spcBef>
          <a:spcPct val="20000"/>
        </a:spcBef>
        <a:spcAft>
          <a:spcPct val="0"/>
        </a:spcAft>
        <a:buClr>
          <a:srgbClr val="C00000"/>
        </a:buClr>
        <a:buBlip>
          <a:blip r:embed="rId7"/>
        </a:buBlip>
        <a:defRPr sz="3200">
          <a:solidFill>
            <a:schemeClr val="tx1"/>
          </a:solidFill>
          <a:latin typeface="+mn-lt"/>
        </a:defRPr>
      </a:lvl2pPr>
      <a:lvl3pPr marL="1522413" indent="-303213" algn="l" rtl="0" eaLnBrk="0" fontAlgn="base" hangingPunct="0">
        <a:spcBef>
          <a:spcPct val="20000"/>
        </a:spcBef>
        <a:spcAft>
          <a:spcPct val="0"/>
        </a:spcAft>
        <a:buBlip>
          <a:blip r:embed="rId8"/>
        </a:buBlip>
        <a:defRPr sz="2600">
          <a:solidFill>
            <a:schemeClr val="tx1"/>
          </a:solidFill>
          <a:latin typeface="+mn-lt"/>
        </a:defRPr>
      </a:lvl3pPr>
      <a:lvl4pPr marL="2132013" indent="-303213" algn="l" rtl="0" eaLnBrk="0" fontAlgn="base" hangingPunct="0">
        <a:spcBef>
          <a:spcPct val="20000"/>
        </a:spcBef>
        <a:spcAft>
          <a:spcPct val="0"/>
        </a:spcAft>
        <a:buFont typeface="Arial" panose="020B0604020202020204" pitchFamily="34" charset="0"/>
        <a:buChar char="–"/>
        <a:defRPr sz="2600">
          <a:solidFill>
            <a:schemeClr val="tx1"/>
          </a:solidFill>
          <a:latin typeface="+mn-lt"/>
        </a:defRPr>
      </a:lvl4pPr>
      <a:lvl5pPr marL="2741613" indent="-303213" algn="l" rtl="0" eaLnBrk="0" fontAlgn="base" hangingPunct="0">
        <a:spcBef>
          <a:spcPct val="20000"/>
        </a:spcBef>
        <a:spcAft>
          <a:spcPct val="0"/>
        </a:spcAft>
        <a:buFont typeface="Arial" panose="020B0604020202020204" pitchFamily="34" charset="0"/>
        <a:buChar char="»"/>
        <a:defRPr sz="2100">
          <a:solidFill>
            <a:schemeClr val="tx1"/>
          </a:solidFill>
          <a:latin typeface="+mn-lt"/>
        </a:defRPr>
      </a:lvl5pPr>
      <a:lvl6pPr marL="3352716" indent="-304792" algn="l" rtl="0" eaLnBrk="0" fontAlgn="base" hangingPunct="0">
        <a:spcBef>
          <a:spcPct val="20000"/>
        </a:spcBef>
        <a:spcAft>
          <a:spcPct val="0"/>
        </a:spcAft>
        <a:buFont typeface="Arial" charset="0"/>
        <a:buChar char="»"/>
        <a:defRPr sz="2133">
          <a:solidFill>
            <a:schemeClr val="tx1"/>
          </a:solidFill>
          <a:latin typeface="+mn-lt"/>
        </a:defRPr>
      </a:lvl6pPr>
      <a:lvl7pPr marL="3962301" indent="-304792" algn="l" rtl="0" eaLnBrk="0" fontAlgn="base" hangingPunct="0">
        <a:spcBef>
          <a:spcPct val="20000"/>
        </a:spcBef>
        <a:spcAft>
          <a:spcPct val="0"/>
        </a:spcAft>
        <a:buFont typeface="Arial" charset="0"/>
        <a:buChar char="»"/>
        <a:defRPr sz="2133">
          <a:solidFill>
            <a:schemeClr val="tx1"/>
          </a:solidFill>
          <a:latin typeface="+mn-lt"/>
        </a:defRPr>
      </a:lvl7pPr>
      <a:lvl8pPr marL="4571886" indent="-304792" algn="l" rtl="0" eaLnBrk="0" fontAlgn="base" hangingPunct="0">
        <a:spcBef>
          <a:spcPct val="20000"/>
        </a:spcBef>
        <a:spcAft>
          <a:spcPct val="0"/>
        </a:spcAft>
        <a:buFont typeface="Arial" charset="0"/>
        <a:buChar char="»"/>
        <a:defRPr sz="2133">
          <a:solidFill>
            <a:schemeClr val="tx1"/>
          </a:solidFill>
          <a:latin typeface="+mn-lt"/>
        </a:defRPr>
      </a:lvl8pPr>
      <a:lvl9pPr marL="5181470" indent="-304792" algn="l" rtl="0" eaLnBrk="0" fontAlgn="base" hangingPunct="0">
        <a:spcBef>
          <a:spcPct val="20000"/>
        </a:spcBef>
        <a:spcAft>
          <a:spcPct val="0"/>
        </a:spcAft>
        <a:buFont typeface="Arial" charset="0"/>
        <a:buChar char="»"/>
        <a:defRPr sz="2133">
          <a:solidFill>
            <a:schemeClr val="tx1"/>
          </a:solidFill>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hyperlink" Target="https://forge.3gpp.org/rep/sa5/MnS/-/blob/TS_28.312_intent_NRM_For_merge/OpenAPI/intentNrm.yaml" TargetMode="External"/><Relationship Id="rId5" Type="http://schemas.openxmlformats.org/officeDocument/2006/relationships/hyperlink" Target="https://forge.3gpp.org/rep/sa5/MnS/-/blob/Rel17-draft/OpenAPI/provMnS.yaml" TargetMode="Externa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ctrTitle"/>
          </p:nvPr>
        </p:nvSpPr>
        <p:spPr>
          <a:xfrm>
            <a:off x="2090849" y="2492610"/>
            <a:ext cx="8621712" cy="1882165"/>
          </a:xfrm>
        </p:spPr>
        <p:txBody>
          <a:bodyPr>
            <a:noAutofit/>
          </a:bodyPr>
          <a:lstStyle/>
          <a:p>
            <a:pPr>
              <a:defRPr/>
            </a:pPr>
            <a:r>
              <a:rPr lang="en-GB" sz="4800" b="1" i="1" dirty="0">
                <a:effectLst>
                  <a:outerShdw blurRad="38100" dist="38100" dir="2700000" algn="tl">
                    <a:srgbClr val="C0C0C0"/>
                  </a:outerShdw>
                </a:effectLst>
              </a:rPr>
              <a:t>  </a:t>
            </a:r>
            <a:r>
              <a:rPr lang="en-US" sz="4800" b="1" dirty="0" smtClean="0"/>
              <a:t>P</a:t>
            </a:r>
            <a:r>
              <a:rPr lang="en-US" altLang="zh-CN" sz="4800" b="1" dirty="0" smtClean="0"/>
              <a:t>reparation of 3GPP-TMF call</a:t>
            </a:r>
            <a:r>
              <a:rPr lang="en-GB" sz="4800" b="1" i="1" dirty="0"/>
              <a:t/>
            </a:r>
            <a:br>
              <a:rPr lang="en-GB" sz="4800" b="1" i="1" dirty="0"/>
            </a:br>
            <a:r>
              <a:rPr lang="fr-FR" sz="2400" dirty="0" smtClean="0">
                <a:latin typeface="Arial" pitchFamily="34" charset="0"/>
              </a:rPr>
              <a:t>23 </a:t>
            </a:r>
            <a:r>
              <a:rPr lang="en-US" sz="2400" dirty="0" smtClean="0">
                <a:latin typeface="Arial" pitchFamily="34" charset="0"/>
              </a:rPr>
              <a:t>February,2022</a:t>
            </a:r>
            <a:endParaRPr lang="en-GB" sz="4800" dirty="0">
              <a:effectLst>
                <a:outerShdw blurRad="38100" dist="38100" dir="2700000" algn="tl">
                  <a:srgbClr val="C0C0C0"/>
                </a:outerShdw>
              </a:effectLst>
            </a:endParaRPr>
          </a:p>
        </p:txBody>
      </p:sp>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pPr>
              <a:defRPr/>
            </a:pPr>
            <a:fld id="{8B78E712-7E90-46AF-8873-540771249AD5}" type="slidenum">
              <a:rPr lang="en-GB" smtClean="0"/>
              <a:pPr>
                <a:defRPr/>
              </a:pPr>
              <a:t>10</a:t>
            </a:fld>
            <a:endParaRPr lang="en-GB" dirty="0"/>
          </a:p>
        </p:txBody>
      </p:sp>
      <p:sp>
        <p:nvSpPr>
          <p:cNvPr id="6" name="Title 1"/>
          <p:cNvSpPr>
            <a:spLocks noGrp="1"/>
          </p:cNvSpPr>
          <p:nvPr>
            <p:ph type="title"/>
          </p:nvPr>
        </p:nvSpPr>
        <p:spPr>
          <a:xfrm>
            <a:off x="48234" y="43696"/>
            <a:ext cx="8103477" cy="785650"/>
          </a:xfrm>
        </p:spPr>
        <p:txBody>
          <a:bodyPr/>
          <a:lstStyle/>
          <a:p>
            <a:pPr algn="l"/>
            <a:r>
              <a:rPr lang="sv-SE" sz="3200" dirty="0" smtClean="0"/>
              <a:t>3GPP </a:t>
            </a:r>
            <a:r>
              <a:rPr lang="en-US" sz="3200" dirty="0" smtClean="0"/>
              <a:t>R17 </a:t>
            </a:r>
            <a:r>
              <a:rPr lang="sv-SE" sz="3200" dirty="0" smtClean="0"/>
              <a:t>Intent driven Usecase</a:t>
            </a:r>
            <a:endParaRPr lang="sv-SE" sz="3200" dirty="0"/>
          </a:p>
        </p:txBody>
      </p:sp>
      <p:sp>
        <p:nvSpPr>
          <p:cNvPr id="7" name="文本框 6"/>
          <p:cNvSpPr txBox="1"/>
          <p:nvPr/>
        </p:nvSpPr>
        <p:spPr>
          <a:xfrm>
            <a:off x="744391" y="6337156"/>
            <a:ext cx="3702423" cy="292388"/>
          </a:xfrm>
          <a:prstGeom prst="rect">
            <a:avLst/>
          </a:prstGeom>
          <a:noFill/>
        </p:spPr>
        <p:txBody>
          <a:bodyPr wrap="square" rtlCol="0">
            <a:spAutoFit/>
          </a:bodyPr>
          <a:lstStyle/>
          <a:p>
            <a:r>
              <a:rPr lang="en-US" altLang="zh-CN" dirty="0" smtClean="0"/>
              <a:t>Source: TS 28.312 v 0.8.0</a:t>
            </a:r>
            <a:endParaRPr lang="zh-CN" altLang="en-US" dirty="0"/>
          </a:p>
        </p:txBody>
      </p:sp>
      <p:sp>
        <p:nvSpPr>
          <p:cNvPr id="8" name="文本框 7"/>
          <p:cNvSpPr txBox="1"/>
          <p:nvPr/>
        </p:nvSpPr>
        <p:spPr>
          <a:xfrm>
            <a:off x="252246" y="1017958"/>
            <a:ext cx="9403977" cy="369332"/>
          </a:xfrm>
          <a:prstGeom prst="rect">
            <a:avLst/>
          </a:prstGeom>
          <a:noFill/>
        </p:spPr>
        <p:txBody>
          <a:bodyPr wrap="square" rtlCol="0">
            <a:spAutoFit/>
          </a:bodyPr>
          <a:lstStyle/>
          <a:p>
            <a:pPr marL="285750" indent="-285750">
              <a:buFont typeface="Wingdings" panose="05000000000000000000" pitchFamily="2" charset="2"/>
              <a:buChar char="u"/>
            </a:pPr>
            <a:r>
              <a:rPr lang="en-GB" altLang="zh-CN" sz="1800" b="1" dirty="0"/>
              <a:t>Intent driven </a:t>
            </a:r>
            <a:r>
              <a:rPr lang="en-GB" altLang="zh-CN" sz="1800" b="1" dirty="0" smtClean="0"/>
              <a:t>use case</a:t>
            </a:r>
            <a:endParaRPr lang="en-US" altLang="zh-CN" sz="1800" b="1" dirty="0" smtClean="0"/>
          </a:p>
        </p:txBody>
      </p:sp>
      <p:sp>
        <p:nvSpPr>
          <p:cNvPr id="9" name="矩形 8"/>
          <p:cNvSpPr/>
          <p:nvPr/>
        </p:nvSpPr>
        <p:spPr bwMode="auto">
          <a:xfrm>
            <a:off x="744391" y="1764161"/>
            <a:ext cx="10123305" cy="1919759"/>
          </a:xfrm>
          <a:prstGeom prst="rect">
            <a:avLst/>
          </a:pr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altLang="zh-CN" sz="1600" dirty="0"/>
          </a:p>
        </p:txBody>
      </p:sp>
      <p:sp>
        <p:nvSpPr>
          <p:cNvPr id="12" name="矩形 11"/>
          <p:cNvSpPr/>
          <p:nvPr/>
        </p:nvSpPr>
        <p:spPr>
          <a:xfrm>
            <a:off x="809581" y="1861322"/>
            <a:ext cx="9992924" cy="1631216"/>
          </a:xfrm>
          <a:prstGeom prst="rect">
            <a:avLst/>
          </a:prstGeom>
        </p:spPr>
        <p:txBody>
          <a:bodyPr wrap="square">
            <a:spAutoFit/>
          </a:bodyPr>
          <a:lstStyle/>
          <a:p>
            <a:pPr marL="285750" indent="-285750">
              <a:buFont typeface="Wingdings" panose="05000000000000000000" pitchFamily="2" charset="2"/>
              <a:buChar char="Ø"/>
            </a:pPr>
            <a:r>
              <a:rPr lang="en-GB" altLang="zh-CN" sz="2000" dirty="0"/>
              <a:t>Intent containing an expectation for delivering radio </a:t>
            </a:r>
            <a:r>
              <a:rPr lang="en-GB" altLang="zh-CN" sz="2000" dirty="0" smtClean="0"/>
              <a:t>network</a:t>
            </a:r>
          </a:p>
          <a:p>
            <a:pPr marL="285750" indent="-285750">
              <a:buFont typeface="Wingdings" panose="05000000000000000000" pitchFamily="2" charset="2"/>
              <a:buChar char="Ø"/>
            </a:pPr>
            <a:r>
              <a:rPr lang="en-GB" altLang="zh-CN" sz="2000" dirty="0"/>
              <a:t>Intent containing an expectation for delivering a radio service</a:t>
            </a:r>
            <a:endParaRPr lang="zh-CN" altLang="zh-CN" sz="2000" dirty="0"/>
          </a:p>
          <a:p>
            <a:pPr marL="285750" indent="-285750">
              <a:buFont typeface="Wingdings" panose="05000000000000000000" pitchFamily="2" charset="2"/>
              <a:buChar char="Ø"/>
            </a:pPr>
            <a:r>
              <a:rPr lang="en-GB" altLang="zh-CN" sz="2000" dirty="0"/>
              <a:t>Intent containing an expectation for delivering a </a:t>
            </a:r>
            <a:r>
              <a:rPr lang="en-GB" altLang="zh-CN" sz="2000" dirty="0" smtClean="0"/>
              <a:t>service</a:t>
            </a:r>
          </a:p>
          <a:p>
            <a:pPr marL="285750" indent="-285750">
              <a:buFont typeface="Wingdings" panose="05000000000000000000" pitchFamily="2" charset="2"/>
              <a:buChar char="Ø"/>
            </a:pPr>
            <a:r>
              <a:rPr lang="en-GB" altLang="zh-CN" sz="2000" dirty="0"/>
              <a:t>Intent containing an expectation on coverage performance to be </a:t>
            </a:r>
            <a:r>
              <a:rPr lang="en-GB" altLang="zh-CN" sz="2000" dirty="0" smtClean="0"/>
              <a:t>assured</a:t>
            </a:r>
          </a:p>
          <a:p>
            <a:pPr marL="285750" indent="-285750">
              <a:buFont typeface="Wingdings" panose="05000000000000000000" pitchFamily="2" charset="2"/>
              <a:buChar char="Ø"/>
            </a:pPr>
            <a:r>
              <a:rPr lang="en-GB" altLang="zh-CN" sz="2000" dirty="0"/>
              <a:t>Intent containing an expectation on RAN UE throughput performance to be assured</a:t>
            </a:r>
            <a:endParaRPr lang="zh-CN" altLang="en-US" sz="2000" dirty="0"/>
          </a:p>
        </p:txBody>
      </p:sp>
    </p:spTree>
    <p:extLst>
      <p:ext uri="{BB962C8B-B14F-4D97-AF65-F5344CB8AC3E}">
        <p14:creationId xmlns:p14="http://schemas.microsoft.com/office/powerpoint/2010/main" val="14345931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199488"/>
            <a:ext cx="10963835" cy="643194"/>
          </a:xfrm>
        </p:spPr>
        <p:txBody>
          <a:bodyPr/>
          <a:lstStyle/>
          <a:p>
            <a:pPr algn="l"/>
            <a:r>
              <a:rPr lang="en-GB" altLang="zh-CN" sz="3200" dirty="0" smtClean="0"/>
              <a:t>3GPP </a:t>
            </a:r>
            <a:r>
              <a:rPr lang="en-US" altLang="zh-CN" sz="3200" dirty="0" smtClean="0"/>
              <a:t>R17 </a:t>
            </a:r>
            <a:r>
              <a:rPr lang="en-GB" altLang="zh-CN" sz="3200" dirty="0" smtClean="0"/>
              <a:t>Intent Driven MnS </a:t>
            </a:r>
            <a:r>
              <a:rPr lang="en-US" altLang="zh-CN" sz="3200" dirty="0" smtClean="0"/>
              <a:t>Stage2 and Stage3 definition</a:t>
            </a:r>
            <a:endParaRPr lang="zh-CN" altLang="en-US" sz="3200" dirty="0"/>
          </a:p>
        </p:txBody>
      </p:sp>
      <p:sp>
        <p:nvSpPr>
          <p:cNvPr id="3" name="文本框 2"/>
          <p:cNvSpPr txBox="1"/>
          <p:nvPr/>
        </p:nvSpPr>
        <p:spPr>
          <a:xfrm>
            <a:off x="403407" y="1385559"/>
            <a:ext cx="6128135" cy="338554"/>
          </a:xfrm>
          <a:prstGeom prst="rect">
            <a:avLst/>
          </a:prstGeom>
          <a:noFill/>
        </p:spPr>
        <p:txBody>
          <a:bodyPr wrap="square" rtlCol="0">
            <a:spAutoFit/>
          </a:bodyPr>
          <a:lstStyle/>
          <a:p>
            <a:pPr marL="285750" indent="-285750">
              <a:buFont typeface="Wingdings" panose="05000000000000000000" pitchFamily="2" charset="2"/>
              <a:buChar char="u"/>
            </a:pPr>
            <a:r>
              <a:rPr lang="en-GB" altLang="zh-CN" sz="1600" b="1" dirty="0" smtClean="0"/>
              <a:t>Management operation for intent (MnS component type A)</a:t>
            </a:r>
            <a:endParaRPr lang="en-US" altLang="zh-CN" sz="1600" b="1" dirty="0" smtClean="0"/>
          </a:p>
        </p:txBody>
      </p:sp>
      <p:sp>
        <p:nvSpPr>
          <p:cNvPr id="5" name="矩形 4"/>
          <p:cNvSpPr/>
          <p:nvPr/>
        </p:nvSpPr>
        <p:spPr bwMode="auto">
          <a:xfrm>
            <a:off x="403407" y="1326567"/>
            <a:ext cx="6128134" cy="3659159"/>
          </a:xfrm>
          <a:prstGeom prst="rect">
            <a:avLst/>
          </a:pr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altLang="zh-CN" sz="1600" dirty="0"/>
          </a:p>
        </p:txBody>
      </p:sp>
      <p:pic>
        <p:nvPicPr>
          <p:cNvPr id="6" name="图片 5"/>
          <p:cNvPicPr>
            <a:picLocks noChangeAspect="1"/>
          </p:cNvPicPr>
          <p:nvPr/>
        </p:nvPicPr>
        <p:blipFill>
          <a:blip r:embed="rId3"/>
          <a:stretch>
            <a:fillRect/>
          </a:stretch>
        </p:blipFill>
        <p:spPr>
          <a:xfrm>
            <a:off x="1275911" y="2059738"/>
            <a:ext cx="4529939" cy="1052162"/>
          </a:xfrm>
          <a:prstGeom prst="rect">
            <a:avLst/>
          </a:prstGeom>
        </p:spPr>
      </p:pic>
      <p:pic>
        <p:nvPicPr>
          <p:cNvPr id="7" name="图片 6"/>
          <p:cNvPicPr>
            <a:picLocks noChangeAspect="1"/>
          </p:cNvPicPr>
          <p:nvPr/>
        </p:nvPicPr>
        <p:blipFill>
          <a:blip r:embed="rId4"/>
          <a:stretch>
            <a:fillRect/>
          </a:stretch>
        </p:blipFill>
        <p:spPr>
          <a:xfrm>
            <a:off x="1228615" y="3241802"/>
            <a:ext cx="4577235" cy="936022"/>
          </a:xfrm>
          <a:prstGeom prst="rect">
            <a:avLst/>
          </a:prstGeom>
        </p:spPr>
      </p:pic>
      <p:sp>
        <p:nvSpPr>
          <p:cNvPr id="8" name="文本框 7"/>
          <p:cNvSpPr txBox="1"/>
          <p:nvPr/>
        </p:nvSpPr>
        <p:spPr>
          <a:xfrm>
            <a:off x="1970845" y="5022740"/>
            <a:ext cx="8727634" cy="692497"/>
          </a:xfrm>
          <a:prstGeom prst="rect">
            <a:avLst/>
          </a:prstGeom>
          <a:noFill/>
        </p:spPr>
        <p:txBody>
          <a:bodyPr wrap="square" rtlCol="0">
            <a:spAutoFit/>
          </a:bodyPr>
          <a:lstStyle/>
          <a:p>
            <a:r>
              <a:rPr lang="en-US" altLang="zh-CN" dirty="0" smtClean="0"/>
              <a:t>OpenAPI:  </a:t>
            </a:r>
          </a:p>
          <a:p>
            <a:r>
              <a:rPr lang="en-US" altLang="zh-CN" dirty="0" smtClean="0">
                <a:hlinkClick r:id="rId5"/>
              </a:rPr>
              <a:t>https</a:t>
            </a:r>
            <a:r>
              <a:rPr lang="en-US" altLang="zh-CN" dirty="0">
                <a:hlinkClick r:id="rId5"/>
              </a:rPr>
              <a:t>://forge.3gpp.org/rep/sa5/MnS/-/</a:t>
            </a:r>
            <a:r>
              <a:rPr lang="en-US" altLang="zh-CN" dirty="0" smtClean="0">
                <a:hlinkClick r:id="rId5"/>
              </a:rPr>
              <a:t>blob/Rel17-draft/OpenAPI/provMnS.yaml</a:t>
            </a:r>
            <a:endParaRPr lang="en-US" altLang="zh-CN" dirty="0" smtClean="0"/>
          </a:p>
          <a:p>
            <a:r>
              <a:rPr lang="en-US" altLang="zh-CN" dirty="0">
                <a:hlinkClick r:id="rId6"/>
              </a:rPr>
              <a:t>https://forge.3gpp.org/rep/sa5/MnS/-/blob/TS_28.312_intent_NRM_For_merge/OpenAPI/intentNrm.yaml</a:t>
            </a:r>
            <a:r>
              <a:rPr lang="en-US" altLang="zh-CN" dirty="0"/>
              <a:t>  </a:t>
            </a:r>
            <a:r>
              <a:rPr lang="en-US" altLang="zh-CN" dirty="0" smtClean="0"/>
              <a:t> </a:t>
            </a:r>
            <a:endParaRPr lang="zh-CN" altLang="en-US" dirty="0"/>
          </a:p>
        </p:txBody>
      </p:sp>
      <p:sp>
        <p:nvSpPr>
          <p:cNvPr id="9" name="文本框 8"/>
          <p:cNvSpPr txBox="1"/>
          <p:nvPr/>
        </p:nvSpPr>
        <p:spPr>
          <a:xfrm>
            <a:off x="331692" y="6090804"/>
            <a:ext cx="3702423" cy="292388"/>
          </a:xfrm>
          <a:prstGeom prst="rect">
            <a:avLst/>
          </a:prstGeom>
          <a:noFill/>
        </p:spPr>
        <p:txBody>
          <a:bodyPr wrap="square" rtlCol="0">
            <a:spAutoFit/>
          </a:bodyPr>
          <a:lstStyle/>
          <a:p>
            <a:r>
              <a:rPr lang="en-US" altLang="zh-CN" dirty="0" smtClean="0"/>
              <a:t>Source: TS 28.312 v 0.8.0 and TS 28.532</a:t>
            </a:r>
            <a:endParaRPr lang="zh-CN" altLang="en-US" dirty="0"/>
          </a:p>
        </p:txBody>
      </p:sp>
      <p:sp>
        <p:nvSpPr>
          <p:cNvPr id="10" name="文本框 9"/>
          <p:cNvSpPr txBox="1"/>
          <p:nvPr/>
        </p:nvSpPr>
        <p:spPr>
          <a:xfrm>
            <a:off x="1431622" y="5752250"/>
            <a:ext cx="8927782" cy="338554"/>
          </a:xfrm>
          <a:prstGeom prst="rect">
            <a:avLst/>
          </a:prstGeom>
          <a:noFill/>
        </p:spPr>
        <p:txBody>
          <a:bodyPr wrap="square" rtlCol="0">
            <a:spAutoFit/>
          </a:bodyPr>
          <a:lstStyle/>
          <a:p>
            <a:r>
              <a:rPr lang="en-US" altLang="zh-CN" sz="1600" dirty="0" smtClean="0">
                <a:solidFill>
                  <a:srgbClr val="C00000"/>
                </a:solidFill>
              </a:rPr>
              <a:t>The stage2 and corresponding openAPI(stage3) has been specified in TS 28.532 and TS 28.312</a:t>
            </a:r>
            <a:endParaRPr lang="zh-CN" altLang="en-US" sz="1600" dirty="0">
              <a:solidFill>
                <a:srgbClr val="C00000"/>
              </a:solidFill>
            </a:endParaRPr>
          </a:p>
        </p:txBody>
      </p:sp>
      <p:sp>
        <p:nvSpPr>
          <p:cNvPr id="11" name="文本框 10"/>
          <p:cNvSpPr txBox="1"/>
          <p:nvPr/>
        </p:nvSpPr>
        <p:spPr>
          <a:xfrm>
            <a:off x="6737727" y="1375489"/>
            <a:ext cx="4150660" cy="338554"/>
          </a:xfrm>
          <a:prstGeom prst="rect">
            <a:avLst/>
          </a:prstGeom>
          <a:noFill/>
        </p:spPr>
        <p:txBody>
          <a:bodyPr wrap="square" rtlCol="0">
            <a:spAutoFit/>
          </a:bodyPr>
          <a:lstStyle/>
          <a:p>
            <a:pPr marL="285750" indent="-285750">
              <a:buFont typeface="Wingdings" panose="05000000000000000000" pitchFamily="2" charset="2"/>
              <a:buChar char="u"/>
            </a:pPr>
            <a:r>
              <a:rPr lang="en-GB" altLang="zh-CN" sz="1600" b="1" dirty="0" smtClean="0"/>
              <a:t>Intent Information Model</a:t>
            </a:r>
            <a:endParaRPr lang="en-US" altLang="zh-CN" sz="1600" b="1" dirty="0" smtClean="0"/>
          </a:p>
        </p:txBody>
      </p:sp>
      <p:sp>
        <p:nvSpPr>
          <p:cNvPr id="12" name="矩形 11"/>
          <p:cNvSpPr/>
          <p:nvPr/>
        </p:nvSpPr>
        <p:spPr bwMode="auto">
          <a:xfrm>
            <a:off x="6737728" y="1326568"/>
            <a:ext cx="4805084" cy="3696171"/>
          </a:xfrm>
          <a:prstGeom prst="rect">
            <a:avLst/>
          </a:pr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altLang="zh-CN" sz="1600" dirty="0"/>
          </a:p>
        </p:txBody>
      </p:sp>
      <p:pic>
        <p:nvPicPr>
          <p:cNvPr id="15" name="图片 14"/>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24899" y="2030200"/>
            <a:ext cx="4230741" cy="2354365"/>
          </a:xfrm>
          <a:prstGeom prst="rect">
            <a:avLst/>
          </a:prstGeom>
          <a:noFill/>
          <a:ln>
            <a:noFill/>
          </a:ln>
        </p:spPr>
      </p:pic>
      <p:sp>
        <p:nvSpPr>
          <p:cNvPr id="4" name="文本框 3"/>
          <p:cNvSpPr txBox="1"/>
          <p:nvPr/>
        </p:nvSpPr>
        <p:spPr>
          <a:xfrm>
            <a:off x="6865889" y="4430269"/>
            <a:ext cx="4548759" cy="492443"/>
          </a:xfrm>
          <a:prstGeom prst="rect">
            <a:avLst/>
          </a:prstGeom>
          <a:noFill/>
        </p:spPr>
        <p:txBody>
          <a:bodyPr wrap="square" rtlCol="0">
            <a:spAutoFit/>
          </a:bodyPr>
          <a:lstStyle/>
          <a:p>
            <a:pPr marL="285750" indent="-285750">
              <a:buFont typeface="Wingdings" panose="05000000000000000000" pitchFamily="2" charset="2"/>
              <a:buChar char="n"/>
            </a:pPr>
            <a:r>
              <a:rPr lang="en-US" altLang="zh-CN" dirty="0" smtClean="0"/>
              <a:t>Two scenario specific intent expectation (Radio Network Expectation and ServiceSupport Expectation)</a:t>
            </a:r>
            <a:endParaRPr lang="zh-CN" altLang="en-US" dirty="0"/>
          </a:p>
        </p:txBody>
      </p:sp>
      <p:sp>
        <p:nvSpPr>
          <p:cNvPr id="13" name="文本框 12"/>
          <p:cNvSpPr txBox="1"/>
          <p:nvPr/>
        </p:nvSpPr>
        <p:spPr>
          <a:xfrm>
            <a:off x="6865889" y="1724113"/>
            <a:ext cx="3515717" cy="292388"/>
          </a:xfrm>
          <a:prstGeom prst="rect">
            <a:avLst/>
          </a:prstGeom>
          <a:noFill/>
        </p:spPr>
        <p:txBody>
          <a:bodyPr wrap="square" rtlCol="0">
            <a:spAutoFit/>
          </a:bodyPr>
          <a:lstStyle/>
          <a:p>
            <a:pPr marL="285750" indent="-285750">
              <a:buFont typeface="Wingdings" panose="05000000000000000000" pitchFamily="2" charset="2"/>
              <a:buChar char="n"/>
            </a:pPr>
            <a:r>
              <a:rPr lang="en-US" altLang="zh-CN" dirty="0" smtClean="0"/>
              <a:t>Generic Intent model</a:t>
            </a:r>
            <a:endParaRPr lang="zh-CN" altLang="en-US" dirty="0"/>
          </a:p>
        </p:txBody>
      </p:sp>
    </p:spTree>
    <p:extLst>
      <p:ext uri="{BB962C8B-B14F-4D97-AF65-F5344CB8AC3E}">
        <p14:creationId xmlns:p14="http://schemas.microsoft.com/office/powerpoint/2010/main" val="21123322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pPr>
              <a:defRPr/>
            </a:pPr>
            <a:fld id="{8B78E712-7E90-46AF-8873-540771249AD5}" type="slidenum">
              <a:rPr lang="en-GB" smtClean="0"/>
              <a:pPr>
                <a:defRPr/>
              </a:pPr>
              <a:t>12</a:t>
            </a:fld>
            <a:endParaRPr lang="en-GB" dirty="0"/>
          </a:p>
        </p:txBody>
      </p:sp>
      <p:pic>
        <p:nvPicPr>
          <p:cNvPr id="5" name="图片 4"/>
          <p:cNvPicPr>
            <a:picLocks noChangeAspect="1"/>
          </p:cNvPicPr>
          <p:nvPr/>
        </p:nvPicPr>
        <p:blipFill>
          <a:blip r:embed="rId2"/>
          <a:stretch>
            <a:fillRect/>
          </a:stretch>
        </p:blipFill>
        <p:spPr>
          <a:xfrm>
            <a:off x="3911712" y="1203999"/>
            <a:ext cx="7125634" cy="5059200"/>
          </a:xfrm>
          <a:prstGeom prst="rect">
            <a:avLst/>
          </a:prstGeom>
        </p:spPr>
      </p:pic>
      <p:sp>
        <p:nvSpPr>
          <p:cNvPr id="6" name="标题 1"/>
          <p:cNvSpPr>
            <a:spLocks noGrp="1"/>
          </p:cNvSpPr>
          <p:nvPr>
            <p:ph type="title"/>
          </p:nvPr>
        </p:nvSpPr>
        <p:spPr>
          <a:xfrm>
            <a:off x="0" y="139560"/>
            <a:ext cx="11782697" cy="1148366"/>
          </a:xfrm>
        </p:spPr>
        <p:txBody>
          <a:bodyPr/>
          <a:lstStyle/>
          <a:p>
            <a:pPr algn="l"/>
            <a:r>
              <a:rPr lang="en-GB" altLang="zh-CN" sz="3200" dirty="0" smtClean="0"/>
              <a:t>Workflow example of creating Intent </a:t>
            </a:r>
            <a:r>
              <a:rPr lang="en-GB" altLang="zh-CN" sz="3200" dirty="0"/>
              <a:t>containing an expectation for delivering radio </a:t>
            </a:r>
            <a:r>
              <a:rPr lang="en-GB" altLang="zh-CN" sz="3200" dirty="0" smtClean="0"/>
              <a:t>network</a:t>
            </a:r>
            <a:endParaRPr lang="zh-CN" altLang="en-US" sz="3200" dirty="0"/>
          </a:p>
        </p:txBody>
      </p:sp>
      <p:sp>
        <p:nvSpPr>
          <p:cNvPr id="10" name="文本框 9"/>
          <p:cNvSpPr txBox="1"/>
          <p:nvPr/>
        </p:nvSpPr>
        <p:spPr>
          <a:xfrm>
            <a:off x="538793" y="2580978"/>
            <a:ext cx="2834126" cy="492443"/>
          </a:xfrm>
          <a:prstGeom prst="rect">
            <a:avLst/>
          </a:prstGeom>
          <a:noFill/>
          <a:ln>
            <a:solidFill>
              <a:srgbClr val="0000FF"/>
            </a:solidFill>
          </a:ln>
        </p:spPr>
        <p:txBody>
          <a:bodyPr wrap="square" rtlCol="0">
            <a:spAutoFit/>
          </a:bodyPr>
          <a:lstStyle/>
          <a:p>
            <a:r>
              <a:rPr lang="en-US" altLang="zh-CN" dirty="0" smtClean="0">
                <a:solidFill>
                  <a:srgbClr val="0000FF"/>
                </a:solidFill>
              </a:rPr>
              <a:t>Implemented by createMOI operation +Radio Network Intent</a:t>
            </a:r>
            <a:endParaRPr lang="zh-CN" altLang="en-US" dirty="0">
              <a:solidFill>
                <a:srgbClr val="0000FF"/>
              </a:solidFill>
            </a:endParaRPr>
          </a:p>
        </p:txBody>
      </p:sp>
      <p:sp>
        <p:nvSpPr>
          <p:cNvPr id="21" name="文本框 20"/>
          <p:cNvSpPr txBox="1"/>
          <p:nvPr/>
        </p:nvSpPr>
        <p:spPr>
          <a:xfrm>
            <a:off x="538793" y="4807043"/>
            <a:ext cx="2834126" cy="892552"/>
          </a:xfrm>
          <a:prstGeom prst="rect">
            <a:avLst/>
          </a:prstGeom>
          <a:noFill/>
          <a:ln>
            <a:solidFill>
              <a:srgbClr val="0000FF"/>
            </a:solidFill>
          </a:ln>
        </p:spPr>
        <p:txBody>
          <a:bodyPr wrap="square" rtlCol="0">
            <a:spAutoFit/>
          </a:bodyPr>
          <a:lstStyle/>
          <a:p>
            <a:r>
              <a:rPr lang="en-US" altLang="zh-CN" dirty="0" smtClean="0">
                <a:solidFill>
                  <a:srgbClr val="0000FF"/>
                </a:solidFill>
              </a:rPr>
              <a:t>Implemented by notifyMOIAttributeValueChanges operation+ Radio Network Intent feedback information</a:t>
            </a:r>
            <a:endParaRPr lang="zh-CN" altLang="en-US" dirty="0">
              <a:solidFill>
                <a:srgbClr val="0000FF"/>
              </a:solidFill>
            </a:endParaRPr>
          </a:p>
        </p:txBody>
      </p:sp>
      <p:cxnSp>
        <p:nvCxnSpPr>
          <p:cNvPr id="23" name="直接箭头连接符 22"/>
          <p:cNvCxnSpPr>
            <a:endCxn id="10" idx="3"/>
          </p:cNvCxnSpPr>
          <p:nvPr/>
        </p:nvCxnSpPr>
        <p:spPr bwMode="auto">
          <a:xfrm flipH="1">
            <a:off x="3372919" y="2447365"/>
            <a:ext cx="1217010" cy="379835"/>
          </a:xfrm>
          <a:prstGeom prst="straightConnector1">
            <a:avLst/>
          </a:prstGeom>
          <a:solidFill>
            <a:schemeClr val="accent1"/>
          </a:solidFill>
          <a:ln w="9525" cap="flat" cmpd="sng" algn="ctr">
            <a:solidFill>
              <a:srgbClr val="0000FF"/>
            </a:solidFill>
            <a:prstDash val="solid"/>
            <a:round/>
            <a:headEnd type="none" w="med" len="med"/>
            <a:tailEnd type="triangle"/>
          </a:ln>
          <a:effectLst/>
        </p:spPr>
      </p:cxnSp>
      <p:cxnSp>
        <p:nvCxnSpPr>
          <p:cNvPr id="24" name="直接箭头连接符 23"/>
          <p:cNvCxnSpPr/>
          <p:nvPr/>
        </p:nvCxnSpPr>
        <p:spPr bwMode="auto">
          <a:xfrm flipH="1" flipV="1">
            <a:off x="3372919" y="3000578"/>
            <a:ext cx="1217010" cy="351814"/>
          </a:xfrm>
          <a:prstGeom prst="straightConnector1">
            <a:avLst/>
          </a:prstGeom>
          <a:solidFill>
            <a:schemeClr val="accent1"/>
          </a:solidFill>
          <a:ln w="9525" cap="flat" cmpd="sng" algn="ctr">
            <a:solidFill>
              <a:srgbClr val="0000FF"/>
            </a:solidFill>
            <a:prstDash val="solid"/>
            <a:round/>
            <a:headEnd type="none" w="med" len="med"/>
            <a:tailEnd type="triangle"/>
          </a:ln>
          <a:effectLst/>
        </p:spPr>
      </p:cxnSp>
      <p:cxnSp>
        <p:nvCxnSpPr>
          <p:cNvPr id="29" name="直接箭头连接符 28"/>
          <p:cNvCxnSpPr>
            <a:endCxn id="21" idx="3"/>
          </p:cNvCxnSpPr>
          <p:nvPr/>
        </p:nvCxnSpPr>
        <p:spPr bwMode="auto">
          <a:xfrm flipH="1" flipV="1">
            <a:off x="3372919" y="5253319"/>
            <a:ext cx="1217010" cy="7170"/>
          </a:xfrm>
          <a:prstGeom prst="straightConnector1">
            <a:avLst/>
          </a:prstGeom>
          <a:solidFill>
            <a:schemeClr val="accent1"/>
          </a:solidFill>
          <a:ln w="9525" cap="flat" cmpd="sng" algn="ctr">
            <a:solidFill>
              <a:srgbClr val="0000FF"/>
            </a:solidFill>
            <a:prstDash val="solid"/>
            <a:round/>
            <a:headEnd type="none" w="med" len="med"/>
            <a:tailEnd type="triangle"/>
          </a:ln>
          <a:effectLst/>
        </p:spPr>
      </p:cxnSp>
      <p:sp>
        <p:nvSpPr>
          <p:cNvPr id="34" name="文本框 33"/>
          <p:cNvSpPr txBox="1"/>
          <p:nvPr/>
        </p:nvSpPr>
        <p:spPr>
          <a:xfrm>
            <a:off x="331692" y="6090804"/>
            <a:ext cx="3702423" cy="292388"/>
          </a:xfrm>
          <a:prstGeom prst="rect">
            <a:avLst/>
          </a:prstGeom>
          <a:noFill/>
        </p:spPr>
        <p:txBody>
          <a:bodyPr wrap="square" rtlCol="0">
            <a:spAutoFit/>
          </a:bodyPr>
          <a:lstStyle/>
          <a:p>
            <a:r>
              <a:rPr lang="en-US" altLang="zh-CN" dirty="0" smtClean="0"/>
              <a:t>Figure Source: TS 28.312 v 0.8.0</a:t>
            </a:r>
            <a:endParaRPr lang="zh-CN" altLang="en-US" dirty="0"/>
          </a:p>
        </p:txBody>
      </p:sp>
    </p:spTree>
    <p:extLst>
      <p:ext uri="{BB962C8B-B14F-4D97-AF65-F5344CB8AC3E}">
        <p14:creationId xmlns:p14="http://schemas.microsoft.com/office/powerpoint/2010/main" val="31349534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917"/>
            <a:ext cx="5405375" cy="608715"/>
          </a:xfrm>
        </p:spPr>
        <p:txBody>
          <a:bodyPr/>
          <a:lstStyle/>
          <a:p>
            <a:r>
              <a:rPr lang="en-GB" altLang="zh-CN" sz="3200" dirty="0" smtClean="0">
                <a:latin typeface="Times New Roman" panose="02020603050405020304" pitchFamily="18" charset="0"/>
                <a:ea typeface="Times New Roman" panose="02020603050405020304" pitchFamily="18" charset="0"/>
              </a:rPr>
              <a:t>3GPP R18 intent way forward </a:t>
            </a:r>
            <a:endParaRPr lang="sv-SE" sz="3200" dirty="0"/>
          </a:p>
        </p:txBody>
      </p:sp>
      <p:sp>
        <p:nvSpPr>
          <p:cNvPr id="9" name="文本框 8"/>
          <p:cNvSpPr txBox="1"/>
          <p:nvPr/>
        </p:nvSpPr>
        <p:spPr>
          <a:xfrm>
            <a:off x="806272" y="1479731"/>
            <a:ext cx="7360266" cy="461665"/>
          </a:xfrm>
          <a:prstGeom prst="rect">
            <a:avLst/>
          </a:prstGeom>
          <a:noFill/>
        </p:spPr>
        <p:txBody>
          <a:bodyPr wrap="square" rtlCol="0">
            <a:spAutoFit/>
          </a:bodyPr>
          <a:lstStyle/>
          <a:p>
            <a:pPr marL="285750" indent="-285750">
              <a:buFont typeface="Wingdings" panose="05000000000000000000" pitchFamily="2" charset="2"/>
              <a:buChar char="u"/>
            </a:pPr>
            <a:r>
              <a:rPr lang="en-US" altLang="zh-CN" sz="2400" b="1" dirty="0" smtClean="0"/>
              <a:t>3GPP R18 FS_eIDMS_MN progress</a:t>
            </a:r>
            <a:endParaRPr lang="zh-CN" altLang="en-US" sz="2400" b="1" dirty="0"/>
          </a:p>
        </p:txBody>
      </p:sp>
      <p:sp>
        <p:nvSpPr>
          <p:cNvPr id="10" name="文本框 9"/>
          <p:cNvSpPr txBox="1"/>
          <p:nvPr/>
        </p:nvSpPr>
        <p:spPr>
          <a:xfrm>
            <a:off x="1445482" y="1989229"/>
            <a:ext cx="9790076" cy="1015663"/>
          </a:xfrm>
          <a:prstGeom prst="rect">
            <a:avLst/>
          </a:prstGeom>
          <a:noFill/>
        </p:spPr>
        <p:txBody>
          <a:bodyPr wrap="square" rtlCol="0">
            <a:spAutoFit/>
          </a:bodyPr>
          <a:lstStyle/>
          <a:p>
            <a:pPr marL="285750" indent="-285750" algn="just">
              <a:buFont typeface="Wingdings" panose="05000000000000000000" pitchFamily="2" charset="2"/>
              <a:buChar char="Ø"/>
            </a:pPr>
            <a:r>
              <a:rPr lang="en-US" altLang="zh-CN" sz="2000" dirty="0" smtClean="0"/>
              <a:t>R18 Study </a:t>
            </a:r>
            <a:r>
              <a:rPr lang="en-US" altLang="zh-CN" sz="2000" dirty="0"/>
              <a:t>on enhanced intent driven management services for mobile </a:t>
            </a:r>
            <a:r>
              <a:rPr lang="en-US" altLang="zh-CN" sz="2000" dirty="0" smtClean="0"/>
              <a:t>networks (the outcome will be documented in TR 28.912)</a:t>
            </a:r>
          </a:p>
          <a:p>
            <a:pPr algn="just"/>
            <a:r>
              <a:rPr lang="en-US" altLang="zh-CN" sz="2000" dirty="0">
                <a:solidFill>
                  <a:srgbClr val="0000FF"/>
                </a:solidFill>
              </a:rPr>
              <a:t>	</a:t>
            </a:r>
            <a:r>
              <a:rPr lang="en-US" altLang="zh-CN" sz="2000" dirty="0" smtClean="0">
                <a:solidFill>
                  <a:srgbClr val="0000FF"/>
                </a:solidFill>
              </a:rPr>
              <a:t>Status: new SID agreed in Dec.2021 and to be start in April.2022.</a:t>
            </a:r>
          </a:p>
        </p:txBody>
      </p:sp>
      <p:sp>
        <p:nvSpPr>
          <p:cNvPr id="11" name="文本框 10"/>
          <p:cNvSpPr txBox="1"/>
          <p:nvPr/>
        </p:nvSpPr>
        <p:spPr>
          <a:xfrm>
            <a:off x="1445482" y="3938375"/>
            <a:ext cx="9790076" cy="1015663"/>
          </a:xfrm>
          <a:prstGeom prst="rect">
            <a:avLst/>
          </a:prstGeom>
          <a:noFill/>
        </p:spPr>
        <p:txBody>
          <a:bodyPr wrap="square" rtlCol="0">
            <a:spAutoFit/>
          </a:bodyPr>
          <a:lstStyle/>
          <a:p>
            <a:pPr marL="285750" indent="-285750" algn="just">
              <a:buFont typeface="Wingdings" panose="05000000000000000000" pitchFamily="2" charset="2"/>
              <a:buChar char="Ø"/>
            </a:pPr>
            <a:r>
              <a:rPr lang="en-US" altLang="zh-CN" sz="2000" dirty="0" smtClean="0"/>
              <a:t>R18 </a:t>
            </a:r>
            <a:r>
              <a:rPr lang="en-US" altLang="zh-CN" sz="2000" dirty="0"/>
              <a:t>Study on intent-driven management for network </a:t>
            </a:r>
            <a:r>
              <a:rPr lang="en-US" altLang="zh-CN" sz="2000" dirty="0" smtClean="0"/>
              <a:t>slicing (the outcome will be documented in TR XXXX)</a:t>
            </a:r>
          </a:p>
          <a:p>
            <a:pPr algn="just"/>
            <a:r>
              <a:rPr lang="en-US" altLang="zh-CN" sz="2000" dirty="0">
                <a:solidFill>
                  <a:srgbClr val="0000FF"/>
                </a:solidFill>
              </a:rPr>
              <a:t>	</a:t>
            </a:r>
            <a:r>
              <a:rPr lang="en-US" altLang="zh-CN" sz="2000" dirty="0" smtClean="0">
                <a:solidFill>
                  <a:srgbClr val="0000FF"/>
                </a:solidFill>
              </a:rPr>
              <a:t>Status: new SID agreed in Jan.2022 and to be start in April.2022.</a:t>
            </a:r>
          </a:p>
        </p:txBody>
      </p:sp>
      <p:sp>
        <p:nvSpPr>
          <p:cNvPr id="12" name="文本框 11"/>
          <p:cNvSpPr txBox="1"/>
          <p:nvPr/>
        </p:nvSpPr>
        <p:spPr>
          <a:xfrm>
            <a:off x="927141" y="3223075"/>
            <a:ext cx="7360266" cy="461665"/>
          </a:xfrm>
          <a:prstGeom prst="rect">
            <a:avLst/>
          </a:prstGeom>
          <a:noFill/>
        </p:spPr>
        <p:txBody>
          <a:bodyPr wrap="square" rtlCol="0">
            <a:spAutoFit/>
          </a:bodyPr>
          <a:lstStyle/>
          <a:p>
            <a:pPr marL="285750" indent="-285750">
              <a:buFont typeface="Wingdings" panose="05000000000000000000" pitchFamily="2" charset="2"/>
              <a:buChar char="u"/>
            </a:pPr>
            <a:r>
              <a:rPr lang="en-US" altLang="zh-CN" sz="2400" b="1" dirty="0" smtClean="0"/>
              <a:t>3GPP R18 FS_IDNSMN progress</a:t>
            </a:r>
            <a:endParaRPr lang="zh-CN" altLang="en-US" sz="2400" b="1" dirty="0"/>
          </a:p>
        </p:txBody>
      </p:sp>
    </p:spTree>
    <p:extLst>
      <p:ext uri="{BB962C8B-B14F-4D97-AF65-F5344CB8AC3E}">
        <p14:creationId xmlns:p14="http://schemas.microsoft.com/office/powerpoint/2010/main" val="10982768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95836" y="2510118"/>
            <a:ext cx="11008658" cy="932329"/>
          </a:xfrm>
        </p:spPr>
        <p:txBody>
          <a:bodyPr/>
          <a:lstStyle/>
          <a:p>
            <a:r>
              <a:rPr lang="en-GB" altLang="zh-CN" sz="3200" dirty="0">
                <a:latin typeface="Times New Roman" panose="02020603050405020304" pitchFamily="18" charset="0"/>
                <a:ea typeface="Times New Roman" panose="02020603050405020304" pitchFamily="18" charset="0"/>
              </a:rPr>
              <a:t>Open discussion on benefits from Model federation and obstacles</a:t>
            </a:r>
            <a:r>
              <a:rPr lang="zh-CN" altLang="zh-CN" sz="3200" dirty="0">
                <a:latin typeface="Calibri" panose="020F0502020204030204" pitchFamily="34" charset="0"/>
                <a:ea typeface="Calibri" panose="020F0502020204030204" pitchFamily="34" charset="0"/>
              </a:rPr>
              <a:t/>
            </a:r>
            <a:br>
              <a:rPr lang="zh-CN" altLang="zh-CN" sz="3200" dirty="0">
                <a:latin typeface="Calibri" panose="020F0502020204030204" pitchFamily="34" charset="0"/>
                <a:ea typeface="Calibri" panose="020F0502020204030204" pitchFamily="34" charset="0"/>
              </a:rPr>
            </a:br>
            <a:endParaRPr lang="zh-CN" altLang="en-US" sz="3200" dirty="0"/>
          </a:p>
        </p:txBody>
      </p:sp>
      <p:sp>
        <p:nvSpPr>
          <p:cNvPr id="3" name="矩形 2"/>
          <p:cNvSpPr/>
          <p:nvPr/>
        </p:nvSpPr>
        <p:spPr>
          <a:xfrm>
            <a:off x="1604681" y="3218330"/>
            <a:ext cx="8650942" cy="646331"/>
          </a:xfrm>
          <a:prstGeom prst="rect">
            <a:avLst/>
          </a:prstGeom>
        </p:spPr>
        <p:txBody>
          <a:bodyPr wrap="square">
            <a:spAutoFit/>
          </a:bodyPr>
          <a:lstStyle/>
          <a:p>
            <a:pPr marL="742950" lvl="1" indent="-285750" algn="just">
              <a:spcAft>
                <a:spcPts val="0"/>
              </a:spcAft>
              <a:buFont typeface="Courier New" panose="02070309020205020404" pitchFamily="49" charset="0"/>
              <a:buChar char="o"/>
            </a:pPr>
            <a:r>
              <a:rPr lang="en-GB" altLang="zh-CN" sz="1800" dirty="0">
                <a:latin typeface="Times New Roman" panose="02020603050405020304" pitchFamily="18" charset="0"/>
                <a:ea typeface="Times New Roman" panose="02020603050405020304" pitchFamily="18" charset="0"/>
              </a:rPr>
              <a:t>Division of responsibilities and eliminating dependencies</a:t>
            </a:r>
            <a:endParaRPr lang="zh-CN" altLang="zh-CN" sz="1800" dirty="0">
              <a:latin typeface="Calibri" panose="020F0502020204030204" pitchFamily="34" charset="0"/>
              <a:ea typeface="Calibri" panose="020F0502020204030204" pitchFamily="34" charset="0"/>
            </a:endParaRPr>
          </a:p>
          <a:p>
            <a:pPr marL="742950" lvl="1" indent="-285750" algn="just">
              <a:spcAft>
                <a:spcPts val="0"/>
              </a:spcAft>
              <a:buFont typeface="Courier New" panose="02070309020205020404" pitchFamily="49" charset="0"/>
              <a:buChar char="o"/>
            </a:pPr>
            <a:r>
              <a:rPr lang="en-GB" altLang="zh-CN" sz="1800" dirty="0">
                <a:latin typeface="Times New Roman" panose="02020603050405020304" pitchFamily="18" charset="0"/>
                <a:ea typeface="Times New Roman" panose="02020603050405020304" pitchFamily="18" charset="0"/>
              </a:rPr>
              <a:t>Model versions handling, compatibility rules, etc</a:t>
            </a:r>
            <a:endParaRPr lang="zh-CN" altLang="zh-CN" sz="1800" dirty="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2635940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pPr>
              <a:defRPr/>
            </a:pPr>
            <a:fld id="{8B78E712-7E90-46AF-8873-540771249AD5}" type="slidenum">
              <a:rPr lang="en-GB" smtClean="0"/>
              <a:pPr>
                <a:defRPr/>
              </a:pPr>
              <a:t>15</a:t>
            </a:fld>
            <a:endParaRPr lang="en-GB" dirty="0"/>
          </a:p>
        </p:txBody>
      </p:sp>
      <p:sp>
        <p:nvSpPr>
          <p:cNvPr id="9" name="标题 1"/>
          <p:cNvSpPr>
            <a:spLocks noGrp="1"/>
          </p:cNvSpPr>
          <p:nvPr>
            <p:ph type="title"/>
          </p:nvPr>
        </p:nvSpPr>
        <p:spPr>
          <a:xfrm>
            <a:off x="0" y="-160832"/>
            <a:ext cx="12223531" cy="1061457"/>
          </a:xfrm>
        </p:spPr>
        <p:txBody>
          <a:bodyPr/>
          <a:lstStyle/>
          <a:p>
            <a:pPr algn="l"/>
            <a:r>
              <a:rPr lang="en-US" altLang="zh-CN" sz="2400" dirty="0" smtClean="0"/>
              <a:t>3GPP practice with TM Form: Fixed </a:t>
            </a:r>
            <a:r>
              <a:rPr lang="en-US" altLang="zh-CN" sz="2400" dirty="0"/>
              <a:t>Mobile Convergence (FMC) Federated Network Information Model (FNIM) Umbrella Information Model (UIM)</a:t>
            </a:r>
            <a:endParaRPr lang="zh-CN" altLang="en-US" sz="2400" dirty="0"/>
          </a:p>
        </p:txBody>
      </p:sp>
      <p:sp>
        <p:nvSpPr>
          <p:cNvPr id="11" name="文本框 10"/>
          <p:cNvSpPr txBox="1"/>
          <p:nvPr/>
        </p:nvSpPr>
        <p:spPr>
          <a:xfrm>
            <a:off x="618132" y="1901471"/>
            <a:ext cx="10792819" cy="1600438"/>
          </a:xfrm>
          <a:prstGeom prst="rect">
            <a:avLst/>
          </a:prstGeom>
          <a:noFill/>
        </p:spPr>
        <p:txBody>
          <a:bodyPr wrap="square" rtlCol="0">
            <a:spAutoFit/>
          </a:bodyPr>
          <a:lstStyle/>
          <a:p>
            <a:pPr marL="342900" indent="-342900" algn="just">
              <a:buFont typeface="Wingdings" panose="05000000000000000000" pitchFamily="2" charset="2"/>
              <a:buChar char="l"/>
            </a:pPr>
            <a:r>
              <a:rPr lang="en-US" altLang="zh-CN" sz="1400" dirty="0"/>
              <a:t>UIM introduces a number of classes, which are represented in UML and are </a:t>
            </a:r>
            <a:r>
              <a:rPr lang="en-US" altLang="zh-CN" sz="1400" dirty="0">
                <a:solidFill>
                  <a:srgbClr val="0000FF"/>
                </a:solidFill>
              </a:rPr>
              <a:t>implementation neutral views </a:t>
            </a:r>
            <a:r>
              <a:rPr lang="en-US" altLang="zh-CN" sz="1400" dirty="0"/>
              <a:t>in that they </a:t>
            </a:r>
            <a:r>
              <a:rPr lang="en-US" altLang="zh-CN" sz="1400" dirty="0">
                <a:solidFill>
                  <a:srgbClr val="0000FF"/>
                </a:solidFill>
              </a:rPr>
              <a:t>only capture the semantics of the model </a:t>
            </a:r>
            <a:r>
              <a:rPr lang="en-US" altLang="zh-CN" sz="1400" dirty="0"/>
              <a:t>from both a purpose neutral and purpose specific </a:t>
            </a:r>
            <a:r>
              <a:rPr lang="en-US" altLang="zh-CN" sz="1400" dirty="0" smtClean="0"/>
              <a:t>perspective</a:t>
            </a:r>
            <a:r>
              <a:rPr lang="en-US" altLang="zh-CN" sz="1400" dirty="0" smtClean="0">
                <a:solidFill>
                  <a:schemeClr val="tx2"/>
                </a:solidFill>
              </a:rPr>
              <a:t>.</a:t>
            </a:r>
          </a:p>
          <a:p>
            <a:pPr marL="342900" indent="-342900" algn="just">
              <a:buFont typeface="Wingdings" panose="05000000000000000000" pitchFamily="2" charset="2"/>
              <a:buChar char="l"/>
            </a:pPr>
            <a:r>
              <a:rPr lang="en-US" altLang="zh-CN" sz="1400" dirty="0"/>
              <a:t>Various SDOs and organizations are expected to </a:t>
            </a:r>
            <a:r>
              <a:rPr lang="en-US" altLang="zh-CN" sz="1400" dirty="0">
                <a:solidFill>
                  <a:srgbClr val="0000FF"/>
                </a:solidFill>
              </a:rPr>
              <a:t>use the UIM classes for definition of Domain/Technology-specific model classes</a:t>
            </a:r>
            <a:r>
              <a:rPr lang="en-US" altLang="zh-CN" sz="1400" dirty="0"/>
              <a:t>. This procedure will maximize the probability of the domain/technology specific concrete classes (from various SDOs) being semantically consistent, a necessary characteristic for FMC NM purposes</a:t>
            </a:r>
            <a:r>
              <a:rPr lang="en-US" altLang="zh-CN" sz="1400" dirty="0" smtClean="0"/>
              <a:t>.</a:t>
            </a:r>
          </a:p>
          <a:p>
            <a:pPr marL="342900" indent="-342900" algn="just">
              <a:buFont typeface="Wingdings" panose="05000000000000000000" pitchFamily="2" charset="2"/>
              <a:buChar char="l"/>
            </a:pPr>
            <a:r>
              <a:rPr lang="en-US" altLang="zh-CN" sz="1400" dirty="0"/>
              <a:t>The UIM cannot be used directly for implementation</a:t>
            </a:r>
            <a:r>
              <a:rPr lang="en-US" altLang="zh-CN" sz="1400" dirty="0">
                <a:solidFill>
                  <a:srgbClr val="0000FF"/>
                </a:solidFill>
              </a:rPr>
              <a:t>. Implementation classes must be derived from those in the UIM by Inheritance or some other appropriate mechanism</a:t>
            </a:r>
            <a:r>
              <a:rPr lang="en-US" altLang="zh-CN" sz="1400" dirty="0" smtClean="0"/>
              <a:t>.</a:t>
            </a:r>
            <a:endParaRPr lang="zh-CN" altLang="zh-CN" sz="1400" dirty="0"/>
          </a:p>
        </p:txBody>
      </p:sp>
      <p:sp>
        <p:nvSpPr>
          <p:cNvPr id="12" name="矩形 11"/>
          <p:cNvSpPr/>
          <p:nvPr/>
        </p:nvSpPr>
        <p:spPr>
          <a:xfrm>
            <a:off x="479201" y="1078379"/>
            <a:ext cx="10598701" cy="738664"/>
          </a:xfrm>
          <a:prstGeom prst="rect">
            <a:avLst/>
          </a:prstGeom>
        </p:spPr>
        <p:txBody>
          <a:bodyPr wrap="square">
            <a:spAutoFit/>
          </a:bodyPr>
          <a:lstStyle/>
          <a:p>
            <a:pPr algn="just">
              <a:spcAft>
                <a:spcPts val="0"/>
              </a:spcAft>
              <a:tabLst>
                <a:tab pos="2637155" algn="ctr"/>
                <a:tab pos="5274310" algn="r"/>
                <a:tab pos="266700" algn="l"/>
              </a:tabLst>
            </a:pPr>
            <a:r>
              <a:rPr lang="en-US" altLang="zh-CN" sz="1400" dirty="0" smtClean="0"/>
              <a:t>The purpose </a:t>
            </a:r>
            <a:r>
              <a:rPr lang="zh-CN" altLang="zh-CN" sz="1400" dirty="0" smtClean="0"/>
              <a:t>is that, by </a:t>
            </a:r>
            <a:r>
              <a:rPr lang="en-GB" altLang="zh-CN" sz="1400" dirty="0" smtClean="0"/>
              <a:t>de-coupling different domain/technical specific models with umbrella model (as </a:t>
            </a:r>
            <a:r>
              <a:rPr lang="en-GB" altLang="zh-CN" sz="1400" dirty="0"/>
              <a:t>much as possible</a:t>
            </a:r>
            <a:r>
              <a:rPr lang="en-GB" altLang="zh-CN" sz="1400" dirty="0" smtClean="0"/>
              <a:t>), </a:t>
            </a:r>
            <a:r>
              <a:rPr lang="en-GB" altLang="zh-CN" sz="1400" dirty="0"/>
              <a:t>the technologies </a:t>
            </a:r>
            <a:r>
              <a:rPr lang="en-GB" altLang="zh-CN" sz="1400" dirty="0" smtClean="0"/>
              <a:t>may evolve </a:t>
            </a:r>
            <a:r>
              <a:rPr lang="en-GB" altLang="zh-CN" sz="1400" dirty="0"/>
              <a:t>independently and yet retain compatibility.  </a:t>
            </a:r>
            <a:r>
              <a:rPr lang="en-GB" altLang="zh-CN" sz="1400" dirty="0" smtClean="0"/>
              <a:t> </a:t>
            </a:r>
            <a:r>
              <a:rPr lang="en-GB" altLang="zh-CN" sz="1400" dirty="0" smtClean="0">
                <a:solidFill>
                  <a:srgbClr val="0000FF"/>
                </a:solidFill>
              </a:rPr>
              <a:t>In this case, each SDO can develop its own concrete intent information model, but still </a:t>
            </a:r>
            <a:r>
              <a:rPr lang="en-US" altLang="zh-CN" sz="1400" dirty="0">
                <a:solidFill>
                  <a:srgbClr val="0000FF"/>
                </a:solidFill>
              </a:rPr>
              <a:t>being semantically </a:t>
            </a:r>
            <a:r>
              <a:rPr lang="en-US" altLang="zh-CN" sz="1400" dirty="0" smtClean="0">
                <a:solidFill>
                  <a:srgbClr val="0000FF"/>
                </a:solidFill>
              </a:rPr>
              <a:t>consistent.</a:t>
            </a:r>
            <a:endParaRPr lang="zh-CN" altLang="zh-CN" sz="1400" dirty="0">
              <a:solidFill>
                <a:srgbClr val="0000FF"/>
              </a:solidFill>
            </a:endParaRPr>
          </a:p>
        </p:txBody>
      </p:sp>
      <p:sp>
        <p:nvSpPr>
          <p:cNvPr id="15" name="文本框 14"/>
          <p:cNvSpPr txBox="1"/>
          <p:nvPr/>
        </p:nvSpPr>
        <p:spPr>
          <a:xfrm>
            <a:off x="647613" y="6296065"/>
            <a:ext cx="3702423" cy="292388"/>
          </a:xfrm>
          <a:prstGeom prst="rect">
            <a:avLst/>
          </a:prstGeom>
          <a:noFill/>
        </p:spPr>
        <p:txBody>
          <a:bodyPr wrap="square" rtlCol="0">
            <a:spAutoFit/>
          </a:bodyPr>
          <a:lstStyle/>
          <a:p>
            <a:r>
              <a:rPr lang="en-US" altLang="zh-CN" dirty="0" smtClean="0"/>
              <a:t>Source: TS 28.620 and TS 28.622</a:t>
            </a:r>
            <a:endParaRPr lang="zh-CN" altLang="en-US" dirty="0"/>
          </a:p>
        </p:txBody>
      </p:sp>
      <p:pic>
        <p:nvPicPr>
          <p:cNvPr id="3" name="图片 2"/>
          <p:cNvPicPr>
            <a:picLocks noChangeAspect="1"/>
          </p:cNvPicPr>
          <p:nvPr/>
        </p:nvPicPr>
        <p:blipFill>
          <a:blip r:embed="rId2"/>
          <a:stretch>
            <a:fillRect/>
          </a:stretch>
        </p:blipFill>
        <p:spPr>
          <a:xfrm>
            <a:off x="2222252" y="4012842"/>
            <a:ext cx="2127784" cy="2024931"/>
          </a:xfrm>
          <a:prstGeom prst="rect">
            <a:avLst/>
          </a:prstGeom>
        </p:spPr>
      </p:pic>
      <p:pic>
        <p:nvPicPr>
          <p:cNvPr id="5" name="图片 4"/>
          <p:cNvPicPr>
            <a:picLocks noChangeAspect="1"/>
          </p:cNvPicPr>
          <p:nvPr/>
        </p:nvPicPr>
        <p:blipFill>
          <a:blip r:embed="rId3"/>
          <a:stretch>
            <a:fillRect/>
          </a:stretch>
        </p:blipFill>
        <p:spPr>
          <a:xfrm>
            <a:off x="7032521" y="3563785"/>
            <a:ext cx="1830172" cy="2473988"/>
          </a:xfrm>
          <a:prstGeom prst="rect">
            <a:avLst/>
          </a:prstGeom>
        </p:spPr>
      </p:pic>
      <p:cxnSp>
        <p:nvCxnSpPr>
          <p:cNvPr id="27" name="直接箭头连接符 26"/>
          <p:cNvCxnSpPr>
            <a:stCxn id="3" idx="3"/>
            <a:endCxn id="5" idx="1"/>
          </p:cNvCxnSpPr>
          <p:nvPr/>
        </p:nvCxnSpPr>
        <p:spPr bwMode="auto">
          <a:xfrm flipV="1">
            <a:off x="4350036" y="4800779"/>
            <a:ext cx="2682485" cy="224529"/>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30" name="文本框 29"/>
          <p:cNvSpPr txBox="1"/>
          <p:nvPr/>
        </p:nvSpPr>
        <p:spPr>
          <a:xfrm>
            <a:off x="1667550" y="3671683"/>
            <a:ext cx="3237187" cy="292388"/>
          </a:xfrm>
          <a:prstGeom prst="rect">
            <a:avLst/>
          </a:prstGeom>
          <a:noFill/>
        </p:spPr>
        <p:txBody>
          <a:bodyPr wrap="square" rtlCol="0">
            <a:spAutoFit/>
          </a:bodyPr>
          <a:lstStyle/>
          <a:p>
            <a:r>
              <a:rPr lang="en-US" altLang="zh-CN" dirty="0" smtClean="0"/>
              <a:t>Joint developed by 3gpp and TM Forum</a:t>
            </a:r>
            <a:endParaRPr lang="zh-CN" altLang="en-US" dirty="0"/>
          </a:p>
        </p:txBody>
      </p:sp>
      <p:sp>
        <p:nvSpPr>
          <p:cNvPr id="46" name="文本框 45"/>
          <p:cNvSpPr txBox="1"/>
          <p:nvPr/>
        </p:nvSpPr>
        <p:spPr>
          <a:xfrm>
            <a:off x="6383352" y="6190962"/>
            <a:ext cx="4810166" cy="292388"/>
          </a:xfrm>
          <a:prstGeom prst="rect">
            <a:avLst/>
          </a:prstGeom>
          <a:noFill/>
          <a:ln>
            <a:solidFill>
              <a:schemeClr val="tx1"/>
            </a:solidFill>
          </a:ln>
        </p:spPr>
        <p:txBody>
          <a:bodyPr wrap="square" rtlCol="0">
            <a:spAutoFit/>
          </a:bodyPr>
          <a:lstStyle/>
          <a:p>
            <a:r>
              <a:rPr lang="en-US" altLang="zh-CN" dirty="0" smtClean="0"/>
              <a:t>TM Forum </a:t>
            </a:r>
            <a:r>
              <a:rPr lang="en-US" altLang="zh-CN" dirty="0"/>
              <a:t>specific model which realized from the </a:t>
            </a:r>
            <a:r>
              <a:rPr lang="en-US" altLang="zh-CN" dirty="0" smtClean="0"/>
              <a:t>UIM</a:t>
            </a:r>
            <a:endParaRPr lang="zh-CN" altLang="en-US" dirty="0"/>
          </a:p>
        </p:txBody>
      </p:sp>
      <p:cxnSp>
        <p:nvCxnSpPr>
          <p:cNvPr id="50" name="直接箭头连接符 49"/>
          <p:cNvCxnSpPr>
            <a:stCxn id="3" idx="3"/>
            <a:endCxn id="46" idx="1"/>
          </p:cNvCxnSpPr>
          <p:nvPr/>
        </p:nvCxnSpPr>
        <p:spPr bwMode="auto">
          <a:xfrm>
            <a:off x="4350036" y="5025308"/>
            <a:ext cx="2033316" cy="1311848"/>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66" name="文本框 65"/>
          <p:cNvSpPr txBox="1"/>
          <p:nvPr/>
        </p:nvSpPr>
        <p:spPr>
          <a:xfrm>
            <a:off x="6169572" y="3272783"/>
            <a:ext cx="4368296" cy="292388"/>
          </a:xfrm>
          <a:prstGeom prst="rect">
            <a:avLst/>
          </a:prstGeom>
          <a:noFill/>
        </p:spPr>
        <p:txBody>
          <a:bodyPr wrap="square" rtlCol="0">
            <a:spAutoFit/>
          </a:bodyPr>
          <a:lstStyle/>
          <a:p>
            <a:r>
              <a:rPr lang="en-US" altLang="zh-CN" dirty="0" smtClean="0"/>
              <a:t>3GPP specific model which realized from the UIM</a:t>
            </a:r>
            <a:endParaRPr lang="zh-CN" altLang="en-US" dirty="0"/>
          </a:p>
        </p:txBody>
      </p:sp>
    </p:spTree>
    <p:extLst>
      <p:ext uri="{BB962C8B-B14F-4D97-AF65-F5344CB8AC3E}">
        <p14:creationId xmlns:p14="http://schemas.microsoft.com/office/powerpoint/2010/main" val="5607144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48236" y="1646238"/>
            <a:ext cx="9112251" cy="1143000"/>
          </a:xfrm>
        </p:spPr>
        <p:txBody>
          <a:bodyPr/>
          <a:lstStyle/>
          <a:p>
            <a:r>
              <a:rPr lang="en-GB" altLang="zh-CN" sz="3200" dirty="0">
                <a:latin typeface="Times New Roman" panose="02020603050405020304" pitchFamily="18" charset="0"/>
                <a:ea typeface="Times New Roman" panose="02020603050405020304" pitchFamily="18" charset="0"/>
              </a:rPr>
              <a:t>Open discussion on cooperation </a:t>
            </a:r>
            <a:r>
              <a:rPr lang="en-GB" altLang="zh-CN" sz="3200" dirty="0" smtClean="0">
                <a:latin typeface="Times New Roman" panose="02020603050405020304" pitchFamily="18" charset="0"/>
                <a:ea typeface="Times New Roman" panose="02020603050405020304" pitchFamily="18" charset="0"/>
              </a:rPr>
              <a:t>mechanism</a:t>
            </a:r>
            <a:endParaRPr lang="zh-CN" altLang="en-US" sz="3200" dirty="0"/>
          </a:p>
        </p:txBody>
      </p:sp>
      <p:sp>
        <p:nvSpPr>
          <p:cNvPr id="4" name="灯片编号占位符 3"/>
          <p:cNvSpPr>
            <a:spLocks noGrp="1"/>
          </p:cNvSpPr>
          <p:nvPr>
            <p:ph type="sldNum" sz="quarter" idx="10"/>
          </p:nvPr>
        </p:nvSpPr>
        <p:spPr/>
        <p:txBody>
          <a:bodyPr/>
          <a:lstStyle/>
          <a:p>
            <a:pPr>
              <a:defRPr/>
            </a:pPr>
            <a:fld id="{8B78E712-7E90-46AF-8873-540771249AD5}" type="slidenum">
              <a:rPr lang="en-GB" smtClean="0"/>
              <a:pPr>
                <a:defRPr/>
              </a:pPr>
              <a:t>16</a:t>
            </a:fld>
            <a:endParaRPr lang="en-GB" dirty="0"/>
          </a:p>
        </p:txBody>
      </p:sp>
      <p:sp>
        <p:nvSpPr>
          <p:cNvPr id="3" name="矩形 2"/>
          <p:cNvSpPr/>
          <p:nvPr/>
        </p:nvSpPr>
        <p:spPr>
          <a:xfrm>
            <a:off x="932330" y="2995426"/>
            <a:ext cx="10067364" cy="1477328"/>
          </a:xfrm>
          <a:prstGeom prst="rect">
            <a:avLst/>
          </a:prstGeom>
        </p:spPr>
        <p:txBody>
          <a:bodyPr wrap="square">
            <a:spAutoFit/>
          </a:bodyPr>
          <a:lstStyle/>
          <a:p>
            <a:pPr marL="742950" lvl="1" indent="-285750" algn="just">
              <a:spcAft>
                <a:spcPts val="0"/>
              </a:spcAft>
              <a:buFont typeface="Courier New" panose="02070309020205020404" pitchFamily="49" charset="0"/>
              <a:buChar char="o"/>
            </a:pPr>
            <a:r>
              <a:rPr lang="en-GB" altLang="zh-CN" sz="1800" dirty="0" smtClean="0">
                <a:latin typeface="Times New Roman" panose="02020603050405020304" pitchFamily="18" charset="0"/>
                <a:ea typeface="Times New Roman" panose="02020603050405020304" pitchFamily="18" charset="0"/>
              </a:rPr>
              <a:t>Coordinate </a:t>
            </a:r>
            <a:r>
              <a:rPr lang="en-GB" altLang="zh-CN" sz="1800" dirty="0">
                <a:latin typeface="Times New Roman" panose="02020603050405020304" pitchFamily="18" charset="0"/>
                <a:ea typeface="Times New Roman" panose="02020603050405020304" pitchFamily="18" charset="0"/>
              </a:rPr>
              <a:t>the work plan: align the time plan of relevant intent project stage 2 (IG1253 suit) and stage 3 (TMF921) in TM Forum, with work plan in 3GPP R17 (TS 28.312, including stage2 and stage3) and R18 intent study item (TR 28.912) .</a:t>
            </a:r>
            <a:endParaRPr lang="zh-CN" altLang="zh-CN" sz="1800" dirty="0">
              <a:latin typeface="Calibri" panose="020F0502020204030204" pitchFamily="34" charset="0"/>
              <a:ea typeface="Calibri" panose="020F0502020204030204" pitchFamily="34" charset="0"/>
            </a:endParaRPr>
          </a:p>
          <a:p>
            <a:pPr marL="742950" lvl="1" indent="-285750" algn="just">
              <a:spcAft>
                <a:spcPts val="0"/>
              </a:spcAft>
              <a:buFont typeface="Courier New" panose="02070309020205020404" pitchFamily="49" charset="0"/>
              <a:buChar char="o"/>
            </a:pPr>
            <a:r>
              <a:rPr lang="en-GB" altLang="zh-CN" sz="1800" dirty="0">
                <a:latin typeface="Times New Roman" panose="02020603050405020304" pitchFamily="18" charset="0"/>
                <a:ea typeface="Times New Roman" panose="02020603050405020304" pitchFamily="18" charset="0"/>
              </a:rPr>
              <a:t>Mechanisms on alignment/collaboration between  3GPP and TM Forum: open discussion</a:t>
            </a:r>
            <a:endParaRPr lang="zh-CN" altLang="zh-CN" sz="1800" dirty="0">
              <a:latin typeface="Calibri" panose="020F0502020204030204" pitchFamily="34" charset="0"/>
              <a:ea typeface="Calibri" panose="020F0502020204030204" pitchFamily="34" charset="0"/>
            </a:endParaRPr>
          </a:p>
          <a:p>
            <a:pPr marL="742950" lvl="1" indent="-285750" algn="just">
              <a:spcAft>
                <a:spcPts val="0"/>
              </a:spcAft>
              <a:buFont typeface="Courier New" panose="02070309020205020404" pitchFamily="49" charset="0"/>
              <a:buChar char="o"/>
            </a:pPr>
            <a:r>
              <a:rPr lang="en-GB" altLang="zh-CN" sz="1800" dirty="0">
                <a:latin typeface="Times New Roman" panose="02020603050405020304" pitchFamily="18" charset="0"/>
                <a:ea typeface="Times New Roman" panose="02020603050405020304" pitchFamily="18" charset="0"/>
              </a:rPr>
              <a:t>How 3GPP can influence definition of Intent Common Model if it is administrated by TM Forum</a:t>
            </a:r>
            <a:endParaRPr lang="zh-CN" altLang="zh-CN" sz="1800" dirty="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6221802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 y="0"/>
            <a:ext cx="4240306" cy="832314"/>
          </a:xfrm>
        </p:spPr>
        <p:txBody>
          <a:bodyPr/>
          <a:lstStyle/>
          <a:p>
            <a:r>
              <a:rPr lang="en-US" altLang="zh-CN" dirty="0" smtClean="0"/>
              <a:t>Questions</a:t>
            </a:r>
            <a:endParaRPr lang="zh-CN" altLang="en-US" dirty="0"/>
          </a:p>
        </p:txBody>
      </p:sp>
      <p:sp>
        <p:nvSpPr>
          <p:cNvPr id="4" name="灯片编号占位符 3"/>
          <p:cNvSpPr>
            <a:spLocks noGrp="1"/>
          </p:cNvSpPr>
          <p:nvPr>
            <p:ph type="sldNum" sz="quarter" idx="10"/>
          </p:nvPr>
        </p:nvSpPr>
        <p:spPr/>
        <p:txBody>
          <a:bodyPr/>
          <a:lstStyle/>
          <a:p>
            <a:pPr>
              <a:defRPr/>
            </a:pPr>
            <a:fld id="{8B78E712-7E90-46AF-8873-540771249AD5}" type="slidenum">
              <a:rPr lang="en-GB" smtClean="0"/>
              <a:pPr>
                <a:defRPr/>
              </a:pPr>
              <a:t>17</a:t>
            </a:fld>
            <a:endParaRPr lang="en-GB" dirty="0"/>
          </a:p>
        </p:txBody>
      </p:sp>
      <p:pic>
        <p:nvPicPr>
          <p:cNvPr id="6" name="图片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86758" y="1691148"/>
            <a:ext cx="3712935" cy="3234713"/>
          </a:xfrm>
          <a:prstGeom prst="rect">
            <a:avLst/>
          </a:prstGeom>
          <a:noFill/>
          <a:ln>
            <a:noFill/>
          </a:ln>
        </p:spPr>
      </p:pic>
      <p:sp>
        <p:nvSpPr>
          <p:cNvPr id="3" name="文本框 2"/>
          <p:cNvSpPr txBox="1"/>
          <p:nvPr/>
        </p:nvSpPr>
        <p:spPr>
          <a:xfrm>
            <a:off x="582705" y="1785521"/>
            <a:ext cx="5853954" cy="2462213"/>
          </a:xfrm>
          <a:prstGeom prst="rect">
            <a:avLst/>
          </a:prstGeom>
          <a:noFill/>
        </p:spPr>
        <p:txBody>
          <a:bodyPr wrap="square" rtlCol="0">
            <a:spAutoFit/>
          </a:bodyPr>
          <a:lstStyle/>
          <a:p>
            <a:pPr marL="285750" indent="-285750" algn="just">
              <a:buFont typeface="Wingdings" panose="05000000000000000000" pitchFamily="2" charset="2"/>
              <a:buChar char="u"/>
            </a:pPr>
            <a:r>
              <a:rPr lang="en-US" altLang="zh-CN" sz="1400" dirty="0" smtClean="0"/>
              <a:t>Regarding the intent-CSC, intent-CSP and intent-NOP, what’s the scope in TM </a:t>
            </a:r>
            <a:r>
              <a:rPr lang="en-US" altLang="zh-CN" sz="1400" dirty="0" smtClean="0"/>
              <a:t>Forum?</a:t>
            </a:r>
            <a:endParaRPr lang="en-US" altLang="zh-CN" sz="1400" dirty="0" smtClean="0"/>
          </a:p>
          <a:p>
            <a:pPr marL="285750" indent="-285750" algn="just">
              <a:buFont typeface="Wingdings" panose="05000000000000000000" pitchFamily="2" charset="2"/>
              <a:buChar char="u"/>
            </a:pPr>
            <a:r>
              <a:rPr lang="en-US" altLang="zh-CN" sz="1400" dirty="0" smtClean="0"/>
              <a:t>Whether Intent in 3GPP have the same semantics with Intent in TM Forum?</a:t>
            </a:r>
          </a:p>
          <a:p>
            <a:pPr marL="285750" indent="-285750" algn="just">
              <a:buFont typeface="Wingdings" panose="05000000000000000000" pitchFamily="2" charset="2"/>
              <a:buChar char="u"/>
            </a:pPr>
            <a:r>
              <a:rPr lang="en-US" altLang="zh-CN" sz="1400" dirty="0" smtClean="0"/>
              <a:t>Whether the 3GPP-TMForum </a:t>
            </a:r>
            <a:r>
              <a:rPr lang="en-US" altLang="zh-CN" sz="1400" dirty="0"/>
              <a:t>collaboration approach for FMC (introduced in P15) </a:t>
            </a:r>
            <a:r>
              <a:rPr lang="en-US" altLang="zh-CN" sz="1400" dirty="0"/>
              <a:t>can be reused for intent collaboration? If such collaboration reused, which </a:t>
            </a:r>
            <a:r>
              <a:rPr lang="zh-CN" altLang="zh-CN" sz="1400" dirty="0"/>
              <a:t>group will provide/maintain the generic</a:t>
            </a:r>
            <a:r>
              <a:rPr lang="zh-CN" altLang="zh-CN" sz="1400" dirty="0"/>
              <a:t>/</a:t>
            </a:r>
            <a:r>
              <a:rPr lang="en-US" altLang="zh-CN" sz="1400" dirty="0"/>
              <a:t>umbrella</a:t>
            </a:r>
            <a:r>
              <a:rPr lang="zh-CN" altLang="zh-CN" sz="1400" dirty="0"/>
              <a:t> </a:t>
            </a:r>
            <a:r>
              <a:rPr lang="zh-CN" altLang="zh-CN" sz="1400" dirty="0"/>
              <a:t>intent </a:t>
            </a:r>
            <a:r>
              <a:rPr lang="zh-CN" altLang="zh-CN" sz="1400" dirty="0"/>
              <a:t>models</a:t>
            </a:r>
            <a:endParaRPr lang="en-US" altLang="zh-CN" sz="1400" dirty="0"/>
          </a:p>
          <a:p>
            <a:pPr marL="285750" indent="-285750" algn="just">
              <a:buFont typeface="Wingdings" panose="05000000000000000000" pitchFamily="2" charset="2"/>
              <a:buChar char="u"/>
            </a:pPr>
            <a:r>
              <a:rPr lang="en-US" altLang="zh-CN" sz="1400" dirty="0"/>
              <a:t>Currently 3GPP use UML as general modeling </a:t>
            </a:r>
            <a:r>
              <a:rPr lang="en-US" altLang="zh-CN" sz="1400" dirty="0" smtClean="0"/>
              <a:t>approach, is there any issue to use UML for intent modelling?</a:t>
            </a:r>
            <a:endParaRPr lang="en-US" altLang="zh-CN" sz="1400" dirty="0"/>
          </a:p>
          <a:p>
            <a:pPr marL="285750" indent="-285750" algn="just">
              <a:buFont typeface="Wingdings" panose="05000000000000000000" pitchFamily="2" charset="2"/>
              <a:buChar char="u"/>
            </a:pPr>
            <a:endParaRPr lang="zh-CN" altLang="en-US" sz="1400" dirty="0"/>
          </a:p>
        </p:txBody>
      </p:sp>
    </p:spTree>
    <p:extLst>
      <p:ext uri="{BB962C8B-B14F-4D97-AF65-F5344CB8AC3E}">
        <p14:creationId xmlns:p14="http://schemas.microsoft.com/office/powerpoint/2010/main" val="16578960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682" y="116542"/>
            <a:ext cx="3567953" cy="815787"/>
          </a:xfrm>
        </p:spPr>
        <p:txBody>
          <a:bodyPr/>
          <a:lstStyle/>
          <a:p>
            <a:r>
              <a:rPr lang="en-GB" altLang="zh-CN" sz="3200" dirty="0" smtClean="0">
                <a:latin typeface="Times New Roman" panose="02020603050405020304" pitchFamily="18" charset="0"/>
                <a:ea typeface="Times New Roman" panose="02020603050405020304" pitchFamily="18" charset="0"/>
              </a:rPr>
              <a:t>3GPP </a:t>
            </a:r>
            <a:r>
              <a:rPr lang="en-US" altLang="zh-CN" sz="3200" dirty="0" smtClean="0">
                <a:latin typeface="Times New Roman" panose="02020603050405020304" pitchFamily="18" charset="0"/>
                <a:ea typeface="Times New Roman" panose="02020603050405020304" pitchFamily="18" charset="0"/>
              </a:rPr>
              <a:t>proposals</a:t>
            </a:r>
            <a:endParaRPr lang="sv-SE" sz="3200" dirty="0"/>
          </a:p>
        </p:txBody>
      </p:sp>
      <p:sp>
        <p:nvSpPr>
          <p:cNvPr id="5" name="文本框 4"/>
          <p:cNvSpPr txBox="1"/>
          <p:nvPr/>
        </p:nvSpPr>
        <p:spPr>
          <a:xfrm>
            <a:off x="857828" y="2171930"/>
            <a:ext cx="8366854" cy="1200329"/>
          </a:xfrm>
          <a:prstGeom prst="rect">
            <a:avLst/>
          </a:prstGeom>
          <a:noFill/>
        </p:spPr>
        <p:txBody>
          <a:bodyPr wrap="square" rtlCol="0">
            <a:spAutoFit/>
          </a:bodyPr>
          <a:lstStyle/>
          <a:p>
            <a:pPr marL="285750" indent="-285750">
              <a:buFont typeface="Wingdings" panose="05000000000000000000" pitchFamily="2" charset="2"/>
              <a:buChar char="u"/>
            </a:pPr>
            <a:r>
              <a:rPr lang="en-US" altLang="zh-CN" sz="1800" dirty="0" smtClean="0"/>
              <a:t>3GPP open for the collaboration with TM Form for intent.</a:t>
            </a:r>
          </a:p>
          <a:p>
            <a:pPr marL="285750" indent="-285750">
              <a:buFont typeface="Wingdings" panose="05000000000000000000" pitchFamily="2" charset="2"/>
              <a:buChar char="u"/>
            </a:pPr>
            <a:r>
              <a:rPr lang="en-US" altLang="zh-CN" sz="1800" dirty="0" smtClean="0"/>
              <a:t>The collaboration shall take into account of 3GPP time plan.</a:t>
            </a:r>
          </a:p>
          <a:p>
            <a:pPr marL="285750" indent="-285750">
              <a:buFont typeface="Wingdings" panose="05000000000000000000" pitchFamily="2" charset="2"/>
              <a:buChar char="u"/>
            </a:pPr>
            <a:r>
              <a:rPr lang="en-US" altLang="zh-CN" sz="1800" dirty="0" smtClean="0"/>
              <a:t>The collaboration shall follow 3GPP working procedures and IRP rules. </a:t>
            </a:r>
          </a:p>
          <a:p>
            <a:endParaRPr lang="en-US" altLang="zh-CN" sz="1800" dirty="0" smtClean="0"/>
          </a:p>
        </p:txBody>
      </p:sp>
    </p:spTree>
    <p:extLst>
      <p:ext uri="{BB962C8B-B14F-4D97-AF65-F5344CB8AC3E}">
        <p14:creationId xmlns:p14="http://schemas.microsoft.com/office/powerpoint/2010/main" val="38818416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07578" y="125507"/>
            <a:ext cx="10040470" cy="1129553"/>
          </a:xfrm>
        </p:spPr>
        <p:txBody>
          <a:bodyPr/>
          <a:lstStyle/>
          <a:p>
            <a:pPr algn="l"/>
            <a:r>
              <a:rPr lang="sv-SE" sz="3200" dirty="0" smtClean="0"/>
              <a:t>Proposed agenda in S5-221493 </a:t>
            </a:r>
            <a:r>
              <a:rPr lang="en-GB" altLang="zh-CN" sz="3200" dirty="0" smtClean="0"/>
              <a:t>Reply </a:t>
            </a:r>
            <a:r>
              <a:rPr lang="en-GB" altLang="zh-CN" sz="3200" dirty="0"/>
              <a:t>to TM Forum Liaison AN LS22</a:t>
            </a:r>
            <a:endParaRPr lang="sv-SE" sz="3200" dirty="0"/>
          </a:p>
        </p:txBody>
      </p:sp>
      <p:sp>
        <p:nvSpPr>
          <p:cNvPr id="9" name="矩形 8"/>
          <p:cNvSpPr/>
          <p:nvPr/>
        </p:nvSpPr>
        <p:spPr>
          <a:xfrm>
            <a:off x="699245" y="1722801"/>
            <a:ext cx="10546824" cy="3531736"/>
          </a:xfrm>
          <a:prstGeom prst="rect">
            <a:avLst/>
          </a:prstGeom>
        </p:spPr>
        <p:txBody>
          <a:bodyPr wrap="square">
            <a:spAutoFit/>
          </a:bodyPr>
          <a:lstStyle/>
          <a:p>
            <a:pPr algn="just">
              <a:spcAft>
                <a:spcPts val="900"/>
              </a:spcAft>
            </a:pPr>
            <a:r>
              <a:rPr lang="en-GB" altLang="zh-CN" sz="1800" dirty="0">
                <a:latin typeface="Times New Roman" panose="02020603050405020304" pitchFamily="18" charset="0"/>
                <a:ea typeface="等线" panose="02010600030101010101" pitchFamily="2" charset="-122"/>
              </a:rPr>
              <a:t>This is a proposed agenda for the meetings:</a:t>
            </a:r>
            <a:endParaRPr lang="zh-CN" altLang="zh-CN" sz="1400" dirty="0">
              <a:latin typeface="Times New Roman" panose="02020603050405020304" pitchFamily="18" charset="0"/>
              <a:ea typeface="等线" panose="02010600030101010101" pitchFamily="2" charset="-122"/>
            </a:endParaRPr>
          </a:p>
          <a:p>
            <a:pPr marL="342900" lvl="0" indent="-342900" algn="just">
              <a:spcAft>
                <a:spcPts val="0"/>
              </a:spcAft>
              <a:buFont typeface="Calibri" panose="020F0502020204030204" pitchFamily="34" charset="0"/>
              <a:buChar char="-"/>
            </a:pPr>
            <a:r>
              <a:rPr lang="en-GB" altLang="zh-CN" sz="1800" dirty="0">
                <a:latin typeface="Times New Roman" panose="02020603050405020304" pitchFamily="18" charset="0"/>
                <a:ea typeface="等线" panose="02010600030101010101" pitchFamily="2" charset="-122"/>
              </a:rPr>
              <a:t>Share views on intent concept, model progress from both groups</a:t>
            </a:r>
            <a:endParaRPr lang="zh-CN" altLang="zh-CN" sz="1800" dirty="0">
              <a:latin typeface="Calibri" panose="020F0502020204030204" pitchFamily="34" charset="0"/>
              <a:ea typeface="Calibri" panose="020F0502020204030204" pitchFamily="34" charset="0"/>
            </a:endParaRPr>
          </a:p>
          <a:p>
            <a:pPr marL="342900" lvl="0" indent="-342900" algn="just">
              <a:spcAft>
                <a:spcPts val="0"/>
              </a:spcAft>
              <a:buFont typeface="Calibri" panose="020F0502020204030204" pitchFamily="34" charset="0"/>
              <a:buChar char="-"/>
            </a:pPr>
            <a:r>
              <a:rPr lang="en-GB" altLang="zh-CN" sz="1800" dirty="0">
                <a:latin typeface="Times New Roman" panose="02020603050405020304" pitchFamily="18" charset="0"/>
                <a:ea typeface="Times New Roman" panose="02020603050405020304" pitchFamily="18" charset="0"/>
              </a:rPr>
              <a:t>Open discussion on benefits from Model federation and obstacles</a:t>
            </a:r>
            <a:endParaRPr lang="zh-CN" altLang="zh-CN" sz="1800" dirty="0">
              <a:latin typeface="Calibri" panose="020F0502020204030204" pitchFamily="34" charset="0"/>
              <a:ea typeface="Calibri" panose="020F0502020204030204" pitchFamily="34" charset="0"/>
            </a:endParaRPr>
          </a:p>
          <a:p>
            <a:pPr marL="742950" lvl="1" indent="-285750" algn="just">
              <a:spcAft>
                <a:spcPts val="0"/>
              </a:spcAft>
              <a:buFont typeface="Courier New" panose="02070309020205020404" pitchFamily="49" charset="0"/>
              <a:buChar char="o"/>
            </a:pPr>
            <a:r>
              <a:rPr lang="en-GB" altLang="zh-CN" sz="1800" dirty="0">
                <a:latin typeface="Times New Roman" panose="02020603050405020304" pitchFamily="18" charset="0"/>
                <a:ea typeface="Times New Roman" panose="02020603050405020304" pitchFamily="18" charset="0"/>
              </a:rPr>
              <a:t>Division of responsibilities and eliminating dependencies</a:t>
            </a:r>
            <a:endParaRPr lang="zh-CN" altLang="zh-CN" sz="1800" dirty="0">
              <a:latin typeface="Calibri" panose="020F0502020204030204" pitchFamily="34" charset="0"/>
              <a:ea typeface="Calibri" panose="020F0502020204030204" pitchFamily="34" charset="0"/>
            </a:endParaRPr>
          </a:p>
          <a:p>
            <a:pPr marL="742950" lvl="1" indent="-285750" algn="just">
              <a:spcAft>
                <a:spcPts val="0"/>
              </a:spcAft>
              <a:buFont typeface="Courier New" panose="02070309020205020404" pitchFamily="49" charset="0"/>
              <a:buChar char="o"/>
            </a:pPr>
            <a:r>
              <a:rPr lang="en-GB" altLang="zh-CN" sz="1800" dirty="0">
                <a:latin typeface="Times New Roman" panose="02020603050405020304" pitchFamily="18" charset="0"/>
                <a:ea typeface="Times New Roman" panose="02020603050405020304" pitchFamily="18" charset="0"/>
              </a:rPr>
              <a:t>Model versions handling, compatibility rules, etc</a:t>
            </a:r>
            <a:endParaRPr lang="zh-CN" altLang="zh-CN" sz="1800" dirty="0">
              <a:latin typeface="Calibri" panose="020F0502020204030204" pitchFamily="34" charset="0"/>
              <a:ea typeface="Calibri" panose="020F0502020204030204" pitchFamily="34" charset="0"/>
            </a:endParaRPr>
          </a:p>
          <a:p>
            <a:pPr marL="342900" lvl="0" indent="-342900" algn="just">
              <a:spcAft>
                <a:spcPts val="0"/>
              </a:spcAft>
              <a:buFont typeface="Calibri" panose="020F0502020204030204" pitchFamily="34" charset="0"/>
              <a:buChar char="-"/>
            </a:pPr>
            <a:r>
              <a:rPr lang="en-GB" altLang="zh-CN" sz="1800" dirty="0">
                <a:latin typeface="Times New Roman" panose="02020603050405020304" pitchFamily="18" charset="0"/>
                <a:ea typeface="Times New Roman" panose="02020603050405020304" pitchFamily="18" charset="0"/>
              </a:rPr>
              <a:t>Open discussion on cooperation mechanism</a:t>
            </a:r>
            <a:endParaRPr lang="zh-CN" altLang="zh-CN" sz="1800" dirty="0">
              <a:latin typeface="Calibri" panose="020F0502020204030204" pitchFamily="34" charset="0"/>
              <a:ea typeface="Calibri" panose="020F0502020204030204" pitchFamily="34" charset="0"/>
            </a:endParaRPr>
          </a:p>
          <a:p>
            <a:pPr marL="742950" lvl="1" indent="-285750" algn="just">
              <a:spcAft>
                <a:spcPts val="0"/>
              </a:spcAft>
              <a:buFont typeface="Courier New" panose="02070309020205020404" pitchFamily="49" charset="0"/>
              <a:buChar char="o"/>
            </a:pPr>
            <a:r>
              <a:rPr lang="en-GB" altLang="zh-CN" sz="1800" dirty="0">
                <a:latin typeface="Times New Roman" panose="02020603050405020304" pitchFamily="18" charset="0"/>
                <a:ea typeface="Times New Roman" panose="02020603050405020304" pitchFamily="18" charset="0"/>
              </a:rPr>
              <a:t>Coordinate the work plan: align the time plan of relevant intent project stage 2 (IG1253 suit) and stage 3 (TMF921) in TM Forum, with work plan in 3GPP R17 (TS 28.312, including stage2 and stage3) and R18 intent study item (TR 28.912) .</a:t>
            </a:r>
            <a:endParaRPr lang="zh-CN" altLang="zh-CN" sz="1800" dirty="0">
              <a:latin typeface="Calibri" panose="020F0502020204030204" pitchFamily="34" charset="0"/>
              <a:ea typeface="Calibri" panose="020F0502020204030204" pitchFamily="34" charset="0"/>
            </a:endParaRPr>
          </a:p>
          <a:p>
            <a:pPr marL="742950" lvl="1" indent="-285750" algn="just">
              <a:spcAft>
                <a:spcPts val="0"/>
              </a:spcAft>
              <a:buFont typeface="Courier New" panose="02070309020205020404" pitchFamily="49" charset="0"/>
              <a:buChar char="o"/>
            </a:pPr>
            <a:r>
              <a:rPr lang="en-GB" altLang="zh-CN" sz="1800" dirty="0">
                <a:latin typeface="Times New Roman" panose="02020603050405020304" pitchFamily="18" charset="0"/>
                <a:ea typeface="Times New Roman" panose="02020603050405020304" pitchFamily="18" charset="0"/>
              </a:rPr>
              <a:t>Mechanisms on alignment/collaboration between  3GPP and TM Forum: open discussion</a:t>
            </a:r>
            <a:endParaRPr lang="zh-CN" altLang="zh-CN" sz="1800" dirty="0">
              <a:latin typeface="Calibri" panose="020F0502020204030204" pitchFamily="34" charset="0"/>
              <a:ea typeface="Calibri" panose="020F0502020204030204" pitchFamily="34" charset="0"/>
            </a:endParaRPr>
          </a:p>
          <a:p>
            <a:pPr marL="742950" lvl="1" indent="-285750" algn="just">
              <a:spcAft>
                <a:spcPts val="0"/>
              </a:spcAft>
              <a:buFont typeface="Courier New" panose="02070309020205020404" pitchFamily="49" charset="0"/>
              <a:buChar char="o"/>
            </a:pPr>
            <a:r>
              <a:rPr lang="en-GB" altLang="zh-CN" sz="1800" dirty="0">
                <a:latin typeface="Times New Roman" panose="02020603050405020304" pitchFamily="18" charset="0"/>
                <a:ea typeface="Times New Roman" panose="02020603050405020304" pitchFamily="18" charset="0"/>
              </a:rPr>
              <a:t>How 3GPP can influence definition of Intent Common Model if it is administrated by TM Forum</a:t>
            </a:r>
            <a:endParaRPr lang="zh-CN" altLang="zh-CN" sz="1800" dirty="0">
              <a:latin typeface="Calibri" panose="020F0502020204030204" pitchFamily="34" charset="0"/>
              <a:ea typeface="Calibri" panose="020F0502020204030204" pitchFamily="34" charset="0"/>
            </a:endParaRPr>
          </a:p>
          <a:p>
            <a:pPr marL="342900" lvl="0" indent="-342900" algn="just">
              <a:spcAft>
                <a:spcPts val="0"/>
              </a:spcAft>
              <a:buFont typeface="Calibri" panose="020F0502020204030204" pitchFamily="34" charset="0"/>
              <a:buChar char="-"/>
            </a:pPr>
            <a:r>
              <a:rPr lang="en-GB" altLang="zh-CN" sz="1800" dirty="0">
                <a:latin typeface="Times New Roman" panose="02020603050405020304" pitchFamily="18" charset="0"/>
                <a:ea typeface="Times New Roman" panose="02020603050405020304" pitchFamily="18" charset="0"/>
              </a:rPr>
              <a:t>AOB </a:t>
            </a:r>
            <a:endParaRPr lang="zh-CN" altLang="zh-CN" sz="1800" dirty="0">
              <a:latin typeface="Calibri" panose="020F0502020204030204" pitchFamily="34" charset="0"/>
              <a:ea typeface="Calibri" panose="020F0502020204030204" pitchFamily="34" charset="0"/>
            </a:endParaRPr>
          </a:p>
        </p:txBody>
      </p:sp>
      <p:sp>
        <p:nvSpPr>
          <p:cNvPr id="4" name="文本框 3"/>
          <p:cNvSpPr txBox="1"/>
          <p:nvPr/>
        </p:nvSpPr>
        <p:spPr>
          <a:xfrm>
            <a:off x="397550" y="6281100"/>
            <a:ext cx="3702423" cy="292388"/>
          </a:xfrm>
          <a:prstGeom prst="rect">
            <a:avLst/>
          </a:prstGeom>
          <a:noFill/>
        </p:spPr>
        <p:txBody>
          <a:bodyPr wrap="square" rtlCol="0">
            <a:spAutoFit/>
          </a:bodyPr>
          <a:lstStyle/>
          <a:p>
            <a:r>
              <a:rPr lang="en-US" altLang="zh-CN" dirty="0" smtClean="0"/>
              <a:t>Source: S5-221493</a:t>
            </a:r>
            <a:endParaRPr lang="zh-CN" altLang="en-US" dirty="0"/>
          </a:p>
        </p:txBody>
      </p:sp>
    </p:spTree>
    <p:extLst>
      <p:ext uri="{BB962C8B-B14F-4D97-AF65-F5344CB8AC3E}">
        <p14:creationId xmlns:p14="http://schemas.microsoft.com/office/powerpoint/2010/main" val="16098344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文本框 90"/>
          <p:cNvSpPr txBox="1"/>
          <p:nvPr/>
        </p:nvSpPr>
        <p:spPr>
          <a:xfrm>
            <a:off x="803259" y="6151777"/>
            <a:ext cx="2700495" cy="292388"/>
          </a:xfrm>
          <a:prstGeom prst="rect">
            <a:avLst/>
          </a:prstGeom>
          <a:noFill/>
        </p:spPr>
        <p:txBody>
          <a:bodyPr wrap="square" rtlCol="0">
            <a:spAutoFit/>
          </a:bodyPr>
          <a:lstStyle/>
          <a:p>
            <a:r>
              <a:rPr lang="en-US" altLang="zh-CN" dirty="0" smtClean="0"/>
              <a:t>Source: S5-221173</a:t>
            </a:r>
            <a:endParaRPr lang="zh-CN" altLang="en-US" dirty="0"/>
          </a:p>
        </p:txBody>
      </p:sp>
      <p:pic>
        <p:nvPicPr>
          <p:cNvPr id="2" name="图片 1"/>
          <p:cNvPicPr>
            <a:picLocks noChangeAspect="1"/>
          </p:cNvPicPr>
          <p:nvPr/>
        </p:nvPicPr>
        <p:blipFill>
          <a:blip r:embed="rId2"/>
          <a:stretch>
            <a:fillRect/>
          </a:stretch>
        </p:blipFill>
        <p:spPr>
          <a:xfrm>
            <a:off x="882292" y="85731"/>
            <a:ext cx="9632515" cy="6066046"/>
          </a:xfrm>
          <a:prstGeom prst="rect">
            <a:avLst/>
          </a:prstGeom>
        </p:spPr>
      </p:pic>
    </p:spTree>
    <p:extLst>
      <p:ext uri="{BB962C8B-B14F-4D97-AF65-F5344CB8AC3E}">
        <p14:creationId xmlns:p14="http://schemas.microsoft.com/office/powerpoint/2010/main" val="23097724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39271" y="1995861"/>
            <a:ext cx="10793506" cy="1661739"/>
          </a:xfrm>
        </p:spPr>
        <p:txBody>
          <a:bodyPr/>
          <a:lstStyle/>
          <a:p>
            <a:r>
              <a:rPr lang="en-GB" altLang="zh-CN" sz="3200" dirty="0" smtClean="0">
                <a:latin typeface="Times New Roman" panose="02020603050405020304" pitchFamily="18" charset="0"/>
                <a:ea typeface="等线" panose="02010600030101010101" pitchFamily="2" charset="-122"/>
              </a:rPr>
              <a:t>Share </a:t>
            </a:r>
            <a:r>
              <a:rPr lang="en-GB" altLang="zh-CN" sz="3200" dirty="0">
                <a:latin typeface="Times New Roman" panose="02020603050405020304" pitchFamily="18" charset="0"/>
                <a:ea typeface="等线" panose="02010600030101010101" pitchFamily="2" charset="-122"/>
              </a:rPr>
              <a:t>views on intent concept, model progress from both groups</a:t>
            </a:r>
            <a:r>
              <a:rPr lang="zh-CN" altLang="zh-CN" sz="4400" dirty="0">
                <a:latin typeface="Calibri" panose="020F0502020204030204" pitchFamily="34" charset="0"/>
                <a:ea typeface="Calibri" panose="020F0502020204030204" pitchFamily="34" charset="0"/>
              </a:rPr>
              <a:t/>
            </a:r>
            <a:br>
              <a:rPr lang="zh-CN" altLang="zh-CN" sz="4400" dirty="0">
                <a:latin typeface="Calibri" panose="020F0502020204030204" pitchFamily="34" charset="0"/>
                <a:ea typeface="Calibri" panose="020F0502020204030204" pitchFamily="34" charset="0"/>
              </a:rPr>
            </a:br>
            <a:endParaRPr lang="zh-CN" altLang="en-US" dirty="0"/>
          </a:p>
        </p:txBody>
      </p:sp>
    </p:spTree>
    <p:extLst>
      <p:ext uri="{BB962C8B-B14F-4D97-AF65-F5344CB8AC3E}">
        <p14:creationId xmlns:p14="http://schemas.microsoft.com/office/powerpoint/2010/main" val="33321931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182" y="129714"/>
            <a:ext cx="8442865" cy="762000"/>
          </a:xfrm>
        </p:spPr>
        <p:txBody>
          <a:bodyPr/>
          <a:lstStyle/>
          <a:p>
            <a:r>
              <a:rPr lang="sv-SE" sz="3200" dirty="0" smtClean="0"/>
              <a:t>Overview on intent progress in 3GPP R17</a:t>
            </a:r>
            <a:endParaRPr lang="sv-SE" sz="3200" dirty="0"/>
          </a:p>
        </p:txBody>
      </p:sp>
      <p:sp>
        <p:nvSpPr>
          <p:cNvPr id="4" name="文本框 3"/>
          <p:cNvSpPr txBox="1"/>
          <p:nvPr/>
        </p:nvSpPr>
        <p:spPr>
          <a:xfrm>
            <a:off x="806272" y="1479731"/>
            <a:ext cx="4857877" cy="461665"/>
          </a:xfrm>
          <a:prstGeom prst="rect">
            <a:avLst/>
          </a:prstGeom>
          <a:noFill/>
        </p:spPr>
        <p:txBody>
          <a:bodyPr wrap="square" rtlCol="0">
            <a:spAutoFit/>
          </a:bodyPr>
          <a:lstStyle/>
          <a:p>
            <a:pPr marL="285750" indent="-285750">
              <a:buFont typeface="Wingdings" panose="05000000000000000000" pitchFamily="2" charset="2"/>
              <a:buChar char="u"/>
            </a:pPr>
            <a:r>
              <a:rPr lang="en-US" altLang="zh-CN" sz="2400" b="1" dirty="0" smtClean="0"/>
              <a:t>3GPP R17 IDMS_MN progress</a:t>
            </a:r>
            <a:endParaRPr lang="zh-CN" altLang="en-US" sz="2400" b="1" dirty="0"/>
          </a:p>
        </p:txBody>
      </p:sp>
      <p:sp>
        <p:nvSpPr>
          <p:cNvPr id="7" name="文本框 6"/>
          <p:cNvSpPr txBox="1"/>
          <p:nvPr/>
        </p:nvSpPr>
        <p:spPr>
          <a:xfrm>
            <a:off x="1424462" y="2139742"/>
            <a:ext cx="9790076" cy="2246769"/>
          </a:xfrm>
          <a:prstGeom prst="rect">
            <a:avLst/>
          </a:prstGeom>
          <a:noFill/>
        </p:spPr>
        <p:txBody>
          <a:bodyPr wrap="square" rtlCol="0">
            <a:spAutoFit/>
          </a:bodyPr>
          <a:lstStyle/>
          <a:p>
            <a:pPr marL="285750" indent="-285750" algn="just">
              <a:buFont typeface="Wingdings" panose="05000000000000000000" pitchFamily="2" charset="2"/>
              <a:buChar char="Ø"/>
            </a:pPr>
            <a:r>
              <a:rPr lang="en-US" altLang="zh-CN" sz="2000" dirty="0" smtClean="0"/>
              <a:t>TR 28.812 Telecommunication management; Study on scenarios for Intent driven management services for mobile networks</a:t>
            </a:r>
            <a:r>
              <a:rPr lang="en-US" altLang="zh-CN" sz="2000" b="1" dirty="0" smtClean="0"/>
              <a:t>.   </a:t>
            </a:r>
          </a:p>
          <a:p>
            <a:pPr algn="just"/>
            <a:r>
              <a:rPr lang="en-US" altLang="zh-CN" sz="2000" b="1" dirty="0">
                <a:solidFill>
                  <a:srgbClr val="0000FF"/>
                </a:solidFill>
              </a:rPr>
              <a:t>	</a:t>
            </a:r>
            <a:r>
              <a:rPr lang="en-US" altLang="zh-CN" sz="2000" b="1" dirty="0" smtClean="0">
                <a:solidFill>
                  <a:srgbClr val="0000FF"/>
                </a:solidFill>
              </a:rPr>
              <a:t>Status: </a:t>
            </a:r>
            <a:r>
              <a:rPr lang="en-US" altLang="zh-CN" sz="2000" dirty="0" smtClean="0">
                <a:solidFill>
                  <a:srgbClr val="0000FF"/>
                </a:solidFill>
              </a:rPr>
              <a:t>Published in Sep.2020, started from June.2018</a:t>
            </a:r>
            <a:r>
              <a:rPr lang="en-US" altLang="zh-CN" sz="2000" dirty="0">
                <a:solidFill>
                  <a:srgbClr val="0000FF"/>
                </a:solidFill>
              </a:rPr>
              <a:t>.</a:t>
            </a:r>
            <a:endParaRPr lang="en-US" altLang="zh-CN" sz="2000" dirty="0" smtClean="0">
              <a:solidFill>
                <a:srgbClr val="0000FF"/>
              </a:solidFill>
            </a:endParaRPr>
          </a:p>
          <a:p>
            <a:pPr marL="285750" indent="-285750" algn="just">
              <a:buFont typeface="Wingdings" panose="05000000000000000000" pitchFamily="2" charset="2"/>
              <a:buChar char="Ø"/>
            </a:pPr>
            <a:r>
              <a:rPr lang="en-US" altLang="zh-CN" sz="2000" dirty="0" smtClean="0"/>
              <a:t>TS 28.312 Management and orchestration; Intent driven management services for mobile networks.</a:t>
            </a:r>
          </a:p>
          <a:p>
            <a:pPr lvl="1" indent="0" algn="just"/>
            <a:r>
              <a:rPr lang="en-US" altLang="zh-CN" sz="2000" dirty="0" smtClean="0"/>
              <a:t> </a:t>
            </a:r>
            <a:r>
              <a:rPr lang="en-US" altLang="zh-CN" sz="2000" b="1" dirty="0" smtClean="0">
                <a:solidFill>
                  <a:srgbClr val="0000FF"/>
                </a:solidFill>
              </a:rPr>
              <a:t>Status: </a:t>
            </a:r>
            <a:r>
              <a:rPr lang="en-US" altLang="zh-CN" sz="2000" dirty="0" smtClean="0">
                <a:solidFill>
                  <a:srgbClr val="0000FF"/>
                </a:solidFill>
              </a:rPr>
              <a:t>Ongoing (Current completion rate is 95%, and planed to be completed and published in June.2022 followed by 3GPP R17 timeline)</a:t>
            </a:r>
            <a:endParaRPr lang="en-US" altLang="zh-CN" sz="2000" dirty="0">
              <a:solidFill>
                <a:srgbClr val="0000FF"/>
              </a:solidFill>
            </a:endParaRPr>
          </a:p>
        </p:txBody>
      </p:sp>
    </p:spTree>
    <p:extLst>
      <p:ext uri="{BB962C8B-B14F-4D97-AF65-F5344CB8AC3E}">
        <p14:creationId xmlns:p14="http://schemas.microsoft.com/office/powerpoint/2010/main" val="7886753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613" y="42040"/>
            <a:ext cx="8135008" cy="974315"/>
          </a:xfrm>
        </p:spPr>
        <p:txBody>
          <a:bodyPr/>
          <a:lstStyle/>
          <a:p>
            <a:pPr algn="l"/>
            <a:r>
              <a:rPr lang="sv-SE" altLang="zh-CN" sz="3200" dirty="0" smtClean="0"/>
              <a:t>3GPP </a:t>
            </a:r>
            <a:r>
              <a:rPr lang="sv-SE" sz="3200" dirty="0" smtClean="0"/>
              <a:t>R17 Intent definition and concept</a:t>
            </a:r>
            <a:endParaRPr lang="sv-SE" sz="3200" dirty="0"/>
          </a:p>
        </p:txBody>
      </p:sp>
      <p:sp>
        <p:nvSpPr>
          <p:cNvPr id="3" name="文本框 2"/>
          <p:cNvSpPr txBox="1"/>
          <p:nvPr/>
        </p:nvSpPr>
        <p:spPr>
          <a:xfrm>
            <a:off x="777765" y="1116956"/>
            <a:ext cx="9403977" cy="369332"/>
          </a:xfrm>
          <a:prstGeom prst="rect">
            <a:avLst/>
          </a:prstGeom>
          <a:noFill/>
        </p:spPr>
        <p:txBody>
          <a:bodyPr wrap="square" rtlCol="0">
            <a:spAutoFit/>
          </a:bodyPr>
          <a:lstStyle/>
          <a:p>
            <a:pPr marL="285750" indent="-285750">
              <a:buFont typeface="Wingdings" panose="05000000000000000000" pitchFamily="2" charset="2"/>
              <a:buChar char="u"/>
            </a:pPr>
            <a:r>
              <a:rPr lang="en-US" altLang="zh-CN" sz="1800" b="1" dirty="0" smtClean="0"/>
              <a:t>Intent Definition: </a:t>
            </a:r>
          </a:p>
        </p:txBody>
      </p:sp>
      <p:sp>
        <p:nvSpPr>
          <p:cNvPr id="5" name="矩形 4"/>
          <p:cNvSpPr/>
          <p:nvPr/>
        </p:nvSpPr>
        <p:spPr bwMode="auto">
          <a:xfrm>
            <a:off x="1171903" y="1544307"/>
            <a:ext cx="10132591" cy="630930"/>
          </a:xfrm>
          <a:prstGeom prst="rect">
            <a:avLst/>
          </a:prstGeom>
          <a:noFill/>
          <a:ln w="6350"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GB" altLang="zh-CN" sz="1600" b="1" dirty="0"/>
              <a:t>Intent:</a:t>
            </a:r>
            <a:r>
              <a:rPr lang="en-GB" altLang="zh-CN" sz="1600" dirty="0"/>
              <a:t> the expectations including requirements, goals and constraints given to a 3GPP system, without specifying how to achieve them.</a:t>
            </a:r>
            <a:endParaRPr lang="zh-CN" altLang="zh-CN" sz="1600" dirty="0"/>
          </a:p>
        </p:txBody>
      </p:sp>
      <p:sp>
        <p:nvSpPr>
          <p:cNvPr id="8" name="文本框 7"/>
          <p:cNvSpPr txBox="1"/>
          <p:nvPr/>
        </p:nvSpPr>
        <p:spPr>
          <a:xfrm>
            <a:off x="879160" y="2438483"/>
            <a:ext cx="9403977" cy="369332"/>
          </a:xfrm>
          <a:prstGeom prst="rect">
            <a:avLst/>
          </a:prstGeom>
          <a:noFill/>
        </p:spPr>
        <p:txBody>
          <a:bodyPr wrap="square" rtlCol="0">
            <a:spAutoFit/>
          </a:bodyPr>
          <a:lstStyle/>
          <a:p>
            <a:pPr marL="285750" indent="-285750">
              <a:buFont typeface="Wingdings" panose="05000000000000000000" pitchFamily="2" charset="2"/>
              <a:buChar char="u"/>
            </a:pPr>
            <a:r>
              <a:rPr lang="en-US" altLang="zh-CN" sz="1800" b="1" dirty="0" smtClean="0"/>
              <a:t>General Concept of Intent: </a:t>
            </a:r>
          </a:p>
        </p:txBody>
      </p:sp>
      <p:sp>
        <p:nvSpPr>
          <p:cNvPr id="9" name="矩形 8"/>
          <p:cNvSpPr/>
          <p:nvPr/>
        </p:nvSpPr>
        <p:spPr bwMode="auto">
          <a:xfrm>
            <a:off x="1171903" y="2877637"/>
            <a:ext cx="10132591" cy="2081334"/>
          </a:xfrm>
          <a:prstGeom prst="rect">
            <a:avLst/>
          </a:prstGeom>
          <a:noFill/>
          <a:ln w="6350"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85750" indent="-285750" algn="just">
              <a:buFont typeface="Wingdings" panose="05000000000000000000" pitchFamily="2" charset="2"/>
              <a:buChar char="u"/>
            </a:pPr>
            <a:r>
              <a:rPr lang="en-GB" altLang="zh-CN" sz="1600" dirty="0" smtClean="0"/>
              <a:t>An </a:t>
            </a:r>
            <a:r>
              <a:rPr lang="en-GB" altLang="zh-CN" sz="1600" dirty="0"/>
              <a:t>intent is typically understandable by humans, and also needs to be interpreted by the machine without any ambiguity.</a:t>
            </a:r>
            <a:endParaRPr lang="zh-CN" altLang="zh-CN" sz="1600" dirty="0"/>
          </a:p>
          <a:p>
            <a:pPr marL="285750" indent="-285750" algn="just">
              <a:buFont typeface="Wingdings" panose="05000000000000000000" pitchFamily="2" charset="2"/>
              <a:buChar char="u"/>
            </a:pPr>
            <a:r>
              <a:rPr lang="en-GB" altLang="zh-CN" sz="1600" dirty="0" smtClean="0"/>
              <a:t>An </a:t>
            </a:r>
            <a:r>
              <a:rPr lang="en-GB" altLang="zh-CN" sz="1600" dirty="0"/>
              <a:t>intent focuses more on describing the "What" needs to be achieved but less on "How" that outcomes should be </a:t>
            </a:r>
            <a:r>
              <a:rPr lang="en-GB" altLang="zh-CN" sz="1600" dirty="0" smtClean="0"/>
              <a:t>achieved…</a:t>
            </a:r>
          </a:p>
          <a:p>
            <a:pPr marL="285750" indent="-285750" algn="just">
              <a:buFont typeface="Wingdings" panose="05000000000000000000" pitchFamily="2" charset="2"/>
              <a:buChar char="u"/>
            </a:pPr>
            <a:r>
              <a:rPr lang="en-GB" altLang="zh-CN" sz="1600" dirty="0" smtClean="0"/>
              <a:t>The expectations expressed by an intent is agnostic to the underlying system implementation, technology and infrastructure…</a:t>
            </a:r>
          </a:p>
          <a:p>
            <a:pPr marL="285750" indent="-285750" algn="just">
              <a:buFont typeface="Wingdings" panose="05000000000000000000" pitchFamily="2" charset="2"/>
              <a:buChar char="u"/>
            </a:pPr>
            <a:r>
              <a:rPr lang="en-GB" altLang="zh-CN" sz="1600" dirty="0" smtClean="0"/>
              <a:t>An </a:t>
            </a:r>
            <a:r>
              <a:rPr lang="en-GB" altLang="zh-CN" sz="1600" dirty="0"/>
              <a:t>intent needs to be quantifiable from network data so that the fulfilment result can be measured and evaluated</a:t>
            </a:r>
            <a:r>
              <a:rPr lang="en-GB" altLang="zh-CN" sz="1600" dirty="0" smtClean="0"/>
              <a:t>.</a:t>
            </a:r>
            <a:endParaRPr lang="zh-CN" altLang="zh-CN" sz="1600" dirty="0"/>
          </a:p>
        </p:txBody>
      </p:sp>
      <p:sp>
        <p:nvSpPr>
          <p:cNvPr id="7" name="文本框 6"/>
          <p:cNvSpPr txBox="1"/>
          <p:nvPr/>
        </p:nvSpPr>
        <p:spPr>
          <a:xfrm>
            <a:off x="777765" y="6126536"/>
            <a:ext cx="3702423" cy="292388"/>
          </a:xfrm>
          <a:prstGeom prst="rect">
            <a:avLst/>
          </a:prstGeom>
          <a:noFill/>
        </p:spPr>
        <p:txBody>
          <a:bodyPr wrap="square" rtlCol="0">
            <a:spAutoFit/>
          </a:bodyPr>
          <a:lstStyle/>
          <a:p>
            <a:r>
              <a:rPr lang="en-US" altLang="zh-CN" dirty="0" smtClean="0"/>
              <a:t>Source: TS 28.312 v 0.8.0</a:t>
            </a:r>
            <a:endParaRPr lang="zh-CN" altLang="en-US" dirty="0"/>
          </a:p>
        </p:txBody>
      </p:sp>
    </p:spTree>
    <p:extLst>
      <p:ext uri="{BB962C8B-B14F-4D97-AF65-F5344CB8AC3E}">
        <p14:creationId xmlns:p14="http://schemas.microsoft.com/office/powerpoint/2010/main" val="16884543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167718" cy="735106"/>
          </a:xfrm>
        </p:spPr>
        <p:txBody>
          <a:bodyPr/>
          <a:lstStyle/>
          <a:p>
            <a:pPr algn="l"/>
            <a:r>
              <a:rPr lang="sv-SE" sz="3200" dirty="0" smtClean="0"/>
              <a:t>3GPP </a:t>
            </a:r>
            <a:r>
              <a:rPr lang="en-US" altLang="zh-CN" sz="3200" dirty="0" smtClean="0"/>
              <a:t>R17 Intent categories</a:t>
            </a:r>
            <a:endParaRPr lang="sv-SE" sz="3200" dirty="0"/>
          </a:p>
        </p:txBody>
      </p:sp>
      <p:sp>
        <p:nvSpPr>
          <p:cNvPr id="3" name="文本框 2"/>
          <p:cNvSpPr txBox="1"/>
          <p:nvPr/>
        </p:nvSpPr>
        <p:spPr>
          <a:xfrm>
            <a:off x="367861" y="986118"/>
            <a:ext cx="9403977" cy="369332"/>
          </a:xfrm>
          <a:prstGeom prst="rect">
            <a:avLst/>
          </a:prstGeom>
          <a:noFill/>
        </p:spPr>
        <p:txBody>
          <a:bodyPr wrap="square" rtlCol="0">
            <a:spAutoFit/>
          </a:bodyPr>
          <a:lstStyle/>
          <a:p>
            <a:pPr marL="285750" indent="-285750">
              <a:buFont typeface="Wingdings" panose="05000000000000000000" pitchFamily="2" charset="2"/>
              <a:buChar char="u"/>
            </a:pPr>
            <a:r>
              <a:rPr lang="en-GB" altLang="zh-CN" sz="1800" b="1" dirty="0"/>
              <a:t>Intent categorizes based on user types</a:t>
            </a:r>
            <a:r>
              <a:rPr lang="en-US" altLang="zh-CN" sz="1800" b="1" dirty="0" smtClean="0"/>
              <a:t>: </a:t>
            </a:r>
          </a:p>
        </p:txBody>
      </p:sp>
      <p:sp>
        <p:nvSpPr>
          <p:cNvPr id="5" name="矩形 4"/>
          <p:cNvSpPr/>
          <p:nvPr/>
        </p:nvSpPr>
        <p:spPr bwMode="auto">
          <a:xfrm>
            <a:off x="367861" y="1418182"/>
            <a:ext cx="11435256" cy="4704712"/>
          </a:xfrm>
          <a:prstGeom prst="rect">
            <a:avLst/>
          </a:pr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GB" altLang="zh-CN" sz="1600" dirty="0"/>
              <a:t>Based on roles related to 5G networks and network slicing </a:t>
            </a:r>
            <a:r>
              <a:rPr lang="en-GB" altLang="zh-CN" sz="1600" dirty="0" smtClean="0"/>
              <a:t>management, </a:t>
            </a:r>
            <a:r>
              <a:rPr lang="en-GB" altLang="zh-CN" sz="1600" dirty="0"/>
              <a:t>different kinds of intents are applicable for different kinds of standardized reference interfaces</a:t>
            </a:r>
            <a:r>
              <a:rPr lang="en-GB" altLang="zh-CN" sz="1600" dirty="0" smtClean="0"/>
              <a:t>.</a:t>
            </a:r>
          </a:p>
        </p:txBody>
      </p:sp>
      <p:pic>
        <p:nvPicPr>
          <p:cNvPr id="7" name="图片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48241" y="1839310"/>
            <a:ext cx="5654876" cy="4283584"/>
          </a:xfrm>
          <a:prstGeom prst="rect">
            <a:avLst/>
          </a:prstGeom>
          <a:noFill/>
          <a:ln>
            <a:noFill/>
          </a:ln>
        </p:spPr>
      </p:pic>
      <p:sp>
        <p:nvSpPr>
          <p:cNvPr id="6" name="矩形 5"/>
          <p:cNvSpPr/>
          <p:nvPr/>
        </p:nvSpPr>
        <p:spPr>
          <a:xfrm>
            <a:off x="462457" y="2151510"/>
            <a:ext cx="5685784" cy="3416320"/>
          </a:xfrm>
          <a:prstGeom prst="rect">
            <a:avLst/>
          </a:prstGeom>
        </p:spPr>
        <p:txBody>
          <a:bodyPr wrap="square">
            <a:spAutoFit/>
          </a:bodyPr>
          <a:lstStyle/>
          <a:p>
            <a:pPr algn="just"/>
            <a:r>
              <a:rPr lang="en-GB" altLang="zh-CN" sz="1200" dirty="0" smtClean="0"/>
              <a:t>- </a:t>
            </a:r>
            <a:r>
              <a:rPr lang="en-GB" altLang="zh-CN" sz="1200" b="1" dirty="0" smtClean="0"/>
              <a:t>Intent </a:t>
            </a:r>
            <a:r>
              <a:rPr lang="en-GB" altLang="zh-CN" sz="1200" b="1" dirty="0"/>
              <a:t>from Communication Service Customer (Intent-CSC)</a:t>
            </a:r>
            <a:r>
              <a:rPr lang="en-GB" altLang="zh-CN" sz="1200" dirty="0"/>
              <a:t>: Intent from Communication Service Customer enables Communication Service Customer (CSC) to express which properties of a communication service the CSC may request from CSP without knowing how to do the detailed management for communication service. For example, Intent-CSC can be 'Enable a V2X communication service for a group of vehicles in certain time'.</a:t>
            </a:r>
            <a:endParaRPr lang="zh-CN" altLang="zh-CN" sz="1200" dirty="0"/>
          </a:p>
          <a:p>
            <a:pPr algn="just"/>
            <a:r>
              <a:rPr lang="en-GB" altLang="zh-CN" sz="1200" b="1" dirty="0" smtClean="0"/>
              <a:t>- Intent </a:t>
            </a:r>
            <a:r>
              <a:rPr lang="en-GB" altLang="zh-CN" sz="1200" b="1" dirty="0"/>
              <a:t>from Communication Service Provider (Intent-CSP)</a:t>
            </a:r>
            <a:r>
              <a:rPr lang="en-GB" altLang="zh-CN" sz="1200" dirty="0"/>
              <a:t>: Intent from Communication Service Provider enables Communication Service Provider (CSP) to express an intent about what CSP would like to do for network without knowing how to do the detailed management for network. For example, Intent-CSP can be 'Provide a network service supporting V2X communications for highway-417 to support 500 vehicles simultaneously'.</a:t>
            </a:r>
            <a:endParaRPr lang="zh-CN" altLang="zh-CN" sz="1200" dirty="0"/>
          </a:p>
          <a:p>
            <a:pPr algn="just"/>
            <a:r>
              <a:rPr lang="en-GB" altLang="zh-CN" sz="1200" b="1" dirty="0" smtClean="0"/>
              <a:t>- Intent </a:t>
            </a:r>
            <a:r>
              <a:rPr lang="en-GB" altLang="zh-CN" sz="1200" b="1" dirty="0"/>
              <a:t>from Network Operator (Intent-NOP):</a:t>
            </a:r>
            <a:r>
              <a:rPr lang="en-GB" altLang="zh-CN" sz="1200" dirty="0"/>
              <a:t> Intent from Network Operator enables Network Operator (NOP) to provide what NOP would like to do for group of network elements (i.e. subnetwork) management and control without knowing how to do the detailed management for the network elements. For example, Intent-NOP can be 'Provide a radio network service to satisfy the specified coverage requirements and UE throughput requirement in certain area</a:t>
            </a:r>
            <a:r>
              <a:rPr lang="en-GB" altLang="zh-CN" sz="1200" dirty="0" smtClean="0"/>
              <a:t>'.</a:t>
            </a:r>
            <a:endParaRPr lang="zh-CN" altLang="zh-CN" sz="1200" dirty="0"/>
          </a:p>
        </p:txBody>
      </p:sp>
      <p:sp>
        <p:nvSpPr>
          <p:cNvPr id="8" name="文本框 7"/>
          <p:cNvSpPr txBox="1"/>
          <p:nvPr/>
        </p:nvSpPr>
        <p:spPr>
          <a:xfrm>
            <a:off x="397550" y="6281100"/>
            <a:ext cx="3702423" cy="292388"/>
          </a:xfrm>
          <a:prstGeom prst="rect">
            <a:avLst/>
          </a:prstGeom>
          <a:noFill/>
        </p:spPr>
        <p:txBody>
          <a:bodyPr wrap="square" rtlCol="0">
            <a:spAutoFit/>
          </a:bodyPr>
          <a:lstStyle/>
          <a:p>
            <a:r>
              <a:rPr lang="en-US" altLang="zh-CN" dirty="0" smtClean="0"/>
              <a:t>Source: TS 28.312 v 0.8.0</a:t>
            </a:r>
            <a:endParaRPr lang="zh-CN" altLang="en-US" dirty="0"/>
          </a:p>
        </p:txBody>
      </p:sp>
    </p:spTree>
    <p:extLst>
      <p:ext uri="{BB962C8B-B14F-4D97-AF65-F5344CB8AC3E}">
        <p14:creationId xmlns:p14="http://schemas.microsoft.com/office/powerpoint/2010/main" val="7062213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145" y="66390"/>
            <a:ext cx="7262648" cy="1069360"/>
          </a:xfrm>
        </p:spPr>
        <p:txBody>
          <a:bodyPr/>
          <a:lstStyle/>
          <a:p>
            <a:pPr algn="l"/>
            <a:r>
              <a:rPr lang="sv-SE" sz="3200" dirty="0" smtClean="0"/>
              <a:t>3</a:t>
            </a:r>
            <a:r>
              <a:rPr lang="en-US" altLang="zh-CN" sz="3200" dirty="0" smtClean="0"/>
              <a:t>GPP R17 intent driven MnS concept</a:t>
            </a:r>
            <a:endParaRPr lang="sv-SE" sz="3200" dirty="0"/>
          </a:p>
        </p:txBody>
      </p:sp>
      <p:sp>
        <p:nvSpPr>
          <p:cNvPr id="3" name="文本框 2"/>
          <p:cNvSpPr txBox="1"/>
          <p:nvPr/>
        </p:nvSpPr>
        <p:spPr>
          <a:xfrm>
            <a:off x="379971" y="1210562"/>
            <a:ext cx="9403977" cy="369332"/>
          </a:xfrm>
          <a:prstGeom prst="rect">
            <a:avLst/>
          </a:prstGeom>
          <a:noFill/>
        </p:spPr>
        <p:txBody>
          <a:bodyPr wrap="square" rtlCol="0">
            <a:spAutoFit/>
          </a:bodyPr>
          <a:lstStyle/>
          <a:p>
            <a:pPr marL="285750" indent="-285750">
              <a:buFont typeface="Wingdings" panose="05000000000000000000" pitchFamily="2" charset="2"/>
              <a:buChar char="u"/>
            </a:pPr>
            <a:r>
              <a:rPr lang="en-GB" altLang="zh-CN" sz="1800" b="1" dirty="0" smtClean="0"/>
              <a:t>Concept of Intent </a:t>
            </a:r>
            <a:r>
              <a:rPr lang="en-US" altLang="zh-CN" sz="1800" b="1" dirty="0" smtClean="0"/>
              <a:t>driven MnS</a:t>
            </a:r>
          </a:p>
        </p:txBody>
      </p:sp>
      <p:sp>
        <p:nvSpPr>
          <p:cNvPr id="4" name="矩形 3"/>
          <p:cNvSpPr/>
          <p:nvPr/>
        </p:nvSpPr>
        <p:spPr>
          <a:xfrm>
            <a:off x="576886" y="1752118"/>
            <a:ext cx="7433597" cy="4031873"/>
          </a:xfrm>
          <a:prstGeom prst="rect">
            <a:avLst/>
          </a:prstGeom>
        </p:spPr>
        <p:txBody>
          <a:bodyPr wrap="square">
            <a:spAutoFit/>
          </a:bodyPr>
          <a:lstStyle/>
          <a:p>
            <a:pPr algn="just"/>
            <a:r>
              <a:rPr lang="en-GB" altLang="zh-CN" sz="1600" dirty="0"/>
              <a:t>An Intent driven MnS allows its consumer to express intents for managing the network and services and obtain the feedback of intent evaluation result. </a:t>
            </a:r>
            <a:r>
              <a:rPr lang="en-GB" altLang="zh-CN" sz="1600" dirty="0" smtClean="0"/>
              <a:t>An </a:t>
            </a:r>
            <a:r>
              <a:rPr lang="en-GB" altLang="zh-CN" sz="1600" dirty="0"/>
              <a:t>Intent driven MnS includes the following management capabilities to support intent lifecycle management:</a:t>
            </a:r>
            <a:endParaRPr lang="zh-CN" altLang="zh-CN" sz="1600" dirty="0"/>
          </a:p>
          <a:p>
            <a:pPr algn="just"/>
            <a:r>
              <a:rPr lang="en-GB" altLang="zh-CN" sz="1600" dirty="0"/>
              <a:t>- </a:t>
            </a:r>
            <a:r>
              <a:rPr lang="en-GB" altLang="zh-CN" sz="1600" dirty="0" smtClean="0"/>
              <a:t>Create </a:t>
            </a:r>
            <a:r>
              <a:rPr lang="en-GB" altLang="zh-CN" sz="1600" dirty="0"/>
              <a:t>an intent, a MnS Consumer request to create a new intent on the MnS producer.</a:t>
            </a:r>
            <a:endParaRPr lang="zh-CN" altLang="zh-CN" sz="1600" dirty="0"/>
          </a:p>
          <a:p>
            <a:pPr algn="just"/>
            <a:r>
              <a:rPr lang="en-GB" altLang="zh-CN" sz="1600" dirty="0"/>
              <a:t>- </a:t>
            </a:r>
            <a:r>
              <a:rPr lang="en-GB" altLang="zh-CN" sz="1600" dirty="0" smtClean="0"/>
              <a:t>Activate </a:t>
            </a:r>
            <a:r>
              <a:rPr lang="en-GB" altLang="zh-CN" sz="1600" dirty="0"/>
              <a:t>an intent, MnS Consumer request to activate an intent on the MnS producer when the intent is suspended.</a:t>
            </a:r>
            <a:endParaRPr lang="zh-CN" altLang="zh-CN" sz="1600" dirty="0"/>
          </a:p>
          <a:p>
            <a:pPr algn="just"/>
            <a:r>
              <a:rPr lang="en-GB" altLang="zh-CN" sz="1600" dirty="0"/>
              <a:t>- </a:t>
            </a:r>
            <a:r>
              <a:rPr lang="en-GB" altLang="zh-CN" sz="1600" dirty="0" smtClean="0"/>
              <a:t>De-activate </a:t>
            </a:r>
            <a:r>
              <a:rPr lang="en-GB" altLang="zh-CN" sz="1600" dirty="0"/>
              <a:t>an intent, MnS consumer request to de-activate an intent on the MnS producer for a temporary suspension.</a:t>
            </a:r>
            <a:endParaRPr lang="zh-CN" altLang="zh-CN" sz="1600" dirty="0"/>
          </a:p>
          <a:p>
            <a:pPr algn="just"/>
            <a:r>
              <a:rPr lang="en-GB" altLang="zh-CN" sz="1600" dirty="0"/>
              <a:t>- </a:t>
            </a:r>
            <a:r>
              <a:rPr lang="en-GB" altLang="zh-CN" sz="1600" dirty="0" smtClean="0"/>
              <a:t>Delete </a:t>
            </a:r>
            <a:r>
              <a:rPr lang="en-GB" altLang="zh-CN" sz="1600" dirty="0"/>
              <a:t>an intent, MnS Consumer request to remove an intent on the MnS producer.</a:t>
            </a:r>
            <a:endParaRPr lang="zh-CN" altLang="zh-CN" sz="1600" dirty="0"/>
          </a:p>
          <a:p>
            <a:pPr algn="just"/>
            <a:r>
              <a:rPr lang="en-GB" altLang="zh-CN" sz="1600" dirty="0"/>
              <a:t>- </a:t>
            </a:r>
            <a:r>
              <a:rPr lang="en-GB" altLang="zh-CN" sz="1600" dirty="0" smtClean="0"/>
              <a:t>Modify </a:t>
            </a:r>
            <a:r>
              <a:rPr lang="en-GB" altLang="zh-CN" sz="1600" dirty="0"/>
              <a:t>an intent, MnS Consumer request to modify the content of the intent (e.g. optimization goal) on the MnS producer.</a:t>
            </a:r>
            <a:endParaRPr lang="zh-CN" altLang="zh-CN" sz="1600" dirty="0"/>
          </a:p>
          <a:p>
            <a:pPr algn="just"/>
            <a:r>
              <a:rPr lang="en-GB" altLang="zh-CN" sz="1600" dirty="0"/>
              <a:t>- </a:t>
            </a:r>
            <a:r>
              <a:rPr lang="en-GB" altLang="zh-CN" sz="1600" dirty="0" smtClean="0"/>
              <a:t>Query </a:t>
            </a:r>
            <a:r>
              <a:rPr lang="en-GB" altLang="zh-CN" sz="1600" dirty="0"/>
              <a:t>an intent, MnS Consumer request to return the content and state (e.g. active, inactive) of the intent on the MnS producer</a:t>
            </a:r>
            <a:r>
              <a:rPr lang="en-GB" altLang="zh-CN" sz="1600" dirty="0" smtClean="0"/>
              <a:t>.</a:t>
            </a:r>
            <a:endParaRPr lang="zh-CN" altLang="zh-CN" sz="1600" dirty="0"/>
          </a:p>
        </p:txBody>
      </p:sp>
      <p:sp>
        <p:nvSpPr>
          <p:cNvPr id="8" name="矩形 7"/>
          <p:cNvSpPr/>
          <p:nvPr/>
        </p:nvSpPr>
        <p:spPr bwMode="auto">
          <a:xfrm>
            <a:off x="483233" y="1614245"/>
            <a:ext cx="10669722" cy="4244558"/>
          </a:xfrm>
          <a:prstGeom prst="rect">
            <a:avLst/>
          </a:pr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altLang="zh-CN" sz="1600" dirty="0"/>
          </a:p>
        </p:txBody>
      </p:sp>
      <p:pic>
        <p:nvPicPr>
          <p:cNvPr id="9" name="图片 8"/>
          <p:cNvPicPr/>
          <p:nvPr/>
        </p:nvPicPr>
        <p:blipFill>
          <a:blip r:embed="rId2">
            <a:extLst>
              <a:ext uri="{28A0092B-C50C-407E-A947-70E740481C1C}">
                <a14:useLocalDpi xmlns:a14="http://schemas.microsoft.com/office/drawing/2010/main" val="0"/>
              </a:ext>
            </a:extLst>
          </a:blip>
          <a:srcRect/>
          <a:stretch>
            <a:fillRect/>
          </a:stretch>
        </p:blipFill>
        <p:spPr bwMode="auto">
          <a:xfrm>
            <a:off x="8414940" y="2689636"/>
            <a:ext cx="2738015" cy="2329692"/>
          </a:xfrm>
          <a:prstGeom prst="rect">
            <a:avLst/>
          </a:prstGeom>
          <a:noFill/>
          <a:ln>
            <a:noFill/>
          </a:ln>
        </p:spPr>
      </p:pic>
      <p:sp>
        <p:nvSpPr>
          <p:cNvPr id="7" name="文本框 6"/>
          <p:cNvSpPr txBox="1"/>
          <p:nvPr/>
        </p:nvSpPr>
        <p:spPr>
          <a:xfrm>
            <a:off x="634947" y="6236276"/>
            <a:ext cx="3702423" cy="292388"/>
          </a:xfrm>
          <a:prstGeom prst="rect">
            <a:avLst/>
          </a:prstGeom>
          <a:noFill/>
        </p:spPr>
        <p:txBody>
          <a:bodyPr wrap="square" rtlCol="0">
            <a:spAutoFit/>
          </a:bodyPr>
          <a:lstStyle/>
          <a:p>
            <a:r>
              <a:rPr lang="en-US" altLang="zh-CN" dirty="0" smtClean="0"/>
              <a:t>Source: TS 28.312 v 0.8.0</a:t>
            </a:r>
            <a:endParaRPr lang="zh-CN" altLang="en-US" dirty="0"/>
          </a:p>
        </p:txBody>
      </p:sp>
    </p:spTree>
    <p:extLst>
      <p:ext uri="{BB962C8B-B14F-4D97-AF65-F5344CB8AC3E}">
        <p14:creationId xmlns:p14="http://schemas.microsoft.com/office/powerpoint/2010/main" val="31512988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34" y="43696"/>
            <a:ext cx="8103477" cy="785650"/>
          </a:xfrm>
        </p:spPr>
        <p:txBody>
          <a:bodyPr/>
          <a:lstStyle/>
          <a:p>
            <a:pPr algn="l"/>
            <a:r>
              <a:rPr lang="sv-SE" sz="3200" dirty="0" smtClean="0"/>
              <a:t>3GPP </a:t>
            </a:r>
            <a:r>
              <a:rPr lang="en-US" sz="3200" dirty="0" smtClean="0"/>
              <a:t>R17 </a:t>
            </a:r>
            <a:r>
              <a:rPr lang="sv-SE" sz="3200" dirty="0" smtClean="0"/>
              <a:t>Intent driven closed loop concept</a:t>
            </a:r>
            <a:endParaRPr lang="sv-SE" sz="3200" dirty="0"/>
          </a:p>
        </p:txBody>
      </p:sp>
      <p:sp>
        <p:nvSpPr>
          <p:cNvPr id="3" name="文本框 2"/>
          <p:cNvSpPr txBox="1"/>
          <p:nvPr/>
        </p:nvSpPr>
        <p:spPr>
          <a:xfrm>
            <a:off x="252246" y="1017958"/>
            <a:ext cx="9403977" cy="369332"/>
          </a:xfrm>
          <a:prstGeom prst="rect">
            <a:avLst/>
          </a:prstGeom>
          <a:noFill/>
        </p:spPr>
        <p:txBody>
          <a:bodyPr wrap="square" rtlCol="0">
            <a:spAutoFit/>
          </a:bodyPr>
          <a:lstStyle/>
          <a:p>
            <a:pPr marL="285750" indent="-285750">
              <a:buFont typeface="Wingdings" panose="05000000000000000000" pitchFamily="2" charset="2"/>
              <a:buChar char="u"/>
            </a:pPr>
            <a:r>
              <a:rPr lang="en-GB" altLang="zh-CN" sz="1800" b="1" dirty="0"/>
              <a:t>Intent driven closed-loop</a:t>
            </a:r>
            <a:endParaRPr lang="en-US" altLang="zh-CN" sz="1800" b="1" dirty="0" smtClean="0"/>
          </a:p>
        </p:txBody>
      </p:sp>
      <p:sp>
        <p:nvSpPr>
          <p:cNvPr id="8" name="矩形 7"/>
          <p:cNvSpPr/>
          <p:nvPr/>
        </p:nvSpPr>
        <p:spPr bwMode="auto">
          <a:xfrm>
            <a:off x="471123" y="1445053"/>
            <a:ext cx="10091773" cy="4653176"/>
          </a:xfrm>
          <a:prstGeom prst="rect">
            <a:avLst/>
          </a:pr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altLang="zh-CN" sz="1600" dirty="0"/>
          </a:p>
        </p:txBody>
      </p:sp>
      <p:sp>
        <p:nvSpPr>
          <p:cNvPr id="5" name="矩形 4"/>
          <p:cNvSpPr/>
          <p:nvPr/>
        </p:nvSpPr>
        <p:spPr>
          <a:xfrm>
            <a:off x="537273" y="1560580"/>
            <a:ext cx="10025623" cy="1323439"/>
          </a:xfrm>
          <a:prstGeom prst="rect">
            <a:avLst/>
          </a:prstGeom>
        </p:spPr>
        <p:txBody>
          <a:bodyPr wrap="square">
            <a:spAutoFit/>
          </a:bodyPr>
          <a:lstStyle/>
          <a:p>
            <a:pPr algn="just"/>
            <a:r>
              <a:rPr lang="en-GB" altLang="zh-CN" sz="1600" dirty="0"/>
              <a:t>Intent can be used for management and control of closed-loop automation (e.g. intent can be used to specify the goals for the closed-loop), which means the intent can be translated to policies and management tasks that the MnS producer needs to execute for the closed-loop automation. In the intent driven management approach, the mechanisms that the MnS producer using closed-loop automation mechanisms to satisfy the intent is the implementation of the MnS producer and shall not be standardized. </a:t>
            </a:r>
            <a:endParaRPr lang="zh-CN" altLang="en-US" sz="1600" dirty="0"/>
          </a:p>
        </p:txBody>
      </p:sp>
      <p:pic>
        <p:nvPicPr>
          <p:cNvPr id="10" name="图片 9"/>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50700" y="2999546"/>
            <a:ext cx="5693908" cy="2983156"/>
          </a:xfrm>
          <a:prstGeom prst="rect">
            <a:avLst/>
          </a:prstGeom>
          <a:noFill/>
          <a:ln>
            <a:noFill/>
          </a:ln>
        </p:spPr>
      </p:pic>
      <p:sp>
        <p:nvSpPr>
          <p:cNvPr id="7" name="文本框 6"/>
          <p:cNvSpPr txBox="1"/>
          <p:nvPr/>
        </p:nvSpPr>
        <p:spPr>
          <a:xfrm>
            <a:off x="397550" y="6281100"/>
            <a:ext cx="3702423" cy="292388"/>
          </a:xfrm>
          <a:prstGeom prst="rect">
            <a:avLst/>
          </a:prstGeom>
          <a:noFill/>
        </p:spPr>
        <p:txBody>
          <a:bodyPr wrap="square" rtlCol="0">
            <a:spAutoFit/>
          </a:bodyPr>
          <a:lstStyle/>
          <a:p>
            <a:r>
              <a:rPr lang="en-US" altLang="zh-CN" dirty="0" smtClean="0"/>
              <a:t>Source: TS 28.312 v 0.8.0</a:t>
            </a:r>
            <a:endParaRPr lang="zh-CN" altLang="en-US" dirty="0"/>
          </a:p>
        </p:txBody>
      </p:sp>
    </p:spTree>
    <p:extLst>
      <p:ext uri="{BB962C8B-B14F-4D97-AF65-F5344CB8AC3E}">
        <p14:creationId xmlns:p14="http://schemas.microsoft.com/office/powerpoint/2010/main" val="408962930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0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176368</TotalTime>
  <Words>1545</Words>
  <Application>Microsoft Office PowerPoint</Application>
  <PresentationFormat>宽屏</PresentationFormat>
  <Paragraphs>113</Paragraphs>
  <Slides>18</Slides>
  <Notes>3</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18</vt:i4>
      </vt:variant>
    </vt:vector>
  </HeadingPairs>
  <TitlesOfParts>
    <vt:vector size="26" baseType="lpstr">
      <vt:lpstr>等线</vt:lpstr>
      <vt:lpstr>宋体</vt:lpstr>
      <vt:lpstr>Arial</vt:lpstr>
      <vt:lpstr>Calibri</vt:lpstr>
      <vt:lpstr>Courier New</vt:lpstr>
      <vt:lpstr>Times New Roman</vt:lpstr>
      <vt:lpstr>Wingdings</vt:lpstr>
      <vt:lpstr>Office Theme</vt:lpstr>
      <vt:lpstr>  Preparation of 3GPP-TMF call 23 February,2022</vt:lpstr>
      <vt:lpstr>Proposed agenda in S5-221493 Reply to TM Forum Liaison AN LS22</vt:lpstr>
      <vt:lpstr>PowerPoint 演示文稿</vt:lpstr>
      <vt:lpstr>Share views on intent concept, model progress from both groups </vt:lpstr>
      <vt:lpstr>Overview on intent progress in 3GPP R17</vt:lpstr>
      <vt:lpstr>3GPP R17 Intent definition and concept</vt:lpstr>
      <vt:lpstr>3GPP R17 Intent categories</vt:lpstr>
      <vt:lpstr>3GPP R17 intent driven MnS concept</vt:lpstr>
      <vt:lpstr>3GPP R17 Intent driven closed loop concept</vt:lpstr>
      <vt:lpstr>3GPP R17 Intent driven Usecase</vt:lpstr>
      <vt:lpstr>3GPP R17 Intent Driven MnS Stage2 and Stage3 definition</vt:lpstr>
      <vt:lpstr>Workflow example of creating Intent containing an expectation for delivering radio network</vt:lpstr>
      <vt:lpstr>3GPP R18 intent way forward </vt:lpstr>
      <vt:lpstr>Open discussion on benefits from Model federation and obstacles </vt:lpstr>
      <vt:lpstr>3GPP practice with TM Form: Fixed Mobile Convergence (FMC) Federated Network Information Model (FNIM) Umbrella Information Model (UIM)</vt:lpstr>
      <vt:lpstr>Open discussion on cooperation mechanism</vt:lpstr>
      <vt:lpstr>Questions</vt:lpstr>
      <vt:lpstr>3GPP proposals</vt:lpstr>
    </vt:vector>
  </TitlesOfParts>
  <Company>3GPP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Zou Lan</dc:creator>
  <dc:description>© 2009  All rights reserved</dc:description>
  <cp:lastModifiedBy>XuRuiyue</cp:lastModifiedBy>
  <cp:revision>4330</cp:revision>
  <dcterms:created xsi:type="dcterms:W3CDTF">2008-08-30T09:32:10Z</dcterms:created>
  <dcterms:modified xsi:type="dcterms:W3CDTF">2022-02-18T08:54:56Z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2015_ms_pID_725343">
    <vt:lpwstr>(3)Djww9PPbtoCii99T7hY046nrqGahmBe6v/Pg3LljQj+gx7cUY2wDLaxJHLjbQ1uAP+8P4MHn
bJQrbFIKBblN59xmoAMUxTRIcns6nimtuq7Xfjjvuc5JWigEfrpGNL8bazpLRV++F9A57ty+
w2QVniEqSMZabDpvB1co9p77oggB1KrnSE5Opyg5thmF/s7fcs/znOse/GyZOJFMkwhtLbLb
5meAwO2fGonCSh92CS</vt:lpwstr>
  </property>
  <property fmtid="{D5CDD505-2E9C-101B-9397-08002B2CF9AE}" pid="3" name="_2015_ms_pID_7253431">
    <vt:lpwstr>ZKMxiEcGXsJHLqya+vnnwDbQu6LPjss38dKDBO4sqDqY0Isnper4x6
e3kCALHJogyh1P16UOq+DXW7Y1Uonp9zbuBZcAx2eZaxVEez8lq4TNZbfB/rzP1U/2V3e/kB
Go9WAyeDAMREuZJXW9NfUIpZ6eAv7gi9N2FAxbXUa97drrfd7dQy6Yil/yMGAU6VuC6wEdKt
g9FZY90GenOQo/2K1qYzFyNaZmFBfd1cyZ8L</vt:lpwstr>
  </property>
  <property fmtid="{D5CDD505-2E9C-101B-9397-08002B2CF9AE}" pid="4" name="_2015_ms_pID_7253432">
    <vt:lpwstr>yQ==</vt:lpwstr>
  </property>
  <property fmtid="{D5CDD505-2E9C-101B-9397-08002B2CF9AE}" pid="5" name="_readonly">
    <vt:lpwstr/>
  </property>
  <property fmtid="{D5CDD505-2E9C-101B-9397-08002B2CF9AE}" pid="6" name="_change">
    <vt:lpwstr/>
  </property>
  <property fmtid="{D5CDD505-2E9C-101B-9397-08002B2CF9AE}" pid="7" name="_full-control">
    <vt:lpwstr/>
  </property>
  <property fmtid="{D5CDD505-2E9C-101B-9397-08002B2CF9AE}" pid="8" name="sflag">
    <vt:lpwstr>1644971431</vt:lpwstr>
  </property>
</Properties>
</file>