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29" r:id="rId4"/>
  </p:sldMasterIdLst>
  <p:notesMasterIdLst>
    <p:notesMasterId r:id="rId10"/>
  </p:notesMasterIdLst>
  <p:handoutMasterIdLst>
    <p:handoutMasterId r:id="rId11"/>
  </p:handoutMasterIdLst>
  <p:sldIdLst>
    <p:sldId id="303" r:id="rId5"/>
    <p:sldId id="992" r:id="rId6"/>
    <p:sldId id="970" r:id="rId7"/>
    <p:sldId id="990" r:id="rId8"/>
    <p:sldId id="991" r:id="rId9"/>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sson User 10-11" initials="EU" lastIdx="1" clrIdx="0">
    <p:extLst>
      <p:ext uri="{19B8F6BF-5375-455C-9EA6-DF929625EA0E}">
        <p15:presenceInfo xmlns:p15="http://schemas.microsoft.com/office/powerpoint/2012/main" userId="Ericsson User 10-1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B050"/>
    <a:srgbClr val="5C88D0"/>
    <a:srgbClr val="2A6EA8"/>
    <a:srgbClr val="0000FF"/>
    <a:srgbClr val="FFFFCC"/>
    <a:srgbClr val="72AF2F"/>
    <a:srgbClr val="C1E442"/>
    <a:srgbClr val="FFFF99"/>
    <a:srgbClr val="C6D25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50" autoAdjust="0"/>
    <p:restoredTop sz="95383" autoAdjust="0"/>
  </p:normalViewPr>
  <p:slideViewPr>
    <p:cSldViewPr snapToGrid="0">
      <p:cViewPr varScale="1">
        <p:scale>
          <a:sx n="111" d="100"/>
          <a:sy n="111" d="100"/>
        </p:scale>
        <p:origin x="936"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60" d="100"/>
          <a:sy n="60" d="100"/>
        </p:scale>
        <p:origin x="2347" y="3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12/9/2021</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12/9/2021</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406952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075646"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212963" y="6511925"/>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a:ea typeface="+mn-ea"/>
                <a:cs typeface="Arial" panose="020B0604020202020204" pitchFamily="34" charset="0"/>
              </a:rPr>
              <a:t>Discussion paper </a:t>
            </a:r>
            <a:r>
              <a:rPr lang="en-GB" sz="1100" b="1" spc="300" dirty="0" smtClean="0">
                <a:ea typeface="+mn-ea"/>
                <a:cs typeface="Arial" panose="020B0604020202020204" pitchFamily="34" charset="0"/>
              </a:rPr>
              <a:t>on wayforward</a:t>
            </a:r>
            <a:r>
              <a:rPr lang="en-GB" sz="1100" b="1" spc="300" baseline="0" dirty="0" smtClean="0">
                <a:ea typeface="+mn-ea"/>
                <a:cs typeface="Arial" panose="020B0604020202020204" pitchFamily="34" charset="0"/>
              </a:rPr>
              <a:t> for NSA_SBMA</a:t>
            </a: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2021</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40" r:id="rId3"/>
  </p:sldLayoutIdLst>
  <p:transition spd="slow"/>
  <p:timing>
    <p:tnLst>
      <p:par>
        <p:cTn id="1" dur="indefinite" restart="never" nodeType="tmRoot"/>
      </p:par>
    </p:tnLst>
  </p:timing>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67677" y="2322739"/>
            <a:ext cx="8736181" cy="1966143"/>
          </a:xfrm>
        </p:spPr>
        <p:txBody>
          <a:bodyPr>
            <a:noAutofit/>
          </a:bodyPr>
          <a:lstStyle/>
          <a:p>
            <a:pPr>
              <a:defRPr/>
            </a:pPr>
            <a:r>
              <a:rPr lang="en-GB" sz="4800" b="1" i="1" dirty="0" smtClean="0">
                <a:effectLst>
                  <a:outerShdw blurRad="38100" dist="38100" dir="2700000" algn="tl">
                    <a:srgbClr val="C0C0C0"/>
                  </a:outerShdw>
                </a:effectLst>
              </a:rPr>
              <a:t>  </a:t>
            </a:r>
            <a:r>
              <a:rPr lang="en-GB" sz="4800" dirty="0" smtClean="0"/>
              <a:t/>
            </a:r>
            <a:br>
              <a:rPr lang="en-GB" sz="4800" dirty="0" smtClean="0"/>
            </a:br>
            <a:r>
              <a:rPr lang="en-GB" sz="4800" dirty="0" smtClean="0"/>
              <a:t> </a:t>
            </a:r>
            <a:r>
              <a:rPr lang="en-GB" altLang="zh-CN" sz="4800" b="1" dirty="0" smtClean="0"/>
              <a:t>Discussion paper </a:t>
            </a:r>
            <a:r>
              <a:rPr lang="en-GB" altLang="zh-CN" sz="4800" b="1" dirty="0"/>
              <a:t>on way forward </a:t>
            </a:r>
            <a:r>
              <a:rPr lang="en-GB" altLang="zh-CN" sz="4800" b="1" dirty="0" smtClean="0"/>
              <a:t>for R17 NSA_SBMA</a:t>
            </a:r>
            <a:r>
              <a:rPr lang="en-US" sz="4800" dirty="0" smtClean="0">
                <a:effectLst>
                  <a:outerShdw blurRad="38100" dist="38100" dir="2700000" algn="tl">
                    <a:srgbClr val="C0C0C0"/>
                  </a:outerShdw>
                </a:effectLst>
              </a:rPr>
              <a:t/>
            </a:r>
            <a:br>
              <a:rPr lang="en-US" sz="4800" dirty="0" smtClean="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5952974" y="5110979"/>
            <a:ext cx="3287975" cy="475059"/>
          </a:xfrm>
        </p:spPr>
        <p:txBody>
          <a:bodyPr/>
          <a:lstStyle/>
          <a:p>
            <a:pPr>
              <a:lnSpc>
                <a:spcPct val="80000"/>
              </a:lnSpc>
            </a:pPr>
            <a:r>
              <a:rPr lang="en-US" altLang="en-US" sz="2667" dirty="0" smtClean="0">
                <a:latin typeface="Arial" panose="020B0604020202020204" pitchFamily="34" charset="0"/>
              </a:rPr>
              <a:t>Huawei</a:t>
            </a:r>
          </a:p>
          <a:p>
            <a:pPr>
              <a:lnSpc>
                <a:spcPct val="80000"/>
              </a:lnSpc>
              <a:defRPr/>
            </a:pPr>
            <a:endParaRPr lang="en-GB" altLang="en-US" sz="2667" dirty="0">
              <a:latin typeface="Arial" panose="020B0604020202020204" pitchFamily="34"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SA5#140e related </a:t>
            </a:r>
            <a:r>
              <a:rPr lang="en-US" altLang="zh-CN" dirty="0" err="1" smtClean="0"/>
              <a:t>tdocs</a:t>
            </a:r>
            <a:endParaRPr lang="zh-CN" altLang="en-US" dirty="0"/>
          </a:p>
        </p:txBody>
      </p:sp>
      <p:sp>
        <p:nvSpPr>
          <p:cNvPr id="3" name="内容占位符 2"/>
          <p:cNvSpPr>
            <a:spLocks noGrp="1"/>
          </p:cNvSpPr>
          <p:nvPr>
            <p:ph idx="1"/>
          </p:nvPr>
        </p:nvSpPr>
        <p:spPr/>
        <p:txBody>
          <a:bodyPr/>
          <a:lstStyle/>
          <a:p>
            <a:pPr marL="0" indent="0">
              <a:buNone/>
            </a:pPr>
            <a:r>
              <a:rPr lang="zh-CN" altLang="zh-CN" sz="2400" dirty="0"/>
              <a:t>(6164/6165/6392/6580/6581/6618/6619) </a:t>
            </a:r>
            <a:endParaRPr lang="en-GB" altLang="zh-CN" sz="2400" b="1" dirty="0" smtClean="0"/>
          </a:p>
          <a:p>
            <a:r>
              <a:rPr lang="en-GB" altLang="zh-CN" sz="2400" b="1" dirty="0" smtClean="0"/>
              <a:t>Scope extension proposals:</a:t>
            </a:r>
          </a:p>
          <a:p>
            <a:pPr lvl="1"/>
            <a:r>
              <a:rPr lang="en-GB" altLang="zh-CN" sz="1900" b="1" dirty="0" smtClean="0"/>
              <a:t>TS </a:t>
            </a:r>
            <a:r>
              <a:rPr lang="en-GB" altLang="zh-CN" sz="1900" b="1" dirty="0"/>
              <a:t>28.662:</a:t>
            </a:r>
            <a:endParaRPr lang="zh-CN" altLang="zh-CN" sz="1900" dirty="0"/>
          </a:p>
          <a:p>
            <a:pPr lvl="2"/>
            <a:r>
              <a:rPr lang="en-GB" altLang="zh-CN" sz="1400" dirty="0"/>
              <a:t>[SA5#140e], 6.3-MAINT, GROUP#12(S5-216213/S5-216214) Update Generic RAN NRM to be applicable for </a:t>
            </a:r>
            <a:r>
              <a:rPr lang="en-GB" altLang="zh-CN" sz="1400" dirty="0" smtClean="0"/>
              <a:t>SBMA</a:t>
            </a:r>
          </a:p>
          <a:p>
            <a:pPr lvl="1"/>
            <a:r>
              <a:rPr lang="en-GB" altLang="zh-CN" sz="1900" b="1" dirty="0"/>
              <a:t>TS 28.658:</a:t>
            </a:r>
            <a:endParaRPr lang="zh-CN" altLang="zh-CN" sz="1900" b="1" dirty="0"/>
          </a:p>
          <a:p>
            <a:pPr lvl="2"/>
            <a:r>
              <a:rPr lang="en-GB" altLang="zh-CN" sz="1400" dirty="0"/>
              <a:t>[SA5#140e], 6.3-MAINT, GROUP#11(S5-216211/S5-216212) CR TS 28.658 Update EUTRAN NRM to be applicable for </a:t>
            </a:r>
            <a:r>
              <a:rPr lang="en-GB" altLang="zh-CN" sz="1400" dirty="0" smtClean="0"/>
              <a:t>SBMA</a:t>
            </a:r>
            <a:endParaRPr lang="zh-CN" altLang="zh-CN" sz="1400" dirty="0"/>
          </a:p>
          <a:p>
            <a:r>
              <a:rPr lang="en-GB" altLang="zh-CN" sz="2400" b="1" dirty="0" smtClean="0"/>
              <a:t>Update of stage2 and stage 3 proposals according to WID scope:</a:t>
            </a:r>
          </a:p>
          <a:p>
            <a:pPr lvl="1"/>
            <a:r>
              <a:rPr lang="en-GB" altLang="zh-CN" sz="1900" b="1" dirty="0" smtClean="0"/>
              <a:t>TS 28.632/633:</a:t>
            </a:r>
            <a:endParaRPr lang="en-GB" altLang="zh-CN" sz="1900" dirty="0" smtClean="0"/>
          </a:p>
          <a:p>
            <a:pPr lvl="2"/>
            <a:r>
              <a:rPr lang="en-GB" altLang="zh-CN" sz="1400" dirty="0" smtClean="0"/>
              <a:t>[</a:t>
            </a:r>
            <a:r>
              <a:rPr lang="en-GB" altLang="zh-CN" sz="1400" dirty="0"/>
              <a:t>SA5#140e], 6.4.22-NSA_SBMA, GROUP#1(S5-216092/S5-216398/S5-216401) Inventory Management</a:t>
            </a:r>
            <a:endParaRPr lang="zh-CN" altLang="zh-CN" sz="1400" dirty="0"/>
          </a:p>
          <a:p>
            <a:pPr lvl="1"/>
            <a:r>
              <a:rPr lang="en-GB" altLang="zh-CN" sz="1900" b="1" dirty="0"/>
              <a:t>TS </a:t>
            </a:r>
            <a:r>
              <a:rPr lang="en-GB" altLang="zh-CN" sz="1900" b="1" dirty="0" smtClean="0"/>
              <a:t>28.659/663:</a:t>
            </a:r>
            <a:endParaRPr lang="en-GB" altLang="zh-CN" sz="1900" dirty="0" smtClean="0"/>
          </a:p>
          <a:p>
            <a:pPr lvl="2"/>
            <a:r>
              <a:rPr lang="en-GB" altLang="zh-CN" sz="1400" dirty="0" smtClean="0"/>
              <a:t>[</a:t>
            </a:r>
            <a:r>
              <a:rPr lang="en-GB" altLang="zh-CN" sz="1400" dirty="0"/>
              <a:t>SA5#140e], 6.4.22-NSA_SBMA, GROUP#2(S5-216164/S5-216165/S5-216392) RAN </a:t>
            </a:r>
            <a:r>
              <a:rPr lang="en-GB" altLang="zh-CN" sz="1400" dirty="0" smtClean="0"/>
              <a:t>NRM</a:t>
            </a:r>
            <a:endParaRPr lang="zh-CN" altLang="zh-CN" sz="1400" dirty="0"/>
          </a:p>
        </p:txBody>
      </p:sp>
    </p:spTree>
    <p:extLst>
      <p:ext uri="{BB962C8B-B14F-4D97-AF65-F5344CB8AC3E}">
        <p14:creationId xmlns:p14="http://schemas.microsoft.com/office/powerpoint/2010/main" val="396949236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0" y="115479"/>
            <a:ext cx="8793194" cy="732934"/>
          </a:xfrm>
        </p:spPr>
        <p:txBody>
          <a:bodyPr/>
          <a:lstStyle/>
          <a:p>
            <a:r>
              <a:rPr lang="en-US" dirty="0" smtClean="0"/>
              <a:t>Current situation for R17 NSA_SBMA</a:t>
            </a:r>
            <a:endParaRPr lang="en-US" dirty="0"/>
          </a:p>
        </p:txBody>
      </p:sp>
      <p:sp>
        <p:nvSpPr>
          <p:cNvPr id="5" name="Content Placeholder 2">
            <a:extLst>
              <a:ext uri="{FF2B5EF4-FFF2-40B4-BE49-F238E27FC236}">
                <a16:creationId xmlns:a16="http://schemas.microsoft.com/office/drawing/2014/main" xmlns="" id="{55F986D5-D7D9-6446-9526-9389CD9831D8}"/>
              </a:ext>
            </a:extLst>
          </p:cNvPr>
          <p:cNvSpPr>
            <a:spLocks noGrp="1"/>
          </p:cNvSpPr>
          <p:nvPr>
            <p:ph idx="4294967295"/>
          </p:nvPr>
        </p:nvSpPr>
        <p:spPr>
          <a:xfrm>
            <a:off x="353170" y="1383707"/>
            <a:ext cx="3426977" cy="4583459"/>
          </a:xfrm>
          <a:prstGeom prst="rect">
            <a:avLst/>
          </a:prstGeom>
        </p:spPr>
        <p:txBody>
          <a:bodyPr/>
          <a:lstStyle/>
          <a:p>
            <a:pPr algn="just"/>
            <a:r>
              <a:rPr lang="en-US" sz="1200" dirty="0"/>
              <a:t>4	Objective</a:t>
            </a:r>
          </a:p>
          <a:p>
            <a:pPr algn="just"/>
            <a:r>
              <a:rPr lang="en-US" sz="1200" dirty="0"/>
              <a:t>The objectives of this work item are to support enhancement of service-based management architecture in the following aspects:</a:t>
            </a:r>
          </a:p>
          <a:p>
            <a:pPr algn="just"/>
            <a:r>
              <a:rPr lang="en-US" sz="1200" dirty="0"/>
              <a:t>1.	Specify the solution sets for management of 5G NSA scenarios identified in TR 28.925, (i.e. </a:t>
            </a:r>
            <a:r>
              <a:rPr lang="en-US" sz="1200" dirty="0">
                <a:solidFill>
                  <a:srgbClr val="00B050"/>
                </a:solidFill>
              </a:rPr>
              <a:t>providing YANG and YAML solution set </a:t>
            </a:r>
            <a:r>
              <a:rPr lang="en-US" sz="1200" dirty="0"/>
              <a:t>for legacy nodes NRM in the EUTRAN NRM and RAN NRM).</a:t>
            </a:r>
          </a:p>
          <a:p>
            <a:pPr algn="just"/>
            <a:r>
              <a:rPr lang="en-US" sz="1200" dirty="0"/>
              <a:t>2.	Specify what parts support the Service Based Management Architecture (SBMA; used in 5G) and what parts support the IRP architecture (used before 5G) in the Generic NRM TS (supports both SBMA and IRP architecture).</a:t>
            </a:r>
          </a:p>
          <a:p>
            <a:pPr algn="just"/>
            <a:r>
              <a:rPr lang="en-US" sz="1200" dirty="0" smtClean="0"/>
              <a:t>3</a:t>
            </a:r>
            <a:r>
              <a:rPr lang="en-US" sz="1200" dirty="0"/>
              <a:t>.	Specify inventory NRM for 3GPP systems using SBMA</a:t>
            </a:r>
            <a:r>
              <a:rPr lang="en-US" sz="1200" dirty="0" smtClean="0"/>
              <a:t>.</a:t>
            </a:r>
            <a:endParaRPr lang="en-US" sz="1200" dirty="0"/>
          </a:p>
        </p:txBody>
      </p:sp>
      <p:sp>
        <p:nvSpPr>
          <p:cNvPr id="6" name="矩形 5"/>
          <p:cNvSpPr/>
          <p:nvPr/>
        </p:nvSpPr>
        <p:spPr>
          <a:xfrm>
            <a:off x="811915" y="1009380"/>
            <a:ext cx="2787686" cy="307777"/>
          </a:xfrm>
          <a:prstGeom prst="rect">
            <a:avLst/>
          </a:prstGeom>
        </p:spPr>
        <p:txBody>
          <a:bodyPr wrap="none">
            <a:spAutoFit/>
          </a:bodyPr>
          <a:lstStyle/>
          <a:p>
            <a:r>
              <a:rPr lang="en-US" altLang="zh-CN" sz="1400" b="1" dirty="0"/>
              <a:t>R17 </a:t>
            </a:r>
            <a:r>
              <a:rPr lang="en-US" altLang="zh-CN" sz="1400" b="1" dirty="0" smtClean="0"/>
              <a:t>NSA_SBMA WID objective</a:t>
            </a:r>
            <a:endParaRPr lang="zh-CN" altLang="en-US" sz="1400" b="1" dirty="0"/>
          </a:p>
        </p:txBody>
      </p:sp>
      <p:sp>
        <p:nvSpPr>
          <p:cNvPr id="7" name="矩形 6"/>
          <p:cNvSpPr/>
          <p:nvPr/>
        </p:nvSpPr>
        <p:spPr>
          <a:xfrm>
            <a:off x="4479921" y="1009380"/>
            <a:ext cx="3506088" cy="307777"/>
          </a:xfrm>
          <a:prstGeom prst="rect">
            <a:avLst/>
          </a:prstGeom>
        </p:spPr>
        <p:txBody>
          <a:bodyPr wrap="none">
            <a:spAutoFit/>
          </a:bodyPr>
          <a:lstStyle/>
          <a:p>
            <a:r>
              <a:rPr lang="en-US" altLang="zh-CN" sz="1400" b="1" dirty="0" smtClean="0"/>
              <a:t>Discussion in SA5#139e and SA5#140e</a:t>
            </a:r>
            <a:endParaRPr lang="zh-CN" altLang="en-US" sz="1400" b="1" dirty="0"/>
          </a:p>
        </p:txBody>
      </p:sp>
      <p:sp>
        <p:nvSpPr>
          <p:cNvPr id="9" name="文本框 8"/>
          <p:cNvSpPr txBox="1"/>
          <p:nvPr/>
        </p:nvSpPr>
        <p:spPr>
          <a:xfrm>
            <a:off x="4479922" y="1458239"/>
            <a:ext cx="3881654" cy="4455066"/>
          </a:xfrm>
          <a:prstGeom prst="rect">
            <a:avLst/>
          </a:prstGeom>
          <a:noFill/>
        </p:spPr>
        <p:txBody>
          <a:bodyPr wrap="square" lIns="0" tIns="0" rIns="0" bIns="0" rtlCol="0">
            <a:spAutoFit/>
          </a:bodyPr>
          <a:lstStyle/>
          <a:p>
            <a:pPr defTabSz="914478" eaLnBrk="1" fontAlgn="auto" hangingPunct="1">
              <a:spcBef>
                <a:spcPts val="0"/>
              </a:spcBef>
              <a:spcAft>
                <a:spcPts val="0"/>
              </a:spcAft>
            </a:pPr>
            <a:r>
              <a:rPr kumimoji="1" lang="en-US" altLang="zh-CN" sz="1050" b="1" dirty="0" smtClean="0">
                <a:solidFill>
                  <a:srgbClr val="000000"/>
                </a:solidFill>
                <a:latin typeface="Microsoft YaHei" panose="020B0503020204020204" pitchFamily="34" charset="-122"/>
                <a:ea typeface="Microsoft YaHei" panose="020B0503020204020204" pitchFamily="34" charset="-122"/>
                <a:cs typeface="+mn-cs"/>
              </a:rPr>
              <a:t>Related </a:t>
            </a:r>
            <a:r>
              <a:rPr kumimoji="1" lang="en-US" altLang="zh-CN" sz="1050" b="1" dirty="0" err="1" smtClean="0">
                <a:solidFill>
                  <a:srgbClr val="000000"/>
                </a:solidFill>
                <a:latin typeface="Microsoft YaHei" panose="020B0503020204020204" pitchFamily="34" charset="-122"/>
                <a:ea typeface="Microsoft YaHei" panose="020B0503020204020204" pitchFamily="34" charset="-122"/>
                <a:cs typeface="+mn-cs"/>
              </a:rPr>
              <a:t>tdocs</a:t>
            </a:r>
            <a:r>
              <a:rPr kumimoji="1" lang="en-US" altLang="zh-CN" sz="1050" b="1" dirty="0" smtClean="0">
                <a:solidFill>
                  <a:srgbClr val="000000"/>
                </a:solidFill>
                <a:latin typeface="Microsoft YaHei" panose="020B0503020204020204" pitchFamily="34" charset="-122"/>
                <a:ea typeface="Microsoft YaHei" panose="020B0503020204020204" pitchFamily="34" charset="-122"/>
                <a:cs typeface="+mn-cs"/>
              </a:rPr>
              <a:t>:</a:t>
            </a:r>
          </a:p>
          <a:p>
            <a:pPr marL="285750" indent="-285750" defTabSz="914478" eaLnBrk="1" fontAlgn="auto" hangingPunct="1">
              <a:spcBef>
                <a:spcPts val="0"/>
              </a:spcBef>
              <a:spcAft>
                <a:spcPts val="0"/>
              </a:spcAft>
              <a:buFont typeface="Wingdings" panose="05000000000000000000" pitchFamily="2" charset="2"/>
              <a:buChar char="Ø"/>
            </a:pPr>
            <a:r>
              <a:rPr kumimoji="1" lang="en-US" altLang="zh-CN" sz="1050" dirty="0" smtClean="0">
                <a:solidFill>
                  <a:srgbClr val="000000"/>
                </a:solidFill>
                <a:latin typeface="Microsoft YaHei" panose="020B0503020204020204" pitchFamily="34" charset="-122"/>
                <a:ea typeface="Microsoft YaHei" panose="020B0503020204020204" pitchFamily="34" charset="-122"/>
                <a:cs typeface="+mn-cs"/>
              </a:rPr>
              <a:t>YAML SS: 6164 (EUTRAN 28.659)+6165 (Generic RAN 28.663)</a:t>
            </a:r>
          </a:p>
          <a:p>
            <a:pPr marL="285750" indent="-285750" defTabSz="914478" eaLnBrk="1" fontAlgn="auto" hangingPunct="1">
              <a:spcBef>
                <a:spcPts val="0"/>
              </a:spcBef>
              <a:spcAft>
                <a:spcPts val="0"/>
              </a:spcAft>
              <a:buFont typeface="Wingdings" panose="05000000000000000000" pitchFamily="2" charset="2"/>
              <a:buChar char="Ø"/>
            </a:pPr>
            <a:r>
              <a:rPr kumimoji="1" lang="en-US" altLang="zh-CN" sz="1050" dirty="0" smtClean="0">
                <a:solidFill>
                  <a:srgbClr val="000000"/>
                </a:solidFill>
                <a:latin typeface="Microsoft YaHei" panose="020B0503020204020204" pitchFamily="34" charset="-122"/>
                <a:ea typeface="Microsoft YaHei" panose="020B0503020204020204" pitchFamily="34" charset="-122"/>
                <a:cs typeface="+mn-cs"/>
              </a:rPr>
              <a:t>YANG SS: ?(EUTRAN 28.659)+6392(Generic RAN 28.663</a:t>
            </a:r>
            <a:r>
              <a:rPr kumimoji="1" lang="en-US" altLang="zh-CN" sz="1050" dirty="0" smtClean="0">
                <a:solidFill>
                  <a:srgbClr val="000000"/>
                </a:solidFill>
                <a:latin typeface="Microsoft YaHei" panose="020B0503020204020204" pitchFamily="34" charset="-122"/>
                <a:ea typeface="Microsoft YaHei" panose="020B0503020204020204" pitchFamily="34" charset="-122"/>
                <a:cs typeface="+mn-cs"/>
              </a:rPr>
              <a:t>)</a:t>
            </a:r>
          </a:p>
          <a:p>
            <a:pPr marL="285750" indent="-285750" defTabSz="914478" eaLnBrk="1" fontAlgn="auto" hangingPunct="1">
              <a:spcBef>
                <a:spcPts val="0"/>
              </a:spcBef>
              <a:spcAft>
                <a:spcPts val="0"/>
              </a:spcAft>
              <a:buFont typeface="Wingdings" panose="05000000000000000000" pitchFamily="2" charset="2"/>
              <a:buChar char="Ø"/>
            </a:pPr>
            <a:endParaRPr kumimoji="1" lang="en-US" altLang="zh-CN" sz="1050" dirty="0" smtClean="0">
              <a:solidFill>
                <a:srgbClr val="000000"/>
              </a:solidFill>
              <a:latin typeface="Microsoft YaHei" panose="020B0503020204020204" pitchFamily="34" charset="-122"/>
              <a:ea typeface="Microsoft YaHei" panose="020B0503020204020204" pitchFamily="34" charset="-122"/>
              <a:cs typeface="+mn-cs"/>
            </a:endParaRPr>
          </a:p>
          <a:p>
            <a:pPr marL="285750" indent="-285750" defTabSz="914478" eaLnBrk="1" fontAlgn="auto" hangingPunct="1">
              <a:spcBef>
                <a:spcPts val="0"/>
              </a:spcBef>
              <a:spcAft>
                <a:spcPts val="0"/>
              </a:spcAft>
              <a:buFont typeface="Wingdings" panose="05000000000000000000" pitchFamily="2" charset="2"/>
              <a:buChar char="Ø"/>
            </a:pPr>
            <a:endParaRPr kumimoji="1" lang="en-US" altLang="zh-CN" sz="1050" dirty="0">
              <a:solidFill>
                <a:srgbClr val="000000"/>
              </a:solidFill>
              <a:latin typeface="Microsoft YaHei" panose="020B0503020204020204" pitchFamily="34" charset="-122"/>
              <a:ea typeface="Microsoft YaHei" panose="020B0503020204020204" pitchFamily="34" charset="-122"/>
              <a:cs typeface="+mn-cs"/>
            </a:endParaRPr>
          </a:p>
          <a:p>
            <a:pPr defTabSz="914478" eaLnBrk="1" fontAlgn="auto" hangingPunct="1">
              <a:spcBef>
                <a:spcPts val="0"/>
              </a:spcBef>
              <a:spcAft>
                <a:spcPts val="0"/>
              </a:spcAft>
            </a:pPr>
            <a:r>
              <a:rPr kumimoji="1" lang="en-US" altLang="zh-CN" sz="1050" b="1" dirty="0" smtClean="0">
                <a:solidFill>
                  <a:srgbClr val="000000"/>
                </a:solidFill>
                <a:latin typeface="Microsoft YaHei" panose="020B0503020204020204" pitchFamily="34" charset="-122"/>
                <a:ea typeface="Microsoft YaHei" panose="020B0503020204020204" pitchFamily="34" charset="-122"/>
                <a:cs typeface="+mn-cs"/>
              </a:rPr>
              <a:t>Objection raised during SA5#140e:</a:t>
            </a:r>
            <a:endParaRPr kumimoji="1" lang="en-US" altLang="zh-CN" sz="1050" b="1" dirty="0" smtClean="0">
              <a:solidFill>
                <a:srgbClr val="000000"/>
              </a:solidFill>
              <a:latin typeface="Microsoft YaHei" panose="020B0503020204020204" pitchFamily="34" charset="-122"/>
              <a:ea typeface="Microsoft YaHei" panose="020B0503020204020204" pitchFamily="34" charset="-122"/>
              <a:cs typeface="+mn-cs"/>
            </a:endParaRPr>
          </a:p>
          <a:p>
            <a:pPr defTabSz="914478" eaLnBrk="1" fontAlgn="auto" hangingPunct="1">
              <a:spcBef>
                <a:spcPts val="0"/>
              </a:spcBef>
              <a:spcAft>
                <a:spcPts val="0"/>
              </a:spcAft>
            </a:pPr>
            <a:r>
              <a:rPr lang="en-GB" altLang="zh-CN" sz="1200" dirty="0">
                <a:solidFill>
                  <a:srgbClr val="1D1D1A"/>
                </a:solidFill>
                <a:latin typeface="Calibri" panose="020F0502020204030204"/>
                <a:ea typeface="等线" panose="02010600030101010101" pitchFamily="2" charset="-122"/>
                <a:cs typeface="+mn-cs"/>
              </a:rPr>
              <a:t>Nokia believes we </a:t>
            </a:r>
            <a:r>
              <a:rPr lang="en-GB" altLang="zh-CN" sz="1200" dirty="0">
                <a:solidFill>
                  <a:srgbClr val="00B050"/>
                </a:solidFill>
                <a:latin typeface="Calibri" panose="020F0502020204030204"/>
                <a:ea typeface="等线" panose="02010600030101010101" pitchFamily="2" charset="-122"/>
                <a:cs typeface="+mn-cs"/>
              </a:rPr>
              <a:t>should not simply write a YANG or YAML definition for 28.662</a:t>
            </a:r>
            <a:r>
              <a:rPr lang="en-GB" altLang="zh-CN" sz="1200" dirty="0">
                <a:solidFill>
                  <a:srgbClr val="1D1D1A"/>
                </a:solidFill>
                <a:latin typeface="Calibri" panose="020F0502020204030204"/>
                <a:ea typeface="等线" panose="02010600030101010101" pitchFamily="2" charset="-122"/>
                <a:cs typeface="+mn-cs"/>
              </a:rPr>
              <a:t>. </a:t>
            </a:r>
            <a:endParaRPr lang="en-GB" altLang="zh-CN" sz="1200" dirty="0" smtClean="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Reasons </a:t>
            </a:r>
            <a:r>
              <a:rPr lang="en-GB" altLang="zh-CN" sz="1200" dirty="0">
                <a:solidFill>
                  <a:srgbClr val="1D1D1A"/>
                </a:solidFill>
                <a:latin typeface="Calibri" panose="020F0502020204030204"/>
                <a:ea typeface="等线" panose="02010600030101010101" pitchFamily="2" charset="-122"/>
                <a:cs typeface="+mn-cs"/>
              </a:rPr>
              <a:t>include:</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•TS </a:t>
            </a:r>
            <a:r>
              <a:rPr lang="en-GB" altLang="zh-CN" sz="1200" dirty="0">
                <a:solidFill>
                  <a:srgbClr val="1D1D1A"/>
                </a:solidFill>
                <a:latin typeface="Calibri" panose="020F0502020204030204"/>
                <a:ea typeface="等线" panose="02010600030101010101" pitchFamily="2" charset="-122"/>
                <a:cs typeface="+mn-cs"/>
              </a:rPr>
              <a:t>28.662 is geared towards the IRP framework. It has </a:t>
            </a:r>
            <a:r>
              <a:rPr lang="en-GB" altLang="zh-CN" sz="1200" dirty="0">
                <a:solidFill>
                  <a:srgbClr val="00B050"/>
                </a:solidFill>
                <a:latin typeface="Calibri" panose="020F0502020204030204"/>
                <a:ea typeface="等线" panose="02010600030101010101" pitchFamily="2" charset="-122"/>
                <a:cs typeface="+mn-cs"/>
              </a:rPr>
              <a:t>no references to SBMA</a:t>
            </a:r>
            <a:r>
              <a:rPr lang="en-GB" altLang="zh-CN" sz="1200" dirty="0">
                <a:solidFill>
                  <a:srgbClr val="1D1D1A"/>
                </a:solidFill>
                <a:latin typeface="Calibri" panose="020F0502020204030204"/>
                <a:ea typeface="等线" panose="02010600030101010101" pitchFamily="2" charset="-122"/>
                <a:cs typeface="+mn-cs"/>
              </a:rPr>
              <a:t>. For example references related to notifications point to the Kernel CM IRP and the Alarm IRP. This is confusing for readers.</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•Besides </a:t>
            </a:r>
            <a:r>
              <a:rPr lang="en-GB" altLang="zh-CN" sz="1200" dirty="0">
                <a:solidFill>
                  <a:srgbClr val="1D1D1A"/>
                </a:solidFill>
                <a:latin typeface="Calibri" panose="020F0502020204030204"/>
                <a:ea typeface="等线" panose="02010600030101010101" pitchFamily="2" charset="-122"/>
                <a:cs typeface="+mn-cs"/>
              </a:rPr>
              <a:t>that, we also need to revisit the IS itself, for example:</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oThe </a:t>
            </a:r>
            <a:r>
              <a:rPr lang="en-GB" altLang="zh-CN" sz="1200" dirty="0">
                <a:solidFill>
                  <a:srgbClr val="1D1D1A"/>
                </a:solidFill>
                <a:latin typeface="Calibri" panose="020F0502020204030204"/>
                <a:ea typeface="等线" panose="02010600030101010101" pitchFamily="2" charset="-122"/>
                <a:cs typeface="+mn-cs"/>
              </a:rPr>
              <a:t>maxAzimuthValue in AntennaFunction is writable. What does that mean? Is this value not given by the antenna? If yes, why is it writable then? Does it mean that the max value is controllable and may be set to values below the max value given by the antenna design?</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err="1" smtClean="0">
                <a:solidFill>
                  <a:srgbClr val="1D1D1A"/>
                </a:solidFill>
                <a:latin typeface="Calibri" panose="020F0502020204030204"/>
                <a:ea typeface="等线" panose="02010600030101010101" pitchFamily="2" charset="-122"/>
                <a:cs typeface="+mn-cs"/>
              </a:rPr>
              <a:t>oMore</a:t>
            </a:r>
            <a:r>
              <a:rPr lang="en-GB" altLang="zh-CN" sz="1200" dirty="0" smtClean="0">
                <a:solidFill>
                  <a:srgbClr val="1D1D1A"/>
                </a:solidFill>
                <a:latin typeface="Calibri" panose="020F0502020204030204"/>
                <a:ea typeface="等线" panose="02010600030101010101" pitchFamily="2" charset="-122"/>
                <a:cs typeface="+mn-cs"/>
              </a:rPr>
              <a:t> </a:t>
            </a:r>
            <a:r>
              <a:rPr lang="en-GB" altLang="zh-CN" sz="1200" dirty="0">
                <a:solidFill>
                  <a:srgbClr val="1D1D1A"/>
                </a:solidFill>
                <a:latin typeface="Calibri" panose="020F0502020204030204"/>
                <a:ea typeface="等线" panose="02010600030101010101" pitchFamily="2" charset="-122"/>
                <a:cs typeface="+mn-cs"/>
              </a:rPr>
              <a:t>general, REQ-GRAN_NRM-CON-002 suggests this NRM is for Reading only, but many attributes are actually writable.</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oThe </a:t>
            </a:r>
            <a:r>
              <a:rPr lang="en-GB" altLang="zh-CN" sz="1200" dirty="0">
                <a:solidFill>
                  <a:srgbClr val="1D1D1A"/>
                </a:solidFill>
                <a:latin typeface="Calibri" panose="020F0502020204030204"/>
                <a:ea typeface="等线" panose="02010600030101010101" pitchFamily="2" charset="-122"/>
                <a:cs typeface="+mn-cs"/>
              </a:rPr>
              <a:t>combination </a:t>
            </a:r>
            <a:r>
              <a:rPr lang="en-GB" altLang="zh-CN" sz="1200" dirty="0" err="1">
                <a:solidFill>
                  <a:srgbClr val="1D1D1A"/>
                </a:solidFill>
                <a:latin typeface="Calibri" panose="020F0502020204030204"/>
                <a:ea typeface="等线" panose="02010600030101010101" pitchFamily="2" charset="-122"/>
                <a:cs typeface="+mn-cs"/>
              </a:rPr>
              <a:t>IsWritable</a:t>
            </a:r>
            <a:r>
              <a:rPr lang="en-GB" altLang="zh-CN" sz="1200" dirty="0">
                <a:solidFill>
                  <a:srgbClr val="1D1D1A"/>
                </a:solidFill>
                <a:latin typeface="Calibri" panose="020F0502020204030204"/>
                <a:ea typeface="等线" panose="02010600030101010101" pitchFamily="2" charset="-122"/>
                <a:cs typeface="+mn-cs"/>
              </a:rPr>
              <a:t>=F and </a:t>
            </a:r>
            <a:r>
              <a:rPr lang="en-GB" altLang="zh-CN" sz="1200" dirty="0" err="1">
                <a:solidFill>
                  <a:srgbClr val="1D1D1A"/>
                </a:solidFill>
                <a:latin typeface="Calibri" panose="020F0502020204030204"/>
                <a:ea typeface="等线" panose="02010600030101010101" pitchFamily="2" charset="-122"/>
                <a:cs typeface="+mn-cs"/>
              </a:rPr>
              <a:t>isInvariant</a:t>
            </a:r>
            <a:r>
              <a:rPr lang="en-GB" altLang="zh-CN" sz="1200" dirty="0">
                <a:solidFill>
                  <a:srgbClr val="1D1D1A"/>
                </a:solidFill>
                <a:latin typeface="Calibri" panose="020F0502020204030204"/>
                <a:ea typeface="等线" panose="02010600030101010101" pitchFamily="2" charset="-122"/>
                <a:cs typeface="+mn-cs"/>
              </a:rPr>
              <a:t>=F is not allowed according to 32.156, but used.</a:t>
            </a:r>
            <a:endParaRPr lang="zh-CN" altLang="zh-CN" sz="1200" dirty="0">
              <a:solidFill>
                <a:srgbClr val="1D1D1A"/>
              </a:solidFill>
              <a:latin typeface="Calibri" panose="020F0502020204030204"/>
              <a:ea typeface="等线" panose="02010600030101010101" pitchFamily="2" charset="-122"/>
              <a:cs typeface="+mn-cs"/>
            </a:endParaRPr>
          </a:p>
          <a:p>
            <a:pPr defTabSz="914478" eaLnBrk="1" fontAlgn="auto" hangingPunct="1">
              <a:spcBef>
                <a:spcPts val="0"/>
              </a:spcBef>
              <a:spcAft>
                <a:spcPts val="0"/>
              </a:spcAft>
            </a:pPr>
            <a:r>
              <a:rPr lang="en-GB" altLang="zh-CN" sz="1200" dirty="0" smtClean="0">
                <a:solidFill>
                  <a:srgbClr val="1D1D1A"/>
                </a:solidFill>
                <a:latin typeface="Calibri" panose="020F0502020204030204"/>
                <a:ea typeface="等线" panose="02010600030101010101" pitchFamily="2" charset="-122"/>
                <a:cs typeface="+mn-cs"/>
              </a:rPr>
              <a:t>•What </a:t>
            </a:r>
            <a:r>
              <a:rPr lang="en-GB" altLang="zh-CN" sz="1200" dirty="0">
                <a:solidFill>
                  <a:srgbClr val="1D1D1A"/>
                </a:solidFill>
                <a:latin typeface="Calibri" panose="020F0502020204030204"/>
                <a:ea typeface="等线" panose="02010600030101010101" pitchFamily="2" charset="-122"/>
                <a:cs typeface="+mn-cs"/>
              </a:rPr>
              <a:t>is the impact of massive MIMO on the model</a:t>
            </a:r>
            <a:r>
              <a:rPr lang="en-GB" altLang="zh-CN" sz="1200" dirty="0" smtClean="0">
                <a:solidFill>
                  <a:srgbClr val="1D1D1A"/>
                </a:solidFill>
                <a:latin typeface="Calibri" panose="020F0502020204030204"/>
                <a:ea typeface="等线" panose="02010600030101010101" pitchFamily="2" charset="-122"/>
                <a:cs typeface="+mn-cs"/>
              </a:rPr>
              <a:t>?</a:t>
            </a:r>
            <a:endParaRPr kumimoji="1" lang="zh-CN" altLang="en-US" sz="1050" dirty="0" smtClean="0">
              <a:solidFill>
                <a:srgbClr val="000000"/>
              </a:solidFill>
              <a:latin typeface="Microsoft YaHei" panose="020B0503020204020204" pitchFamily="34" charset="-122"/>
              <a:ea typeface="Microsoft YaHei" panose="020B0503020204020204" pitchFamily="34" charset="-122"/>
              <a:cs typeface="+mn-cs"/>
            </a:endParaRPr>
          </a:p>
        </p:txBody>
      </p:sp>
      <p:cxnSp>
        <p:nvCxnSpPr>
          <p:cNvPr id="11" name="直接箭头连接符 10"/>
          <p:cNvCxnSpPr/>
          <p:nvPr/>
        </p:nvCxnSpPr>
        <p:spPr bwMode="auto">
          <a:xfrm flipV="1">
            <a:off x="3780147" y="1800521"/>
            <a:ext cx="699774" cy="989813"/>
          </a:xfrm>
          <a:prstGeom prst="straightConnector1">
            <a:avLst/>
          </a:prstGeom>
          <a:solidFill>
            <a:schemeClr val="accent1"/>
          </a:solidFill>
          <a:ln w="9525" cap="flat" cmpd="sng" algn="ctr">
            <a:solidFill>
              <a:srgbClr val="00B050"/>
            </a:solidFill>
            <a:prstDash val="solid"/>
            <a:round/>
            <a:headEnd type="none" w="med" len="med"/>
            <a:tailEnd type="triangle"/>
          </a:ln>
          <a:effectLst/>
        </p:spPr>
      </p:cxnSp>
      <p:sp>
        <p:nvSpPr>
          <p:cNvPr id="13" name="文本框 12"/>
          <p:cNvSpPr txBox="1"/>
          <p:nvPr/>
        </p:nvSpPr>
        <p:spPr>
          <a:xfrm>
            <a:off x="9034433" y="2295427"/>
            <a:ext cx="2918756" cy="1862048"/>
          </a:xfrm>
          <a:prstGeom prst="rect">
            <a:avLst/>
          </a:prstGeom>
          <a:noFill/>
        </p:spPr>
        <p:txBody>
          <a:bodyPr wrap="square" lIns="0" tIns="0" rIns="0" bIns="0" rtlCol="0">
            <a:spAutoFit/>
          </a:bodyPr>
          <a:lstStyle/>
          <a:p>
            <a:r>
              <a:rPr kumimoji="1" lang="en-US" altLang="zh-CN" sz="1100" b="1" dirty="0" smtClean="0">
                <a:solidFill>
                  <a:srgbClr val="000000"/>
                </a:solidFill>
                <a:latin typeface="Microsoft YaHei" panose="020B0503020204020204" pitchFamily="34" charset="-122"/>
                <a:ea typeface="Microsoft YaHei" panose="020B0503020204020204" pitchFamily="34" charset="-122"/>
              </a:rPr>
              <a:t>6618: </a:t>
            </a:r>
            <a:r>
              <a:rPr kumimoji="1" lang="en-US" altLang="zh-CN" sz="1100" dirty="0" smtClean="0">
                <a:solidFill>
                  <a:srgbClr val="000000"/>
                </a:solidFill>
                <a:latin typeface="Microsoft YaHei" panose="020B0503020204020204" pitchFamily="34" charset="-122"/>
                <a:ea typeface="Microsoft YaHei" panose="020B0503020204020204" pitchFamily="34" charset="-122"/>
              </a:rPr>
              <a:t>The two issues “no reference to </a:t>
            </a:r>
            <a:r>
              <a:rPr kumimoji="1" lang="en-US" altLang="zh-CN" sz="1100" dirty="0" err="1" smtClean="0">
                <a:solidFill>
                  <a:srgbClr val="000000"/>
                </a:solidFill>
                <a:latin typeface="Microsoft YaHei" panose="020B0503020204020204" pitchFamily="34" charset="-122"/>
                <a:ea typeface="Microsoft YaHei" panose="020B0503020204020204" pitchFamily="34" charset="-122"/>
              </a:rPr>
              <a:t>SBMA”and</a:t>
            </a:r>
            <a:r>
              <a:rPr kumimoji="1" lang="en-US" altLang="zh-CN" sz="1100" dirty="0">
                <a:solidFill>
                  <a:srgbClr val="000000"/>
                </a:solidFill>
                <a:latin typeface="Microsoft YaHei" panose="020B0503020204020204" pitchFamily="34" charset="-122"/>
                <a:ea typeface="Microsoft YaHei" panose="020B0503020204020204" pitchFamily="34" charset="-122"/>
              </a:rPr>
              <a:t> “references related to notifications point to the Kernel CM IRP </a:t>
            </a:r>
            <a:r>
              <a:rPr kumimoji="1" lang="en-US" altLang="zh-CN" sz="1100" dirty="0" smtClean="0">
                <a:solidFill>
                  <a:srgbClr val="000000"/>
                </a:solidFill>
                <a:latin typeface="Microsoft YaHei" panose="020B0503020204020204" pitchFamily="34" charset="-122"/>
                <a:ea typeface="Microsoft YaHei" panose="020B0503020204020204" pitchFamily="34" charset="-122"/>
              </a:rPr>
              <a:t>“ have been addressed. </a:t>
            </a:r>
          </a:p>
          <a:p>
            <a:r>
              <a:rPr kumimoji="1" lang="en-US" altLang="zh-CN" sz="1100" b="1" dirty="0" smtClean="0">
                <a:solidFill>
                  <a:srgbClr val="000000"/>
                </a:solidFill>
                <a:latin typeface="Microsoft YaHei" panose="020B0503020204020204" pitchFamily="34" charset="-122"/>
                <a:ea typeface="Microsoft YaHei" panose="020B0503020204020204" pitchFamily="34" charset="-122"/>
              </a:rPr>
              <a:t>Objection:</a:t>
            </a:r>
          </a:p>
          <a:p>
            <a:r>
              <a:rPr lang="en-US" altLang="zh-CN" sz="1100" dirty="0">
                <a:solidFill>
                  <a:srgbClr val="00B050"/>
                </a:solidFill>
              </a:rPr>
              <a:t>Nokia’s position is that the IS needs to be revisited before making the NRM applicable to SBMA. </a:t>
            </a:r>
            <a:r>
              <a:rPr lang="en-US" altLang="zh-CN" sz="1100" dirty="0"/>
              <a:t>Revisiting the IS requires most likely a new TS. Trying to squeeze all changes for SBMA into the existing IRP based TS may make the TS unreadable</a:t>
            </a:r>
            <a:r>
              <a:rPr lang="en-US" altLang="zh-CN" sz="1100" dirty="0" smtClean="0"/>
              <a:t>.</a:t>
            </a:r>
            <a:endParaRPr kumimoji="1" lang="zh-CN" altLang="en-US" sz="1100" dirty="0" smtClean="0">
              <a:solidFill>
                <a:srgbClr val="000000"/>
              </a:solidFill>
              <a:latin typeface="Microsoft YaHei" panose="020B0503020204020204" pitchFamily="34" charset="-122"/>
              <a:ea typeface="Microsoft YaHei" panose="020B0503020204020204" pitchFamily="34" charset="-122"/>
            </a:endParaRPr>
          </a:p>
        </p:txBody>
      </p:sp>
      <p:cxnSp>
        <p:nvCxnSpPr>
          <p:cNvPr id="14" name="直接箭头连接符 13"/>
          <p:cNvCxnSpPr/>
          <p:nvPr/>
        </p:nvCxnSpPr>
        <p:spPr bwMode="auto">
          <a:xfrm>
            <a:off x="8173039" y="2574450"/>
            <a:ext cx="763571" cy="583529"/>
          </a:xfrm>
          <a:prstGeom prst="straightConnector1">
            <a:avLst/>
          </a:prstGeom>
          <a:solidFill>
            <a:schemeClr val="accent1"/>
          </a:solidFill>
          <a:ln w="9525" cap="flat" cmpd="sng" algn="ctr">
            <a:solidFill>
              <a:srgbClr val="00B050"/>
            </a:solidFill>
            <a:prstDash val="solid"/>
            <a:round/>
            <a:headEnd type="none" w="med" len="med"/>
            <a:tailEnd type="triangle"/>
          </a:ln>
          <a:effectLst/>
        </p:spPr>
      </p:cxnSp>
    </p:spTree>
    <p:extLst>
      <p:ext uri="{BB962C8B-B14F-4D97-AF65-F5344CB8AC3E}">
        <p14:creationId xmlns:p14="http://schemas.microsoft.com/office/powerpoint/2010/main" val="798663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0" y="115479"/>
            <a:ext cx="6787299" cy="732934"/>
          </a:xfrm>
        </p:spPr>
        <p:txBody>
          <a:bodyPr/>
          <a:lstStyle/>
          <a:p>
            <a:r>
              <a:rPr lang="en-US" dirty="0" smtClean="0"/>
              <a:t>Objection issues with stage2</a:t>
            </a:r>
            <a:endParaRPr lang="en-US" dirty="0"/>
          </a:p>
        </p:txBody>
      </p:sp>
      <p:sp>
        <p:nvSpPr>
          <p:cNvPr id="7" name="内容占位符 2"/>
          <p:cNvSpPr>
            <a:spLocks noGrp="1"/>
          </p:cNvSpPr>
          <p:nvPr>
            <p:ph idx="4294967295"/>
          </p:nvPr>
        </p:nvSpPr>
        <p:spPr>
          <a:xfrm>
            <a:off x="792008" y="1126378"/>
            <a:ext cx="10755826" cy="4086646"/>
          </a:xfrm>
          <a:prstGeom prst="rect">
            <a:avLst/>
          </a:prstGeom>
        </p:spPr>
        <p:txBody>
          <a:bodyPr/>
          <a:lstStyle/>
          <a:p>
            <a:pPr marL="0" lvl="0" indent="0">
              <a:buNone/>
            </a:pPr>
            <a:r>
              <a:rPr lang="en-US" altLang="zh-CN" sz="1400" dirty="0" smtClean="0"/>
              <a:t>Objection issues with the stage2 for Generic RAN NRM</a:t>
            </a:r>
          </a:p>
          <a:p>
            <a:pPr lvl="0"/>
            <a:r>
              <a:rPr lang="en-US" altLang="zh-CN" sz="1400" dirty="0" smtClean="0"/>
              <a:t>More </a:t>
            </a:r>
            <a:r>
              <a:rPr lang="en-US" altLang="zh-CN" sz="1400" dirty="0"/>
              <a:t>general, REQ-GRAN_NRM-CON-002 suggests this NRM is for Reading only, but many attributes are actually writable. (Note to </a:t>
            </a:r>
            <a:r>
              <a:rPr lang="en-US" altLang="zh-CN" sz="1400" dirty="0" err="1"/>
              <a:t>Balazs</a:t>
            </a:r>
            <a:r>
              <a:rPr lang="en-US" altLang="zh-CN" sz="1400" dirty="0"/>
              <a:t>: Read the requirements carefully before you comment again I am wrong.)</a:t>
            </a:r>
            <a:endParaRPr lang="zh-CN" altLang="zh-CN" sz="1400" dirty="0"/>
          </a:p>
          <a:p>
            <a:pPr lvl="0"/>
            <a:r>
              <a:rPr lang="en-US" altLang="zh-CN" sz="1400" dirty="0"/>
              <a:t>The term NR has been added in some figure titles, but the required additions to the model have not been done, for example:</a:t>
            </a:r>
            <a:endParaRPr lang="zh-CN" altLang="zh-CN" sz="1400" dirty="0"/>
          </a:p>
          <a:p>
            <a:pPr lvl="1"/>
            <a:r>
              <a:rPr lang="en-US" altLang="zh-CN" sz="1400" dirty="0"/>
              <a:t>The “</a:t>
            </a:r>
            <a:r>
              <a:rPr lang="en-US" altLang="zh-CN" sz="1400" dirty="0" err="1"/>
              <a:t>CommonBsFunction</a:t>
            </a:r>
            <a:r>
              <a:rPr lang="en-US" altLang="zh-CN" sz="1400" dirty="0"/>
              <a:t>” attribute “</a:t>
            </a:r>
            <a:r>
              <a:rPr lang="en-US" altLang="zh-CN" sz="1400" dirty="0" err="1"/>
              <a:t>shatedTechnologies</a:t>
            </a:r>
            <a:r>
              <a:rPr lang="en-US" altLang="zh-CN" sz="1400" dirty="0"/>
              <a:t>” is not updated to include NR.</a:t>
            </a:r>
            <a:endParaRPr lang="zh-CN" altLang="zh-CN" sz="1400" dirty="0"/>
          </a:p>
          <a:p>
            <a:pPr lvl="1"/>
            <a:r>
              <a:rPr lang="en-US" altLang="zh-CN" sz="1400" dirty="0"/>
              <a:t>The “</a:t>
            </a:r>
            <a:r>
              <a:rPr lang="en-US" altLang="zh-CN" sz="1400" dirty="0" err="1"/>
              <a:t>ProxyBsFunction</a:t>
            </a:r>
            <a:r>
              <a:rPr lang="en-US" altLang="zh-CN" sz="1400" dirty="0"/>
              <a:t>” is not updated to include NR.</a:t>
            </a:r>
            <a:endParaRPr lang="zh-CN" altLang="zh-CN" sz="1400" dirty="0"/>
          </a:p>
          <a:p>
            <a:pPr lvl="1"/>
            <a:r>
              <a:rPr lang="en-US" altLang="zh-CN" sz="1400" dirty="0"/>
              <a:t>The “</a:t>
            </a:r>
            <a:r>
              <a:rPr lang="en-US" altLang="zh-CN" sz="1400" dirty="0" err="1"/>
              <a:t>ProxyCell</a:t>
            </a:r>
            <a:r>
              <a:rPr lang="en-US" altLang="zh-CN" sz="1400" dirty="0"/>
              <a:t>” is not updated to include NR.</a:t>
            </a:r>
            <a:endParaRPr lang="zh-CN" altLang="zh-CN" sz="1400" dirty="0"/>
          </a:p>
          <a:p>
            <a:pPr lvl="0"/>
            <a:r>
              <a:rPr lang="en-US" altLang="zh-CN" sz="1400" dirty="0"/>
              <a:t>A “</a:t>
            </a:r>
            <a:r>
              <a:rPr lang="en-US" altLang="zh-CN" sz="1400" dirty="0" err="1"/>
              <a:t>ProxyBsFunction</a:t>
            </a:r>
            <a:r>
              <a:rPr lang="en-US" altLang="zh-CN" sz="1400" dirty="0"/>
              <a:t>” is related to only one “</a:t>
            </a:r>
            <a:r>
              <a:rPr lang="en-US" altLang="zh-CN" sz="1400" dirty="0" err="1"/>
              <a:t>CommonBsFunction</a:t>
            </a:r>
            <a:r>
              <a:rPr lang="en-US" altLang="zh-CN" sz="1400" dirty="0"/>
              <a:t>”. This is probably too restrictive.</a:t>
            </a:r>
            <a:endParaRPr lang="zh-CN" altLang="zh-CN" sz="1400" dirty="0"/>
          </a:p>
          <a:p>
            <a:pPr lvl="0"/>
            <a:r>
              <a:rPr lang="en-US" altLang="zh-CN" sz="1400" dirty="0"/>
              <a:t>It is nor clear how “</a:t>
            </a:r>
            <a:r>
              <a:rPr lang="en-US" altLang="zh-CN" sz="1400" dirty="0" err="1"/>
              <a:t>CommonBsFunction</a:t>
            </a:r>
            <a:r>
              <a:rPr lang="en-US" altLang="zh-CN" sz="1400" dirty="0"/>
              <a:t>” should be used in practice.</a:t>
            </a:r>
            <a:endParaRPr lang="zh-CN" altLang="zh-CN" sz="1400" dirty="0"/>
          </a:p>
          <a:p>
            <a:pPr lvl="0"/>
            <a:r>
              <a:rPr lang="en-US" altLang="zh-CN" sz="1400" dirty="0"/>
              <a:t>The type of “</a:t>
            </a:r>
            <a:r>
              <a:rPr lang="en-US" altLang="zh-CN" sz="1400" dirty="0" err="1"/>
              <a:t>sharedTechnologies</a:t>
            </a:r>
            <a:r>
              <a:rPr lang="en-US" altLang="zh-CN" sz="1400" dirty="0"/>
              <a:t>” is an integer with multiplicity “1”, which is nonsense of course. It should be an ENUM(of base type string) with multiplicity “1…4”.</a:t>
            </a:r>
            <a:endParaRPr lang="zh-CN" altLang="zh-CN" sz="1400" dirty="0"/>
          </a:p>
          <a:p>
            <a:pPr lvl="0"/>
            <a:r>
              <a:rPr lang="en-US" altLang="zh-CN" sz="1400" dirty="0"/>
              <a:t>The “</a:t>
            </a:r>
            <a:r>
              <a:rPr lang="en-US" altLang="zh-CN" sz="1400" dirty="0" err="1"/>
              <a:t>maxAzimuthValue</a:t>
            </a:r>
            <a:r>
              <a:rPr lang="en-US" altLang="zh-CN" sz="1400" dirty="0"/>
              <a:t>” attribute of  “</a:t>
            </a:r>
            <a:r>
              <a:rPr lang="en-US" altLang="zh-CN" sz="1400" dirty="0" err="1"/>
              <a:t>AntennaFunction</a:t>
            </a:r>
            <a:r>
              <a:rPr lang="en-US" altLang="zh-CN" sz="1400" dirty="0"/>
              <a:t>” is writable. What does that mean? Is this value not given by the antenna? If yes, why is it writable then? Does it mean that the max value is controllable and may be set to values below the max value given by the antenna design? The attribute definition states the attribute has no operational impact, though-</a:t>
            </a:r>
            <a:endParaRPr lang="zh-CN" altLang="zh-CN" sz="1400" dirty="0"/>
          </a:p>
          <a:p>
            <a:pPr lvl="0"/>
            <a:r>
              <a:rPr lang="en-US" altLang="zh-CN" sz="1400" dirty="0"/>
              <a:t>The definition of “</a:t>
            </a:r>
            <a:r>
              <a:rPr lang="en-US" altLang="zh-CN" sz="1400" dirty="0" err="1"/>
              <a:t>fqBand</a:t>
            </a:r>
            <a:r>
              <a:rPr lang="en-US" altLang="zh-CN" sz="1400" dirty="0"/>
              <a:t>” points to a voided clause.</a:t>
            </a:r>
            <a:endParaRPr lang="zh-CN" altLang="zh-CN" sz="1400" dirty="0"/>
          </a:p>
          <a:p>
            <a:pPr lvl="0"/>
            <a:r>
              <a:rPr lang="en-US" altLang="zh-CN" sz="1400" dirty="0"/>
              <a:t>The “</a:t>
            </a:r>
            <a:r>
              <a:rPr lang="en-US" altLang="zh-CN" sz="1400" dirty="0" err="1"/>
              <a:t>tmaStateFlag</a:t>
            </a:r>
            <a:r>
              <a:rPr lang="en-US" altLang="zh-CN" sz="1400" dirty="0"/>
              <a:t>” attribute pulls the representation of an alarm condition on the </a:t>
            </a:r>
            <a:r>
              <a:rPr lang="en-US" altLang="zh-CN" sz="1400" dirty="0" err="1"/>
              <a:t>Iuant</a:t>
            </a:r>
            <a:r>
              <a:rPr lang="en-US" altLang="zh-CN" sz="1400" dirty="0"/>
              <a:t> interface into OAM. I wonder why this is not translated into the normal alarm conditions we have. At least it is specified “</a:t>
            </a:r>
            <a:r>
              <a:rPr lang="en-US" altLang="zh-CN" sz="1400" dirty="0" err="1"/>
              <a:t>TMAFunction</a:t>
            </a:r>
            <a:r>
              <a:rPr lang="en-US" altLang="zh-CN" sz="1400" dirty="0"/>
              <a:t>” supports alarm notifications.</a:t>
            </a:r>
            <a:endParaRPr lang="zh-CN" altLang="zh-CN" sz="1400" dirty="0"/>
          </a:p>
          <a:p>
            <a:endParaRPr lang="zh-CN" altLang="en-US" sz="1400" dirty="0"/>
          </a:p>
        </p:txBody>
      </p:sp>
      <p:sp>
        <p:nvSpPr>
          <p:cNvPr id="9" name="矩形 8"/>
          <p:cNvSpPr/>
          <p:nvPr/>
        </p:nvSpPr>
        <p:spPr>
          <a:xfrm>
            <a:off x="1482810" y="5731653"/>
            <a:ext cx="9374221" cy="307777"/>
          </a:xfrm>
          <a:prstGeom prst="rect">
            <a:avLst/>
          </a:prstGeom>
        </p:spPr>
        <p:txBody>
          <a:bodyPr wrap="square">
            <a:spAutoFit/>
          </a:bodyPr>
          <a:lstStyle/>
          <a:p>
            <a:r>
              <a:rPr lang="en-US" altLang="zh-CN" sz="1400" dirty="0">
                <a:solidFill>
                  <a:srgbClr val="FF0000"/>
                </a:solidFill>
              </a:rPr>
              <a:t>Above open issues are not relevant to the </a:t>
            </a:r>
            <a:r>
              <a:rPr lang="en-US" altLang="zh-CN" sz="1400" dirty="0" smtClean="0">
                <a:solidFill>
                  <a:srgbClr val="FF0000"/>
                </a:solidFill>
              </a:rPr>
              <a:t>NSA_SBMA WID objectives, </a:t>
            </a:r>
            <a:r>
              <a:rPr lang="en-US" altLang="zh-CN" sz="1400" dirty="0">
                <a:solidFill>
                  <a:srgbClr val="FF0000"/>
                </a:solidFill>
              </a:rPr>
              <a:t>which request major stage2 </a:t>
            </a:r>
            <a:r>
              <a:rPr lang="en-US" altLang="zh-CN" sz="1400" dirty="0" smtClean="0">
                <a:solidFill>
                  <a:srgbClr val="FF0000"/>
                </a:solidFill>
              </a:rPr>
              <a:t>update</a:t>
            </a:r>
            <a:endParaRPr lang="zh-CN" altLang="en-US" sz="1400" dirty="0">
              <a:solidFill>
                <a:srgbClr val="FF0000"/>
              </a:solidFill>
            </a:endParaRPr>
          </a:p>
        </p:txBody>
      </p:sp>
    </p:spTree>
    <p:extLst>
      <p:ext uri="{BB962C8B-B14F-4D97-AF65-F5344CB8AC3E}">
        <p14:creationId xmlns:p14="http://schemas.microsoft.com/office/powerpoint/2010/main" val="358409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0" y="115479"/>
            <a:ext cx="9700182" cy="619812"/>
          </a:xfrm>
        </p:spPr>
        <p:txBody>
          <a:bodyPr/>
          <a:lstStyle/>
          <a:p>
            <a:r>
              <a:rPr lang="en-US" dirty="0" smtClean="0"/>
              <a:t>Proposed Way forward for R17 NSA_SBMA </a:t>
            </a:r>
            <a:endParaRPr lang="en-US" dirty="0"/>
          </a:p>
        </p:txBody>
      </p:sp>
      <p:sp>
        <p:nvSpPr>
          <p:cNvPr id="4" name="内容占位符 2"/>
          <p:cNvSpPr>
            <a:spLocks noGrp="1"/>
          </p:cNvSpPr>
          <p:nvPr>
            <p:ph idx="4294967295"/>
          </p:nvPr>
        </p:nvSpPr>
        <p:spPr>
          <a:xfrm>
            <a:off x="612899" y="1673130"/>
            <a:ext cx="10696331" cy="4097941"/>
          </a:xfrm>
          <a:prstGeom prst="rect">
            <a:avLst/>
          </a:prstGeom>
        </p:spPr>
        <p:txBody>
          <a:bodyPr/>
          <a:lstStyle/>
          <a:p>
            <a:r>
              <a:rPr lang="en-US" altLang="zh-CN" sz="1400" dirty="0"/>
              <a:t>1.	Specify the solution sets for management of 5G NSA scenarios identified in TR 28.925, (i.e. providing YANG and YAML solution set for legacy nodes NRM in the EUTRAN NRM and RAN NRM</a:t>
            </a:r>
            <a:r>
              <a:rPr lang="en-US" altLang="zh-CN" sz="1400" dirty="0" smtClean="0"/>
              <a:t>).</a:t>
            </a:r>
          </a:p>
          <a:p>
            <a:pPr marL="11113" indent="0">
              <a:buNone/>
            </a:pPr>
            <a:r>
              <a:rPr lang="en-US" altLang="zh-CN" sz="1400" dirty="0" err="1" smtClean="0">
                <a:solidFill>
                  <a:srgbClr val="00B0F0"/>
                </a:solidFill>
              </a:rPr>
              <a:t>wayforward</a:t>
            </a:r>
            <a:r>
              <a:rPr lang="en-US" altLang="zh-CN" sz="1400" dirty="0" smtClean="0">
                <a:solidFill>
                  <a:srgbClr val="00B0F0"/>
                </a:solidFill>
              </a:rPr>
              <a:t>: </a:t>
            </a:r>
            <a:r>
              <a:rPr lang="en-US" altLang="zh-CN" sz="1400" dirty="0">
                <a:solidFill>
                  <a:srgbClr val="00B0F0"/>
                </a:solidFill>
              </a:rPr>
              <a:t>Related to the </a:t>
            </a:r>
            <a:r>
              <a:rPr lang="en-US" altLang="zh-CN" sz="1400" dirty="0" smtClean="0">
                <a:solidFill>
                  <a:srgbClr val="00B0F0"/>
                </a:solidFill>
              </a:rPr>
              <a:t>objection on the broader issue of stage2. Pause </a:t>
            </a:r>
            <a:r>
              <a:rPr lang="en-US" altLang="zh-CN" sz="1400" dirty="0">
                <a:solidFill>
                  <a:srgbClr val="00B0F0"/>
                </a:solidFill>
              </a:rPr>
              <a:t>the </a:t>
            </a:r>
            <a:r>
              <a:rPr lang="en-US" altLang="zh-CN" sz="1400" dirty="0" smtClean="0">
                <a:solidFill>
                  <a:srgbClr val="00B0F0"/>
                </a:solidFill>
              </a:rPr>
              <a:t>stage 3 modification in Rel-17 until stage 2 is fixed by the group. </a:t>
            </a:r>
            <a:endParaRPr lang="zh-CN" altLang="en-US" sz="1400" dirty="0">
              <a:solidFill>
                <a:srgbClr val="00B0F0"/>
              </a:solidFill>
            </a:endParaRPr>
          </a:p>
          <a:p>
            <a:endParaRPr lang="en-US" altLang="zh-CN" sz="1400" dirty="0"/>
          </a:p>
          <a:p>
            <a:r>
              <a:rPr lang="en-US" altLang="zh-CN" sz="1400" dirty="0"/>
              <a:t>2.	Specify what parts support the Service Based Management Architecture (SBMA; used in 5G) and what parts support the IRP architecture (used before 5G) in the Generic NRM TS (supports both SBMA and IRP architecture</a:t>
            </a:r>
            <a:r>
              <a:rPr lang="en-US" altLang="zh-CN" sz="1400" dirty="0" smtClean="0"/>
              <a:t>).</a:t>
            </a:r>
          </a:p>
          <a:p>
            <a:pPr marL="11113" indent="0">
              <a:buNone/>
            </a:pPr>
            <a:r>
              <a:rPr lang="en-US" altLang="zh-CN" sz="1400" dirty="0" err="1">
                <a:solidFill>
                  <a:srgbClr val="00B0F0"/>
                </a:solidFill>
              </a:rPr>
              <a:t>wayforward</a:t>
            </a:r>
            <a:r>
              <a:rPr lang="en-US" altLang="zh-CN" sz="1400" dirty="0" smtClean="0">
                <a:solidFill>
                  <a:srgbClr val="00B0F0"/>
                </a:solidFill>
              </a:rPr>
              <a:t>: Select what IOCs in 28.622 can be reused in SBMA, and add related description in the corresponding IOC. We can try to finalize this in Rel-17 next meeting.</a:t>
            </a:r>
            <a:endParaRPr lang="zh-CN" altLang="en-US" sz="1400" dirty="0">
              <a:solidFill>
                <a:srgbClr val="00B0F0"/>
              </a:solidFill>
            </a:endParaRPr>
          </a:p>
          <a:p>
            <a:endParaRPr lang="en-US" altLang="zh-CN" sz="1400" dirty="0"/>
          </a:p>
          <a:p>
            <a:r>
              <a:rPr lang="en-US" altLang="zh-CN" sz="1400" dirty="0" smtClean="0"/>
              <a:t>3</a:t>
            </a:r>
            <a:r>
              <a:rPr lang="en-US" altLang="zh-CN" sz="1400" dirty="0"/>
              <a:t>.	Specify inventory NRM for 3GPP systems using SBMA.</a:t>
            </a:r>
          </a:p>
          <a:p>
            <a:pPr marL="11113" indent="0">
              <a:buNone/>
            </a:pPr>
            <a:r>
              <a:rPr lang="en-US" altLang="zh-CN" sz="1400" dirty="0" err="1">
                <a:solidFill>
                  <a:srgbClr val="00B0F0"/>
                </a:solidFill>
              </a:rPr>
              <a:t>wayforward</a:t>
            </a:r>
            <a:r>
              <a:rPr lang="en-US" altLang="zh-CN" sz="1400" dirty="0">
                <a:solidFill>
                  <a:srgbClr val="00B0F0"/>
                </a:solidFill>
              </a:rPr>
              <a:t>: </a:t>
            </a:r>
            <a:r>
              <a:rPr lang="en-US" altLang="zh-CN" sz="1400" dirty="0" smtClean="0">
                <a:solidFill>
                  <a:srgbClr val="00B0F0"/>
                </a:solidFill>
              </a:rPr>
              <a:t>Related to the objection</a:t>
            </a:r>
            <a:r>
              <a:rPr lang="en-US" altLang="zh-CN" sz="1400" dirty="0">
                <a:solidFill>
                  <a:srgbClr val="00B0F0"/>
                </a:solidFill>
              </a:rPr>
              <a:t> on the broader issue of stage2</a:t>
            </a:r>
            <a:r>
              <a:rPr lang="en-US" altLang="zh-CN" sz="1400" dirty="0" smtClean="0">
                <a:solidFill>
                  <a:srgbClr val="00B0F0"/>
                </a:solidFill>
              </a:rPr>
              <a:t>. Pause this </a:t>
            </a:r>
            <a:r>
              <a:rPr lang="en-US" altLang="zh-CN" sz="1400" dirty="0">
                <a:solidFill>
                  <a:srgbClr val="00B0F0"/>
                </a:solidFill>
              </a:rPr>
              <a:t>modification in Rel-17 until stage 2 is fixed by the group. </a:t>
            </a:r>
            <a:endParaRPr lang="en-US" altLang="zh-CN" sz="1400" dirty="0" smtClean="0">
              <a:solidFill>
                <a:srgbClr val="00B0F0"/>
              </a:solidFill>
            </a:endParaRPr>
          </a:p>
          <a:p>
            <a:pPr marL="11113" indent="0">
              <a:buNone/>
            </a:pPr>
            <a:endParaRPr lang="en-US" altLang="zh-CN" sz="1400" dirty="0">
              <a:solidFill>
                <a:srgbClr val="00B0F0"/>
              </a:solidFill>
            </a:endParaRPr>
          </a:p>
          <a:p>
            <a:pPr marL="11113" indent="0">
              <a:buNone/>
            </a:pPr>
            <a:r>
              <a:rPr lang="en-US" altLang="zh-CN" sz="1400" dirty="0" smtClean="0">
                <a:solidFill>
                  <a:srgbClr val="00B0F0"/>
                </a:solidFill>
              </a:rPr>
              <a:t>With the analysis above, we propose to update the rel-17 WID with only focus on objective 2 with modification of TS 28.622. I.e. Remove objective 1 and 3.  If group agrees, we will bring update WID and related contributions. The target is to finalize the Rel-17 WID in SA5#141e.</a:t>
            </a:r>
          </a:p>
        </p:txBody>
      </p:sp>
    </p:spTree>
    <p:extLst>
      <p:ext uri="{BB962C8B-B14F-4D97-AF65-F5344CB8AC3E}">
        <p14:creationId xmlns:p14="http://schemas.microsoft.com/office/powerpoint/2010/main" val="1682831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613C568A-0C46-4592-BB68-CDB41342D77A}">
  <ds:schemaRefs>
    <ds:schemaRef ds:uri="http://schemas.openxmlformats.org/package/2006/metadata/core-properties"/>
    <ds:schemaRef ds:uri="http://schemas.microsoft.com/office/infopath/2007/PartnerControls"/>
    <ds:schemaRef ds:uri="http://www.w3.org/XML/1998/namespace"/>
    <ds:schemaRef ds:uri="http://purl.org/dc/dcmitype/"/>
    <ds:schemaRef ds:uri="http://schemas.microsoft.com/office/2006/documentManagement/types"/>
    <ds:schemaRef ds:uri="6f846979-0e6f-42ff-8b87-e1893efeda99"/>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60512</TotalTime>
  <Words>600</Words>
  <Application>Microsoft Office PowerPoint</Application>
  <PresentationFormat>宽屏</PresentationFormat>
  <Paragraphs>65</Paragraphs>
  <Slides>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等线</vt:lpstr>
      <vt:lpstr>宋体</vt:lpstr>
      <vt:lpstr>微软雅黑</vt:lpstr>
      <vt:lpstr>Arial</vt:lpstr>
      <vt:lpstr>Calibri</vt:lpstr>
      <vt:lpstr>Times New Roman</vt:lpstr>
      <vt:lpstr>Wingdings</vt:lpstr>
      <vt:lpstr>Office Theme</vt:lpstr>
      <vt:lpstr>    Discussion paper on way forward for R17 NSA_SBMA </vt:lpstr>
      <vt:lpstr>SA5#140e related tdocs</vt:lpstr>
      <vt:lpstr>Current situation for R17 NSA_SBMA</vt:lpstr>
      <vt:lpstr>Objection issues with stage2</vt:lpstr>
      <vt:lpstr>Proposed Way forward for R17 NSA_SBMA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d3</cp:lastModifiedBy>
  <cp:revision>637</cp:revision>
  <dcterms:created xsi:type="dcterms:W3CDTF">2019-03-13T01:38:36Z</dcterms:created>
  <dcterms:modified xsi:type="dcterms:W3CDTF">2021-12-09T08:15:43Z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(3)1kBLl80qruEEXii53zo/xYWlsPcmtoyH+s7M6HtlWGIPips5EjjhPIbNRKtKqun3R1e4eqYv
RRVtNbWRsyNWM+muRSU/euvgDTiIatHLVC8cW4WpcnLKdbPokjcEcUy4odLOhjTe2fxWfklD
G6B4K+cOT2Dca5a7TT9D14nAZqQ0E6szcLBDNynER7m5jt3mOqvxp3C5pxovNUWR+/QaAJ60
/ujNp9kLbaKg0N6Wpz</vt:lpwstr>
  </property>
  <property fmtid="{D5CDD505-2E9C-101B-9397-08002B2CF9AE}" pid="4" name="_2015_ms_pID_7253431">
    <vt:lpwstr>OPzJCrecEpJnzt5J8SBEa8Jm+ZyWIlpHApBT2lkrrOIaG3bqfBfMGE
zSFyyqqXi7yIlLlJ/OblSftYPjZIIwXanzgTESKlLlF0dbp/FoGmYCb3xwLeaGxdlFVbc30M
oDR/V+qe6jwHmgRbNuEOm2qSpoBDCvB4eayhbL2/B7hqUOZEcfKZkx80QqJVGZ9NPOgXtPzN
OpxqS4p5yQGE97HMz3noNtp0a/FZTj3kdAQ8</vt:lpwstr>
  </property>
  <property fmtid="{D5CDD505-2E9C-101B-9397-08002B2CF9AE}" pid="5" name="_2015_ms_pID_7253432">
    <vt:lpwstr>Sg==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1637976326</vt:lpwstr>
  </property>
</Properties>
</file>