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11">
  <p:sldMasterIdLst>
    <p:sldMasterId id="2147483729" r:id="rId4"/>
  </p:sldMasterIdLst>
  <p:notesMasterIdLst>
    <p:notesMasterId r:id="rId16"/>
  </p:notesMasterIdLst>
  <p:handoutMasterIdLst>
    <p:handoutMasterId r:id="rId17"/>
  </p:handoutMasterIdLst>
  <p:sldIdLst>
    <p:sldId id="303" r:id="rId5"/>
    <p:sldId id="970" r:id="rId6"/>
    <p:sldId id="262" r:id="rId7"/>
    <p:sldId id="992" r:id="rId8"/>
    <p:sldId id="993" r:id="rId9"/>
    <p:sldId id="267" r:id="rId10"/>
    <p:sldId id="988" r:id="rId11"/>
    <p:sldId id="991" r:id="rId12"/>
    <p:sldId id="277" r:id="rId13"/>
    <p:sldId id="994" r:id="rId14"/>
    <p:sldId id="990" r:id="rId15"/>
  </p:sldIdLst>
  <p:sldSz cx="12192000" cy="6858000"/>
  <p:notesSz cx="6797675" cy="9928225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608013" indent="-150813" algn="l" rtl="0" eaLnBrk="0" fontAlgn="base" hangingPunct="0">
      <a:spcBef>
        <a:spcPct val="0"/>
      </a:spcBef>
      <a:spcAft>
        <a:spcPct val="0"/>
      </a:spcAft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1217613" indent="-303213" algn="l" rtl="0" eaLnBrk="0" fontAlgn="base" hangingPunct="0">
      <a:spcBef>
        <a:spcPct val="0"/>
      </a:spcBef>
      <a:spcAft>
        <a:spcPct val="0"/>
      </a:spcAft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827213" indent="-455613" algn="l" rtl="0" eaLnBrk="0" fontAlgn="base" hangingPunct="0">
      <a:spcBef>
        <a:spcPct val="0"/>
      </a:spcBef>
      <a:spcAft>
        <a:spcPct val="0"/>
      </a:spcAft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2436813" indent="-608013" algn="l" rtl="0" eaLnBrk="0" fontAlgn="base" hangingPunct="0">
      <a:spcBef>
        <a:spcPct val="0"/>
      </a:spcBef>
      <a:spcAft>
        <a:spcPct val="0"/>
      </a:spcAft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ricsson User 10-11" initials="EU" lastIdx="1" clrIdx="0">
    <p:extLst>
      <p:ext uri="{19B8F6BF-5375-455C-9EA6-DF929625EA0E}">
        <p15:presenceInfo xmlns:p15="http://schemas.microsoft.com/office/powerpoint/2012/main" userId="Ericsson User 10-11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5C88D0"/>
    <a:srgbClr val="2A6EA8"/>
    <a:srgbClr val="0000FF"/>
    <a:srgbClr val="FFFFCC"/>
    <a:srgbClr val="72AF2F"/>
    <a:srgbClr val="C1E442"/>
    <a:srgbClr val="FFFF99"/>
    <a:srgbClr val="C6D254"/>
    <a:srgbClr val="000000"/>
    <a:srgbClr val="B1D25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AF606853-7671-496A-8E4F-DF71F8EC918B}" styleName="Dark Style 1 - Accent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9023" autoAdjust="0"/>
    <p:restoredTop sz="93362" autoAdjust="0"/>
  </p:normalViewPr>
  <p:slideViewPr>
    <p:cSldViewPr snapToGrid="0">
      <p:cViewPr varScale="1">
        <p:scale>
          <a:sx n="132" d="100"/>
          <a:sy n="132" d="100"/>
        </p:scale>
        <p:origin x="120" y="19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 snapToGrid="0">
      <p:cViewPr varScale="1">
        <p:scale>
          <a:sx n="73" d="100"/>
          <a:sy n="73" d="100"/>
        </p:scale>
        <p:origin x="-2280" y="-102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AA78BAD3-FC21-4679-B770-3EA085F20603}" type="datetime1">
              <a:rPr lang="en-US"/>
              <a:pPr>
                <a:defRPr/>
              </a:pPr>
              <a:t>11/19/2021</a:t>
            </a:fld>
            <a:endParaRPr lang="en-US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817FF792-3EB9-44FA-9386-5606498586B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522078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BE730920-F8FB-4BAB-A0E2-B112E44812FA}" type="datetime1">
              <a:rPr lang="en-US"/>
              <a:pPr>
                <a:defRPr/>
              </a:pPr>
              <a:t>11/19/2021</a:t>
            </a:fld>
            <a:endParaRPr lang="en-US" dirty="0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8900" y="742950"/>
            <a:ext cx="6619875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6463"/>
            <a:ext cx="4984750" cy="446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27BB3565-DE1F-45E8-8B92-B6CEF3A5A93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5645932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608013"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1217613"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827213"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2436813"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3047924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3657509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4267093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4876678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E31A0830-7958-478F-A687-980EFBB47EC2}" type="slidenum">
              <a:rPr lang="en-GB" altLang="en-US" sz="1200" smtClean="0"/>
              <a:pPr>
                <a:spcBef>
                  <a:spcPct val="0"/>
                </a:spcBef>
              </a:pPr>
              <a:t>1</a:t>
            </a:fld>
            <a:endParaRPr lang="en-GB" altLang="en-US" sz="120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900" y="742950"/>
            <a:ext cx="6621463" cy="3725863"/>
          </a:xfrm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7925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613128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" descr="bubbles_ppt_cover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013" y="0"/>
            <a:ext cx="5145087" cy="6330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30"/>
            <a:ext cx="10363200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10043" y="3839308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609585" indent="0" algn="ctr">
              <a:buNone/>
              <a:defRPr/>
            </a:lvl2pPr>
            <a:lvl3pPr marL="1219170" indent="0" algn="ctr">
              <a:buNone/>
              <a:defRPr/>
            </a:lvl3pPr>
            <a:lvl4pPr marL="1828754" indent="0" algn="ctr">
              <a:buNone/>
              <a:defRPr/>
            </a:lvl4pPr>
            <a:lvl5pPr marL="2438339" indent="0" algn="ctr">
              <a:buNone/>
              <a:defRPr/>
            </a:lvl5pPr>
            <a:lvl6pPr marL="3047924" indent="0" algn="ctr">
              <a:buNone/>
              <a:defRPr/>
            </a:lvl6pPr>
            <a:lvl7pPr marL="3657509" indent="0" algn="ctr">
              <a:buNone/>
              <a:defRPr/>
            </a:lvl7pPr>
            <a:lvl8pPr marL="4267093" indent="0" algn="ctr">
              <a:buNone/>
              <a:defRPr/>
            </a:lvl8pPr>
            <a:lvl9pPr marL="4876678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30231849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609585" indent="-609585">
              <a:buFontTx/>
              <a:buBlip>
                <a:blip r:embed="rId2"/>
              </a:buBlip>
              <a:defRPr/>
            </a:lvl1pPr>
          </a:lstStyle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623381228"/>
      </p:ext>
    </p:extLst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19100" y="1579034"/>
            <a:ext cx="11353800" cy="4487333"/>
          </a:xfrm>
        </p:spPr>
        <p:txBody>
          <a:bodyPr/>
          <a:lstStyle>
            <a:lvl1pPr>
              <a:defRPr/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  <a:lvl6pPr>
              <a:defRPr/>
            </a:lvl6pPr>
          </a:lstStyle>
          <a:p>
            <a:pPr lvl="0"/>
            <a:r>
              <a:rPr lang="fr-FR" noProof="0" dirty="0"/>
              <a:t>Cliquez pour modifier le texte</a:t>
            </a:r>
          </a:p>
          <a:p>
            <a:pPr lvl="1"/>
            <a:r>
              <a:rPr lang="fr-FR" noProof="0" dirty="0"/>
              <a:t>Deuxième niveau</a:t>
            </a:r>
          </a:p>
          <a:p>
            <a:pPr lvl="2"/>
            <a:r>
              <a:rPr lang="fr-FR" noProof="0" dirty="0"/>
              <a:t>Troisième niveau</a:t>
            </a:r>
          </a:p>
          <a:p>
            <a:pPr lvl="3"/>
            <a:r>
              <a:rPr lang="fr-FR" noProof="0" dirty="0"/>
              <a:t>Quatrième niveau</a:t>
            </a:r>
          </a:p>
          <a:p>
            <a:pPr lvl="4"/>
            <a:r>
              <a:rPr lang="fr-FR" noProof="0" dirty="0"/>
              <a:t>Cinquième niveau</a:t>
            </a:r>
          </a:p>
          <a:p>
            <a:pPr lvl="5"/>
            <a:r>
              <a:rPr lang="fr-FR" noProof="0" dirty="0"/>
              <a:t>Sixième niveau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fr-FR" noProof="0" dirty="0"/>
              <a:t>Cliquez pour modifier le titre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695212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3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jpeg"/><Relationship Id="rId5" Type="http://schemas.openxmlformats.org/officeDocument/2006/relationships/image" Target="../media/image1.jpeg"/><Relationship Id="rId4" Type="http://schemas.openxmlformats.org/officeDocument/2006/relationships/theme" Target="../theme/theme1.xml"/><Relationship Id="rId9" Type="http://schemas.openxmlformats.org/officeDocument/2006/relationships/image" Target="../media/image5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14"/>
          <p:cNvSpPr>
            <a:spLocks noChangeArrowheads="1"/>
          </p:cNvSpPr>
          <p:nvPr userDrawn="1"/>
        </p:nvSpPr>
        <p:spPr bwMode="auto">
          <a:xfrm>
            <a:off x="1075646" y="6376873"/>
            <a:ext cx="8224837" cy="333374"/>
          </a:xfrm>
          <a:prstGeom prst="homePlate">
            <a:avLst>
              <a:gd name="adj" fmla="val 91600"/>
            </a:avLst>
          </a:prstGeom>
          <a:solidFill>
            <a:srgbClr val="72AF2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endParaRPr lang="en-US" altLang="en-US" sz="1333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652463" y="228600"/>
            <a:ext cx="9102725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47700" y="1454150"/>
            <a:ext cx="11183938" cy="483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1212963" y="6511925"/>
            <a:ext cx="7950201" cy="234950"/>
          </a:xfrm>
          <a:prstGeom prst="rect">
            <a:avLst/>
          </a:prstGeom>
          <a:noFill/>
        </p:spPr>
        <p:txBody>
          <a:bodyPr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sz="1100" b="1" spc="300" dirty="0">
                <a:ea typeface="+mn-ea"/>
                <a:cs typeface="Arial" panose="020B0604020202020204" pitchFamily="34" charset="0"/>
              </a:rPr>
              <a:t>Discussion paper on </a:t>
            </a:r>
            <a:r>
              <a:rPr lang="en-US" sz="1100" b="1" spc="300" dirty="0">
                <a:ea typeface="+mn-ea"/>
                <a:cs typeface="Arial" panose="020B0604020202020204" pitchFamily="34" charset="0"/>
              </a:rPr>
              <a:t>Async Design</a:t>
            </a:r>
            <a:endParaRPr lang="en-GB" sz="1100" b="1" spc="300" dirty="0">
              <a:ea typeface="+mn-ea"/>
              <a:cs typeface="Arial" panose="020B0604020202020204" pitchFamily="34" charset="0"/>
            </a:endParaRPr>
          </a:p>
          <a:p>
            <a:pPr>
              <a:defRPr/>
            </a:pPr>
            <a:endParaRPr lang="en-GB" sz="1067" b="1" spc="400" dirty="0">
              <a:solidFill>
                <a:schemeClr val="bg1"/>
              </a:solidFill>
            </a:endParaRPr>
          </a:p>
        </p:txBody>
      </p:sp>
      <p:sp>
        <p:nvSpPr>
          <p:cNvPr id="1030" name="Rectangle 15"/>
          <p:cNvSpPr>
            <a:spLocks noChangeArrowheads="1"/>
          </p:cNvSpPr>
          <p:nvPr userDrawn="1"/>
        </p:nvSpPr>
        <p:spPr bwMode="auto">
          <a:xfrm>
            <a:off x="5448300" y="3303588"/>
            <a:ext cx="1238250" cy="29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1333" dirty="0">
                <a:solidFill>
                  <a:schemeClr val="bg1"/>
                </a:solidFill>
              </a:rPr>
              <a:t>© 3GPP 2012</a:t>
            </a:r>
            <a:endParaRPr lang="en-GB" altLang="en-US" sz="1333" dirty="0"/>
          </a:p>
        </p:txBody>
      </p:sp>
      <p:pic>
        <p:nvPicPr>
          <p:cNvPr id="1031" name="Picture 10" descr="3GPP_TM_RD.jpg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98088" y="306388"/>
            <a:ext cx="1584325" cy="920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2" name="Rectangle 16"/>
          <p:cNvSpPr>
            <a:spLocks noChangeArrowheads="1"/>
          </p:cNvSpPr>
          <p:nvPr userDrawn="1"/>
        </p:nvSpPr>
        <p:spPr bwMode="auto">
          <a:xfrm>
            <a:off x="9918700" y="6462713"/>
            <a:ext cx="1027845" cy="2565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1067" dirty="0"/>
              <a:t>© 3GPP 2021</a:t>
            </a:r>
          </a:p>
        </p:txBody>
      </p:sp>
      <p:pic>
        <p:nvPicPr>
          <p:cNvPr id="11" name="Picture 13" descr="green2.jpg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81467" y="6423704"/>
            <a:ext cx="365125" cy="239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Oval 11"/>
          <p:cNvSpPr/>
          <p:nvPr userDrawn="1"/>
        </p:nvSpPr>
        <p:spPr bwMode="auto">
          <a:xfrm>
            <a:off x="11157629" y="6330667"/>
            <a:ext cx="812800" cy="419100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435BA645-663C-49B9-8214-3A0DBAD6F1FF}" type="slidenum">
              <a:rPr lang="en-GB" altLang="en-US" sz="1333" b="1" smtClean="0"/>
              <a:pPr algn="ctr">
                <a:defRPr/>
              </a:pPr>
              <a:t>‹#›</a:t>
            </a:fld>
            <a:endParaRPr lang="en-GB" altLang="en-US" sz="1333" b="1" dirty="0"/>
          </a:p>
          <a:p>
            <a:pPr>
              <a:defRPr/>
            </a:pPr>
            <a:endParaRPr lang="en-GB" altLang="en-US" sz="1333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38" r:id="rId1"/>
    <p:sldLayoutId id="2147483936" r:id="rId2"/>
    <p:sldLayoutId id="2147483940" r:id="rId3"/>
  </p:sldLayoutIdLst>
  <p:transition spd="slow"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200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200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200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200">
          <a:solidFill>
            <a:srgbClr val="FF0000"/>
          </a:solidFill>
          <a:latin typeface="Calibri" pitchFamily="34" charset="0"/>
        </a:defRPr>
      </a:lvl5pPr>
      <a:lvl6pPr marL="609585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6pPr>
      <a:lvl7pPr marL="1219170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7pPr>
      <a:lvl8pPr marL="1828754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8pPr>
      <a:lvl9pPr marL="2438339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9pPr>
    </p:titleStyle>
    <p:bodyStyle>
      <a:lvl1pPr marL="608013" indent="-608013" algn="l" rtl="0" eaLnBrk="0" fontAlgn="base" hangingPunct="0">
        <a:spcBef>
          <a:spcPct val="20000"/>
        </a:spcBef>
        <a:spcAft>
          <a:spcPct val="0"/>
        </a:spcAft>
        <a:buBlip>
          <a:blip r:embed="rId7"/>
        </a:buBlip>
        <a:defRPr sz="3700">
          <a:solidFill>
            <a:schemeClr val="tx1"/>
          </a:solidFill>
          <a:latin typeface="+mn-lt"/>
          <a:ea typeface="+mn-ea"/>
          <a:cs typeface="+mn-cs"/>
        </a:defRPr>
      </a:lvl1pPr>
      <a:lvl2pPr marL="989013" indent="-379413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Blip>
          <a:blip r:embed="rId8"/>
        </a:buBlip>
        <a:defRPr sz="3200">
          <a:solidFill>
            <a:schemeClr val="tx1"/>
          </a:solidFill>
          <a:latin typeface="+mn-lt"/>
        </a:defRPr>
      </a:lvl2pPr>
      <a:lvl3pPr marL="1522413" indent="-303213" algn="l" rtl="0" eaLnBrk="0" fontAlgn="base" hangingPunct="0">
        <a:spcBef>
          <a:spcPct val="20000"/>
        </a:spcBef>
        <a:spcAft>
          <a:spcPct val="0"/>
        </a:spcAft>
        <a:buBlip>
          <a:blip r:embed="rId9"/>
        </a:buBlip>
        <a:defRPr sz="2600">
          <a:solidFill>
            <a:schemeClr val="tx1"/>
          </a:solidFill>
          <a:latin typeface="+mn-lt"/>
        </a:defRPr>
      </a:lvl3pPr>
      <a:lvl4pPr marL="2132013" indent="-3032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600">
          <a:solidFill>
            <a:schemeClr val="tx1"/>
          </a:solidFill>
          <a:latin typeface="+mn-lt"/>
        </a:defRPr>
      </a:lvl4pPr>
      <a:lvl5pPr marL="2741613" indent="-3032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100">
          <a:solidFill>
            <a:schemeClr val="tx1"/>
          </a:solidFill>
          <a:latin typeface="+mn-lt"/>
        </a:defRPr>
      </a:lvl5pPr>
      <a:lvl6pPr marL="3352716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6pPr>
      <a:lvl7pPr marL="3962301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7pPr>
      <a:lvl8pPr marL="4571886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8pPr>
      <a:lvl9pPr marL="5181470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967678" y="2322739"/>
            <a:ext cx="8621712" cy="1966143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n-GB" sz="4800" b="1" i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 </a:t>
            </a:r>
            <a:br>
              <a:rPr lang="en-GB" sz="4800" dirty="0"/>
            </a:br>
            <a:r>
              <a:rPr lang="en-GB" sz="4800" dirty="0"/>
              <a:t> </a:t>
            </a:r>
            <a:r>
              <a:rPr lang="en-GB" altLang="zh-CN" sz="4800" b="1" dirty="0"/>
              <a:t>Discussion paper on Asynchronous interactions design pattern</a:t>
            </a:r>
            <a:br>
              <a:rPr lang="en-US" sz="4800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endParaRPr lang="en-GB" sz="48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147" name="Subtitle 6"/>
          <p:cNvSpPr>
            <a:spLocks noGrp="1"/>
          </p:cNvSpPr>
          <p:nvPr>
            <p:ph type="subTitle" idx="1"/>
          </p:nvPr>
        </p:nvSpPr>
        <p:spPr>
          <a:xfrm>
            <a:off x="2054990" y="4567459"/>
            <a:ext cx="8534400" cy="475059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2667" dirty="0">
                <a:latin typeface="Arial" panose="020B0604020202020204" pitchFamily="34" charset="0"/>
              </a:rPr>
              <a:t>Nokia, Nokia Shanghai Bell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latin typeface="Arial" panose="020B0604020202020204" pitchFamily="34" charset="0"/>
              </a:rPr>
              <a:t>co-authored by Ericsson</a:t>
            </a:r>
            <a:br>
              <a:rPr lang="en-US" altLang="en-US" sz="2667" dirty="0">
                <a:latin typeface="Arial" panose="020B0604020202020204" pitchFamily="34" charset="0"/>
              </a:rPr>
            </a:br>
            <a:endParaRPr lang="en-US" altLang="en-US" sz="2667" dirty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  <a:defRPr/>
            </a:pPr>
            <a:endParaRPr lang="en-GB" altLang="en-US" sz="2667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slow"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EC76A9-E696-482F-BA74-9AC7014F9F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232682" y="50513"/>
            <a:ext cx="10635028" cy="1054388"/>
          </a:xfrm>
        </p:spPr>
        <p:txBody>
          <a:bodyPr>
            <a:normAutofit/>
          </a:bodyPr>
          <a:lstStyle/>
          <a:p>
            <a:r>
              <a:rPr lang="en-US" dirty="0"/>
              <a:t>Asynchronous pattern: Delete an MOI</a:t>
            </a:r>
          </a:p>
        </p:txBody>
      </p:sp>
      <p:pic>
        <p:nvPicPr>
          <p:cNvPr id="9" name="Picture 8" descr="Timeline&#10;&#10;Description automatically generated">
            <a:extLst>
              <a:ext uri="{FF2B5EF4-FFF2-40B4-BE49-F238E27FC236}">
                <a16:creationId xmlns:a16="http://schemas.microsoft.com/office/drawing/2014/main" id="{5F4A2E37-FC4E-4570-A442-494DC1FE1C9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8628" y="1239261"/>
            <a:ext cx="6953250" cy="4657725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73262D1D-5E42-48F2-83DA-10533291E09A}"/>
              </a:ext>
            </a:extLst>
          </p:cNvPr>
          <p:cNvSpPr/>
          <p:nvPr/>
        </p:nvSpPr>
        <p:spPr>
          <a:xfrm>
            <a:off x="6838950" y="2245694"/>
            <a:ext cx="5114422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sz="1600" dirty="0" err="1"/>
              <a:t>deleteMoi</a:t>
            </a:r>
            <a:r>
              <a:rPr lang="en-US" sz="1600" dirty="0"/>
              <a:t> fails first as the IOC needs to prepared before deletion, it needs to be in state </a:t>
            </a:r>
            <a:r>
              <a:rPr lang="en-US" sz="1600" dirty="0" err="1"/>
              <a:t>preparedForDelete</a:t>
            </a:r>
            <a:r>
              <a:rPr lang="en-US" sz="1600" dirty="0"/>
              <a:t>=PREPARED</a:t>
            </a:r>
          </a:p>
          <a:p>
            <a:pPr marL="342900" indent="-342900">
              <a:buFont typeface="+mj-lt"/>
              <a:buAutoNum type="arabicPeriod" startAt="3"/>
            </a:pPr>
            <a:r>
              <a:rPr lang="en-US" sz="1600" dirty="0"/>
              <a:t>Consumer orders the </a:t>
            </a:r>
            <a:r>
              <a:rPr lang="en-US" sz="1600" dirty="0" err="1"/>
              <a:t>startCleanUp</a:t>
            </a:r>
            <a:r>
              <a:rPr lang="en-US" sz="1600" dirty="0"/>
              <a:t> using </a:t>
            </a:r>
            <a:r>
              <a:rPr lang="en-US" sz="1600" dirty="0" err="1"/>
              <a:t>modiyMOIAttributes</a:t>
            </a:r>
            <a:endParaRPr lang="en-US" sz="1600" dirty="0"/>
          </a:p>
          <a:p>
            <a:pPr marL="342900" indent="-342900">
              <a:buFont typeface="+mj-lt"/>
              <a:buAutoNum type="arabicPeriod" startAt="3"/>
            </a:pPr>
            <a:r>
              <a:rPr lang="en-US" sz="1600" dirty="0"/>
              <a:t>Order is sent to stop a associated job</a:t>
            </a:r>
          </a:p>
          <a:p>
            <a:pPr marL="342900" indent="-342900">
              <a:buFont typeface="+mj-lt"/>
              <a:buAutoNum type="arabicPeriod" startAt="5"/>
            </a:pPr>
            <a:r>
              <a:rPr lang="en-US" sz="1600" dirty="0"/>
              <a:t>When the associated job reports “Stopped” </a:t>
            </a:r>
            <a:r>
              <a:rPr lang="en-US" sz="1600" i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preparedForDelete</a:t>
            </a:r>
            <a:r>
              <a:rPr lang="en-US" sz="1600" i="1" dirty="0">
                <a:latin typeface="Courier New" panose="02070309020205020404" pitchFamily="49" charset="0"/>
                <a:cs typeface="Courier New" panose="02070309020205020404" pitchFamily="49" charset="0"/>
              </a:rPr>
              <a:t>=PREPARED </a:t>
            </a:r>
            <a:r>
              <a:rPr lang="en-US" sz="1600" dirty="0"/>
              <a:t>is set.</a:t>
            </a:r>
          </a:p>
          <a:p>
            <a:pPr marL="342900" indent="-342900">
              <a:buFont typeface="+mj-lt"/>
              <a:buAutoNum type="arabicPeriod" startAt="5"/>
            </a:pPr>
            <a:r>
              <a:rPr lang="en-US" sz="1600" dirty="0"/>
              <a:t>The change in the MOI is reported by the </a:t>
            </a:r>
            <a:r>
              <a:rPr lang="en-US" sz="1600" dirty="0" err="1"/>
              <a:t>notifyMOIChanges</a:t>
            </a:r>
            <a:endParaRPr lang="en-US" sz="1600" dirty="0"/>
          </a:p>
          <a:p>
            <a:pPr marL="342900" indent="-342900">
              <a:buFont typeface="+mj-lt"/>
              <a:buAutoNum type="arabicPeriod" startAt="7"/>
            </a:pPr>
            <a:r>
              <a:rPr lang="en-US" sz="1600" dirty="0" err="1"/>
              <a:t>deleteMoi</a:t>
            </a:r>
            <a:r>
              <a:rPr lang="en-US" sz="1600" dirty="0"/>
              <a:t>  succeeds as the MOI is in the correct state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600" dirty="0"/>
              <a:t>Communication between the Provider and the associated process is internal and implementation specific</a:t>
            </a:r>
          </a:p>
        </p:txBody>
      </p:sp>
    </p:spTree>
    <p:extLst>
      <p:ext uri="{BB962C8B-B14F-4D97-AF65-F5344CB8AC3E}">
        <p14:creationId xmlns:p14="http://schemas.microsoft.com/office/powerpoint/2010/main" val="376296111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5BEEB7-4FFB-47F7-9500-CF5C4750EE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2463" y="228600"/>
            <a:ext cx="9102725" cy="787400"/>
          </a:xfrm>
        </p:spPr>
        <p:txBody>
          <a:bodyPr/>
          <a:lstStyle/>
          <a:p>
            <a:r>
              <a:rPr lang="en-US" dirty="0" err="1"/>
              <a:t>Additionals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E9CC22-125D-4A00-B69D-48EF40CD39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7700" y="1250950"/>
            <a:ext cx="9851571" cy="4725307"/>
          </a:xfrm>
        </p:spPr>
        <p:txBody>
          <a:bodyPr/>
          <a:lstStyle/>
          <a:p>
            <a:pPr marL="538163" indent="-538163"/>
            <a:r>
              <a:rPr lang="en-US" sz="2400" dirty="0" err="1">
                <a:ea typeface="Times New Roman" panose="02020603050405020304" pitchFamily="18" charset="0"/>
              </a:rPr>
              <a:t>jobProgress</a:t>
            </a:r>
            <a:r>
              <a:rPr lang="en-US" sz="2400" dirty="0">
                <a:ea typeface="Times New Roman" panose="02020603050405020304" pitchFamily="18" charset="0"/>
              </a:rPr>
              <a:t> may be </a:t>
            </a:r>
            <a:r>
              <a:rPr lang="en-US" sz="2400" b="1" i="1" dirty="0">
                <a:ea typeface="Times New Roman" panose="02020603050405020304" pitchFamily="18" charset="0"/>
              </a:rPr>
              <a:t>polled</a:t>
            </a:r>
            <a:r>
              <a:rPr lang="en-US" sz="2400" dirty="0">
                <a:ea typeface="Times New Roman" panose="02020603050405020304" pitchFamily="18" charset="0"/>
              </a:rPr>
              <a:t> (</a:t>
            </a:r>
            <a:r>
              <a:rPr lang="en-US" sz="2400" dirty="0" err="1">
                <a:ea typeface="Times New Roman" panose="02020603050405020304" pitchFamily="18" charset="0"/>
              </a:rPr>
              <a:t>getMOIAttributes</a:t>
            </a:r>
            <a:r>
              <a:rPr lang="en-US" sz="2400" dirty="0">
                <a:ea typeface="Times New Roman" panose="02020603050405020304" pitchFamily="18" charset="0"/>
              </a:rPr>
              <a:t>) beside or instead of subscribing to notifications</a:t>
            </a:r>
          </a:p>
          <a:p>
            <a:pPr marL="538163" indent="-538163"/>
            <a:r>
              <a:rPr lang="en-US" sz="2400" dirty="0">
                <a:ea typeface="Times New Roman" panose="02020603050405020304" pitchFamily="18" charset="0"/>
              </a:rPr>
              <a:t>To cancel a running associated job set </a:t>
            </a:r>
            <a:r>
              <a:rPr lang="en-US" sz="2400" dirty="0" err="1">
                <a:ea typeface="Times New Roman" panose="02020603050405020304" pitchFamily="18" charset="0"/>
              </a:rPr>
              <a:t>jobProgress.</a:t>
            </a:r>
            <a:r>
              <a:rPr lang="en-US" sz="2400" b="1" i="1" dirty="0" err="1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cancelJob</a:t>
            </a:r>
            <a:r>
              <a:rPr lang="en-US" sz="2400" dirty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=True</a:t>
            </a:r>
            <a:endParaRPr lang="en-US" sz="2400" dirty="0">
              <a:ea typeface="Times New Roman" panose="02020603050405020304" pitchFamily="18" charset="0"/>
            </a:endParaRPr>
          </a:p>
          <a:p>
            <a:pPr marL="538163" indent="-538163"/>
            <a:r>
              <a:rPr lang="en-US" sz="2400" dirty="0">
                <a:ea typeface="Times New Roman" panose="02020603050405020304" pitchFamily="18" charset="0"/>
              </a:rPr>
              <a:t>If </a:t>
            </a:r>
            <a:r>
              <a:rPr lang="en-US" sz="2400" dirty="0" err="1">
                <a:ea typeface="Times New Roman" panose="02020603050405020304" pitchFamily="18" charset="0"/>
              </a:rPr>
              <a:t>jobProgress.</a:t>
            </a:r>
            <a:r>
              <a:rPr lang="en-US" sz="2400" b="1" i="1" dirty="0" err="1">
                <a:ea typeface="Times New Roman" panose="02020603050405020304" pitchFamily="18" charset="0"/>
              </a:rPr>
              <a:t>jobTimer</a:t>
            </a:r>
            <a:r>
              <a:rPr lang="en-US" sz="2400" dirty="0">
                <a:ea typeface="Times New Roman" panose="02020603050405020304" pitchFamily="18" charset="0"/>
              </a:rPr>
              <a:t> is set, the provider automatically cancels the associated job when the timer reaches zero if the job is still running. </a:t>
            </a:r>
          </a:p>
          <a:p>
            <a:pPr marL="538163" indent="-538163"/>
            <a:r>
              <a:rPr lang="en-US" sz="2400" dirty="0">
                <a:ea typeface="Times New Roman" panose="02020603050405020304" pitchFamily="18" charset="0"/>
              </a:rPr>
              <a:t>Provider </a:t>
            </a:r>
            <a:r>
              <a:rPr lang="en-US" sz="2400" b="1" i="1" dirty="0">
                <a:ea typeface="Times New Roman" panose="02020603050405020304" pitchFamily="18" charset="0"/>
              </a:rPr>
              <a:t>system may delete </a:t>
            </a:r>
            <a:r>
              <a:rPr lang="en-US" sz="2400" b="1" i="1" dirty="0" err="1">
                <a:ea typeface="Times New Roman" panose="02020603050405020304" pitchFamily="18" charset="0"/>
              </a:rPr>
              <a:t>jobProgress</a:t>
            </a:r>
            <a:r>
              <a:rPr lang="en-US" sz="2400" b="1" i="1" dirty="0">
                <a:ea typeface="Times New Roman" panose="02020603050405020304" pitchFamily="18" charset="0"/>
              </a:rPr>
              <a:t> </a:t>
            </a:r>
            <a:r>
              <a:rPr lang="en-US" sz="2400" dirty="0">
                <a:ea typeface="Times New Roman" panose="02020603050405020304" pitchFamily="18" charset="0"/>
              </a:rPr>
              <a:t>attributes</a:t>
            </a:r>
            <a:r>
              <a:rPr lang="en-US" sz="2400" b="1" i="1" dirty="0">
                <a:ea typeface="Times New Roman" panose="02020603050405020304" pitchFamily="18" charset="0"/>
              </a:rPr>
              <a:t> </a:t>
            </a:r>
            <a:r>
              <a:rPr lang="en-US" sz="2400" dirty="0">
                <a:ea typeface="Times New Roman" panose="02020603050405020304" pitchFamily="18" charset="0"/>
              </a:rPr>
              <a:t>or “Job” IOCs after the </a:t>
            </a:r>
            <a:r>
              <a:rPr lang="en-US" sz="2400" dirty="0" err="1">
                <a:ea typeface="Times New Roman" panose="02020603050405020304" pitchFamily="18" charset="0"/>
              </a:rPr>
              <a:t>jobProgress.status</a:t>
            </a:r>
            <a:r>
              <a:rPr lang="en-US" sz="2400" dirty="0">
                <a:ea typeface="Times New Roman" panose="02020603050405020304" pitchFamily="18" charset="0"/>
              </a:rPr>
              <a:t> is finished or cancelled AND after some time has elapsed or some condition is met</a:t>
            </a:r>
          </a:p>
          <a:p>
            <a:pPr marL="917591" lvl="1" indent="-538163"/>
            <a:r>
              <a:rPr lang="en-US" sz="2000" dirty="0">
                <a:ea typeface="Times New Roman" panose="02020603050405020304" pitchFamily="18" charset="0"/>
              </a:rPr>
              <a:t>Automatic deletion immediately after the associated process finished is not allowed, as it would make checking the result impossible.</a:t>
            </a:r>
          </a:p>
          <a:p>
            <a:pPr marL="1450991" lvl="2" indent="-538163"/>
            <a:r>
              <a:rPr lang="en-US" sz="1800" dirty="0"/>
              <a:t>E.g., remove jobs that have been finished more then a week ago.</a:t>
            </a:r>
            <a:endParaRPr lang="en-US" sz="1800" dirty="0"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40980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contenu 3"/>
          <p:cNvSpPr>
            <a:spLocks noGrp="1"/>
          </p:cNvSpPr>
          <p:nvPr>
            <p:ph idx="1"/>
          </p:nvPr>
        </p:nvSpPr>
        <p:spPr>
          <a:xfrm>
            <a:off x="419100" y="1579034"/>
            <a:ext cx="11353800" cy="3862916"/>
          </a:xfrm>
        </p:spPr>
        <p:txBody>
          <a:bodyPr/>
          <a:lstStyle/>
          <a:p>
            <a:r>
              <a:rPr lang="en-US" sz="2400" dirty="0"/>
              <a:t>Certain interactions may take a long time, from minutes over hours to even days. It is inappropriate for the REST/Netconf client to keep the connection open (in a single synchronous call) to wait for the result</a:t>
            </a:r>
            <a:endParaRPr lang="en-US" sz="2600" dirty="0"/>
          </a:p>
          <a:p>
            <a:r>
              <a:rPr lang="en-US" sz="2400" dirty="0"/>
              <a:t>For these cases, asynchronous interactions are used</a:t>
            </a:r>
          </a:p>
          <a:p>
            <a:pPr lvl="1"/>
            <a:r>
              <a:rPr lang="en-US" sz="2000" dirty="0"/>
              <a:t>The operation immediately returns the response "Accepted" to indicate that the request was accepted, and processing has started. This typically result in some long running associated job being initiated </a:t>
            </a:r>
          </a:p>
          <a:p>
            <a:pPr lvl="1"/>
            <a:r>
              <a:rPr lang="en-US" sz="2000" dirty="0"/>
              <a:t>The client can subscribe to data change notifications (e.g., </a:t>
            </a:r>
            <a:r>
              <a:rPr lang="en-US" sz="2000" dirty="0" err="1"/>
              <a:t>notifyMOIChanges</a:t>
            </a:r>
            <a:r>
              <a:rPr lang="en-US" sz="2000" dirty="0"/>
              <a:t>) for immediate notification about updates to the status of the associated job </a:t>
            </a:r>
          </a:p>
          <a:p>
            <a:pPr lvl="1"/>
            <a:r>
              <a:rPr lang="en-US" sz="2000" dirty="0"/>
              <a:t>The client can check the status of the associated job by polling</a:t>
            </a:r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Rationale</a:t>
            </a:r>
          </a:p>
        </p:txBody>
      </p:sp>
    </p:spTree>
    <p:extLst>
      <p:ext uri="{BB962C8B-B14F-4D97-AF65-F5344CB8AC3E}">
        <p14:creationId xmlns:p14="http://schemas.microsoft.com/office/powerpoint/2010/main" val="7986638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29DC47-025D-46E5-A82B-022616B04C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4095" y="126692"/>
            <a:ext cx="10929730" cy="1325563"/>
          </a:xfrm>
        </p:spPr>
        <p:txBody>
          <a:bodyPr>
            <a:normAutofit/>
          </a:bodyPr>
          <a:lstStyle/>
          <a:p>
            <a:pPr algn="l"/>
            <a:r>
              <a:rPr lang="en-US" sz="3600" dirty="0"/>
              <a:t>Asynchronous interactions: </a:t>
            </a:r>
            <a:r>
              <a:rPr lang="en-US" sz="2800" dirty="0"/>
              <a:t>Major Aspects to address</a:t>
            </a:r>
            <a:endParaRPr lang="en-US" sz="36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E43EE4-1434-4C45-85A0-05CEDB3E77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8175" y="1364768"/>
            <a:ext cx="10515600" cy="3929772"/>
          </a:xfrm>
        </p:spPr>
        <p:txBody>
          <a:bodyPr>
            <a:normAutofit/>
          </a:bodyPr>
          <a:lstStyle/>
          <a:p>
            <a:r>
              <a:rPr lang="en-US" sz="2600" dirty="0"/>
              <a:t>For typical Asynchronous </a:t>
            </a:r>
            <a:r>
              <a:rPr lang="en-US" sz="2400" dirty="0"/>
              <a:t>interactions</a:t>
            </a:r>
            <a:r>
              <a:rPr lang="en-US" sz="2600" dirty="0"/>
              <a:t>, there are three types of information (Request, Monitoring, Results information) </a:t>
            </a:r>
          </a:p>
          <a:p>
            <a:r>
              <a:rPr lang="en-US" sz="2600" dirty="0"/>
              <a:t>A discussion is needed in SA5 to agree (a) common design pattern(s) for Asynchronous interaction for the following two aspects:</a:t>
            </a:r>
          </a:p>
          <a:p>
            <a:pPr lvl="1"/>
            <a:r>
              <a:rPr lang="en-US" sz="2400" dirty="0"/>
              <a:t>Modeling the different types of information in NRM</a:t>
            </a:r>
          </a:p>
          <a:p>
            <a:pPr lvl="1"/>
            <a:r>
              <a:rPr lang="en-US" sz="2400" dirty="0"/>
              <a:t>Define common Asynchronous Procedures </a:t>
            </a:r>
            <a:r>
              <a:rPr lang="en-US" altLang="zh-CN" sz="2400" dirty="0"/>
              <a:t>aligned with </a:t>
            </a:r>
            <a:r>
              <a:rPr lang="en-US" sz="2400" dirty="0"/>
              <a:t>the NRM model</a:t>
            </a:r>
          </a:p>
        </p:txBody>
      </p:sp>
    </p:spTree>
    <p:extLst>
      <p:ext uri="{BB962C8B-B14F-4D97-AF65-F5344CB8AC3E}">
        <p14:creationId xmlns:p14="http://schemas.microsoft.com/office/powerpoint/2010/main" val="41396951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29DC47-025D-46E5-A82B-022616B04C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4095" y="126692"/>
            <a:ext cx="10929730" cy="1325563"/>
          </a:xfrm>
        </p:spPr>
        <p:txBody>
          <a:bodyPr>
            <a:normAutofit/>
          </a:bodyPr>
          <a:lstStyle/>
          <a:p>
            <a:pPr algn="l"/>
            <a:r>
              <a:rPr lang="en-US" sz="3600" dirty="0"/>
              <a:t>Principles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E43EE4-1434-4C45-85A0-05CEDB3E77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8175" y="1364768"/>
            <a:ext cx="10515600" cy="3929772"/>
          </a:xfrm>
        </p:spPr>
        <p:txBody>
          <a:bodyPr>
            <a:normAutofit/>
          </a:bodyPr>
          <a:lstStyle/>
          <a:p>
            <a:r>
              <a:rPr lang="en-US" sz="2600" dirty="0"/>
              <a:t>All CRUD operations are always synchronous</a:t>
            </a:r>
          </a:p>
          <a:p>
            <a:pPr lvl="1"/>
            <a:r>
              <a:rPr lang="en-US" sz="1600" dirty="0"/>
              <a:t>Introducing asynchronous CRUD is a big and unneeded task</a:t>
            </a:r>
          </a:p>
          <a:p>
            <a:r>
              <a:rPr lang="en-US" sz="2600" dirty="0"/>
              <a:t>Long running interactions are started by CRUD operations</a:t>
            </a:r>
          </a:p>
          <a:p>
            <a:pPr lvl="1"/>
            <a:r>
              <a:rPr lang="en-US" sz="2100" dirty="0"/>
              <a:t>The response for the CRUD operation is NOT delayed to await the result of the long running interaction</a:t>
            </a:r>
          </a:p>
          <a:p>
            <a:r>
              <a:rPr lang="en-US" sz="2600" dirty="0"/>
              <a:t>Request-Information is available as read-write IOCs/attributes</a:t>
            </a:r>
          </a:p>
          <a:p>
            <a:r>
              <a:rPr lang="en-US" sz="2600" dirty="0"/>
              <a:t>Monitoring- and Result-information is available as read-only attributes</a:t>
            </a:r>
          </a:p>
        </p:txBody>
      </p:sp>
    </p:spTree>
    <p:extLst>
      <p:ext uri="{BB962C8B-B14F-4D97-AF65-F5344CB8AC3E}">
        <p14:creationId xmlns:p14="http://schemas.microsoft.com/office/powerpoint/2010/main" val="1000192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29DC47-025D-46E5-A82B-022616B04C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4095" y="126692"/>
            <a:ext cx="10929730" cy="1325563"/>
          </a:xfrm>
        </p:spPr>
        <p:txBody>
          <a:bodyPr>
            <a:normAutofit/>
          </a:bodyPr>
          <a:lstStyle/>
          <a:p>
            <a:pPr algn="l"/>
            <a:r>
              <a:rPr lang="en-US" sz="3600" dirty="0"/>
              <a:t>Asynchronous operation Types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E43EE4-1434-4C45-85A0-05CEDB3E77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8175" y="1364768"/>
            <a:ext cx="10515600" cy="3929772"/>
          </a:xfrm>
        </p:spPr>
        <p:txBody>
          <a:bodyPr>
            <a:normAutofit/>
          </a:bodyPr>
          <a:lstStyle/>
          <a:p>
            <a:pPr>
              <a:buFont typeface="+mj-lt"/>
              <a:buAutoNum type="arabicPeriod"/>
            </a:pPr>
            <a:r>
              <a:rPr lang="en-US" sz="2600" dirty="0"/>
              <a:t>Operations inherently connected to an IOC and invoked using  </a:t>
            </a:r>
            <a:r>
              <a:rPr lang="en-US" sz="2600" dirty="0" err="1"/>
              <a:t>createMOI</a:t>
            </a:r>
            <a:r>
              <a:rPr lang="en-US" sz="2600" dirty="0"/>
              <a:t>, </a:t>
            </a:r>
            <a:r>
              <a:rPr lang="en-US" sz="2600" dirty="0" err="1"/>
              <a:t>modifyMOIAttributes</a:t>
            </a:r>
            <a:r>
              <a:rPr lang="en-US" sz="2600" dirty="0"/>
              <a:t>, </a:t>
            </a:r>
            <a:r>
              <a:rPr lang="en-US" sz="2600" strike="sngStrike" dirty="0" err="1"/>
              <a:t>deleteMOI</a:t>
            </a:r>
            <a:endParaRPr lang="en-US" sz="2600" strike="sngStrike" dirty="0"/>
          </a:p>
          <a:p>
            <a:pPr>
              <a:buFont typeface="+mj-lt"/>
              <a:buAutoNum type="arabicPeriod"/>
            </a:pPr>
            <a:r>
              <a:rPr lang="en-US" sz="2600" dirty="0"/>
              <a:t>Operations </a:t>
            </a:r>
            <a:r>
              <a:rPr lang="en-US" sz="2600" dirty="0">
                <a:solidFill>
                  <a:srgbClr val="0070C0"/>
                </a:solidFill>
              </a:rPr>
              <a:t>Not</a:t>
            </a:r>
            <a:r>
              <a:rPr lang="en-US" sz="2600" dirty="0"/>
              <a:t> inherently connected to IOCs e.g., </a:t>
            </a:r>
            <a:r>
              <a:rPr lang="en-US" sz="2600" dirty="0" err="1"/>
              <a:t>allocateNssi</a:t>
            </a:r>
            <a:r>
              <a:rPr lang="en-US" sz="2600" dirty="0"/>
              <a:t>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100" dirty="0"/>
              <a:t>Create a “Job” IOC to hold the request and the job monitoring/result information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100" dirty="0" err="1"/>
              <a:t>CreateMOI</a:t>
            </a:r>
            <a:r>
              <a:rPr lang="en-US" sz="2100" dirty="0"/>
              <a:t> for the “Job” MOI initiates the interaction, no need  for a dedicated operation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100" dirty="0"/>
              <a:t>The system is allowed to automatically delete such “Job” IOCs (not immediately).</a:t>
            </a:r>
          </a:p>
        </p:txBody>
      </p:sp>
    </p:spTree>
    <p:extLst>
      <p:ext uri="{BB962C8B-B14F-4D97-AF65-F5344CB8AC3E}">
        <p14:creationId xmlns:p14="http://schemas.microsoft.com/office/powerpoint/2010/main" val="12413232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EC76A9-E696-482F-BA74-9AC7014F9F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232682" y="50513"/>
            <a:ext cx="10635028" cy="1054388"/>
          </a:xfrm>
        </p:spPr>
        <p:txBody>
          <a:bodyPr>
            <a:normAutofit/>
          </a:bodyPr>
          <a:lstStyle/>
          <a:p>
            <a:r>
              <a:rPr lang="en-US" dirty="0"/>
              <a:t>Asynchronous pattern: </a:t>
            </a:r>
            <a:r>
              <a:rPr lang="en-US" dirty="0" err="1"/>
              <a:t>CreateMOI</a:t>
            </a:r>
            <a:endParaRPr lang="en-US" dirty="0"/>
          </a:p>
        </p:txBody>
      </p:sp>
      <p:pic>
        <p:nvPicPr>
          <p:cNvPr id="17" name="Picture 16" descr="Diagram&#10;&#10;Description automatically generated">
            <a:extLst>
              <a:ext uri="{FF2B5EF4-FFF2-40B4-BE49-F238E27FC236}">
                <a16:creationId xmlns:a16="http://schemas.microsoft.com/office/drawing/2014/main" id="{0262D792-B077-4BAE-864D-352C36FC62F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8628" y="957262"/>
            <a:ext cx="6248400" cy="5095875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73262D1D-5E42-48F2-83DA-10533291E09A}"/>
              </a:ext>
            </a:extLst>
          </p:cNvPr>
          <p:cNvSpPr/>
          <p:nvPr/>
        </p:nvSpPr>
        <p:spPr>
          <a:xfrm>
            <a:off x="6292850" y="2571751"/>
            <a:ext cx="5660522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sz="1600" dirty="0" err="1"/>
              <a:t>CreateMoi</a:t>
            </a:r>
            <a:r>
              <a:rPr lang="en-US" sz="1600" dirty="0"/>
              <a:t> initiates the process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600" dirty="0"/>
              <a:t>The associated job is started</a:t>
            </a:r>
          </a:p>
          <a:p>
            <a:pPr marL="342900" indent="-342900">
              <a:buFont typeface="+mj-lt"/>
              <a:buAutoNum type="arabicPeriod" startAt="4"/>
            </a:pPr>
            <a:r>
              <a:rPr lang="en-US" sz="1600" dirty="0"/>
              <a:t>The MOI is created in a synchronous manner, its creation indicates the request (including the starting of the long running process) is accepted.</a:t>
            </a:r>
          </a:p>
          <a:p>
            <a:pPr marL="342900" indent="-342900">
              <a:buFont typeface="+mj-lt"/>
              <a:buAutoNum type="arabicPeriod" startAt="4"/>
            </a:pPr>
            <a:r>
              <a:rPr lang="en-US" sz="1600" dirty="0"/>
              <a:t>When the associated job reports progress/finished/failed/success, this is used to set </a:t>
            </a:r>
            <a:r>
              <a:rPr lang="en-US" sz="1600" dirty="0" err="1"/>
              <a:t>jobProgress</a:t>
            </a:r>
            <a:r>
              <a:rPr lang="en-US" sz="1600" dirty="0"/>
              <a:t> in the MOI</a:t>
            </a:r>
          </a:p>
          <a:p>
            <a:pPr marL="342900" indent="-342900">
              <a:buFont typeface="+mj-lt"/>
              <a:buAutoNum type="arabicPeriod" startAt="4"/>
            </a:pPr>
            <a:r>
              <a:rPr lang="en-US" sz="1600" dirty="0"/>
              <a:t>The change in the MOI is reported by the usual data change notifications  (28.532 clause 11.1.1)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600" dirty="0"/>
              <a:t>Communication between the Provider and the associated process is internal and implementation specific.</a:t>
            </a:r>
          </a:p>
        </p:txBody>
      </p:sp>
    </p:spTree>
    <p:extLst>
      <p:ext uri="{BB962C8B-B14F-4D97-AF65-F5344CB8AC3E}">
        <p14:creationId xmlns:p14="http://schemas.microsoft.com/office/powerpoint/2010/main" val="42504190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5BEEB7-4FFB-47F7-9500-CF5C4750EE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err="1">
                <a:ea typeface="Times New Roman" panose="02020603050405020304" pitchFamily="18" charset="0"/>
              </a:rPr>
              <a:t>JobProgress</a:t>
            </a:r>
            <a:r>
              <a:rPr lang="en-US" sz="4000" dirty="0">
                <a:ea typeface="Times New Roman" panose="02020603050405020304" pitchFamily="18" charset="0"/>
              </a:rPr>
              <a:t> - Datatype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E9CC22-125D-4A00-B69D-48EF40CD39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7700" y="1454150"/>
            <a:ext cx="9851571" cy="4522107"/>
          </a:xfrm>
        </p:spPr>
        <p:txBody>
          <a:bodyPr/>
          <a:lstStyle/>
          <a:p>
            <a:pPr marL="538163" indent="-538163"/>
            <a:r>
              <a:rPr lang="en-US" sz="2800" dirty="0">
                <a:ea typeface="Times New Roman" panose="02020603050405020304" pitchFamily="18" charset="0"/>
              </a:rPr>
              <a:t>Contains monitoring and result information</a:t>
            </a:r>
          </a:p>
          <a:p>
            <a:pPr marL="538163" indent="-538163"/>
            <a:r>
              <a:rPr lang="en-US" sz="2800" dirty="0">
                <a:ea typeface="Times New Roman" panose="02020603050405020304" pitchFamily="18" charset="0"/>
              </a:rPr>
              <a:t>Shall be uniform for all asynchronous operations</a:t>
            </a:r>
          </a:p>
          <a:p>
            <a:pPr marL="538163" indent="-538163"/>
            <a:r>
              <a:rPr lang="en-US" sz="2800" dirty="0">
                <a:ea typeface="Times New Roman" panose="02020603050405020304" pitchFamily="18" charset="0"/>
              </a:rPr>
              <a:t>May have a cardinality greater than 1</a:t>
            </a:r>
          </a:p>
          <a:p>
            <a:pPr marL="538163" indent="-538163"/>
            <a:r>
              <a:rPr lang="en-US" sz="2800" dirty="0">
                <a:ea typeface="Times New Roman" panose="02020603050405020304" pitchFamily="18" charset="0"/>
              </a:rPr>
              <a:t>Mandatory structured attribute named </a:t>
            </a:r>
            <a:r>
              <a:rPr lang="en-US" sz="2800" dirty="0" err="1">
                <a:ea typeface="Times New Roman" panose="02020603050405020304" pitchFamily="18" charset="0"/>
              </a:rPr>
              <a:t>jobProgress</a:t>
            </a:r>
            <a:r>
              <a:rPr lang="en-US" sz="2800" dirty="0">
                <a:ea typeface="Times New Roman" panose="02020603050405020304" pitchFamily="18" charset="0"/>
              </a:rPr>
              <a:t> and  defined with a datatype </a:t>
            </a:r>
            <a:r>
              <a:rPr lang="en-US" sz="2800" dirty="0" err="1">
                <a:ea typeface="Times New Roman" panose="02020603050405020304" pitchFamily="18" charset="0"/>
              </a:rPr>
              <a:t>jobProgress</a:t>
            </a:r>
            <a:endParaRPr lang="en-US" sz="2800" dirty="0">
              <a:ea typeface="Times New Roman" panose="02020603050405020304" pitchFamily="18" charset="0"/>
            </a:endParaRPr>
          </a:p>
          <a:p>
            <a:pPr marL="538163" indent="-538163"/>
            <a:r>
              <a:rPr lang="en-US" sz="2800" dirty="0">
                <a:ea typeface="Times New Roman" panose="02020603050405020304" pitchFamily="18" charset="0"/>
              </a:rPr>
              <a:t>May be accompanied by use-case specific additional items</a:t>
            </a:r>
          </a:p>
          <a:p>
            <a:pPr marL="538163" indent="-538163"/>
            <a:endParaRPr lang="en-US" sz="2800" dirty="0">
              <a:ea typeface="Times New Roman" panose="02020603050405020304" pitchFamily="18" charset="0"/>
            </a:endParaRPr>
          </a:p>
          <a:p>
            <a:pPr marL="917591" lvl="1" indent="-538163"/>
            <a:endParaRPr lang="en-US" sz="2300" dirty="0"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60276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5BEEB7-4FFB-47F7-9500-CF5C4750EE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2463" y="228600"/>
            <a:ext cx="9102725" cy="749300"/>
          </a:xfrm>
        </p:spPr>
        <p:txBody>
          <a:bodyPr/>
          <a:lstStyle/>
          <a:p>
            <a:r>
              <a:rPr lang="en-US" sz="4400" dirty="0" err="1">
                <a:ea typeface="Times New Roman" panose="02020603050405020304" pitchFamily="18" charset="0"/>
              </a:rPr>
              <a:t>JobProgress</a:t>
            </a:r>
            <a:r>
              <a:rPr lang="en-US" dirty="0"/>
              <a:t> - Datatype</a:t>
            </a:r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1559CB01-A4EF-4F81-9A9F-EA55175F386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68973806"/>
              </p:ext>
            </p:extLst>
          </p:nvPr>
        </p:nvGraphicFramePr>
        <p:xfrm>
          <a:off x="495300" y="946150"/>
          <a:ext cx="10788649" cy="482739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032551">
                  <a:extLst>
                    <a:ext uri="{9D8B030D-6E8A-4147-A177-3AD203B41FA5}">
                      <a16:colId xmlns:a16="http://schemas.microsoft.com/office/drawing/2014/main" val="2232787581"/>
                    </a:ext>
                  </a:extLst>
                </a:gridCol>
                <a:gridCol w="922713">
                  <a:extLst>
                    <a:ext uri="{9D8B030D-6E8A-4147-A177-3AD203B41FA5}">
                      <a16:colId xmlns:a16="http://schemas.microsoft.com/office/drawing/2014/main" val="700510764"/>
                    </a:ext>
                  </a:extLst>
                </a:gridCol>
                <a:gridCol w="974334">
                  <a:extLst>
                    <a:ext uri="{9D8B030D-6E8A-4147-A177-3AD203B41FA5}">
                      <a16:colId xmlns:a16="http://schemas.microsoft.com/office/drawing/2014/main" val="1287322306"/>
                    </a:ext>
                  </a:extLst>
                </a:gridCol>
                <a:gridCol w="967881">
                  <a:extLst>
                    <a:ext uri="{9D8B030D-6E8A-4147-A177-3AD203B41FA5}">
                      <a16:colId xmlns:a16="http://schemas.microsoft.com/office/drawing/2014/main" val="1817632596"/>
                    </a:ext>
                  </a:extLst>
                </a:gridCol>
                <a:gridCol w="1193720">
                  <a:extLst>
                    <a:ext uri="{9D8B030D-6E8A-4147-A177-3AD203B41FA5}">
                      <a16:colId xmlns:a16="http://schemas.microsoft.com/office/drawing/2014/main" val="2228251817"/>
                    </a:ext>
                  </a:extLst>
                </a:gridCol>
                <a:gridCol w="4697450">
                  <a:extLst>
                    <a:ext uri="{9D8B030D-6E8A-4147-A177-3AD203B41FA5}">
                      <a16:colId xmlns:a16="http://schemas.microsoft.com/office/drawing/2014/main" val="1037224295"/>
                    </a:ext>
                  </a:extLst>
                </a:gridCol>
              </a:tblGrid>
              <a:tr h="481330">
                <a:tc>
                  <a:txBody>
                    <a:bodyPr/>
                    <a:lstStyle/>
                    <a:p>
                      <a:pPr marL="228600" indent="-228600" algn="ctr">
                        <a:tabLst>
                          <a:tab pos="228600" algn="l"/>
                          <a:tab pos="457200" algn="l"/>
                        </a:tabLst>
                      </a:pPr>
                      <a:r>
                        <a:rPr lang="en-GB" sz="1400" u="sng" dirty="0">
                          <a:effectLst/>
                        </a:rPr>
                        <a:t>Attribute name</a:t>
                      </a:r>
                      <a:endParaRPr lang="en-US" sz="14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6000" indent="0" algn="ctr">
                        <a:tabLst>
                          <a:tab pos="228600" algn="l"/>
                          <a:tab pos="457200" algn="l"/>
                        </a:tabLst>
                      </a:pPr>
                      <a:r>
                        <a:rPr lang="en-GB" sz="1400" u="sng" dirty="0">
                          <a:effectLst/>
                        </a:rPr>
                        <a:t>Support Qualifier</a:t>
                      </a:r>
                      <a:endParaRPr lang="en-US" sz="14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28600" indent="-228600" algn="ctr">
                        <a:tabLst>
                          <a:tab pos="228600" algn="l"/>
                          <a:tab pos="457200" algn="l"/>
                        </a:tabLst>
                      </a:pPr>
                      <a:r>
                        <a:rPr lang="en-GB" sz="1400" u="sng" dirty="0" err="1">
                          <a:effectLst/>
                        </a:rPr>
                        <a:t>isReadable</a:t>
                      </a:r>
                      <a:endParaRPr lang="en-US" sz="14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28600" indent="-228600" algn="ctr">
                        <a:tabLst>
                          <a:tab pos="228600" algn="l"/>
                          <a:tab pos="457200" algn="l"/>
                        </a:tabLst>
                      </a:pPr>
                      <a:r>
                        <a:rPr lang="en-GB" sz="1400" u="sng" dirty="0" err="1">
                          <a:effectLst/>
                        </a:rPr>
                        <a:t>isWritable</a:t>
                      </a:r>
                      <a:endParaRPr lang="en-US" sz="14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28600" indent="-228600" algn="ctr">
                        <a:tabLst>
                          <a:tab pos="228600" algn="l"/>
                          <a:tab pos="457200" algn="l"/>
                        </a:tabLst>
                      </a:pPr>
                      <a:r>
                        <a:rPr lang="en-US" sz="1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Type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28600" indent="-228600" algn="ctr">
                        <a:tabLst>
                          <a:tab pos="228600" algn="l"/>
                          <a:tab pos="457200" algn="l"/>
                        </a:tabLst>
                      </a:pPr>
                      <a:r>
                        <a:rPr lang="en-US" sz="1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Description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609854777"/>
                  </a:ext>
                </a:extLst>
              </a:tr>
              <a:tr h="318265">
                <a:tc>
                  <a:txBody>
                    <a:bodyPr/>
                    <a:lstStyle/>
                    <a:p>
                      <a:pPr marL="228600" indent="-228600">
                        <a:tabLst>
                          <a:tab pos="228600" algn="l"/>
                          <a:tab pos="457200" algn="l"/>
                        </a:tabLst>
                      </a:pPr>
                      <a:r>
                        <a:rPr lang="en-US" sz="1400" dirty="0" err="1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jobId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28600" indent="-228600" algn="ctr">
                        <a:tabLst>
                          <a:tab pos="228600" algn="l"/>
                          <a:tab pos="457200" algn="l"/>
                        </a:tabLst>
                      </a:pPr>
                      <a:r>
                        <a:rPr lang="en-GB" sz="1400" u="sng" dirty="0">
                          <a:effectLst/>
                          <a:latin typeface="+mn-lt"/>
                        </a:rPr>
                        <a:t>M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28600" indent="-228600" algn="ctr">
                        <a:tabLst>
                          <a:tab pos="228600" algn="l"/>
                          <a:tab pos="457200" algn="l"/>
                        </a:tabLst>
                      </a:pPr>
                      <a:r>
                        <a:rPr lang="en-GB" sz="1400" u="sng" dirty="0">
                          <a:effectLst/>
                          <a:latin typeface="+mn-lt"/>
                        </a:rPr>
                        <a:t>T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28600" indent="-228600" algn="ctr">
                        <a:tabLst>
                          <a:tab pos="228600" algn="l"/>
                          <a:tab pos="457200" algn="l"/>
                        </a:tabLst>
                      </a:pPr>
                      <a:r>
                        <a:rPr lang="en-GB" sz="1400" u="sng" dirty="0">
                          <a:effectLst/>
                          <a:latin typeface="+mn-lt"/>
                        </a:rPr>
                        <a:t>F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28600" indent="-228600" algn="ctr">
                        <a:tabLst>
                          <a:tab pos="228600" algn="l"/>
                          <a:tab pos="457200" algn="l"/>
                        </a:tabLst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string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28600" indent="-228600" algn="l">
                        <a:tabLst>
                          <a:tab pos="228600" algn="l"/>
                          <a:tab pos="457200" algn="l"/>
                        </a:tabLst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Id of the associated job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59534041"/>
                  </a:ext>
                </a:extLst>
              </a:tr>
              <a:tr h="293496">
                <a:tc>
                  <a:txBody>
                    <a:bodyPr/>
                    <a:lstStyle/>
                    <a:p>
                      <a:pPr marL="228600" indent="-228600">
                        <a:tabLst>
                          <a:tab pos="228600" algn="l"/>
                          <a:tab pos="457200" algn="l"/>
                        </a:tabLst>
                      </a:pPr>
                      <a:r>
                        <a:rPr lang="en-GB" sz="1400" u="sng" dirty="0" err="1">
                          <a:effectLst/>
                          <a:latin typeface="+mn-lt"/>
                        </a:rPr>
                        <a:t>jobStatus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28600" indent="-228600" algn="ctr">
                        <a:tabLst>
                          <a:tab pos="228600" algn="l"/>
                          <a:tab pos="457200" algn="l"/>
                        </a:tabLst>
                      </a:pPr>
                      <a:r>
                        <a:rPr lang="en-GB" sz="1400" u="sng" dirty="0">
                          <a:effectLst/>
                          <a:latin typeface="+mn-lt"/>
                        </a:rPr>
                        <a:t>M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28600" indent="-228600" algn="ctr">
                        <a:tabLst>
                          <a:tab pos="228600" algn="l"/>
                          <a:tab pos="457200" algn="l"/>
                        </a:tabLst>
                      </a:pPr>
                      <a:r>
                        <a:rPr lang="en-GB" sz="1400" u="sng" dirty="0">
                          <a:effectLst/>
                          <a:latin typeface="+mn-lt"/>
                        </a:rPr>
                        <a:t>T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28600" indent="-228600" algn="ctr">
                        <a:tabLst>
                          <a:tab pos="228600" algn="l"/>
                          <a:tab pos="457200" algn="l"/>
                        </a:tabLst>
                      </a:pPr>
                      <a:r>
                        <a:rPr lang="en-GB" sz="1400" u="sng" dirty="0">
                          <a:effectLst/>
                          <a:latin typeface="+mn-lt"/>
                        </a:rPr>
                        <a:t>F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28600" indent="-228600" algn="ctr">
                        <a:tabLst>
                          <a:tab pos="228600" algn="l"/>
                          <a:tab pos="457200" algn="l"/>
                        </a:tabLst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enum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Arial" panose="020B0604020202020204" pitchFamily="34" charset="0"/>
                        <a:buChar char="•"/>
                        <a:tabLst>
                          <a:tab pos="228600" algn="l"/>
                          <a:tab pos="457200" algn="l"/>
                        </a:tabLst>
                      </a:pPr>
                      <a:r>
                        <a:rPr lang="en-US" sz="1400" dirty="0"/>
                        <a:t>cancelling (Cancellation is in progress.) 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  <a:tabLst>
                          <a:tab pos="228600" algn="l"/>
                          <a:tab pos="457200" algn="l"/>
                        </a:tabLst>
                      </a:pPr>
                      <a:r>
                        <a:rPr lang="en-US" sz="1400" dirty="0"/>
                        <a:t>running (The execution of the </a:t>
                      </a:r>
                      <a:r>
                        <a:rPr lang="en-US" sz="14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associated </a:t>
                      </a:r>
                      <a:r>
                        <a:rPr lang="en-US" sz="1400" dirty="0"/>
                        <a:t>job is currently in progress.) 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  <a:tabLst>
                          <a:tab pos="228600" algn="l"/>
                          <a:tab pos="457200" algn="l"/>
                        </a:tabLst>
                      </a:pPr>
                      <a:r>
                        <a:rPr lang="en-US" sz="1400" dirty="0"/>
                        <a:t>finished (The </a:t>
                      </a:r>
                      <a:r>
                        <a:rPr lang="en-US" sz="14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associated </a:t>
                      </a:r>
                      <a:r>
                        <a:rPr lang="en-US" sz="1400" dirty="0"/>
                        <a:t>job is finished.) 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  <a:tabLst>
                          <a:tab pos="228600" algn="l"/>
                          <a:tab pos="457200" algn="l"/>
                        </a:tabLst>
                      </a:pPr>
                      <a:r>
                        <a:rPr lang="en-US" sz="1400" dirty="0"/>
                        <a:t>cancelled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13972070"/>
                  </a:ext>
                </a:extLst>
              </a:tr>
              <a:tr h="293496">
                <a:tc>
                  <a:txBody>
                    <a:bodyPr/>
                    <a:lstStyle/>
                    <a:p>
                      <a:pPr marL="228600" indent="-228600">
                        <a:tabLst>
                          <a:tab pos="228600" algn="l"/>
                          <a:tab pos="457200" algn="l"/>
                        </a:tabLst>
                      </a:pPr>
                      <a:r>
                        <a:rPr lang="en-GB" sz="1400" u="sng" dirty="0" err="1">
                          <a:effectLst/>
                          <a:latin typeface="+mn-lt"/>
                        </a:rPr>
                        <a:t>jobProgressPercentage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28600" indent="-228600" algn="ctr">
                        <a:tabLst>
                          <a:tab pos="228600" algn="l"/>
                          <a:tab pos="457200" algn="l"/>
                        </a:tabLst>
                      </a:pPr>
                      <a:r>
                        <a:rPr lang="en-GB" sz="1400" u="sng" dirty="0">
                          <a:effectLst/>
                          <a:latin typeface="+mn-lt"/>
                        </a:rPr>
                        <a:t>O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28600" indent="-228600" algn="ctr">
                        <a:tabLst>
                          <a:tab pos="228600" algn="l"/>
                          <a:tab pos="457200" algn="l"/>
                        </a:tabLst>
                      </a:pPr>
                      <a:r>
                        <a:rPr lang="en-GB" sz="1400" u="sng" dirty="0">
                          <a:effectLst/>
                          <a:latin typeface="+mn-lt"/>
                        </a:rPr>
                        <a:t>T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28600" indent="-228600" algn="ctr">
                        <a:tabLst>
                          <a:tab pos="228600" algn="l"/>
                          <a:tab pos="457200" algn="l"/>
                        </a:tabLst>
                      </a:pPr>
                      <a:r>
                        <a:rPr lang="en-GB" sz="1400" u="sng" dirty="0">
                          <a:effectLst/>
                          <a:latin typeface="+mn-lt"/>
                        </a:rPr>
                        <a:t>F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28600" indent="-228600" algn="ctr">
                        <a:tabLst>
                          <a:tab pos="228600" algn="l"/>
                          <a:tab pos="457200" algn="l"/>
                        </a:tabLst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integer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indent="0" algn="l">
                        <a:tabLst>
                          <a:tab pos="228600" algn="l"/>
                          <a:tab pos="457200" algn="l"/>
                        </a:tabLst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Progress of the associated job as percentage: 0..100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285842131"/>
                  </a:ext>
                </a:extLst>
              </a:tr>
              <a:tr h="293496">
                <a:tc>
                  <a:txBody>
                    <a:bodyPr/>
                    <a:lstStyle/>
                    <a:p>
                      <a:pPr marL="228600" indent="-228600">
                        <a:tabLst>
                          <a:tab pos="228600" algn="l"/>
                          <a:tab pos="457200" algn="l"/>
                        </a:tabLst>
                      </a:pPr>
                      <a:r>
                        <a:rPr lang="en-US" sz="1400" dirty="0" err="1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jobProgressInfo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28600" indent="-228600" algn="ctr">
                        <a:tabLst>
                          <a:tab pos="228600" algn="l"/>
                          <a:tab pos="457200" algn="l"/>
                        </a:tabLst>
                      </a:pPr>
                      <a:r>
                        <a:rPr lang="en-GB" sz="1400" u="sng" dirty="0">
                          <a:effectLst/>
                          <a:latin typeface="+mn-lt"/>
                        </a:rPr>
                        <a:t>O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28600" indent="-228600" algn="ctr">
                        <a:tabLst>
                          <a:tab pos="228600" algn="l"/>
                          <a:tab pos="457200" algn="l"/>
                        </a:tabLst>
                      </a:pPr>
                      <a:r>
                        <a:rPr lang="en-GB" sz="1400" u="sng" dirty="0">
                          <a:effectLst/>
                          <a:latin typeface="+mn-lt"/>
                        </a:rPr>
                        <a:t>T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28600" indent="-228600" algn="ctr">
                        <a:tabLst>
                          <a:tab pos="228600" algn="l"/>
                          <a:tab pos="457200" algn="l"/>
                        </a:tabLst>
                      </a:pPr>
                      <a:r>
                        <a:rPr lang="en-GB" sz="1400" u="sng" dirty="0">
                          <a:effectLst/>
                          <a:latin typeface="+mn-lt"/>
                        </a:rPr>
                        <a:t>F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28600" indent="-228600" algn="ctr">
                        <a:tabLst>
                          <a:tab pos="228600" algn="l"/>
                          <a:tab pos="457200" algn="l"/>
                        </a:tabLst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string   0..*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indent="0" algn="l">
                        <a:tabLst>
                          <a:tab pos="228600" algn="l"/>
                          <a:tab pos="457200" algn="l"/>
                        </a:tabLst>
                      </a:pPr>
                      <a:r>
                        <a:rPr lang="en-US" sz="1400" dirty="0"/>
                        <a:t>Textual information about the state and progress of the </a:t>
                      </a:r>
                      <a:r>
                        <a:rPr lang="en-US" sz="14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associated </a:t>
                      </a:r>
                      <a:r>
                        <a:rPr lang="en-US" sz="1400" dirty="0"/>
                        <a:t>job.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25154673"/>
                  </a:ext>
                </a:extLst>
              </a:tr>
              <a:tr h="293496">
                <a:tc>
                  <a:txBody>
                    <a:bodyPr/>
                    <a:lstStyle/>
                    <a:p>
                      <a:pPr marL="228600" indent="-228600">
                        <a:tabLst>
                          <a:tab pos="228600" algn="l"/>
                          <a:tab pos="457200" algn="l"/>
                        </a:tabLst>
                      </a:pPr>
                      <a:r>
                        <a:rPr lang="en-GB" sz="1400" u="sng" dirty="0" err="1">
                          <a:effectLst/>
                          <a:latin typeface="+mn-lt"/>
                        </a:rPr>
                        <a:t>jobResult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28600" indent="-228600" algn="ctr">
                        <a:tabLst>
                          <a:tab pos="228600" algn="l"/>
                          <a:tab pos="457200" algn="l"/>
                        </a:tabLst>
                      </a:pPr>
                      <a:r>
                        <a:rPr lang="en-GB" sz="1400" u="sng">
                          <a:effectLst/>
                          <a:latin typeface="+mn-lt"/>
                        </a:rPr>
                        <a:t>M</a:t>
                      </a:r>
                      <a:endParaRPr lang="en-US" sz="1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28600" indent="-228600" algn="ctr">
                        <a:tabLst>
                          <a:tab pos="228600" algn="l"/>
                          <a:tab pos="457200" algn="l"/>
                        </a:tabLst>
                      </a:pPr>
                      <a:r>
                        <a:rPr lang="en-GB" sz="1400" u="sng">
                          <a:effectLst/>
                          <a:latin typeface="+mn-lt"/>
                        </a:rPr>
                        <a:t>T</a:t>
                      </a:r>
                      <a:endParaRPr lang="en-US" sz="1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28600" indent="-228600" algn="ctr">
                        <a:tabLst>
                          <a:tab pos="228600" algn="l"/>
                          <a:tab pos="457200" algn="l"/>
                        </a:tabLst>
                      </a:pPr>
                      <a:r>
                        <a:rPr lang="en-GB" sz="1400" u="sng">
                          <a:effectLst/>
                          <a:latin typeface="+mn-lt"/>
                        </a:rPr>
                        <a:t>F</a:t>
                      </a:r>
                      <a:endParaRPr lang="en-US" sz="1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28600" indent="-228600" algn="ctr">
                        <a:tabLst>
                          <a:tab pos="228600" algn="l"/>
                          <a:tab pos="457200" algn="l"/>
                        </a:tabLst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enum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Arial" panose="020B0604020202020204" pitchFamily="34" charset="0"/>
                        <a:buChar char="•"/>
                        <a:tabLst>
                          <a:tab pos="228600" algn="l"/>
                          <a:tab pos="457200" algn="l"/>
                        </a:tabLst>
                      </a:pPr>
                      <a:r>
                        <a:rPr lang="en-US" sz="1400" dirty="0"/>
                        <a:t>success (The </a:t>
                      </a:r>
                      <a:r>
                        <a:rPr lang="en-US" sz="14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associated </a:t>
                      </a:r>
                      <a:r>
                        <a:rPr lang="en-US" sz="1400" dirty="0"/>
                        <a:t>job has ended with success.) 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  <a:tabLst>
                          <a:tab pos="228600" algn="l"/>
                          <a:tab pos="457200" algn="l"/>
                        </a:tabLst>
                      </a:pPr>
                      <a:r>
                        <a:rPr lang="en-US" sz="1400" dirty="0"/>
                        <a:t>failure (The </a:t>
                      </a:r>
                      <a:r>
                        <a:rPr lang="en-US" sz="14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associated </a:t>
                      </a:r>
                      <a:r>
                        <a:rPr lang="en-US" sz="1400" dirty="0"/>
                        <a:t>job ended with failure.) 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  <a:tabLst>
                          <a:tab pos="228600" algn="l"/>
                          <a:tab pos="457200" algn="l"/>
                        </a:tabLst>
                      </a:pPr>
                      <a:r>
                        <a:rPr lang="en-US" sz="1400" dirty="0"/>
                        <a:t>not-available (No result is available yet.)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1983122"/>
                  </a:ext>
                </a:extLst>
              </a:tr>
              <a:tr h="293496">
                <a:tc>
                  <a:txBody>
                    <a:bodyPr/>
                    <a:lstStyle/>
                    <a:p>
                      <a:pPr marL="228600" indent="-228600">
                        <a:tabLst>
                          <a:tab pos="228600" algn="l"/>
                          <a:tab pos="457200" algn="l"/>
                        </a:tabLst>
                      </a:pPr>
                      <a:r>
                        <a:rPr lang="en-GB" sz="1400" u="sng" dirty="0" err="1">
                          <a:effectLst/>
                          <a:latin typeface="+mn-lt"/>
                        </a:rPr>
                        <a:t>jobResultInfo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28600" indent="-228600" algn="ctr">
                        <a:tabLst>
                          <a:tab pos="228600" algn="l"/>
                          <a:tab pos="457200" algn="l"/>
                        </a:tabLst>
                      </a:pPr>
                      <a:r>
                        <a:rPr lang="en-GB" sz="1400" u="sng" dirty="0">
                          <a:effectLst/>
                          <a:latin typeface="+mn-lt"/>
                        </a:rPr>
                        <a:t>O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28600" indent="-228600" algn="ctr">
                        <a:tabLst>
                          <a:tab pos="228600" algn="l"/>
                          <a:tab pos="457200" algn="l"/>
                        </a:tabLst>
                      </a:pPr>
                      <a:r>
                        <a:rPr lang="en-GB" sz="1400" u="sng" dirty="0">
                          <a:effectLst/>
                          <a:latin typeface="+mn-lt"/>
                        </a:rPr>
                        <a:t>T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28600" indent="-228600" algn="ctr">
                        <a:tabLst>
                          <a:tab pos="228600" algn="l"/>
                          <a:tab pos="457200" algn="l"/>
                        </a:tabLst>
                      </a:pPr>
                      <a:r>
                        <a:rPr lang="en-GB" sz="1400" u="sng" dirty="0">
                          <a:effectLst/>
                          <a:latin typeface="+mn-lt"/>
                        </a:rPr>
                        <a:t>F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28600" indent="-228600" algn="ctr">
                        <a:tabLst>
                          <a:tab pos="228600" algn="l"/>
                          <a:tab pos="457200" algn="l"/>
                        </a:tabLst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string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28600" indent="-228600" algn="l">
                        <a:tabLst>
                          <a:tab pos="228600" algn="l"/>
                          <a:tab pos="457200" algn="l"/>
                        </a:tabLst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Detailed result or reason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533760757"/>
                  </a:ext>
                </a:extLst>
              </a:tr>
              <a:tr h="293496">
                <a:tc>
                  <a:txBody>
                    <a:bodyPr/>
                    <a:lstStyle/>
                    <a:p>
                      <a:pPr marL="228600" indent="-228600">
                        <a:tabLst>
                          <a:tab pos="228600" algn="l"/>
                          <a:tab pos="457200" algn="l"/>
                        </a:tabLst>
                      </a:pPr>
                      <a:r>
                        <a:rPr lang="en-US" sz="1400" dirty="0" err="1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jobTimer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28600" indent="-228600" algn="ctr">
                        <a:tabLst>
                          <a:tab pos="228600" algn="l"/>
                          <a:tab pos="457200" algn="l"/>
                        </a:tabLst>
                      </a:pPr>
                      <a:r>
                        <a:rPr lang="en-GB" sz="1400" u="sng" dirty="0">
                          <a:effectLst/>
                          <a:latin typeface="+mn-lt"/>
                        </a:rPr>
                        <a:t>O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28600" indent="-228600" algn="ctr">
                        <a:tabLst>
                          <a:tab pos="228600" algn="l"/>
                          <a:tab pos="457200" algn="l"/>
                        </a:tabLst>
                      </a:pPr>
                      <a:r>
                        <a:rPr lang="en-GB" sz="1400" u="sng" dirty="0">
                          <a:effectLst/>
                          <a:latin typeface="+mn-lt"/>
                        </a:rPr>
                        <a:t>T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28600" indent="-228600" algn="ctr">
                        <a:tabLst>
                          <a:tab pos="228600" algn="l"/>
                          <a:tab pos="457200" algn="l"/>
                        </a:tabLst>
                      </a:pPr>
                      <a:r>
                        <a:rPr lang="en-GB" sz="1400" u="sng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28600" indent="-228600" algn="ctr">
                        <a:tabLst>
                          <a:tab pos="228600" algn="l"/>
                          <a:tab pos="457200" algn="l"/>
                        </a:tabLst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integer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28600" indent="-228600" algn="l">
                        <a:tabLst>
                          <a:tab pos="228600" algn="l"/>
                          <a:tab pos="457200" algn="l"/>
                        </a:tabLst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Time until the associated job is automatically cancelled by the provider. If not set, there is no time limit for the job.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77059847"/>
                  </a:ext>
                </a:extLst>
              </a:tr>
              <a:tr h="293496">
                <a:tc>
                  <a:txBody>
                    <a:bodyPr/>
                    <a:lstStyle/>
                    <a:p>
                      <a:pPr marL="228600" indent="-228600">
                        <a:tabLst>
                          <a:tab pos="228600" algn="l"/>
                          <a:tab pos="457200" algn="l"/>
                        </a:tabLst>
                      </a:pPr>
                      <a:r>
                        <a:rPr lang="en-US" sz="1400" dirty="0" err="1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jobStartTime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28600" indent="-228600" algn="ctr">
                        <a:tabLst>
                          <a:tab pos="228600" algn="l"/>
                          <a:tab pos="457200" algn="l"/>
                        </a:tabLst>
                      </a:pPr>
                      <a:r>
                        <a:rPr lang="en-GB" sz="1400" u="sng" dirty="0">
                          <a:effectLst/>
                          <a:latin typeface="+mn-lt"/>
                        </a:rPr>
                        <a:t>O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28600" indent="-228600" algn="ctr">
                        <a:tabLst>
                          <a:tab pos="228600" algn="l"/>
                          <a:tab pos="457200" algn="l"/>
                        </a:tabLst>
                      </a:pPr>
                      <a:r>
                        <a:rPr lang="en-GB" sz="1400" u="sng" dirty="0">
                          <a:effectLst/>
                          <a:latin typeface="+mn-lt"/>
                        </a:rPr>
                        <a:t>T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28600" indent="-228600" algn="ctr">
                        <a:tabLst>
                          <a:tab pos="228600" algn="l"/>
                          <a:tab pos="457200" algn="l"/>
                        </a:tabLst>
                      </a:pPr>
                      <a:r>
                        <a:rPr lang="en-GB" sz="1400" u="sng" dirty="0">
                          <a:effectLst/>
                          <a:latin typeface="+mn-lt"/>
                        </a:rPr>
                        <a:t>F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28600" indent="-228600" algn="ctr">
                        <a:tabLst>
                          <a:tab pos="228600" algn="l"/>
                          <a:tab pos="457200" algn="l"/>
                        </a:tabLst>
                      </a:pPr>
                      <a:r>
                        <a:rPr lang="en-US" sz="1400" dirty="0" err="1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dateTime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28600" indent="-228600" algn="l">
                        <a:tabLst>
                          <a:tab pos="228600" algn="l"/>
                          <a:tab pos="457200" algn="l"/>
                        </a:tabLst>
                      </a:pPr>
                      <a:r>
                        <a:rPr lang="en-US" sz="1400" dirty="0"/>
                        <a:t>Date and time when the associated job was started.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563870623"/>
                  </a:ext>
                </a:extLst>
              </a:tr>
              <a:tr h="293496">
                <a:tc>
                  <a:txBody>
                    <a:bodyPr/>
                    <a:lstStyle/>
                    <a:p>
                      <a:pPr marL="228600" indent="-228600">
                        <a:tabLst>
                          <a:tab pos="228600" algn="l"/>
                          <a:tab pos="457200" algn="l"/>
                        </a:tabLst>
                      </a:pPr>
                      <a:r>
                        <a:rPr lang="en-US" sz="1400" dirty="0" err="1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jobEndTime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28600" indent="-228600" algn="ctr">
                        <a:tabLst>
                          <a:tab pos="228600" algn="l"/>
                          <a:tab pos="457200" algn="l"/>
                        </a:tabLst>
                      </a:pPr>
                      <a:r>
                        <a:rPr lang="en-GB" sz="1400" u="sng" dirty="0">
                          <a:effectLst/>
                          <a:latin typeface="+mn-lt"/>
                        </a:rPr>
                        <a:t>O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28600" indent="-228600" algn="ctr">
                        <a:tabLst>
                          <a:tab pos="228600" algn="l"/>
                          <a:tab pos="457200" algn="l"/>
                        </a:tabLst>
                      </a:pPr>
                      <a:r>
                        <a:rPr lang="en-GB" sz="1400" u="sng" dirty="0">
                          <a:effectLst/>
                          <a:latin typeface="+mn-lt"/>
                        </a:rPr>
                        <a:t>T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28600" indent="-228600" algn="ctr">
                        <a:tabLst>
                          <a:tab pos="228600" algn="l"/>
                          <a:tab pos="457200" algn="l"/>
                        </a:tabLst>
                      </a:pPr>
                      <a:r>
                        <a:rPr lang="en-GB" sz="1400" u="sng" dirty="0">
                          <a:effectLst/>
                          <a:latin typeface="+mn-lt"/>
                        </a:rPr>
                        <a:t>F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28600" indent="-228600" algn="ctr">
                        <a:tabLst>
                          <a:tab pos="228600" algn="l"/>
                          <a:tab pos="457200" algn="l"/>
                        </a:tabLst>
                      </a:pPr>
                      <a:r>
                        <a:rPr lang="en-US" sz="1400" dirty="0" err="1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dateTime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28600" indent="-228600" algn="l">
                        <a:tabLst>
                          <a:tab pos="228600" algn="l"/>
                          <a:tab pos="457200" algn="l"/>
                        </a:tabLst>
                      </a:pPr>
                      <a:r>
                        <a:rPr lang="en-US" sz="1400" dirty="0"/>
                        <a:t>Date and time when the state changed to finished or cancelled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96494567"/>
                  </a:ext>
                </a:extLst>
              </a:tr>
              <a:tr h="293496">
                <a:tc>
                  <a:txBody>
                    <a:bodyPr/>
                    <a:lstStyle/>
                    <a:p>
                      <a:pPr marL="228600" indent="-228600">
                        <a:tabLst>
                          <a:tab pos="228600" algn="l"/>
                          <a:tab pos="457200" algn="l"/>
                        </a:tabLst>
                      </a:pPr>
                      <a:r>
                        <a:rPr lang="en-US" sz="1400" dirty="0" err="1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cancelJob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28600" indent="-228600" algn="ctr">
                        <a:tabLst>
                          <a:tab pos="228600" algn="l"/>
                          <a:tab pos="457200" algn="l"/>
                        </a:tabLst>
                      </a:pPr>
                      <a:r>
                        <a:rPr lang="en-GB" sz="1400" u="sng" dirty="0">
                          <a:effectLst/>
                          <a:latin typeface="+mn-lt"/>
                        </a:rPr>
                        <a:t>O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28600" indent="-228600" algn="ctr">
                        <a:tabLst>
                          <a:tab pos="228600" algn="l"/>
                          <a:tab pos="457200" algn="l"/>
                        </a:tabLst>
                      </a:pPr>
                      <a:r>
                        <a:rPr lang="en-GB" sz="1400" u="sng" dirty="0">
                          <a:effectLst/>
                          <a:latin typeface="+mn-lt"/>
                        </a:rPr>
                        <a:t>T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28600" indent="-228600" algn="ctr">
                        <a:tabLst>
                          <a:tab pos="228600" algn="l"/>
                          <a:tab pos="457200" algn="l"/>
                        </a:tabLst>
                      </a:pPr>
                      <a:r>
                        <a:rPr lang="en-GB" sz="1400" u="sng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28600" indent="-228600" algn="ctr">
                        <a:tabLst>
                          <a:tab pos="228600" algn="l"/>
                          <a:tab pos="457200" algn="l"/>
                        </a:tabLst>
                      </a:pPr>
                      <a:r>
                        <a:rPr lang="en-US" sz="1400" dirty="0" err="1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boolean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28600" indent="-228600" algn="l">
                        <a:tabLst>
                          <a:tab pos="228600" algn="l"/>
                          <a:tab pos="457200" algn="l"/>
                        </a:tabLst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If set to True, the job is requested to be cancelled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309634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058597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5BEEB7-4FFB-47F7-9500-CF5C4750EE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2463" y="228600"/>
            <a:ext cx="9102725" cy="774700"/>
          </a:xfrm>
        </p:spPr>
        <p:txBody>
          <a:bodyPr/>
          <a:lstStyle/>
          <a:p>
            <a:r>
              <a:rPr lang="en-US" dirty="0" err="1"/>
              <a:t>DeleteMOI</a:t>
            </a:r>
            <a:r>
              <a:rPr lang="en-US" dirty="0"/>
              <a:t> asynchronously 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E9CC22-125D-4A00-B69D-48EF40CD39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7700" y="1092200"/>
            <a:ext cx="9851571" cy="4884057"/>
          </a:xfrm>
        </p:spPr>
        <p:txBody>
          <a:bodyPr/>
          <a:lstStyle/>
          <a:p>
            <a:pPr marL="538163" indent="-538163"/>
            <a:r>
              <a:rPr lang="en-US" sz="2800" dirty="0"/>
              <a:t>Asynchronous </a:t>
            </a:r>
            <a:r>
              <a:rPr lang="en-US" sz="2800" dirty="0" err="1"/>
              <a:t>deleteMOI</a:t>
            </a:r>
            <a:r>
              <a:rPr lang="en-US" sz="2800" dirty="0"/>
              <a:t> should not be needed</a:t>
            </a:r>
            <a:endParaRPr lang="en-US" sz="3200" dirty="0"/>
          </a:p>
          <a:p>
            <a:pPr marL="538163" indent="-538163"/>
            <a:r>
              <a:rPr lang="en-US" sz="2800" dirty="0"/>
              <a:t>Some IOCs might need to be in a certain state before deletion is allowed</a:t>
            </a:r>
          </a:p>
          <a:p>
            <a:pPr marL="917591" lvl="1" indent="-538163"/>
            <a:r>
              <a:rPr lang="en-US" sz="2400" dirty="0"/>
              <a:t>E.g., a state indicating that associated processes and resources are cleaned up</a:t>
            </a:r>
          </a:p>
          <a:p>
            <a:pPr marL="538163" indent="-538163"/>
            <a:r>
              <a:rPr lang="en-US" sz="2800" dirty="0"/>
              <a:t>Use two attributes  and </a:t>
            </a:r>
            <a:r>
              <a:rPr lang="en-US" sz="2800" dirty="0" err="1"/>
              <a:t>modifyMOIAttributes</a:t>
            </a:r>
            <a:r>
              <a:rPr lang="en-US" sz="2800" dirty="0"/>
              <a:t>  to bring the MOI to a state when it can be deleted.</a:t>
            </a:r>
            <a:endParaRPr lang="en-US" sz="2000" dirty="0"/>
          </a:p>
          <a:p>
            <a:pPr marL="379428" lvl="1" indent="0">
              <a:buNone/>
            </a:pPr>
            <a:r>
              <a:rPr lang="en-US" sz="2800" dirty="0"/>
              <a:t>	See example to the right: </a:t>
            </a:r>
          </a:p>
          <a:p>
            <a:pPr marL="379428" lvl="1" indent="0">
              <a:buNone/>
            </a:pPr>
            <a:r>
              <a:rPr lang="en-US" sz="2800" dirty="0"/>
              <a:t>	</a:t>
            </a:r>
            <a:r>
              <a:rPr lang="en-US" sz="2400" dirty="0" err="1"/>
              <a:t>deleteMOI</a:t>
            </a:r>
            <a:r>
              <a:rPr lang="en-US" sz="2400" dirty="0"/>
              <a:t> shall be rejected unless </a:t>
            </a:r>
          </a:p>
          <a:p>
            <a:pPr marL="379428" lvl="1" indent="0">
              <a:buNone/>
            </a:pPr>
            <a:r>
              <a:rPr lang="en-US" sz="2400" i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000" i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preparedForDelete</a:t>
            </a:r>
            <a:r>
              <a:rPr lang="en-US" sz="2000" i="1" dirty="0">
                <a:latin typeface="Courier New" panose="02070309020205020404" pitchFamily="49" charset="0"/>
                <a:cs typeface="Courier New" panose="02070309020205020404" pitchFamily="49" charset="0"/>
              </a:rPr>
              <a:t>=PREPARED</a:t>
            </a:r>
            <a:endParaRPr lang="en-US" sz="2800" i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46CC27A-2333-47D4-94FB-BB8AD5244972}"/>
              </a:ext>
            </a:extLst>
          </p:cNvPr>
          <p:cNvSpPr txBox="1"/>
          <p:nvPr/>
        </p:nvSpPr>
        <p:spPr>
          <a:xfrm>
            <a:off x="8084682" y="4110776"/>
            <a:ext cx="2801939" cy="1954381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marL="0" lvl="1" indent="0"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attribute 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startCleanUp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pPr marL="0" lvl="1" indent="0"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isWritable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=True </a:t>
            </a:r>
          </a:p>
          <a:p>
            <a:pPr marL="0" lvl="1" indent="0"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type 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boolean</a:t>
            </a:r>
            <a:endParaRPr lang="en-US" sz="1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lvl="1" indent="0">
              <a:buNone/>
            </a:pPr>
            <a:endParaRPr lang="en-US" sz="1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lvl="1" indent="0"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attribute 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preparedForDelete</a:t>
            </a:r>
            <a:endParaRPr lang="en-US" sz="1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lvl="1" indent="0"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isWritable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=False </a:t>
            </a:r>
          </a:p>
          <a:p>
            <a:pPr marL="0" lvl="1" indent="0"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  NOT_PREPARED;</a:t>
            </a:r>
          </a:p>
          <a:p>
            <a:pPr marL="0" lvl="1" indent="0"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  PENDING;</a:t>
            </a:r>
          </a:p>
          <a:p>
            <a:pPr marL="0" lvl="1" indent="0"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  PREPARED;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22712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AA7AC0C743A294CADF60F661720E3E6" ma:contentTypeVersion="10" ma:contentTypeDescription="Create a new document." ma:contentTypeScope="" ma:versionID="6292fa44ab954aa0fbadffb20d1b36d7">
  <xsd:schema xmlns:xsd="http://www.w3.org/2001/XMLSchema" xmlns:xs="http://www.w3.org/2001/XMLSchema" xmlns:p="http://schemas.microsoft.com/office/2006/metadata/properties" xmlns:ns3="6f846979-0e6f-42ff-8b87-e1893efeda99" targetNamespace="http://schemas.microsoft.com/office/2006/metadata/properties" ma:root="true" ma:fieldsID="beac905ced2eb3c7f1f983f973c4cb1e" ns3:_="">
    <xsd:import namespace="6f846979-0e6f-42ff-8b87-e1893efeda9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Location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f846979-0e6f-42ff-8b87-e1893efeda9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OCR" ma:index="12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3" nillable="true" ma:displayName="MediaServiceLocation" ma:internalName="MediaServiceLocation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13C568A-0C46-4592-BB68-CDB41342D77A}">
  <ds:schemaRefs>
    <ds:schemaRef ds:uri="http://purl.org/dc/elements/1.1/"/>
    <ds:schemaRef ds:uri="http://schemas.microsoft.com/office/2006/metadata/properties"/>
    <ds:schemaRef ds:uri="http://purl.org/dc/terms/"/>
    <ds:schemaRef ds:uri="6f846979-0e6f-42ff-8b87-e1893efeda9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CA0C5451-E459-4FFF-ABEC-04BA6559BCF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f846979-0e6f-42ff-8b87-e1893efeda9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D8EFD60F-3529-4261-B094-766615A3369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60459</TotalTime>
  <Words>1001</Words>
  <Application>Microsoft Office PowerPoint</Application>
  <PresentationFormat>Widescreen</PresentationFormat>
  <Paragraphs>145</Paragraphs>
  <Slides>11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Courier New</vt:lpstr>
      <vt:lpstr>Times New Roman</vt:lpstr>
      <vt:lpstr>Office Theme</vt:lpstr>
      <vt:lpstr>    Discussion paper on Asynchronous interactions design pattern </vt:lpstr>
      <vt:lpstr>Rationale</vt:lpstr>
      <vt:lpstr>Asynchronous interactions: Major Aspects to address</vt:lpstr>
      <vt:lpstr>Principles</vt:lpstr>
      <vt:lpstr>Asynchronous operation Types</vt:lpstr>
      <vt:lpstr>Asynchronous pattern: CreateMOI</vt:lpstr>
      <vt:lpstr>JobProgress - Datatype</vt:lpstr>
      <vt:lpstr>JobProgress - Datatype</vt:lpstr>
      <vt:lpstr>DeleteMOI asynchronously ?</vt:lpstr>
      <vt:lpstr>Asynchronous pattern: Delete an MOI</vt:lpstr>
      <vt:lpstr>Additionals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SA5 Status Report to SA#83  Charging Management (CH) Operation, Administration, Maintenance &amp; Provisioning (OAM&amp;P)</dc:title>
  <dc:creator>Thomas Tovinger</dc:creator>
  <cp:lastModifiedBy>Ericsson User 10-11</cp:lastModifiedBy>
  <cp:revision>627</cp:revision>
  <dcterms:created xsi:type="dcterms:W3CDTF">2019-03-13T01:38:36Z</dcterms:created>
  <dcterms:modified xsi:type="dcterms:W3CDTF">2021-11-19T16:55:59Z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0x0101003AA7AC0C743A294CADF60F661720E3E6</vt:lpwstr>
  </property>
  <property fmtid="{D5CDD505-2E9C-101B-9397-08002B2CF9AE}" pid="3" name="_2015_ms_pID_725343">
    <vt:lpwstr>(3)j5DyKr/9ztn2R3WhsbN2tKLwFsa7oHYXQVnp0tIZ/+0Hze0xIfyIprhkhhCA6/mLnwNF+9Ol
fB76OGGHaQsn4AtAra4o5hGlBf9SGcByym32dnNr8lTDugm9pcwSVqzVLW5t0oMSZcVdHbal
Bljy71TdMU67HjwQgF+NEZfTRH++lwzg/mElTNDOLZ0ccAJYay5QRiY4nTazwaNilIC6gWk4
+Tttt4q5J/KMLVGMrH</vt:lpwstr>
  </property>
  <property fmtid="{D5CDD505-2E9C-101B-9397-08002B2CF9AE}" pid="4" name="_2015_ms_pID_7253431">
    <vt:lpwstr>Ma2CcSAAA8Gnp4sZzsPs6puQz/kEo+IBvY1p+sfE8x0HrVm8jNjr6r
4rSETsFQHBkojDKwboIHtrf6OTxksvbHuFIYnWeemj8/3gVA3AQAOTIYKwgcsZRLkK2o3lYL
HD5/yJSH9MahXmEBP1ZdBAjjuWYmlxpu51eXsWGcXOIaVo+iAE6BJPrAt2KEIUF9pYMR2IWE
y0c10tiUADp3sKbpLKeEREOuxy0Z41x8HsY7</vt:lpwstr>
  </property>
  <property fmtid="{D5CDD505-2E9C-101B-9397-08002B2CF9AE}" pid="5" name="_readonly">
    <vt:lpwstr/>
  </property>
  <property fmtid="{D5CDD505-2E9C-101B-9397-08002B2CF9AE}" pid="6" name="_change">
    <vt:lpwstr/>
  </property>
  <property fmtid="{D5CDD505-2E9C-101B-9397-08002B2CF9AE}" pid="7" name="_full-control">
    <vt:lpwstr/>
  </property>
  <property fmtid="{D5CDD505-2E9C-101B-9397-08002B2CF9AE}" pid="8" name="sflag">
    <vt:lpwstr>1574815908</vt:lpwstr>
  </property>
  <property fmtid="{D5CDD505-2E9C-101B-9397-08002B2CF9AE}" pid="9" name="_2015_ms_pID_7253432">
    <vt:lpwstr>rSMWCN/yLONsXB4oX7szqmo=</vt:lpwstr>
  </property>
</Properties>
</file>