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9"/>
  </p:notesMasterIdLst>
  <p:handoutMasterIdLst>
    <p:handoutMasterId r:id="rId10"/>
  </p:handoutMasterIdLst>
  <p:sldIdLst>
    <p:sldId id="341" r:id="rId5"/>
    <p:sldId id="363" r:id="rId6"/>
    <p:sldId id="365" r:id="rId7"/>
    <p:sldId id="364" r:id="rId8"/>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1" autoAdjust="0"/>
    <p:restoredTop sz="88557" autoAdjust="0"/>
  </p:normalViewPr>
  <p:slideViewPr>
    <p:cSldViewPr snapToGrid="0">
      <p:cViewPr varScale="1">
        <p:scale>
          <a:sx n="86" d="100"/>
          <a:sy n="86" d="100"/>
        </p:scale>
        <p:origin x="331" y="67"/>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ECB452CC-48C9-4997-9257-C682E2A70ECE}" type="slidenum">
              <a:rPr lang="en-GB" altLang="en-US" smtClean="0"/>
              <a:pPr>
                <a:defRPr/>
              </a:pPr>
              <a:t>4</a:t>
            </a:fld>
            <a:endParaRPr lang="en-GB" altLang="en-US"/>
          </a:p>
        </p:txBody>
      </p:sp>
    </p:spTree>
    <p:extLst>
      <p:ext uri="{BB962C8B-B14F-4D97-AF65-F5344CB8AC3E}">
        <p14:creationId xmlns:p14="http://schemas.microsoft.com/office/powerpoint/2010/main" val="2366392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2021</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AA2802BD-1B72-4AD1-8184-0FD099607084}"/>
              </a:ext>
            </a:extLst>
          </p:cNvPr>
          <p:cNvSpPr txBox="1">
            <a:spLocks noChangeArrowheads="1"/>
          </p:cNvSpPr>
          <p:nvPr userDrawn="1"/>
        </p:nvSpPr>
        <p:spPr bwMode="auto">
          <a:xfrm>
            <a:off x="133350" y="36513"/>
            <a:ext cx="280328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SA WG5 </a:t>
            </a:r>
            <a:r>
              <a:rPr lang="en-US" altLang="zh-CN" sz="1200" b="1" dirty="0">
                <a:latin typeface="Arial "/>
              </a:rPr>
              <a:t>Meeting S5-138e</a:t>
            </a:r>
            <a:r>
              <a:rPr lang="sv-SE" altLang="en-US" sz="1200" b="1" dirty="0">
                <a:latin typeface="Arial "/>
              </a:rPr>
              <a:t>	</a:t>
            </a:r>
          </a:p>
          <a:p>
            <a:pPr eaLnBrk="1" hangingPunct="1">
              <a:defRPr/>
            </a:pPr>
            <a:r>
              <a:rPr lang="sv-SE" altLang="en-US" sz="1200" b="1" dirty="0">
                <a:latin typeface="Arial "/>
              </a:rPr>
              <a:t>23 – 31, </a:t>
            </a:r>
            <a:r>
              <a:rPr lang="en-US" altLang="zh-CN" sz="1200" b="1" dirty="0">
                <a:latin typeface="Arial "/>
              </a:rPr>
              <a:t>August, 2021</a:t>
            </a:r>
            <a:endParaRPr lang="sv-SE" altLang="en-US" sz="1200" b="1" dirty="0">
              <a:latin typeface="Arial "/>
            </a:endParaRPr>
          </a:p>
        </p:txBody>
      </p:sp>
      <p:sp>
        <p:nvSpPr>
          <p:cNvPr id="13" name="Text Box 14">
            <a:extLst>
              <a:ext uri="{FF2B5EF4-FFF2-40B4-BE49-F238E27FC236}">
                <a16:creationId xmlns:a16="http://schemas.microsoft.com/office/drawing/2014/main" id="{AF4006C6-1A95-4284-A498-917EA49F0F95}"/>
              </a:ext>
            </a:extLst>
          </p:cNvPr>
          <p:cNvSpPr txBox="1">
            <a:spLocks noChangeArrowheads="1"/>
          </p:cNvSpPr>
          <p:nvPr userDrawn="1"/>
        </p:nvSpPr>
        <p:spPr bwMode="auto">
          <a:xfrm>
            <a:off x="9163050" y="133350"/>
            <a:ext cx="26003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dirty="0">
                <a:latin typeface="Arial "/>
              </a:rPr>
              <a:t>&lt;</a:t>
            </a:r>
            <a:r>
              <a:rPr lang="sv-SE" altLang="en-US" sz="1200" b="1" i="1" dirty="0">
                <a:latin typeface="Arial "/>
              </a:rPr>
              <a:t>Document Ref.</a:t>
            </a:r>
            <a:r>
              <a:rPr lang="sv-SE" altLang="en-US" sz="1200" b="1" dirty="0">
                <a:latin typeface="Arial "/>
              </a:rPr>
              <a:t>&gt;	</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Placeholder 2">
            <a:extLst>
              <a:ext uri="{FF2B5EF4-FFF2-40B4-BE49-F238E27FC236}">
                <a16:creationId xmlns:a16="http://schemas.microsoft.com/office/drawing/2014/main" id="{9FAD3684-801E-4E1E-85EB-F5F3E5D37277}"/>
              </a:ext>
            </a:extLst>
          </p:cNvPr>
          <p:cNvSpPr>
            <a:spLocks noGrp="1"/>
          </p:cNvSpPr>
          <p:nvPr>
            <p:ph type="body" idx="4294967295"/>
          </p:nvPr>
        </p:nvSpPr>
        <p:spPr>
          <a:xfrm>
            <a:off x="1708112" y="4786661"/>
            <a:ext cx="7886700" cy="1500187"/>
          </a:xfrm>
        </p:spPr>
        <p:txBody>
          <a:bodyPr/>
          <a:lstStyle/>
          <a:p>
            <a:pPr marL="0" indent="0" eaLnBrk="1" hangingPunct="1">
              <a:buFontTx/>
              <a:buNone/>
            </a:pPr>
            <a:r>
              <a:rPr lang="en-US" altLang="zh-CN" dirty="0"/>
              <a:t>SA5</a:t>
            </a:r>
          </a:p>
          <a:p>
            <a:pPr marL="0" indent="0" eaLnBrk="1" hangingPunct="1">
              <a:buFontTx/>
              <a:buNone/>
            </a:pPr>
            <a:r>
              <a:rPr lang="en-US" altLang="zh-CN" dirty="0"/>
              <a:t>China Mobile</a:t>
            </a:r>
            <a:endParaRPr lang="en-GB" altLang="en-US" dirty="0"/>
          </a:p>
        </p:txBody>
      </p:sp>
      <p:sp>
        <p:nvSpPr>
          <p:cNvPr id="6" name="Title 1">
            <a:extLst>
              <a:ext uri="{FF2B5EF4-FFF2-40B4-BE49-F238E27FC236}">
                <a16:creationId xmlns:a16="http://schemas.microsoft.com/office/drawing/2014/main" id="{2F780590-1DCD-4FAC-9B92-D3A87A27CD74}"/>
              </a:ext>
            </a:extLst>
          </p:cNvPr>
          <p:cNvSpPr>
            <a:spLocks noGrp="1"/>
          </p:cNvSpPr>
          <p:nvPr>
            <p:ph type="title"/>
          </p:nvPr>
        </p:nvSpPr>
        <p:spPr>
          <a:xfrm>
            <a:off x="920451" y="1332326"/>
            <a:ext cx="10515600" cy="2567336"/>
          </a:xfrm>
        </p:spPr>
        <p:txBody>
          <a:bodyPr/>
          <a:lstStyle/>
          <a:p>
            <a:pPr eaLnBrk="1" hangingPunct="1"/>
            <a:r>
              <a:rPr lang="en-US" sz="4800" dirty="0"/>
              <a:t>New </a:t>
            </a:r>
            <a:r>
              <a:rPr lang="en-US" altLang="zh-CN" sz="4800" dirty="0"/>
              <a:t>S</a:t>
            </a:r>
            <a:r>
              <a:rPr lang="en-US" sz="4800" dirty="0"/>
              <a:t>ID: </a:t>
            </a:r>
            <a:r>
              <a:rPr lang="en-US" altLang="zh-CN" sz="4800" dirty="0"/>
              <a:t>Study on management aspects of traffic scheduling in terrestrial and satellite converged network</a:t>
            </a:r>
            <a:endParaRPr lang="en-GB" altLang="en-US" sz="4800"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GB" altLang="en-US"/>
              <a:t>Outline</a:t>
            </a:r>
          </a:p>
        </p:txBody>
      </p:sp>
      <p:sp>
        <p:nvSpPr>
          <p:cNvPr id="7" name="标题 1"/>
          <p:cNvSpPr txBox="1">
            <a:spLocks/>
          </p:cNvSpPr>
          <p:nvPr/>
        </p:nvSpPr>
        <p:spPr bwMode="auto">
          <a:xfrm>
            <a:off x="939282" y="148510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r>
              <a:rPr lang="en-GB" altLang="zh-CN" sz="3600" dirty="0"/>
              <a:t>Overview of satellite related work in 3GPP R17&amp;R18</a:t>
            </a:r>
            <a:endParaRPr lang="zh-CN" altLang="en-US" sz="3600" dirty="0"/>
          </a:p>
        </p:txBody>
      </p:sp>
      <p:sp>
        <p:nvSpPr>
          <p:cNvPr id="8" name="内容占位符 2"/>
          <p:cNvSpPr>
            <a:spLocks noGrp="1"/>
          </p:cNvSpPr>
          <p:nvPr>
            <p:ph idx="1"/>
          </p:nvPr>
        </p:nvSpPr>
        <p:spPr>
          <a:xfrm>
            <a:off x="1002574" y="2508239"/>
            <a:ext cx="9857014" cy="3431511"/>
          </a:xfrm>
        </p:spPr>
        <p:txBody>
          <a:bodyPr>
            <a:normAutofit fontScale="77500" lnSpcReduction="20000"/>
          </a:bodyPr>
          <a:lstStyle/>
          <a:p>
            <a:r>
              <a:rPr lang="en-US" altLang="zh-CN" sz="2000" dirty="0"/>
              <a:t>SA1</a:t>
            </a:r>
          </a:p>
          <a:p>
            <a:pPr lvl="1"/>
            <a:r>
              <a:rPr lang="en-US" altLang="zh-CN" sz="1800" dirty="0"/>
              <a:t>Stage 1 of 5GSAT (5GSAT) (R17)</a:t>
            </a:r>
          </a:p>
          <a:p>
            <a:pPr lvl="1"/>
            <a:r>
              <a:rPr lang="en-US" altLang="zh-CN" sz="1800" dirty="0"/>
              <a:t>Guidelines for Extra-territorial 5G Systems (FS_5GET)(R18)</a:t>
            </a:r>
          </a:p>
          <a:p>
            <a:r>
              <a:rPr lang="en-US" altLang="zh-CN" sz="2000" dirty="0"/>
              <a:t>SA2</a:t>
            </a:r>
          </a:p>
          <a:p>
            <a:pPr lvl="1"/>
            <a:r>
              <a:rPr lang="en-US" altLang="zh-CN" sz="1800" dirty="0"/>
              <a:t>Study on architecture aspects for using satellite access in 5G (FS_5GSAT_ARCH) (R17)</a:t>
            </a:r>
          </a:p>
          <a:p>
            <a:pPr lvl="1"/>
            <a:r>
              <a:rPr lang="en-US" altLang="zh-CN" sz="1800" dirty="0"/>
              <a:t>Integration of satellite components in the 5G architecture (5GSAT_ARCH) (R17)</a:t>
            </a:r>
          </a:p>
          <a:p>
            <a:pPr lvl="1"/>
            <a:r>
              <a:rPr lang="en-US" altLang="zh-CN" sz="1800" dirty="0"/>
              <a:t>Proposal</a:t>
            </a:r>
            <a:r>
              <a:rPr lang="zh-CN" altLang="en-US" sz="1800" dirty="0"/>
              <a:t>：</a:t>
            </a:r>
            <a:r>
              <a:rPr lang="en-US" altLang="zh-CN" sz="1800" dirty="0"/>
              <a:t>New SID on Study on Support of Satellite Backhauling in 5GS.(CATT, Thales)</a:t>
            </a:r>
          </a:p>
          <a:p>
            <a:pPr lvl="1"/>
            <a:r>
              <a:rPr lang="en-US" altLang="zh-CN" sz="1800" dirty="0"/>
              <a:t>Proposal</a:t>
            </a:r>
            <a:r>
              <a:rPr lang="zh-CN" altLang="en-US" sz="1800" dirty="0"/>
              <a:t>：</a:t>
            </a:r>
            <a:r>
              <a:rPr lang="en-US" altLang="zh-CN" sz="1800" dirty="0"/>
              <a:t>New SID on Study on Integration of satellite components in the 5G architecture Phase II.(Xiaomi)</a:t>
            </a:r>
          </a:p>
          <a:p>
            <a:pPr lvl="1"/>
            <a:r>
              <a:rPr lang="en-US" altLang="zh-CN" sz="1800" dirty="0"/>
              <a:t>Proposal</a:t>
            </a:r>
            <a:r>
              <a:rPr lang="zh-CN" altLang="en-US" sz="1800" dirty="0"/>
              <a:t>：</a:t>
            </a:r>
            <a:r>
              <a:rPr lang="en-US" altLang="zh-CN" sz="1800" dirty="0"/>
              <a:t>New SID Study on enhancement to the integration of satellite systems in the 5G architecture. </a:t>
            </a:r>
          </a:p>
          <a:p>
            <a:r>
              <a:rPr lang="en-US" altLang="zh-CN" sz="2000" dirty="0"/>
              <a:t>SA5</a:t>
            </a:r>
          </a:p>
          <a:p>
            <a:pPr lvl="1"/>
            <a:r>
              <a:rPr lang="en-US" altLang="zh-CN" sz="1800" dirty="0"/>
              <a:t>Study on management and orchestration aspects with integrated satellite components in a 5G network</a:t>
            </a:r>
          </a:p>
          <a:p>
            <a:r>
              <a:rPr lang="en-US" altLang="zh-CN" sz="2000" dirty="0"/>
              <a:t>RAN2</a:t>
            </a:r>
          </a:p>
          <a:p>
            <a:pPr lvl="1"/>
            <a:r>
              <a:rPr lang="en-US" altLang="zh-CN" sz="1800" dirty="0"/>
              <a:t>Core part: Solutions for NR for NTN(</a:t>
            </a:r>
            <a:r>
              <a:rPr lang="en-US" altLang="zh-CN" sz="1800" dirty="0" err="1"/>
              <a:t>NR_NTN_solutions</a:t>
            </a:r>
            <a:r>
              <a:rPr lang="en-US" altLang="zh-CN" sz="1800" dirty="0"/>
              <a:t>-Core) (R17)</a:t>
            </a:r>
          </a:p>
          <a:p>
            <a:pPr lvl="1"/>
            <a:r>
              <a:rPr lang="en-GB" altLang="zh-CN" sz="1800" dirty="0"/>
              <a:t>Study on NB-</a:t>
            </a:r>
            <a:r>
              <a:rPr lang="en-GB" altLang="zh-CN" sz="1800" dirty="0" err="1"/>
              <a:t>IoT</a:t>
            </a:r>
            <a:r>
              <a:rPr lang="en-GB" altLang="zh-CN" sz="1800" dirty="0"/>
              <a:t>/</a:t>
            </a:r>
            <a:r>
              <a:rPr lang="en-GB" altLang="zh-CN" sz="1800" dirty="0" err="1"/>
              <a:t>eMTC</a:t>
            </a:r>
            <a:r>
              <a:rPr lang="en-GB" altLang="zh-CN" sz="1800" dirty="0"/>
              <a:t> support for Non-Terrestrial Network (</a:t>
            </a:r>
            <a:r>
              <a:rPr lang="en-GB" altLang="zh-CN" sz="1800" dirty="0" err="1"/>
              <a:t>FS_LTE_NBIOT_eMTC_NTN</a:t>
            </a:r>
            <a:r>
              <a:rPr lang="en-GB" altLang="zh-CN" sz="1800" dirty="0"/>
              <a:t>) (R17)</a:t>
            </a:r>
            <a:endParaRPr lang="en-US" altLang="zh-CN" sz="1800" dirty="0"/>
          </a:p>
          <a:p>
            <a:endParaRPr lang="zh-CN" altLang="en-US" sz="2000" dirty="0"/>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Overview</a:t>
            </a:r>
            <a:endParaRPr lang="zh-CN" altLang="en-US" dirty="0"/>
          </a:p>
        </p:txBody>
      </p:sp>
      <p:sp>
        <p:nvSpPr>
          <p:cNvPr id="4" name="矩形 3"/>
          <p:cNvSpPr/>
          <p:nvPr/>
        </p:nvSpPr>
        <p:spPr>
          <a:xfrm>
            <a:off x="344465" y="1789577"/>
            <a:ext cx="11503069" cy="4524315"/>
          </a:xfrm>
          <a:prstGeom prst="rect">
            <a:avLst/>
          </a:prstGeom>
        </p:spPr>
        <p:txBody>
          <a:bodyPr wrap="square">
            <a:spAutoFit/>
          </a:bodyPr>
          <a:lstStyle/>
          <a:p>
            <a:r>
              <a:rPr lang="en-US" altLang="zh-CN" dirty="0"/>
              <a:t>The terrestrial and satellite converged network introduces new and complex scenarios, with changeable business characteristics. The realization of satellite-terrestrial integration used for 5G can efficiently organize network resources according to various business characteristics and form differentiated services for different users and different business scenarios. </a:t>
            </a:r>
          </a:p>
          <a:p>
            <a:endParaRPr lang="en-US" altLang="zh-CN" dirty="0"/>
          </a:p>
          <a:p>
            <a:r>
              <a:rPr lang="en-US" altLang="zh-CN" dirty="0"/>
              <a:t>According to the characteristics of high mobility, time varying topology, limited resource, low link stability, traditional scheduling scheme in terrestrial network cannot deal with the new features introduced by satellite networks. Furthermore, with the development of satellite communications and introduction of intra-satellites links</a:t>
            </a:r>
            <a:r>
              <a:rPr lang="zh-CN" altLang="en-US" dirty="0"/>
              <a:t>，</a:t>
            </a:r>
            <a:r>
              <a:rPr lang="en-US" altLang="zh-CN" dirty="0"/>
              <a:t>it is possible the satellite communications could play the role of core network, data network, in which case the connection is intermittent, which makes the traffic scheduling important. </a:t>
            </a:r>
          </a:p>
          <a:p>
            <a:endParaRPr lang="en-US" altLang="zh-CN" dirty="0"/>
          </a:p>
          <a:p>
            <a:r>
              <a:rPr lang="en-US" altLang="zh-CN" dirty="0"/>
              <a:t>The key issues list below need to be further studied</a:t>
            </a:r>
            <a:r>
              <a:rPr lang="zh-CN" altLang="en-US" dirty="0"/>
              <a:t>：</a:t>
            </a:r>
            <a:endParaRPr lang="en-US" altLang="zh-CN" dirty="0"/>
          </a:p>
          <a:p>
            <a:pPr marL="285750" indent="-285750">
              <a:buFont typeface="Arial" panose="020B0604020202020204" pitchFamily="34" charset="0"/>
              <a:buChar char="•"/>
            </a:pPr>
            <a:r>
              <a:rPr lang="en-US" altLang="zh-CN" dirty="0"/>
              <a:t>Traffic scheduling among satellite networks</a:t>
            </a:r>
          </a:p>
          <a:p>
            <a:pPr marL="285750" indent="-285750">
              <a:buFont typeface="Arial" panose="020B0604020202020204" pitchFamily="34" charset="0"/>
              <a:buChar char="•"/>
            </a:pPr>
            <a:r>
              <a:rPr lang="en-US" altLang="zh-CN" dirty="0"/>
              <a:t>Traffic scheduling among satellite network and terrestrial network</a:t>
            </a:r>
          </a:p>
          <a:p>
            <a:pPr marL="285750" indent="-285750">
              <a:buFont typeface="Arial" panose="020B0604020202020204" pitchFamily="34" charset="0"/>
              <a:buChar char="•"/>
            </a:pPr>
            <a:r>
              <a:rPr lang="en-US" altLang="zh-CN" dirty="0"/>
              <a:t>How to enhance the management system to support the traffic scheduling</a:t>
            </a:r>
          </a:p>
          <a:p>
            <a:pPr marL="285750" indent="-285750">
              <a:buFont typeface="Arial" panose="020B0604020202020204" pitchFamily="34" charset="0"/>
              <a:buChar char="•"/>
            </a:pPr>
            <a:r>
              <a:rPr lang="en-US" altLang="zh-CN" dirty="0"/>
              <a:t>How to manage the routing policies</a:t>
            </a:r>
            <a:endParaRPr lang="zh-CN" altLang="en-US" dirty="0"/>
          </a:p>
        </p:txBody>
      </p:sp>
    </p:spTree>
    <p:extLst>
      <p:ext uri="{BB962C8B-B14F-4D97-AF65-F5344CB8AC3E}">
        <p14:creationId xmlns:p14="http://schemas.microsoft.com/office/powerpoint/2010/main" val="3290884990"/>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t>Content</a:t>
            </a:r>
          </a:p>
        </p:txBody>
      </p:sp>
      <p:sp>
        <p:nvSpPr>
          <p:cNvPr id="51" name="Rectangle 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0" i="0" u="sng" strike="noStrike" cap="none" normalizeH="0" baseline="0">
                <a:ln>
                  <a:noFill/>
                </a:ln>
                <a:solidFill>
                  <a:srgbClr val="008080"/>
                </a:solidFill>
                <a:effectLst/>
                <a:latin typeface="Times New Roman" panose="02020603050405020304" pitchFamily="18" charset="0"/>
                <a:ea typeface="宋体" panose="02010600030101010101" pitchFamily="2" charset="-122"/>
                <a:cs typeface="Times New Roman" panose="02020603050405020304" pitchFamily="18" charset="0"/>
              </a:rPr>
              <a:t>Multi-connection</a:t>
            </a:r>
            <a:r>
              <a:rPr kumimoji="0" lang="en-US" altLang="zh-CN" sz="500" b="0" i="0" u="none" strike="noStrike" cap="none" normalizeH="0" baseline="0">
                <a:ln>
                  <a:noFill/>
                </a:ln>
                <a:solidFill>
                  <a:schemeClr val="tx1"/>
                </a:solidFill>
                <a:effectLst/>
              </a:rPr>
              <a:t> </a:t>
            </a: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52" name="Rectangle 2"/>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200" b="0" i="0" u="sng" strike="noStrike" cap="none" normalizeH="0" baseline="0">
                <a:ln>
                  <a:noFill/>
                </a:ln>
                <a:solidFill>
                  <a:srgbClr val="008080"/>
                </a:solidFill>
                <a:effectLst/>
                <a:latin typeface="Times New Roman" panose="02020603050405020304" pitchFamily="18" charset="0"/>
                <a:ea typeface="宋体" panose="02010600030101010101" pitchFamily="2" charset="-122"/>
                <a:cs typeface="Times New Roman" panose="02020603050405020304" pitchFamily="18" charset="0"/>
              </a:rPr>
              <a:t>Multi-connection</a:t>
            </a:r>
            <a:r>
              <a:rPr kumimoji="0" lang="en-US" altLang="zh-CN" sz="500" b="0" i="0" u="none" strike="noStrike" cap="none" normalizeH="0" baseline="0">
                <a:ln>
                  <a:noFill/>
                </a:ln>
                <a:solidFill>
                  <a:schemeClr val="tx1"/>
                </a:solidFill>
                <a:effectLst/>
              </a:rPr>
              <a:t> </a:t>
            </a:r>
            <a:endParaRPr kumimoji="0" lang="en-US" altLang="zh-CN" sz="1800" b="0" i="0" u="none" strike="noStrike" cap="none" normalizeH="0" baseline="0">
              <a:ln>
                <a:noFill/>
              </a:ln>
              <a:solidFill>
                <a:schemeClr val="tx1"/>
              </a:solidFill>
              <a:effectLst/>
              <a:latin typeface="Arial" panose="020B0604020202020204" pitchFamily="34" charset="0"/>
            </a:endParaRPr>
          </a:p>
        </p:txBody>
      </p:sp>
      <p:grpSp>
        <p:nvGrpSpPr>
          <p:cNvPr id="7180" name="组合 7179"/>
          <p:cNvGrpSpPr/>
          <p:nvPr/>
        </p:nvGrpSpPr>
        <p:grpSpPr>
          <a:xfrm>
            <a:off x="7306850" y="2024131"/>
            <a:ext cx="4885150" cy="3560330"/>
            <a:chOff x="1133914" y="2425112"/>
            <a:chExt cx="5869997" cy="3654844"/>
          </a:xfrm>
        </p:grpSpPr>
        <p:pic>
          <p:nvPicPr>
            <p:cNvPr id="6" name="Picture 4" descr="https://ss2.bdstatic.com/70cFvnSh_Q1YnxGkpoWK1HF6hhy/it/u=2363453272,2770747712&amp;fm=26&amp;gp=0.jpg"/>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771" t="1289" r="71035" b="70973"/>
            <a:stretch>
              <a:fillRect/>
            </a:stretch>
          </p:blipFill>
          <p:spPr bwMode="auto">
            <a:xfrm flipH="1">
              <a:off x="2534081" y="3487886"/>
              <a:ext cx="380520" cy="43875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s://ss2.bdstatic.com/70cFvnSh_Q1YnxGkpoWK1HF6hhy/it/u=2363453272,2770747712&amp;fm=26&amp;gp=0.jpg"/>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771" t="1289" r="71035" b="70973"/>
            <a:stretch>
              <a:fillRect/>
            </a:stretch>
          </p:blipFill>
          <p:spPr bwMode="auto">
            <a:xfrm flipH="1">
              <a:off x="4314604" y="3487886"/>
              <a:ext cx="380520" cy="438756"/>
            </a:xfrm>
            <a:prstGeom prst="rect">
              <a:avLst/>
            </a:prstGeom>
            <a:noFill/>
            <a:extLst>
              <a:ext uri="{909E8E84-426E-40DD-AFC4-6F175D3DCCD1}">
                <a14:hiddenFill xmlns:a14="http://schemas.microsoft.com/office/drawing/2010/main">
                  <a:solidFill>
                    <a:srgbClr val="FFFFFF"/>
                  </a:solidFill>
                </a14:hiddenFill>
              </a:ext>
            </a:extLst>
          </p:spPr>
        </p:pic>
        <p:sp>
          <p:nvSpPr>
            <p:cNvPr id="8" name="椭圆 7"/>
            <p:cNvSpPr/>
            <p:nvPr/>
          </p:nvSpPr>
          <p:spPr>
            <a:xfrm rot="19696837">
              <a:off x="4589197" y="4825728"/>
              <a:ext cx="1765257" cy="798136"/>
            </a:xfrm>
            <a:prstGeom prst="ellips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zh-CN" altLang="en-US" sz="1200"/>
            </a:p>
          </p:txBody>
        </p:sp>
        <p:pic>
          <p:nvPicPr>
            <p:cNvPr id="9" name="Picture 1"/>
            <p:cNvPicPr>
              <a:picLocks noChangeAspect="1" noChangeArrowheads="1"/>
            </p:cNvPicPr>
            <p:nvPr/>
          </p:nvPicPr>
          <p:blipFill>
            <a:blip r:embed="rId4" cstate="print"/>
            <a:srcRect/>
            <a:stretch>
              <a:fillRect/>
            </a:stretch>
          </p:blipFill>
          <p:spPr bwMode="auto">
            <a:xfrm>
              <a:off x="1678725" y="5072963"/>
              <a:ext cx="249377" cy="451469"/>
            </a:xfrm>
            <a:prstGeom prst="rect">
              <a:avLst/>
            </a:prstGeom>
            <a:noFill/>
            <a:ln w="9525">
              <a:noFill/>
              <a:miter lim="800000"/>
              <a:headEnd/>
              <a:tailEnd/>
            </a:ln>
          </p:spPr>
        </p:pic>
        <p:pic>
          <p:nvPicPr>
            <p:cNvPr id="10" name="Picture 2"/>
            <p:cNvPicPr>
              <a:picLocks noChangeAspect="1" noChangeArrowheads="1"/>
            </p:cNvPicPr>
            <p:nvPr/>
          </p:nvPicPr>
          <p:blipFill>
            <a:blip r:embed="rId5" cstate="print"/>
            <a:srcRect/>
            <a:stretch>
              <a:fillRect/>
            </a:stretch>
          </p:blipFill>
          <p:spPr bwMode="auto">
            <a:xfrm>
              <a:off x="4890656" y="5131809"/>
              <a:ext cx="471045" cy="350277"/>
            </a:xfrm>
            <a:prstGeom prst="rect">
              <a:avLst/>
            </a:prstGeom>
            <a:noFill/>
            <a:ln w="9525">
              <a:noFill/>
              <a:miter lim="800000"/>
              <a:headEnd/>
              <a:tailEnd/>
            </a:ln>
          </p:spPr>
        </p:pic>
        <p:pic>
          <p:nvPicPr>
            <p:cNvPr id="11" name="Picture 3"/>
            <p:cNvPicPr>
              <a:picLocks noChangeAspect="1" noChangeArrowheads="1"/>
            </p:cNvPicPr>
            <p:nvPr/>
          </p:nvPicPr>
          <p:blipFill>
            <a:blip r:embed="rId6" cstate="print"/>
            <a:srcRect/>
            <a:stretch>
              <a:fillRect/>
            </a:stretch>
          </p:blipFill>
          <p:spPr bwMode="auto">
            <a:xfrm>
              <a:off x="6304601" y="5072963"/>
              <a:ext cx="436409" cy="467037"/>
            </a:xfrm>
            <a:prstGeom prst="rect">
              <a:avLst/>
            </a:prstGeom>
            <a:noFill/>
            <a:ln w="9525">
              <a:noFill/>
              <a:miter lim="800000"/>
              <a:headEnd/>
              <a:tailEnd/>
            </a:ln>
          </p:spPr>
        </p:pic>
        <p:pic>
          <p:nvPicPr>
            <p:cNvPr id="12" name="Picture 20" descr="天线"/>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3267237" y="4997982"/>
              <a:ext cx="314210" cy="528695"/>
            </a:xfrm>
            <a:prstGeom prst="rect">
              <a:avLst/>
            </a:prstGeom>
            <a:noFill/>
            <a:ln w="9525">
              <a:noFill/>
              <a:miter lim="800000"/>
              <a:headEnd/>
              <a:tailEnd/>
            </a:ln>
          </p:spPr>
        </p:pic>
        <p:pic>
          <p:nvPicPr>
            <p:cNvPr id="13" name="Picture 2"/>
            <p:cNvPicPr>
              <a:picLocks noChangeAspect="1" noChangeArrowheads="1"/>
            </p:cNvPicPr>
            <p:nvPr/>
          </p:nvPicPr>
          <p:blipFill>
            <a:blip r:embed="rId5" cstate="print"/>
            <a:srcRect/>
            <a:stretch>
              <a:fillRect/>
            </a:stretch>
          </p:blipFill>
          <p:spPr bwMode="auto">
            <a:xfrm>
              <a:off x="5571445" y="4620756"/>
              <a:ext cx="471045" cy="350277"/>
            </a:xfrm>
            <a:prstGeom prst="rect">
              <a:avLst/>
            </a:prstGeom>
            <a:noFill/>
            <a:ln w="9525">
              <a:noFill/>
              <a:miter lim="800000"/>
              <a:headEnd/>
              <a:tailEnd/>
            </a:ln>
          </p:spPr>
        </p:pic>
        <p:sp>
          <p:nvSpPr>
            <p:cNvPr id="14" name="TextBox 29"/>
            <p:cNvSpPr txBox="1"/>
            <p:nvPr/>
          </p:nvSpPr>
          <p:spPr>
            <a:xfrm>
              <a:off x="1133914" y="5508143"/>
              <a:ext cx="1248179" cy="261610"/>
            </a:xfrm>
            <a:prstGeom prst="rect">
              <a:avLst/>
            </a:prstGeom>
            <a:noFill/>
          </p:spPr>
          <p:txBody>
            <a:bodyPr wrap="square" rtlCol="0">
              <a:spAutoFit/>
            </a:bodyPr>
            <a:lstStyle/>
            <a:p>
              <a:pPr algn="ctr"/>
              <a:r>
                <a:rPr lang="en-US" altLang="zh-CN" sz="1050" dirty="0">
                  <a:latin typeface="微软雅黑" panose="020B0503020204020204" pitchFamily="34" charset="-122"/>
                  <a:ea typeface="微软雅黑" panose="020B0503020204020204" pitchFamily="34" charset="-122"/>
                </a:rPr>
                <a:t>Multi-access UE</a:t>
              </a:r>
              <a:endParaRPr lang="zh-CN" altLang="en-US" sz="1050" dirty="0">
                <a:latin typeface="微软雅黑" panose="020B0503020204020204" pitchFamily="34" charset="-122"/>
                <a:ea typeface="微软雅黑" panose="020B0503020204020204" pitchFamily="34" charset="-122"/>
              </a:endParaRPr>
            </a:p>
          </p:txBody>
        </p:sp>
        <p:sp>
          <p:nvSpPr>
            <p:cNvPr id="15" name="TextBox 30"/>
            <p:cNvSpPr txBox="1"/>
            <p:nvPr/>
          </p:nvSpPr>
          <p:spPr>
            <a:xfrm>
              <a:off x="4628814" y="5527594"/>
              <a:ext cx="994999" cy="430887"/>
            </a:xfrm>
            <a:prstGeom prst="rect">
              <a:avLst/>
            </a:prstGeom>
            <a:noFill/>
          </p:spPr>
          <p:txBody>
            <a:bodyPr wrap="square" rtlCol="0">
              <a:spAutoFit/>
            </a:bodyPr>
            <a:lstStyle/>
            <a:p>
              <a:pPr algn="ctr"/>
              <a:r>
                <a:rPr lang="en-US" altLang="zh-CN" sz="1050" dirty="0">
                  <a:latin typeface="微软雅黑" panose="020B0503020204020204" pitchFamily="34" charset="-122"/>
                  <a:ea typeface="微软雅黑" panose="020B0503020204020204" pitchFamily="34" charset="-122"/>
                </a:rPr>
                <a:t>5G Core Network</a:t>
              </a:r>
              <a:endParaRPr lang="zh-CN" altLang="en-US" sz="1050" dirty="0">
                <a:latin typeface="微软雅黑" panose="020B0503020204020204" pitchFamily="34" charset="-122"/>
                <a:ea typeface="微软雅黑" panose="020B0503020204020204" pitchFamily="34" charset="-122"/>
              </a:endParaRPr>
            </a:p>
          </p:txBody>
        </p:sp>
        <p:sp>
          <p:nvSpPr>
            <p:cNvPr id="17" name="TextBox 32"/>
            <p:cNvSpPr txBox="1"/>
            <p:nvPr/>
          </p:nvSpPr>
          <p:spPr>
            <a:xfrm>
              <a:off x="6164958" y="5527594"/>
              <a:ext cx="785525" cy="430887"/>
            </a:xfrm>
            <a:prstGeom prst="rect">
              <a:avLst/>
            </a:prstGeom>
            <a:noFill/>
          </p:spPr>
          <p:txBody>
            <a:bodyPr wrap="square" rtlCol="0">
              <a:spAutoFit/>
            </a:bodyPr>
            <a:lstStyle/>
            <a:p>
              <a:pPr algn="ctr"/>
              <a:r>
                <a:rPr lang="en-US" altLang="zh-CN" sz="1050" dirty="0">
                  <a:latin typeface="微软雅黑" panose="020B0503020204020204" pitchFamily="34" charset="-122"/>
                  <a:ea typeface="微软雅黑" panose="020B0503020204020204" pitchFamily="34" charset="-122"/>
                </a:rPr>
                <a:t>Data Center</a:t>
              </a:r>
              <a:endParaRPr lang="zh-CN" altLang="en-US" sz="1050" dirty="0">
                <a:latin typeface="微软雅黑" panose="020B0503020204020204" pitchFamily="34" charset="-122"/>
                <a:ea typeface="微软雅黑" panose="020B0503020204020204" pitchFamily="34" charset="-122"/>
              </a:endParaRPr>
            </a:p>
          </p:txBody>
        </p:sp>
        <p:pic>
          <p:nvPicPr>
            <p:cNvPr id="18" name="Picture 4" descr="https://ss2.bdstatic.com/70cFvnSh_Q1YnxGkpoWK1HF6hhy/it/u=2363453272,2770747712&amp;fm=26&amp;gp=0.jpg"/>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771" t="1289" r="71035" b="70973"/>
            <a:stretch>
              <a:fillRect/>
            </a:stretch>
          </p:blipFill>
          <p:spPr bwMode="auto">
            <a:xfrm flipH="1">
              <a:off x="3410401" y="3487625"/>
              <a:ext cx="380520" cy="438756"/>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4" descr="https://ss2.bdstatic.com/70cFvnSh_Q1YnxGkpoWK1HF6hhy/it/u=2363453272,2770747712&amp;fm=26&amp;gp=0.jpg"/>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771" t="1289" r="71035" b="70973"/>
            <a:stretch>
              <a:fillRect/>
            </a:stretch>
          </p:blipFill>
          <p:spPr bwMode="auto">
            <a:xfrm flipH="1">
              <a:off x="2886718" y="3926381"/>
              <a:ext cx="380520" cy="438756"/>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https://ss2.bdstatic.com/70cFvnSh_Q1YnxGkpoWK1HF6hhy/it/u=2363453272,2770747712&amp;fm=26&amp;gp=0.jpg"/>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771" t="1289" r="71035" b="70973"/>
            <a:stretch>
              <a:fillRect/>
            </a:stretch>
          </p:blipFill>
          <p:spPr bwMode="auto">
            <a:xfrm flipH="1">
              <a:off x="3829348" y="3926381"/>
              <a:ext cx="380520" cy="438756"/>
            </a:xfrm>
            <a:prstGeom prst="rect">
              <a:avLst/>
            </a:prstGeom>
            <a:noFill/>
            <a:extLst>
              <a:ext uri="{909E8E84-426E-40DD-AFC4-6F175D3DCCD1}">
                <a14:hiddenFill xmlns:a14="http://schemas.microsoft.com/office/drawing/2010/main">
                  <a:solidFill>
                    <a:srgbClr val="FFFFFF"/>
                  </a:solidFill>
                </a14:hiddenFill>
              </a:ext>
            </a:extLst>
          </p:spPr>
        </p:pic>
        <p:cxnSp>
          <p:nvCxnSpPr>
            <p:cNvPr id="21" name="直接连接符 20"/>
            <p:cNvCxnSpPr/>
            <p:nvPr/>
          </p:nvCxnSpPr>
          <p:spPr>
            <a:xfrm flipH="1" flipV="1">
              <a:off x="2848291" y="3808689"/>
              <a:ext cx="209473" cy="294229"/>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2795922" y="3690998"/>
              <a:ext cx="733157"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3162501" y="4179991"/>
              <a:ext cx="785525"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H="1">
              <a:off x="3110132" y="3749844"/>
              <a:ext cx="1361577" cy="353075"/>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flipV="1">
              <a:off x="2743554" y="3690998"/>
              <a:ext cx="1204472" cy="411921"/>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V="1">
              <a:off x="3162501" y="3808689"/>
              <a:ext cx="366578" cy="294229"/>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3686184" y="3690998"/>
              <a:ext cx="785525"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4105131" y="3867535"/>
              <a:ext cx="261842" cy="23538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直接连接符 28"/>
            <p:cNvCxnSpPr>
              <a:stCxn id="9" idx="0"/>
            </p:cNvCxnSpPr>
            <p:nvPr/>
          </p:nvCxnSpPr>
          <p:spPr>
            <a:xfrm flipV="1">
              <a:off x="1803414" y="3848834"/>
              <a:ext cx="1007655" cy="1224129"/>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H="1">
              <a:off x="1905661" y="5308347"/>
              <a:ext cx="146631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flipH="1">
              <a:off x="5309603" y="5308347"/>
              <a:ext cx="1047366"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flipH="1" flipV="1">
              <a:off x="5990391" y="4880290"/>
              <a:ext cx="471315" cy="369211"/>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3" name="TextBox 70"/>
            <p:cNvSpPr txBox="1"/>
            <p:nvPr/>
          </p:nvSpPr>
          <p:spPr>
            <a:xfrm>
              <a:off x="3005396" y="5527592"/>
              <a:ext cx="1360515" cy="552364"/>
            </a:xfrm>
            <a:prstGeom prst="rect">
              <a:avLst/>
            </a:prstGeom>
            <a:noFill/>
          </p:spPr>
          <p:txBody>
            <a:bodyPr wrap="square" rtlCol="0">
              <a:spAutoFit/>
            </a:bodyPr>
            <a:lstStyle/>
            <a:p>
              <a:pPr algn="ctr"/>
              <a:r>
                <a:rPr lang="en-US" altLang="zh-CN" sz="1050" dirty="0">
                  <a:latin typeface="微软雅黑" panose="020B0503020204020204" pitchFamily="34" charset="-122"/>
                  <a:ea typeface="微软雅黑" panose="020B0503020204020204" pitchFamily="34" charset="-122"/>
                </a:rPr>
                <a:t>5G Access Network</a:t>
              </a:r>
              <a:endParaRPr lang="zh-CN" altLang="en-US" sz="1050" dirty="0">
                <a:latin typeface="微软雅黑" panose="020B0503020204020204" pitchFamily="34" charset="-122"/>
                <a:ea typeface="微软雅黑" panose="020B0503020204020204" pitchFamily="34" charset="-122"/>
              </a:endParaRPr>
            </a:p>
          </p:txBody>
        </p:sp>
        <p:sp>
          <p:nvSpPr>
            <p:cNvPr id="36" name="TextBox 31"/>
            <p:cNvSpPr txBox="1"/>
            <p:nvPr/>
          </p:nvSpPr>
          <p:spPr>
            <a:xfrm>
              <a:off x="2157324" y="4411448"/>
              <a:ext cx="890262" cy="430887"/>
            </a:xfrm>
            <a:prstGeom prst="rect">
              <a:avLst/>
            </a:prstGeom>
            <a:noFill/>
          </p:spPr>
          <p:txBody>
            <a:bodyPr wrap="square" rtlCol="0">
              <a:spAutoFit/>
            </a:bodyPr>
            <a:lstStyle/>
            <a:p>
              <a:pPr algn="ctr"/>
              <a:r>
                <a:rPr lang="en-US" altLang="zh-CN" sz="1050" dirty="0">
                  <a:solidFill>
                    <a:srgbClr val="0033CC"/>
                  </a:solidFill>
                  <a:latin typeface="微软雅黑" panose="020B0503020204020204" pitchFamily="34" charset="-122"/>
                  <a:ea typeface="微软雅黑" panose="020B0503020204020204" pitchFamily="34" charset="-122"/>
                </a:rPr>
                <a:t>3GPP/non-3GPP</a:t>
              </a:r>
              <a:endParaRPr lang="zh-CN" altLang="en-US" sz="1050" dirty="0">
                <a:solidFill>
                  <a:srgbClr val="0033CC"/>
                </a:solidFill>
                <a:latin typeface="微软雅黑" panose="020B0503020204020204" pitchFamily="34" charset="-122"/>
                <a:ea typeface="微软雅黑" panose="020B0503020204020204" pitchFamily="34" charset="-122"/>
              </a:endParaRPr>
            </a:p>
          </p:txBody>
        </p:sp>
        <p:cxnSp>
          <p:nvCxnSpPr>
            <p:cNvPr id="37" name="直接连接符 36"/>
            <p:cNvCxnSpPr/>
            <p:nvPr/>
          </p:nvCxnSpPr>
          <p:spPr>
            <a:xfrm flipH="1">
              <a:off x="3424343" y="5308347"/>
              <a:ext cx="146631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flipV="1">
              <a:off x="5257235" y="4880290"/>
              <a:ext cx="418947" cy="310365"/>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flipV="1">
              <a:off x="4636598" y="3803818"/>
              <a:ext cx="1092881" cy="844284"/>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3581448" y="3749844"/>
              <a:ext cx="418947" cy="353075"/>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2426597" y="2425112"/>
              <a:ext cx="2756441" cy="19364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p>
          </p:txBody>
        </p:sp>
        <p:sp>
          <p:nvSpPr>
            <p:cNvPr id="47" name="矩形 46"/>
            <p:cNvSpPr/>
            <p:nvPr/>
          </p:nvSpPr>
          <p:spPr>
            <a:xfrm>
              <a:off x="2914638" y="4481578"/>
              <a:ext cx="4089273" cy="146741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p>
          </p:txBody>
        </p:sp>
        <p:cxnSp>
          <p:nvCxnSpPr>
            <p:cNvPr id="49" name="直接连接符 48"/>
            <p:cNvCxnSpPr/>
            <p:nvPr/>
          </p:nvCxnSpPr>
          <p:spPr>
            <a:xfrm flipH="1" flipV="1">
              <a:off x="3140845" y="4247200"/>
              <a:ext cx="273262" cy="856096"/>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6" name="TextBox 31"/>
            <p:cNvSpPr txBox="1"/>
            <p:nvPr/>
          </p:nvSpPr>
          <p:spPr>
            <a:xfrm>
              <a:off x="4943898" y="3923466"/>
              <a:ext cx="890262" cy="430887"/>
            </a:xfrm>
            <a:prstGeom prst="rect">
              <a:avLst/>
            </a:prstGeom>
            <a:noFill/>
          </p:spPr>
          <p:txBody>
            <a:bodyPr wrap="square" rtlCol="0">
              <a:spAutoFit/>
            </a:bodyPr>
            <a:lstStyle/>
            <a:p>
              <a:pPr algn="ctr"/>
              <a:r>
                <a:rPr lang="en-US" altLang="zh-CN" sz="1050" dirty="0">
                  <a:solidFill>
                    <a:srgbClr val="0033CC"/>
                  </a:solidFill>
                  <a:latin typeface="微软雅黑" panose="020B0503020204020204" pitchFamily="34" charset="-122"/>
                  <a:ea typeface="微软雅黑" panose="020B0503020204020204" pitchFamily="34" charset="-122"/>
                </a:rPr>
                <a:t>3GPP/non-3GPP</a:t>
              </a:r>
              <a:endParaRPr lang="zh-CN" altLang="en-US" sz="1050" dirty="0">
                <a:solidFill>
                  <a:srgbClr val="0033CC"/>
                </a:solidFill>
                <a:latin typeface="微软雅黑" panose="020B0503020204020204" pitchFamily="34" charset="-122"/>
                <a:ea typeface="微软雅黑" panose="020B0503020204020204" pitchFamily="34" charset="-122"/>
              </a:endParaRPr>
            </a:p>
          </p:txBody>
        </p:sp>
        <p:sp>
          <p:nvSpPr>
            <p:cNvPr id="59" name="TextBox 30"/>
            <p:cNvSpPr txBox="1"/>
            <p:nvPr/>
          </p:nvSpPr>
          <p:spPr>
            <a:xfrm>
              <a:off x="5807101" y="4572029"/>
              <a:ext cx="994999" cy="415498"/>
            </a:xfrm>
            <a:prstGeom prst="rect">
              <a:avLst/>
            </a:prstGeom>
            <a:noFill/>
          </p:spPr>
          <p:txBody>
            <a:bodyPr wrap="square" rtlCol="0">
              <a:spAutoFit/>
            </a:bodyPr>
            <a:lstStyle/>
            <a:p>
              <a:pPr algn="ctr"/>
              <a:r>
                <a:rPr lang="en-US" altLang="zh-CN" sz="1050" dirty="0">
                  <a:latin typeface="微软雅黑" panose="020B0503020204020204" pitchFamily="34" charset="-122"/>
                  <a:ea typeface="微软雅黑" panose="020B0503020204020204" pitchFamily="34" charset="-122"/>
                </a:rPr>
                <a:t>Satellite gateway</a:t>
              </a:r>
              <a:endParaRPr lang="zh-CN" altLang="en-US" sz="1050" dirty="0">
                <a:latin typeface="微软雅黑" panose="020B0503020204020204" pitchFamily="34" charset="-122"/>
                <a:ea typeface="微软雅黑" panose="020B0503020204020204" pitchFamily="34" charset="-122"/>
              </a:endParaRPr>
            </a:p>
          </p:txBody>
        </p:sp>
        <p:sp>
          <p:nvSpPr>
            <p:cNvPr id="61" name="TextBox 30"/>
            <p:cNvSpPr txBox="1"/>
            <p:nvPr/>
          </p:nvSpPr>
          <p:spPr>
            <a:xfrm>
              <a:off x="3933311" y="4146134"/>
              <a:ext cx="994999" cy="253916"/>
            </a:xfrm>
            <a:prstGeom prst="rect">
              <a:avLst/>
            </a:prstGeom>
            <a:noFill/>
          </p:spPr>
          <p:txBody>
            <a:bodyPr wrap="square" rtlCol="0">
              <a:spAutoFit/>
            </a:bodyPr>
            <a:lstStyle/>
            <a:p>
              <a:pPr algn="ctr"/>
              <a:r>
                <a:rPr lang="en-US" altLang="zh-CN" sz="1050" dirty="0">
                  <a:latin typeface="微软雅黑" panose="020B0503020204020204" pitchFamily="34" charset="-122"/>
                  <a:ea typeface="微软雅黑" panose="020B0503020204020204" pitchFamily="34" charset="-122"/>
                </a:rPr>
                <a:t>LEO</a:t>
              </a:r>
              <a:endParaRPr lang="zh-CN" altLang="en-US" sz="1050" dirty="0">
                <a:latin typeface="微软雅黑" panose="020B0503020204020204" pitchFamily="34" charset="-122"/>
                <a:ea typeface="微软雅黑" panose="020B0503020204020204" pitchFamily="34" charset="-122"/>
              </a:endParaRPr>
            </a:p>
          </p:txBody>
        </p:sp>
        <p:pic>
          <p:nvPicPr>
            <p:cNvPr id="62" name="Picture 4" descr="https://ss2.bdstatic.com/70cFvnSh_Q1YnxGkpoWK1HF6hhy/it/u=2363453272,2770747712&amp;fm=26&amp;gp=0.jpg"/>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771" t="1289" r="71035" b="70973"/>
            <a:stretch>
              <a:fillRect/>
            </a:stretch>
          </p:blipFill>
          <p:spPr bwMode="auto">
            <a:xfrm flipH="1">
              <a:off x="3588418" y="2556619"/>
              <a:ext cx="380520" cy="438756"/>
            </a:xfrm>
            <a:prstGeom prst="rect">
              <a:avLst/>
            </a:prstGeom>
            <a:noFill/>
            <a:extLst>
              <a:ext uri="{909E8E84-426E-40DD-AFC4-6F175D3DCCD1}">
                <a14:hiddenFill xmlns:a14="http://schemas.microsoft.com/office/drawing/2010/main">
                  <a:solidFill>
                    <a:srgbClr val="FFFFFF"/>
                  </a:solidFill>
                </a14:hiddenFill>
              </a:ext>
            </a:extLst>
          </p:spPr>
        </p:pic>
        <p:pic>
          <p:nvPicPr>
            <p:cNvPr id="64" name="Picture 4" descr="https://ss2.bdstatic.com/70cFvnSh_Q1YnxGkpoWK1HF6hhy/it/u=2363453272,2770747712&amp;fm=26&amp;gp=0.jpg"/>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771" t="1289" r="71035" b="70973"/>
            <a:stretch>
              <a:fillRect/>
            </a:stretch>
          </p:blipFill>
          <p:spPr bwMode="auto">
            <a:xfrm flipH="1">
              <a:off x="3128208" y="2993659"/>
              <a:ext cx="380520" cy="438756"/>
            </a:xfrm>
            <a:prstGeom prst="rect">
              <a:avLst/>
            </a:prstGeom>
            <a:noFill/>
            <a:extLst>
              <a:ext uri="{909E8E84-426E-40DD-AFC4-6F175D3DCCD1}">
                <a14:hiddenFill xmlns:a14="http://schemas.microsoft.com/office/drawing/2010/main">
                  <a:solidFill>
                    <a:srgbClr val="FFFFFF"/>
                  </a:solidFill>
                </a14:hiddenFill>
              </a:ext>
            </a:extLst>
          </p:spPr>
        </p:pic>
        <p:pic>
          <p:nvPicPr>
            <p:cNvPr id="65" name="Picture 4" descr="https://ss2.bdstatic.com/70cFvnSh_Q1YnxGkpoWK1HF6hhy/it/u=2363453272,2770747712&amp;fm=26&amp;gp=0.jpg"/>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l="1771" t="1289" r="71035" b="70973"/>
            <a:stretch>
              <a:fillRect/>
            </a:stretch>
          </p:blipFill>
          <p:spPr bwMode="auto">
            <a:xfrm flipH="1">
              <a:off x="4105131" y="3038214"/>
              <a:ext cx="380520" cy="438756"/>
            </a:xfrm>
            <a:prstGeom prst="rect">
              <a:avLst/>
            </a:prstGeom>
            <a:noFill/>
            <a:extLst>
              <a:ext uri="{909E8E84-426E-40DD-AFC4-6F175D3DCCD1}">
                <a14:hiddenFill xmlns:a14="http://schemas.microsoft.com/office/drawing/2010/main">
                  <a:solidFill>
                    <a:srgbClr val="FFFFFF"/>
                  </a:solidFill>
                </a14:hiddenFill>
              </a:ext>
            </a:extLst>
          </p:spPr>
        </p:pic>
        <p:cxnSp>
          <p:nvCxnSpPr>
            <p:cNvPr id="66" name="直接连接符 65"/>
            <p:cNvCxnSpPr/>
            <p:nvPr/>
          </p:nvCxnSpPr>
          <p:spPr>
            <a:xfrm flipV="1">
              <a:off x="3419537" y="2898579"/>
              <a:ext cx="434084" cy="36137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flipH="1">
              <a:off x="3438284" y="3291824"/>
              <a:ext cx="785525"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flipH="1" flipV="1">
              <a:off x="3933311" y="2898579"/>
              <a:ext cx="290498" cy="316174"/>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4" name="直接连接符 73"/>
            <p:cNvCxnSpPr>
              <a:stCxn id="6" idx="1"/>
              <a:endCxn id="64" idx="2"/>
            </p:cNvCxnSpPr>
            <p:nvPr/>
          </p:nvCxnSpPr>
          <p:spPr>
            <a:xfrm flipV="1">
              <a:off x="2914601" y="3432415"/>
              <a:ext cx="403867" cy="274849"/>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flipH="1" flipV="1">
              <a:off x="4283149" y="3329593"/>
              <a:ext cx="170892" cy="28701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4" name="TextBox 30"/>
            <p:cNvSpPr txBox="1"/>
            <p:nvPr/>
          </p:nvSpPr>
          <p:spPr>
            <a:xfrm>
              <a:off x="3778678" y="2652702"/>
              <a:ext cx="994999" cy="253916"/>
            </a:xfrm>
            <a:prstGeom prst="rect">
              <a:avLst/>
            </a:prstGeom>
            <a:noFill/>
          </p:spPr>
          <p:txBody>
            <a:bodyPr wrap="square" rtlCol="0">
              <a:spAutoFit/>
            </a:bodyPr>
            <a:lstStyle/>
            <a:p>
              <a:pPr algn="ctr"/>
              <a:r>
                <a:rPr lang="en-US" altLang="zh-CN" sz="1050" dirty="0">
                  <a:latin typeface="微软雅黑" panose="020B0503020204020204" pitchFamily="34" charset="-122"/>
                  <a:ea typeface="微软雅黑" panose="020B0503020204020204" pitchFamily="34" charset="-122"/>
                </a:rPr>
                <a:t>GEO/MEO</a:t>
              </a:r>
              <a:endParaRPr lang="zh-CN" altLang="en-US" sz="1050" dirty="0">
                <a:latin typeface="微软雅黑" panose="020B0503020204020204" pitchFamily="34" charset="-122"/>
                <a:ea typeface="微软雅黑" panose="020B0503020204020204" pitchFamily="34" charset="-122"/>
              </a:endParaRPr>
            </a:p>
          </p:txBody>
        </p:sp>
        <p:sp>
          <p:nvSpPr>
            <p:cNvPr id="87" name="TextBox 30"/>
            <p:cNvSpPr txBox="1"/>
            <p:nvPr/>
          </p:nvSpPr>
          <p:spPr>
            <a:xfrm>
              <a:off x="2400968" y="2483081"/>
              <a:ext cx="994999" cy="415498"/>
            </a:xfrm>
            <a:prstGeom prst="rect">
              <a:avLst/>
            </a:prstGeom>
            <a:noFill/>
          </p:spPr>
          <p:txBody>
            <a:bodyPr wrap="square" rtlCol="0">
              <a:spAutoFit/>
            </a:bodyPr>
            <a:lstStyle/>
            <a:p>
              <a:pPr algn="ctr"/>
              <a:r>
                <a:rPr lang="en-US" altLang="zh-CN" sz="1050" dirty="0">
                  <a:solidFill>
                    <a:srgbClr val="C00000"/>
                  </a:solidFill>
                  <a:latin typeface="微软雅黑" panose="020B0503020204020204" pitchFamily="34" charset="-122"/>
                  <a:ea typeface="微软雅黑" panose="020B0503020204020204" pitchFamily="34" charset="-122"/>
                </a:rPr>
                <a:t>Satellite Network</a:t>
              </a:r>
              <a:endParaRPr lang="zh-CN" altLang="en-US" sz="1050" dirty="0">
                <a:solidFill>
                  <a:srgbClr val="C00000"/>
                </a:solidFill>
                <a:latin typeface="微软雅黑" panose="020B0503020204020204" pitchFamily="34" charset="-122"/>
                <a:ea typeface="微软雅黑" panose="020B0503020204020204" pitchFamily="34" charset="-122"/>
              </a:endParaRPr>
            </a:p>
          </p:txBody>
        </p:sp>
        <p:sp>
          <p:nvSpPr>
            <p:cNvPr id="88" name="TextBox 30"/>
            <p:cNvSpPr txBox="1"/>
            <p:nvPr/>
          </p:nvSpPr>
          <p:spPr>
            <a:xfrm>
              <a:off x="3061655" y="4539015"/>
              <a:ext cx="994999" cy="253916"/>
            </a:xfrm>
            <a:prstGeom prst="rect">
              <a:avLst/>
            </a:prstGeom>
            <a:noFill/>
          </p:spPr>
          <p:txBody>
            <a:bodyPr wrap="square" rtlCol="0">
              <a:spAutoFit/>
            </a:bodyPr>
            <a:lstStyle/>
            <a:p>
              <a:pPr algn="ctr"/>
              <a:r>
                <a:rPr lang="en-US" altLang="zh-CN" sz="1050" dirty="0">
                  <a:solidFill>
                    <a:srgbClr val="C00000"/>
                  </a:solidFill>
                  <a:latin typeface="微软雅黑" panose="020B0503020204020204" pitchFamily="34" charset="-122"/>
                  <a:ea typeface="微软雅黑" panose="020B0503020204020204" pitchFamily="34" charset="-122"/>
                </a:rPr>
                <a:t>5GS</a:t>
              </a:r>
              <a:endParaRPr lang="zh-CN" altLang="en-US" sz="1050" dirty="0">
                <a:solidFill>
                  <a:srgbClr val="C00000"/>
                </a:solidFill>
                <a:latin typeface="微软雅黑" panose="020B0503020204020204" pitchFamily="34" charset="-122"/>
                <a:ea typeface="微软雅黑" panose="020B0503020204020204" pitchFamily="34" charset="-122"/>
              </a:endParaRPr>
            </a:p>
          </p:txBody>
        </p:sp>
      </p:grpSp>
      <p:sp>
        <p:nvSpPr>
          <p:cNvPr id="7181" name="矩形 7180"/>
          <p:cNvSpPr/>
          <p:nvPr/>
        </p:nvSpPr>
        <p:spPr>
          <a:xfrm>
            <a:off x="328270" y="1973941"/>
            <a:ext cx="7097635" cy="3970318"/>
          </a:xfrm>
          <a:prstGeom prst="rect">
            <a:avLst/>
          </a:prstGeom>
        </p:spPr>
        <p:txBody>
          <a:bodyPr wrap="square">
            <a:spAutoFit/>
          </a:bodyPr>
          <a:lstStyle/>
          <a:p>
            <a:r>
              <a:rPr lang="en-US" altLang="zh-CN" sz="1400" dirty="0"/>
              <a:t>The </a:t>
            </a:r>
            <a:r>
              <a:rPr lang="en-US" altLang="zh-CN" sz="1400" b="1" dirty="0"/>
              <a:t>potential objective </a:t>
            </a:r>
            <a:r>
              <a:rPr lang="en-US" altLang="zh-CN" sz="1400" dirty="0"/>
              <a:t>of this study item is to:</a:t>
            </a:r>
          </a:p>
          <a:p>
            <a:r>
              <a:rPr lang="en-US" altLang="zh-CN" sz="1400" dirty="0"/>
              <a:t>Specify management aspects of traffic scheduling in terrestrial and satellite converged network.</a:t>
            </a:r>
          </a:p>
          <a:p>
            <a:pPr marL="342900" indent="-342900">
              <a:buFont typeface="+mj-lt"/>
              <a:buAutoNum type="arabicPeriod"/>
            </a:pPr>
            <a:r>
              <a:rPr lang="en-US" altLang="zh-CN" sz="1400" dirty="0"/>
              <a:t>Optimal connectivity topology and management between heterogeneous satellite constellation (including GEO satellites, MEO and/or LEO satellites).</a:t>
            </a:r>
          </a:p>
          <a:p>
            <a:pPr marL="342900" indent="-342900">
              <a:buFont typeface="+mj-lt"/>
              <a:buAutoNum type="arabicPeriod"/>
            </a:pPr>
            <a:r>
              <a:rPr lang="en-US" altLang="zh-CN" sz="1400" dirty="0"/>
              <a:t>Traffic scheduling from terrestrial network to satellite network, user data transmission could be switched either through terrestrial access or satellite access if necessary.</a:t>
            </a:r>
          </a:p>
          <a:p>
            <a:pPr marL="342900" indent="-342900">
              <a:buFont typeface="+mj-lt"/>
              <a:buAutoNum type="arabicPeriod"/>
            </a:pPr>
            <a:r>
              <a:rPr lang="en-US" altLang="zh-CN" sz="1400" dirty="0"/>
              <a:t>Traffic scheduling from satellite network to terrestrial network, for example, when NGSO satellite works as an on-board </a:t>
            </a:r>
            <a:r>
              <a:rPr lang="en-US" altLang="zh-CN" sz="1400" dirty="0" err="1"/>
              <a:t>gNB</a:t>
            </a:r>
            <a:r>
              <a:rPr lang="en-US" altLang="zh-CN" sz="1400" dirty="0"/>
              <a:t>, the </a:t>
            </a:r>
            <a:r>
              <a:rPr lang="en-US" altLang="zh-CN" sz="1400" dirty="0" err="1"/>
              <a:t>gNB</a:t>
            </a:r>
            <a:r>
              <a:rPr lang="en-US" altLang="zh-CN" sz="1400" dirty="0"/>
              <a:t> will connect to different earth stations with high frequency and need to choose a suitable terrestrial AMF.</a:t>
            </a:r>
          </a:p>
          <a:p>
            <a:pPr marL="342900" indent="-342900">
              <a:buFont typeface="+mj-lt"/>
              <a:buAutoNum type="arabicPeriod"/>
            </a:pPr>
            <a:r>
              <a:rPr lang="en-US" altLang="zh-CN" sz="1400" dirty="0"/>
              <a:t>Management functions considerations on traffic scheduling in terrestrial and satellite converged network, like using primary-secondary management function nodes to distinguish terrestrial and satellite networks.</a:t>
            </a:r>
          </a:p>
          <a:p>
            <a:pPr marL="342900" indent="-342900">
              <a:buFont typeface="+mj-lt"/>
              <a:buAutoNum type="arabicPeriod"/>
            </a:pPr>
            <a:r>
              <a:rPr lang="en-US" altLang="zh-CN" sz="1400" dirty="0"/>
              <a:t>Management deployments considerations on traffic scheduling in terrestrial and satellite converged network, such as whether using PCF deployed on satellite to manage the satellite nodes for supporting traffic scheduling scheme including routing policies.</a:t>
            </a:r>
          </a:p>
        </p:txBody>
      </p:sp>
    </p:spTree>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2.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5CA3727-A4EB-4398-9783-D0148B061093}">
  <ds:schemaRefs>
    <ds:schemaRef ds:uri="679a257e-872f-4c98-9e8a-0a9c104f72cd"/>
    <ds:schemaRef ds:uri="http://purl.org/dc/elements/1.1/"/>
    <ds:schemaRef ds:uri="http://schemas.openxmlformats.org/package/2006/metadata/core-properties"/>
    <ds:schemaRef ds:uri="http://schemas.microsoft.com/office/2006/documentManagement/types"/>
    <ds:schemaRef ds:uri="http://schemas.microsoft.com/office/2006/metadata/properties"/>
    <ds:schemaRef ds:uri="280d8efa-eff2-4910-88d2-79ca146720c4"/>
    <ds:schemaRef ds:uri="http://purl.org/dc/terms/"/>
    <ds:schemaRef ds:uri="http://purl.org/dc/dcmitype/"/>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6275</TotalTime>
  <Words>574</Words>
  <Application>Microsoft Office PowerPoint</Application>
  <PresentationFormat>宽屏</PresentationFormat>
  <Paragraphs>51</Paragraphs>
  <Slides>4</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4</vt:i4>
      </vt:variant>
    </vt:vector>
  </HeadingPairs>
  <TitlesOfParts>
    <vt:vector size="11" baseType="lpstr">
      <vt:lpstr>Arial </vt:lpstr>
      <vt:lpstr>微软雅黑</vt:lpstr>
      <vt:lpstr>Arial</vt:lpstr>
      <vt:lpstr>Calibri</vt:lpstr>
      <vt:lpstr>Calibri Light</vt:lpstr>
      <vt:lpstr>Times New Roman</vt:lpstr>
      <vt:lpstr>Office Theme</vt:lpstr>
      <vt:lpstr>New SID: Study on management aspects of traffic scheduling in terrestrial and satellite converged network</vt:lpstr>
      <vt:lpstr>Outline</vt:lpstr>
      <vt:lpstr>Overview</vt:lpstr>
      <vt:lpstr>Content</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sunxiaowen_1</cp:lastModifiedBy>
  <cp:revision>625</cp:revision>
  <dcterms:created xsi:type="dcterms:W3CDTF">2010-02-05T13:52:04Z</dcterms:created>
  <dcterms:modified xsi:type="dcterms:W3CDTF">2021-08-13T11:35:11Z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