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3" r:id="rId3"/>
  </p:sldMasterIdLst>
  <p:notesMasterIdLst>
    <p:notesMasterId r:id="rId5"/>
  </p:notesMasterIdLst>
  <p:handoutMasterIdLst>
    <p:handoutMasterId r:id="rId8"/>
  </p:handoutMasterIdLst>
  <p:sldIdLst>
    <p:sldId id="303" r:id="rId4"/>
    <p:sldId id="989" r:id="rId6"/>
    <p:sldId id="704" r:id="rId7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330" indent="-151130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930" indent="-303530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530" indent="-455930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7130" indent="-608330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默认节" id="{3BB5A851-D0AB-4BA6-83D3-5520110EDEE2}">
          <p14:sldIdLst>
            <p14:sldId id="303"/>
            <p14:sldId id="989"/>
            <p14:sldId id="704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RIXX Software" initials="G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5C88D0"/>
    <a:srgbClr val="FFFFCC"/>
    <a:srgbClr val="C1E442"/>
    <a:srgbClr val="FFFF99"/>
    <a:srgbClr val="C6D254"/>
    <a:srgbClr val="000000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75" autoAdjust="0"/>
    <p:restoredTop sz="92197" autoAdjust="0"/>
  </p:normalViewPr>
  <p:slideViewPr>
    <p:cSldViewPr snapToGrid="0">
      <p:cViewPr varScale="1">
        <p:scale>
          <a:sx n="82" d="100"/>
          <a:sy n="82" d="100"/>
        </p:scale>
        <p:origin x="-88" y="-260"/>
      </p:cViewPr>
      <p:guideLst>
        <p:guide orient="horz" pos="2182"/>
        <p:guide pos="385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3000" y="-1014"/>
      </p:cViewPr>
      <p:guideLst>
        <p:guide orient="horz" pos="3160"/>
        <p:guide pos="215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6083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12179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8275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24371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30480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600" indent="0" algn="ctr">
              <a:buNone/>
              <a:defRPr/>
            </a:lvl2pPr>
            <a:lvl3pPr marL="1219200" indent="0" algn="ctr">
              <a:buNone/>
              <a:defRPr/>
            </a:lvl3pPr>
            <a:lvl4pPr marL="1828800" indent="0" algn="ctr">
              <a:buNone/>
              <a:defRPr/>
            </a:lvl4pPr>
            <a:lvl5pPr marL="2438400" indent="0" algn="ctr">
              <a:buNone/>
              <a:defRPr/>
            </a:lvl5pPr>
            <a:lvl6pPr marL="3048000" indent="0" algn="ctr">
              <a:buNone/>
              <a:defRPr/>
            </a:lvl6pPr>
            <a:lvl7pPr marL="3657600" indent="0" algn="ctr">
              <a:buNone/>
              <a:defRPr/>
            </a:lvl7pPr>
            <a:lvl8pPr marL="4267200" indent="0" algn="ctr">
              <a:buNone/>
              <a:defRPr/>
            </a:lvl8pPr>
            <a:lvl9pPr marL="48768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600" indent="-6096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</a:fld>
            <a:endParaRPr lang="en-GB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image" Target="../media/image6.jpeg"/><Relationship Id="rId8" Type="http://schemas.openxmlformats.org/officeDocument/2006/relationships/image" Target="../media/image5.png"/><Relationship Id="rId7" Type="http://schemas.openxmlformats.org/officeDocument/2006/relationships/image" Target="../media/image2.jpeg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3.xml"/><Relationship Id="rId8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5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5">
                <a:solidFill>
                  <a:schemeClr val="bg1"/>
                </a:solidFill>
              </a:rPr>
              <a:t>© 3GPP 2012</a:t>
            </a:r>
            <a:endParaRPr lang="en-GB" altLang="en-US" sz="1335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5" b="1" smtClean="0"/>
            </a:fld>
            <a:endParaRPr lang="en-GB" altLang="en-US" sz="1335" b="1" dirty="0"/>
          </a:p>
          <a:p>
            <a:pPr>
              <a:defRPr/>
            </a:pPr>
            <a:endParaRPr lang="en-GB" altLang="en-US" sz="1335" dirty="0"/>
          </a:p>
        </p:txBody>
      </p:sp>
      <p:sp>
        <p:nvSpPr>
          <p:cNvPr id="2" name="文本框 1"/>
          <p:cNvSpPr txBox="1"/>
          <p:nvPr userDrawn="1"/>
        </p:nvSpPr>
        <p:spPr>
          <a:xfrm>
            <a:off x="88265" y="2317750"/>
            <a:ext cx="4064000" cy="2914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anose="020F0502020204030204" pitchFamily="34" charset="0"/>
        </a:defRPr>
      </a:lvl5pPr>
      <a:lvl6pPr marL="6096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6pPr>
      <a:lvl7pPr marL="12192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7pPr>
      <a:lvl8pPr marL="18288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8pPr>
      <a:lvl9pPr marL="2438400" algn="ctr" rtl="0" eaLnBrk="0" fontAlgn="base" hangingPunct="0">
        <a:spcBef>
          <a:spcPct val="0"/>
        </a:spcBef>
        <a:spcAft>
          <a:spcPct val="0"/>
        </a:spcAft>
        <a:defRPr sz="4265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608330" indent="-60833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330" indent="-37973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730" indent="-303530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330" indent="-30353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930" indent="-30353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8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6pPr>
      <a:lvl7pPr marL="39624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7pPr>
      <a:lvl8pPr marL="45720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8pPr>
      <a:lvl9pPr marL="5181600" indent="-3048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3DEB1-7EBD-41E7-8CD2-408332011F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EB1C0-2C64-43F8-B525-11F2A3E82CA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78330" y="2347201"/>
            <a:ext cx="103632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br>
              <a:rPr lang="en-GB" sz="4800" dirty="0"/>
            </a:br>
            <a:r>
              <a:rPr lang="en-US" altLang="de-DE" sz="2800" b="1" dirty="0" smtClean="0">
                <a:latin typeface="Arial" panose="020B0604020202020204" pitchFamily="34" charset="0"/>
                <a:sym typeface="+mn-ea"/>
              </a:rPr>
              <a:t>Work Plan of </a:t>
            </a:r>
            <a:r>
              <a:rPr lang="en-US" altLang="de-DE" sz="2800" b="1" dirty="0" smtClean="0">
                <a:latin typeface="Arial" panose="020B0604020202020204" pitchFamily="34" charset="0"/>
                <a:sym typeface="+mn-ea"/>
              </a:rPr>
              <a:t>Study on Charging aspects of next generation real time communication services phase 2</a:t>
            </a: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170430" y="3701127"/>
            <a:ext cx="89535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altLang="de-DE" sz="240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de-DE" sz="2400" b="1" dirty="0" smtClean="0">
                <a:latin typeface="Arial" panose="020B0604020202020204" pitchFamily="34" charset="0"/>
              </a:rPr>
              <a:t>Chen Ai</a:t>
            </a:r>
            <a:r>
              <a:rPr lang="de-DE" altLang="de-DE" sz="2400" b="1" dirty="0" smtClean="0">
                <a:latin typeface="Arial" panose="020B0604020202020204" pitchFamily="34" charset="0"/>
              </a:rPr>
              <a:t>, C</a:t>
            </a:r>
            <a:r>
              <a:rPr lang="en-US" altLang="de-DE" sz="2400" b="1" dirty="0" smtClean="0">
                <a:latin typeface="Arial" panose="020B0604020202020204" pitchFamily="34" charset="0"/>
              </a:rPr>
              <a:t>hina Mobile</a:t>
            </a:r>
            <a:endParaRPr lang="en-US" altLang="de-DE" sz="2400" b="1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71588" y="228600"/>
            <a:ext cx="9102725" cy="1143000"/>
          </a:xfrm>
        </p:spPr>
        <p:txBody>
          <a:bodyPr/>
          <a:lstStyle/>
          <a:p>
            <a:r>
              <a:rPr lang="en-US" altLang="zh-CN" sz="4400" b="1" dirty="0"/>
              <a:t>Work Plan</a:t>
            </a:r>
            <a:endParaRPr lang="en-US" altLang="zh-CN" sz="4400" b="1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1105535" y="1903095"/>
          <a:ext cx="10245090" cy="3632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415030"/>
                <a:gridCol w="3415030"/>
                <a:gridCol w="3415030"/>
              </a:tblGrid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/>
                        <a:t>Remaining work</a:t>
                      </a:r>
                      <a:endParaRPr lang="en-US" altLang="zh-CN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b="1" dirty="0" smtClean="0"/>
                        <a:t>Contribution plan</a:t>
                      </a:r>
                      <a:endParaRPr lang="en-US" altLang="zh-CN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/>
                        <a:t>Contribution company</a:t>
                      </a:r>
                      <a:endParaRPr lang="en-US" altLang="zh-CN" sz="16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b="1" dirty="0" smtClean="0"/>
                        <a:t>Topic 1: Support of standalone IMS Data Channel sessions</a:t>
                      </a:r>
                      <a:endParaRPr lang="en-US" altLang="zh-CN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>
                          <a:sym typeface="+mn-ea"/>
                        </a:rPr>
                        <a:t>Add c</a:t>
                      </a:r>
                      <a:r>
                        <a:rPr lang="en-US" altLang="zh-CN" sz="1400" b="1" dirty="0" err="1" smtClean="0"/>
                        <a:t>onclusion</a:t>
                      </a:r>
                      <a:endParaRPr lang="en-US" altLang="zh-CN" sz="1400" b="1" dirty="0" err="1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/>
                        <a:t>China Mobile</a:t>
                      </a:r>
                      <a:endParaRPr lang="en-US" altLang="zh-CN" sz="1400" b="1" dirty="0"/>
                    </a:p>
                  </a:txBody>
                  <a:tcPr/>
                </a:tc>
              </a:tr>
              <a:tr h="459105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b="1" dirty="0" smtClean="0"/>
                        <a:t>Topic 2: charging for DC application download and usage</a:t>
                      </a:r>
                      <a:endParaRPr lang="en-US" altLang="zh-CN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>
                          <a:sym typeface="+mn-ea"/>
                        </a:rPr>
                        <a:t>Add c</a:t>
                      </a:r>
                      <a:r>
                        <a:rPr lang="en-US" altLang="zh-CN" sz="1400" b="1" dirty="0" err="1" smtClean="0">
                          <a:sym typeface="+mn-ea"/>
                        </a:rPr>
                        <a:t>onclusion</a:t>
                      </a:r>
                      <a:endParaRPr lang="en-US" altLang="zh-CN" sz="1400" b="1" dirty="0" err="1" smtClean="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/>
                        <a:t>Huawei</a:t>
                      </a:r>
                      <a:endParaRPr lang="en-US" altLang="zh-CN" sz="1400" b="1" dirty="0"/>
                    </a:p>
                  </a:txBody>
                  <a:tcPr/>
                </a:tc>
              </a:tr>
              <a:tr h="51689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b="1" dirty="0" smtClean="0"/>
                        <a:t>Topic 3: Support IMS network capabilities exposure</a:t>
                      </a:r>
                      <a:endParaRPr lang="en-US" altLang="zh-CN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>
                          <a:sym typeface="+mn-ea"/>
                        </a:rPr>
                        <a:t>Add c</a:t>
                      </a:r>
                      <a:r>
                        <a:rPr lang="en-US" altLang="zh-CN" sz="1400" b="1" dirty="0" err="1" smtClean="0">
                          <a:sym typeface="+mn-ea"/>
                        </a:rPr>
                        <a:t>onclusion</a:t>
                      </a:r>
                      <a:endParaRPr lang="en-US" altLang="zh-CN" sz="1400" b="1" dirty="0" err="1" smtClean="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>
                          <a:sym typeface="+mn-ea"/>
                        </a:rPr>
                        <a:t>Huawei</a:t>
                      </a:r>
                      <a:endParaRPr lang="en-US" altLang="zh-CN" sz="1400" b="1" dirty="0"/>
                    </a:p>
                    <a:p>
                      <a:pPr algn="ctr"/>
                      <a:endParaRPr lang="en-US" altLang="zh-CN" sz="1400" b="1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400" b="1" dirty="0" smtClean="0"/>
                        <a:t>Topic 4: Support IMS Data Channel as a PS Data Off Exempt Service</a:t>
                      </a:r>
                      <a:endParaRPr lang="en-US" altLang="zh-CN" sz="1400" b="1" dirty="0" smtClean="0"/>
                    </a:p>
                  </a:txBody>
                  <a:tcPr/>
                </a:tc>
                <a:tc>
                  <a:txBody>
                    <a:bodyPr/>
                    <a:p>
                      <a:pPr algn="ctr"/>
                      <a:r>
                        <a:rPr lang="en-US" altLang="zh-CN" sz="1400" b="1" dirty="0" smtClean="0">
                          <a:sym typeface="+mn-ea"/>
                        </a:rPr>
                        <a:t>Add c</a:t>
                      </a:r>
                      <a:r>
                        <a:rPr lang="en-US" altLang="zh-CN" sz="1400" b="1" dirty="0" err="1" smtClean="0">
                          <a:sym typeface="+mn-ea"/>
                        </a:rPr>
                        <a:t>onclusion</a:t>
                      </a:r>
                      <a:endParaRPr lang="en-US" altLang="zh-CN" sz="1400" b="1" dirty="0" err="1" smtClean="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1" dirty="0">
                          <a:sym typeface="+mn-ea"/>
                        </a:rPr>
                        <a:t>Huawei</a:t>
                      </a:r>
                      <a:endParaRPr lang="en-US" altLang="zh-CN" sz="1400" b="1" dirty="0">
                        <a:sym typeface="+mn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en-US" altLang="zh-CN" sz="1400" b="1" dirty="0" smtClean="0"/>
                        <a:t>Topic 5: Support of avatar communication</a:t>
                      </a:r>
                      <a:endParaRPr lang="en-US" altLang="zh-CN" sz="1400" b="1" dirty="0" smtClean="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1" dirty="0" smtClean="0">
                          <a:sym typeface="+mn-ea"/>
                        </a:rPr>
                        <a:t>Add use cases, potential charging requirements, key issues, solutions, evaluation, c</a:t>
                      </a:r>
                      <a:r>
                        <a:rPr lang="en-US" altLang="zh-CN" sz="1400" b="1" dirty="0" err="1" smtClean="0">
                          <a:sym typeface="+mn-ea"/>
                        </a:rPr>
                        <a:t>onclusion</a:t>
                      </a:r>
                      <a:endParaRPr lang="en-US" altLang="zh-CN" sz="1400" b="1" dirty="0" err="1" smtClean="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1" dirty="0">
                          <a:sym typeface="+mn-ea"/>
                        </a:rPr>
                        <a:t>China Mobile</a:t>
                      </a:r>
                      <a:endParaRPr lang="en-US" altLang="zh-CN" sz="1400" b="1" dirty="0"/>
                    </a:p>
                    <a:p>
                      <a:pPr algn="ctr">
                        <a:buNone/>
                      </a:pPr>
                      <a:endParaRPr lang="en-US" altLang="zh-CN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b="1" dirty="0" smtClean="0"/>
                        <a:t>6 Conclusions and Recommendations</a:t>
                      </a:r>
                      <a:endParaRPr lang="en-US" altLang="zh-CN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Add</a:t>
                      </a:r>
                      <a:r>
                        <a:rPr lang="en-US" altLang="zh-CN" sz="1400" b="1" baseline="0" dirty="0" smtClean="0"/>
                        <a:t> c</a:t>
                      </a:r>
                      <a:r>
                        <a:rPr lang="en-US" altLang="zh-CN" sz="1400" b="1" dirty="0" smtClean="0"/>
                        <a:t>onclusions and Recommendations</a:t>
                      </a:r>
                      <a:endParaRPr lang="en-US" altLang="zh-CN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b="1" dirty="0">
                          <a:sym typeface="+mn-ea"/>
                        </a:rPr>
                        <a:t>China Mobile</a:t>
                      </a:r>
                      <a:endParaRPr lang="en-US" altLang="zh-CN" sz="1400" b="1" dirty="0" smtClean="0">
                        <a:sym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652" y="5701848"/>
            <a:ext cx="111122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800" b="1" dirty="0" smtClean="0"/>
              <a:t>The </a:t>
            </a:r>
            <a:r>
              <a:rPr lang="en-US" altLang="zh-CN" sz="1800" b="1" dirty="0"/>
              <a:t>potential new </a:t>
            </a:r>
            <a:r>
              <a:rPr lang="en-US" altLang="zh-CN" sz="1800" b="1" dirty="0" smtClean="0"/>
              <a:t>WID will be proposed in </a:t>
            </a:r>
            <a:r>
              <a:rPr lang="en-US" altLang="zh-CN" sz="1800" b="1" dirty="0" smtClean="0">
                <a:sym typeface="+mn-ea"/>
              </a:rPr>
              <a:t>SA5#159 and is planned to be completed in TSG#109 </a:t>
            </a:r>
            <a:r>
              <a:rPr lang="en-US" altLang="zh-CN" sz="1800" b="1" dirty="0"/>
              <a:t>(Sep. 2025).</a:t>
            </a:r>
            <a:endParaRPr lang="en-US" altLang="zh-CN" sz="1800" b="1" dirty="0"/>
          </a:p>
        </p:txBody>
      </p:sp>
      <p:sp>
        <p:nvSpPr>
          <p:cNvPr id="3" name="TextBox 4"/>
          <p:cNvSpPr txBox="1"/>
          <p:nvPr/>
        </p:nvSpPr>
        <p:spPr>
          <a:xfrm>
            <a:off x="652682" y="1368608"/>
            <a:ext cx="111122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800" b="1" dirty="0" smtClean="0">
                <a:sym typeface="+mn-ea"/>
              </a:rPr>
              <a:t>The remaining work of R19 SID FS_NG_RTC_Ph2_CH will be </a:t>
            </a:r>
            <a:r>
              <a:rPr lang="en-US" altLang="zh-CN" sz="1800" b="1" dirty="0" smtClean="0"/>
              <a:t>completed in SA5#159.</a:t>
            </a:r>
            <a:endParaRPr lang="zh-CN" altLang="en-US" sz="1800" b="1" dirty="0">
              <a:sym typeface="+mn-ea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6000" dirty="0"/>
              <a:t>Thank you!</a:t>
            </a:r>
            <a:endParaRPr lang="sv-SE" sz="6000" dirty="0"/>
          </a:p>
        </p:txBody>
      </p:sp>
    </p:spTree>
  </p:cSld>
  <p:clrMapOvr>
    <a:masterClrMapping/>
  </p:clrMapOvr>
  <p:transition spd="slow"/>
</p:sld>
</file>

<file path=ppt/tags/tag1.xml><?xml version="1.0" encoding="utf-8"?>
<p:tagLst xmlns:p="http://schemas.openxmlformats.org/presentationml/2006/main">
  <p:tag name="TABLE_ENDDRAG_ORIGIN_RECT" val="806*286"/>
  <p:tag name="TABLE_ENDDRAG_RECT" val="35*150*806*28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913</Words>
  <Application>WPS 演示</Application>
  <PresentationFormat>自定义</PresentationFormat>
  <Paragraphs>56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Arial</vt:lpstr>
      <vt:lpstr>宋体</vt:lpstr>
      <vt:lpstr>Wingdings</vt:lpstr>
      <vt:lpstr>Calibri</vt:lpstr>
      <vt:lpstr>Times New Roman</vt:lpstr>
      <vt:lpstr>微软雅黑</vt:lpstr>
      <vt:lpstr>Arial Unicode MS</vt:lpstr>
      <vt:lpstr>Office Theme</vt:lpstr>
      <vt:lpstr>自定义设计方案</vt:lpstr>
      <vt:lpstr>    Work Plan of Study on Charging aspects of next generation real time communication services phase 2  </vt:lpstr>
      <vt:lpstr>Work Plan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CMCC</cp:lastModifiedBy>
  <cp:revision>674</cp:revision>
  <dcterms:created xsi:type="dcterms:W3CDTF">2019-03-13T01:38:00Z</dcterms:created>
  <dcterms:modified xsi:type="dcterms:W3CDTF">2025-01-23T11:29:52Z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(3)/upS5PqvUDxNtma0YdN1Fox7Xn/nfxuaa+w3rYYzf8kSp2ei/nt/92xNPSIHc1B+PDECOvh7
j8sXXkg7brBlCuV8Xn1grKTW5iBWIvnvHTaR7/lFCp2HPdL9+TIELnuZbakFXhnHokKoAY8R
1COIqWGYFY4Oj+H03ngfhGVT/jbJDFRrh1sN0O4G2zmlg4HqySiseYU/Br4US1MyTe27D/z7
zNhNo2u3i5JRaiFjGw</vt:lpwstr>
  </property>
  <property fmtid="{D5CDD505-2E9C-101B-9397-08002B2CF9AE}" pid="4" name="_2015_ms_pID_7253431">
    <vt:lpwstr>1m/N6mBBIl3e6HWOczWVxhvYeZMHI42Un1iqWxOhoClRqH9WsC3xZL
ypnVtu99CsEepB7quqB6twn6EutnzOSrQkrG4it9oRUwpMeVTgdx0s+/OhG14ghiDuY4WFDH
ZUbByvxp7743cCyYovqWQgcyYcm0Ww3P+jWXG3d/q+jZh+yJ1WY29eglMvAdOJ88AFRww4uw
dPxVZh4QeM/0/EtJSHh3AcogYWAiEApPsQAM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Yw==</vt:lpwstr>
  </property>
  <property fmtid="{D5CDD505-2E9C-101B-9397-08002B2CF9AE}" pid="10" name="ICV">
    <vt:lpwstr>798DE722847F492B94E3CDA7F93DFBB6</vt:lpwstr>
  </property>
  <property fmtid="{D5CDD505-2E9C-101B-9397-08002B2CF9AE}" pid="11" name="KSOProductBuildVer">
    <vt:lpwstr>2052-11.8.2.12309</vt:lpwstr>
  </property>
</Properties>
</file>