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528" r:id="rId3"/>
    <p:sldId id="526" r:id="rId4"/>
    <p:sldId id="258" r:id="rId5"/>
    <p:sldId id="532" r:id="rId6"/>
    <p:sldId id="53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4259" autoAdjust="0"/>
  </p:normalViewPr>
  <p:slideViewPr>
    <p:cSldViewPr snapToGrid="0">
      <p:cViewPr varScale="1">
        <p:scale>
          <a:sx n="65" d="100"/>
          <a:sy n="65" d="100"/>
        </p:scale>
        <p:origin x="4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81559-03CB-4B78-ACE3-3E175A159CF7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FCC40-61B3-475C-AE5D-72C46F68DE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30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4B3A5C-E498-417B-ACDB-A6081BE5F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AF1ED9-4148-4A7B-8071-02C0B78E23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7468DD-FBB1-4F3F-B6B8-956746E6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E75FD2-AD00-4C6C-9B1E-3F7547D5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1367FE-D69F-4F8D-A61C-3F51A478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07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CCED9-9D43-443E-A0D8-DB92F86B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17E7712-095C-489C-B7F1-6F2B2DAB0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AB1710-E18C-4455-A11F-9AACACD1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4994D5F-1AF5-469D-B235-096433AA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0FFFF4C-7362-4348-9B3C-CFB2AC5E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23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8E22735-5B8C-46A0-B0C4-FBC043685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A709B50-55A3-41CA-B93B-4D24E12CE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C0BF13-073D-44A1-BA5A-2CCAB560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9632C1-5073-4AAF-9CF6-A32585C2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3F149C-DEAB-4BDF-A69E-1F86522AB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52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ement Slide -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0000" y="69000"/>
            <a:ext cx="12072000" cy="6720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vert="horz"/>
          <a:lstStyle>
            <a:lvl1pPr marL="0" indent="0">
              <a:buNone/>
              <a:defRPr sz="1600" i="1">
                <a:solidFill>
                  <a:srgbClr val="5F574F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199428" y="2205356"/>
            <a:ext cx="3451473" cy="74772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121917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133" b="0" dirty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lnSpc>
                <a:spcPct val="80000"/>
              </a:lnSpc>
            </a:pPr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Demi"/>
              </a:rPr>
              <a:t> 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-4157" y="2282464"/>
            <a:ext cx="206391" cy="180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/>
          <a:lstStyle>
            <a:lvl1pPr marL="0" indent="0">
              <a:buNone/>
              <a:defRPr sz="133" baseline="0"/>
            </a:lvl1pPr>
          </a:lstStyle>
          <a:p>
            <a:pPr lvl="0"/>
            <a:r>
              <a:rPr lang="en-US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406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208933" cy="68749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000" y="1735476"/>
            <a:ext cx="5496000" cy="652486"/>
          </a:xfrm>
        </p:spPr>
        <p:txBody>
          <a:bodyPr anchor="b" anchorCtr="0">
            <a:spAutoFit/>
          </a:bodyPr>
          <a:lstStyle>
            <a:lvl1pPr>
              <a:lnSpc>
                <a:spcPct val="91000"/>
              </a:lnSpc>
              <a:defRPr sz="4000"/>
            </a:lvl1pPr>
          </a:lstStyle>
          <a:p>
            <a:r>
              <a:rPr lang="en-GB" noProof="0" dirty="0"/>
              <a:t>Heading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0000" y="2382826"/>
            <a:ext cx="5496000" cy="560153"/>
          </a:xfr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1000"/>
              </a:lnSpc>
              <a:spcBef>
                <a:spcPts val="0"/>
              </a:spcBef>
              <a:buNone/>
              <a:defRPr sz="4000" b="0">
                <a:solidFill>
                  <a:schemeClr val="tx2"/>
                </a:solidFill>
              </a:defRPr>
            </a:lvl1pPr>
            <a:lvl2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2pPr>
            <a:lvl3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3pPr>
            <a:lvl4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4pPr>
            <a:lvl5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5pPr>
            <a:lvl6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6pPr>
            <a:lvl7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7pPr>
            <a:lvl8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8pPr>
            <a:lvl9pPr marL="0" indent="0" algn="l">
              <a:lnSpc>
                <a:spcPct val="91000"/>
              </a:lnSpc>
              <a:spcBef>
                <a:spcPts val="0"/>
              </a:spcBef>
              <a:buNone/>
              <a:defRPr sz="4000">
                <a:solidFill>
                  <a:schemeClr val="tx2"/>
                </a:solidFill>
              </a:defRPr>
            </a:lvl9pPr>
          </a:lstStyle>
          <a:p>
            <a:r>
              <a:rPr lang="en-GB" noProof="0" dirty="0"/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24164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B7DA1C-9D6E-4021-91BD-4058B853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1641BC-A6B1-4809-9A5E-2AC98B85E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07DC6BA-B143-4F56-B5DC-0DFA0727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CA1CEDF-9C76-48D9-9879-DB5AF649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F30336-E894-4264-BD19-A396B3A8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51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49E6F8-AC6B-4F5C-BF83-A384A4DB1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B6B02A-7A5A-440D-87F2-D5D431C5A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AD1A24-4E4B-484F-A706-6357DC3A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961BC3-804E-4686-BD2C-ADE3868A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0FAA52-DB19-4C79-9E8F-F89FECB4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1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9A4377-DEDD-4EC3-B733-818B82E3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3A2E70-A31A-45D9-9FC4-8A4A77399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C760AA-CD10-48F2-911F-21218F9B3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22D53D-DE99-4175-90A5-E420DBDC1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459A47E-92BE-4C05-A3D3-3804EBF9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C5398F-0BE4-4342-90BF-BF3B0091F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1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6BC443-26F9-47F5-8F3A-7F5E30A29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FD65330-D1D2-4648-A818-6E7625D4A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7F3BE4-56AC-401F-B843-B541990E0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A62BA10-3E50-412C-9771-3BF96961D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90B7310-623E-4E23-BEA9-D4613F10F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E1D332A-B7D7-4C1E-9BC2-9FB2CD51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AAC5905-A10A-4CEB-BC4D-AD44BE35A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A64BF94-512E-4D43-8198-64403CE9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6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65A-CEB3-43BF-9495-A39928AE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114DE90-D6AC-4420-A8E4-A09FBA3E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4C1C8A4-E104-495D-B697-DFA4BAF5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9C258AB-8B69-4C73-A294-A031B9D7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28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47AEF6D-30F6-46DB-A1E4-DFF2B194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180D794-E162-4730-9794-AAE3BA4A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6A1C516-A575-45D3-99FB-80A75979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3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CA6DB6-9606-4D2E-A24F-F831038D0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60E8CA-2CAA-4CD0-8A5F-CE6FC2A8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71D3BAC-B532-46BC-BF1D-305F40A83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61D011F-B272-40D7-B566-7142F05F9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838BD35-4D50-48FD-A1C3-F5A991A3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261169A-6D53-46C9-89A0-57C92F5A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44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3FCAA5-3482-4CD6-BABF-DE4375456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DF879D3-4469-4A2B-BCE2-5C35E5D085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912AF55-AFE1-4EF2-A88F-05ACA9419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752EBF0-A570-4C71-9C5F-AAD494C1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1A409E-CFC8-4AC7-B3C6-2F6FFEB3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0C4A3F5-4F98-40E2-BA4D-5C957113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53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9B06DB5-4519-4289-9529-006D046B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1836B59-5F86-4CFE-A2BC-AB8ACD6ED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610690-A5DE-46E7-A7E1-E56AB7DAC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1A7F4-9DC7-4385-8082-24BA114BB7C0}" type="datetimeFigureOut">
              <a:rPr lang="tr-TR" smtClean="0"/>
              <a:t>14.10.2022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544CE0-6A02-4619-9BF2-414B22299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6D4F32-1C4A-4BFC-859D-A16C97219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DE9A9-A8F9-4C48-8945-8282D9EDC0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21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DA5E99C-D0C1-4C48-A036-42349D110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20" y="2385358"/>
            <a:ext cx="7931259" cy="750526"/>
          </a:xfrm>
        </p:spPr>
        <p:txBody>
          <a:bodyPr/>
          <a:lstStyle/>
          <a:p>
            <a:r>
              <a:rPr lang="tr-TR" sz="4700" dirty="0">
                <a:solidFill>
                  <a:srgbClr val="008FD6"/>
                </a:solidFill>
                <a:latin typeface="CentraleSans XBold" pitchFamily="50" charset="-94"/>
              </a:rPr>
              <a:t>5G </a:t>
            </a:r>
            <a:r>
              <a:rPr lang="tr-TR" sz="4700" dirty="0" err="1">
                <a:solidFill>
                  <a:srgbClr val="008FD6"/>
                </a:solidFill>
                <a:latin typeface="CentraleSans XBold" pitchFamily="50" charset="-94"/>
              </a:rPr>
              <a:t>Hotbilling</a:t>
            </a:r>
            <a:r>
              <a:rPr lang="tr-TR" sz="4700" dirty="0">
                <a:solidFill>
                  <a:srgbClr val="008FD6"/>
                </a:solidFill>
                <a:latin typeface="CentraleSans XBold" pitchFamily="50" charset="-94"/>
              </a:rPr>
              <a:t> </a:t>
            </a:r>
            <a:r>
              <a:rPr lang="tr-TR" sz="4700" dirty="0" err="1">
                <a:solidFill>
                  <a:srgbClr val="008FD6"/>
                </a:solidFill>
                <a:latin typeface="CentraleSans XBold" pitchFamily="50" charset="-94"/>
              </a:rPr>
              <a:t>Issue</a:t>
            </a:r>
            <a:endParaRPr lang="tr-TR" sz="4700" dirty="0">
              <a:solidFill>
                <a:srgbClr val="008FD6"/>
              </a:solidFill>
              <a:latin typeface="CentraleSans XBold" pitchFamily="50" charset="-9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BAF3FB1-4FFA-42A3-AD62-2489962A5DEC}"/>
              </a:ext>
            </a:extLst>
          </p:cNvPr>
          <p:cNvSpPr txBox="1"/>
          <p:nvPr/>
        </p:nvSpPr>
        <p:spPr>
          <a:xfrm>
            <a:off x="184220" y="5828589"/>
            <a:ext cx="6231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>
                <a:solidFill>
                  <a:srgbClr val="008FD6"/>
                </a:solidFill>
                <a:latin typeface="CentraleSans Medium" pitchFamily="50" charset="-94"/>
              </a:rPr>
              <a:t>September</a:t>
            </a:r>
            <a:r>
              <a:rPr lang="tr-TR" b="1" dirty="0">
                <a:solidFill>
                  <a:srgbClr val="008FD6"/>
                </a:solidFill>
                <a:latin typeface="CentraleSans Medium" pitchFamily="50" charset="-94"/>
              </a:rPr>
              <a:t> 2022</a:t>
            </a:r>
          </a:p>
          <a:p>
            <a:r>
              <a:rPr lang="tr-TR" dirty="0">
                <a:solidFill>
                  <a:srgbClr val="008FD6"/>
                </a:solidFill>
                <a:latin typeface="CentraleSans Medium" pitchFamily="50" charset="-94"/>
              </a:rPr>
              <a:t>Mobil Core Network Architecture &amp; Design </a:t>
            </a:r>
            <a:r>
              <a:rPr lang="tr-TR" dirty="0" err="1">
                <a:solidFill>
                  <a:srgbClr val="008FD6"/>
                </a:solidFill>
                <a:latin typeface="CentraleSans Medium" pitchFamily="50" charset="-94"/>
              </a:rPr>
              <a:t>Department</a:t>
            </a:r>
            <a:endParaRPr lang="tr-TR" dirty="0">
              <a:solidFill>
                <a:srgbClr val="008FD6"/>
              </a:solidFill>
              <a:latin typeface="CentraleSans Medium" pitchFamily="50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15714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F333DA-E97E-43D2-B594-B24392F6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 anchorCtr="1"/>
          <a:lstStyle/>
          <a:p>
            <a:r>
              <a:rPr lang="tr-TR" sz="1000">
                <a:solidFill>
                  <a:srgbClr val="3366FF">
                    <a:alpha val="50000"/>
                  </a:srgbClr>
                </a:solidFill>
              </a:rPr>
              <a:t>TürkTelekom | Dahili | Kişisel Veri İçermez </a:t>
            </a:r>
          </a:p>
        </p:txBody>
      </p:sp>
      <p:pic>
        <p:nvPicPr>
          <p:cNvPr id="3" name="Picture 67" descr="7750_SR">
            <a:extLst>
              <a:ext uri="{FF2B5EF4-FFF2-40B4-BE49-F238E27FC236}">
                <a16:creationId xmlns:a16="http://schemas.microsoft.com/office/drawing/2014/main" id="{A2ED6F41-6A1B-4F64-AF17-A56F77F51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982" y="2472612"/>
            <a:ext cx="2143692" cy="250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20" descr="Security_Gateway_SGW">
            <a:extLst>
              <a:ext uri="{FF2B5EF4-FFF2-40B4-BE49-F238E27FC236}">
                <a16:creationId xmlns:a16="http://schemas.microsoft.com/office/drawing/2014/main" id="{15E7E696-E8BB-41F3-B704-0879B0B1D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31997" y="2472612"/>
            <a:ext cx="2317054" cy="257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B62857-7AD1-4311-A252-0D3284F071FF}"/>
              </a:ext>
            </a:extLst>
          </p:cNvPr>
          <p:cNvCxnSpPr/>
          <p:nvPr/>
        </p:nvCxnSpPr>
        <p:spPr>
          <a:xfrm>
            <a:off x="3536295" y="2741329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A99BD4-6168-4DEE-988C-119A23A7667D}"/>
              </a:ext>
            </a:extLst>
          </p:cNvPr>
          <p:cNvCxnSpPr/>
          <p:nvPr/>
        </p:nvCxnSpPr>
        <p:spPr>
          <a:xfrm>
            <a:off x="3523857" y="3344932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B193BAB-CDC5-46AC-9BB2-B67D60CC7B44}"/>
              </a:ext>
            </a:extLst>
          </p:cNvPr>
          <p:cNvCxnSpPr>
            <a:cxnSpLocks/>
          </p:cNvCxnSpPr>
          <p:nvPr/>
        </p:nvCxnSpPr>
        <p:spPr>
          <a:xfrm flipH="1">
            <a:off x="3536295" y="3017410"/>
            <a:ext cx="529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2398AB-339F-4EAC-8212-21B7BBFF4BC9}"/>
              </a:ext>
            </a:extLst>
          </p:cNvPr>
          <p:cNvCxnSpPr>
            <a:cxnSpLocks/>
          </p:cNvCxnSpPr>
          <p:nvPr/>
        </p:nvCxnSpPr>
        <p:spPr>
          <a:xfrm flipH="1">
            <a:off x="3498980" y="3622411"/>
            <a:ext cx="529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C8E1C-E0A3-4701-AA43-ECE84838B492}"/>
              </a:ext>
            </a:extLst>
          </p:cNvPr>
          <p:cNvCxnSpPr>
            <a:cxnSpLocks/>
          </p:cNvCxnSpPr>
          <p:nvPr/>
        </p:nvCxnSpPr>
        <p:spPr>
          <a:xfrm flipH="1">
            <a:off x="3523857" y="4957937"/>
            <a:ext cx="529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1BB96A7-3888-4859-B528-F05A3F54EB0C}"/>
              </a:ext>
            </a:extLst>
          </p:cNvPr>
          <p:cNvCxnSpPr/>
          <p:nvPr/>
        </p:nvCxnSpPr>
        <p:spPr>
          <a:xfrm>
            <a:off x="3523857" y="4550229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AB38C4E-E171-40D8-BD25-47D3CED96150}"/>
              </a:ext>
            </a:extLst>
          </p:cNvPr>
          <p:cNvSpPr txBox="1"/>
          <p:nvPr/>
        </p:nvSpPr>
        <p:spPr>
          <a:xfrm>
            <a:off x="5339156" y="235281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CCR-I</a:t>
            </a:r>
            <a:r>
              <a:rPr lang="tr-TR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DCAADB-59AE-4CC0-9D15-18F4AF312032}"/>
              </a:ext>
            </a:extLst>
          </p:cNvPr>
          <p:cNvSpPr txBox="1"/>
          <p:nvPr/>
        </p:nvSpPr>
        <p:spPr>
          <a:xfrm>
            <a:off x="5339156" y="4268450"/>
            <a:ext cx="617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CCR-T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EE4F2B-A0C1-48A6-96DA-D1CDAC0D7C6D}"/>
              </a:ext>
            </a:extLst>
          </p:cNvPr>
          <p:cNvSpPr txBox="1"/>
          <p:nvPr/>
        </p:nvSpPr>
        <p:spPr>
          <a:xfrm>
            <a:off x="5312202" y="3344932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CCA-U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D3B37D-A2E6-4724-BAA5-2B7FAEF2B517}"/>
              </a:ext>
            </a:extLst>
          </p:cNvPr>
          <p:cNvSpPr txBox="1"/>
          <p:nvPr/>
        </p:nvSpPr>
        <p:spPr>
          <a:xfrm>
            <a:off x="5302585" y="4650538"/>
            <a:ext cx="62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CCA-T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10543-1E4F-4A04-9EA1-CE511ABF57F4}"/>
              </a:ext>
            </a:extLst>
          </p:cNvPr>
          <p:cNvSpPr txBox="1"/>
          <p:nvPr/>
        </p:nvSpPr>
        <p:spPr>
          <a:xfrm>
            <a:off x="5323423" y="2741329"/>
            <a:ext cx="620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CCA-I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85015E-F67E-4B88-8CE0-3C0232E8AF7C}"/>
              </a:ext>
            </a:extLst>
          </p:cNvPr>
          <p:cNvSpPr txBox="1"/>
          <p:nvPr/>
        </p:nvSpPr>
        <p:spPr>
          <a:xfrm>
            <a:off x="5323423" y="301741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CCR-U</a:t>
            </a:r>
            <a:r>
              <a:rPr lang="tr-TR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34B43D-1AE7-4D86-B17C-2588A652671D}"/>
              </a:ext>
            </a:extLst>
          </p:cNvPr>
          <p:cNvSpPr txBox="1"/>
          <p:nvPr/>
        </p:nvSpPr>
        <p:spPr>
          <a:xfrm>
            <a:off x="5557462" y="3529598"/>
            <a:ext cx="2295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endParaRPr lang="tr-T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5F5ED2-E161-478E-B38C-FCD14861A3AD}"/>
              </a:ext>
            </a:extLst>
          </p:cNvPr>
          <p:cNvSpPr txBox="1"/>
          <p:nvPr/>
        </p:nvSpPr>
        <p:spPr>
          <a:xfrm>
            <a:off x="1894114" y="1716833"/>
            <a:ext cx="653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8CF5BA-6BC4-4F55-99AA-0A2FE650CD05}"/>
              </a:ext>
            </a:extLst>
          </p:cNvPr>
          <p:cNvSpPr txBox="1"/>
          <p:nvPr/>
        </p:nvSpPr>
        <p:spPr>
          <a:xfrm>
            <a:off x="10328969" y="18288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OCS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C19DDB-EA65-422E-A886-662F5298202C}"/>
              </a:ext>
            </a:extLst>
          </p:cNvPr>
          <p:cNvSpPr txBox="1"/>
          <p:nvPr/>
        </p:nvSpPr>
        <p:spPr>
          <a:xfrm>
            <a:off x="1567543" y="606490"/>
            <a:ext cx="3605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4G </a:t>
            </a:r>
            <a:r>
              <a:rPr lang="tr-TR" sz="4000" b="1" dirty="0" err="1">
                <a:solidFill>
                  <a:srgbClr val="FF0000"/>
                </a:solidFill>
              </a:rPr>
              <a:t>Gy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Signalling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66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Multiplication Sign 26">
            <a:extLst>
              <a:ext uri="{FF2B5EF4-FFF2-40B4-BE49-F238E27FC236}">
                <a16:creationId xmlns:a16="http://schemas.microsoft.com/office/drawing/2014/main" id="{18A2F7B9-BBDD-40CE-9BBF-13F9B1759A25}"/>
              </a:ext>
            </a:extLst>
          </p:cNvPr>
          <p:cNvSpPr/>
          <p:nvPr/>
        </p:nvSpPr>
        <p:spPr>
          <a:xfrm>
            <a:off x="4243775" y="2198132"/>
            <a:ext cx="3165729" cy="306432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F333DA-E97E-43D2-B594-B24392F6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 anchorCtr="1"/>
          <a:lstStyle/>
          <a:p>
            <a:r>
              <a:rPr lang="tr-TR" sz="1000">
                <a:solidFill>
                  <a:srgbClr val="3366FF">
                    <a:alpha val="50000"/>
                  </a:srgbClr>
                </a:solidFill>
              </a:rPr>
              <a:t>TürkTelekom | Dahili | Kişisel Veri İçermez </a:t>
            </a:r>
          </a:p>
        </p:txBody>
      </p:sp>
      <p:pic>
        <p:nvPicPr>
          <p:cNvPr id="3" name="Picture 67" descr="7750_SR">
            <a:extLst>
              <a:ext uri="{FF2B5EF4-FFF2-40B4-BE49-F238E27FC236}">
                <a16:creationId xmlns:a16="http://schemas.microsoft.com/office/drawing/2014/main" id="{A2ED6F41-6A1B-4F64-AF17-A56F77F51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982" y="2472612"/>
            <a:ext cx="2143692" cy="2503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20" descr="Security_Gateway_SGW">
            <a:extLst>
              <a:ext uri="{FF2B5EF4-FFF2-40B4-BE49-F238E27FC236}">
                <a16:creationId xmlns:a16="http://schemas.microsoft.com/office/drawing/2014/main" id="{15E7E696-E8BB-41F3-B704-0879B0B1D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31997" y="2472612"/>
            <a:ext cx="2317054" cy="257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B62857-7AD1-4311-A252-0D3284F071FF}"/>
              </a:ext>
            </a:extLst>
          </p:cNvPr>
          <p:cNvCxnSpPr/>
          <p:nvPr/>
        </p:nvCxnSpPr>
        <p:spPr>
          <a:xfrm>
            <a:off x="3536295" y="2741329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A99BD4-6168-4DEE-988C-119A23A7667D}"/>
              </a:ext>
            </a:extLst>
          </p:cNvPr>
          <p:cNvCxnSpPr/>
          <p:nvPr/>
        </p:nvCxnSpPr>
        <p:spPr>
          <a:xfrm>
            <a:off x="3523857" y="3344932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B193BAB-CDC5-46AC-9BB2-B67D60CC7B44}"/>
              </a:ext>
            </a:extLst>
          </p:cNvPr>
          <p:cNvCxnSpPr>
            <a:cxnSpLocks/>
          </p:cNvCxnSpPr>
          <p:nvPr/>
        </p:nvCxnSpPr>
        <p:spPr>
          <a:xfrm flipH="1">
            <a:off x="3536295" y="3017410"/>
            <a:ext cx="529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2398AB-339F-4EAC-8212-21B7BBFF4BC9}"/>
              </a:ext>
            </a:extLst>
          </p:cNvPr>
          <p:cNvCxnSpPr>
            <a:cxnSpLocks/>
          </p:cNvCxnSpPr>
          <p:nvPr/>
        </p:nvCxnSpPr>
        <p:spPr>
          <a:xfrm flipH="1">
            <a:off x="3498980" y="3622411"/>
            <a:ext cx="529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C8E1C-E0A3-4701-AA43-ECE84838B492}"/>
              </a:ext>
            </a:extLst>
          </p:cNvPr>
          <p:cNvCxnSpPr>
            <a:cxnSpLocks/>
          </p:cNvCxnSpPr>
          <p:nvPr/>
        </p:nvCxnSpPr>
        <p:spPr>
          <a:xfrm flipH="1">
            <a:off x="3523857" y="4957937"/>
            <a:ext cx="5296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1BB96A7-3888-4859-B528-F05A3F54EB0C}"/>
              </a:ext>
            </a:extLst>
          </p:cNvPr>
          <p:cNvCxnSpPr/>
          <p:nvPr/>
        </p:nvCxnSpPr>
        <p:spPr>
          <a:xfrm>
            <a:off x="3523857" y="4550229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AB38C4E-E171-40D8-BD25-47D3CED96150}"/>
              </a:ext>
            </a:extLst>
          </p:cNvPr>
          <p:cNvSpPr txBox="1"/>
          <p:nvPr/>
        </p:nvSpPr>
        <p:spPr>
          <a:xfrm>
            <a:off x="5339156" y="2352810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CCR-I</a:t>
            </a:r>
            <a:r>
              <a:rPr lang="tr-TR" dirty="0"/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DCAADB-59AE-4CC0-9D15-18F4AF312032}"/>
              </a:ext>
            </a:extLst>
          </p:cNvPr>
          <p:cNvSpPr txBox="1"/>
          <p:nvPr/>
        </p:nvSpPr>
        <p:spPr>
          <a:xfrm>
            <a:off x="5339156" y="4268450"/>
            <a:ext cx="617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CCR-T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EE4F2B-A0C1-48A6-96DA-D1CDAC0D7C6D}"/>
              </a:ext>
            </a:extLst>
          </p:cNvPr>
          <p:cNvSpPr txBox="1"/>
          <p:nvPr/>
        </p:nvSpPr>
        <p:spPr>
          <a:xfrm>
            <a:off x="5312202" y="3344932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CCA-U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D3B37D-A2E6-4724-BAA5-2B7FAEF2B517}"/>
              </a:ext>
            </a:extLst>
          </p:cNvPr>
          <p:cNvSpPr txBox="1"/>
          <p:nvPr/>
        </p:nvSpPr>
        <p:spPr>
          <a:xfrm>
            <a:off x="5302585" y="4650538"/>
            <a:ext cx="62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CCA-T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10543-1E4F-4A04-9EA1-CE511ABF57F4}"/>
              </a:ext>
            </a:extLst>
          </p:cNvPr>
          <p:cNvSpPr txBox="1"/>
          <p:nvPr/>
        </p:nvSpPr>
        <p:spPr>
          <a:xfrm>
            <a:off x="5323423" y="2741329"/>
            <a:ext cx="620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CCA-I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85015E-F67E-4B88-8CE0-3C0232E8AF7C}"/>
              </a:ext>
            </a:extLst>
          </p:cNvPr>
          <p:cNvSpPr txBox="1"/>
          <p:nvPr/>
        </p:nvSpPr>
        <p:spPr>
          <a:xfrm>
            <a:off x="5323423" y="301741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CCR-U</a:t>
            </a:r>
            <a:r>
              <a:rPr lang="tr-TR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34B43D-1AE7-4D86-B17C-2588A652671D}"/>
              </a:ext>
            </a:extLst>
          </p:cNvPr>
          <p:cNvSpPr txBox="1"/>
          <p:nvPr/>
        </p:nvSpPr>
        <p:spPr>
          <a:xfrm>
            <a:off x="5557462" y="3529598"/>
            <a:ext cx="2295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endParaRPr lang="tr-T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5F5ED2-E161-478E-B38C-FCD14861A3AD}"/>
              </a:ext>
            </a:extLst>
          </p:cNvPr>
          <p:cNvSpPr txBox="1"/>
          <p:nvPr/>
        </p:nvSpPr>
        <p:spPr>
          <a:xfrm>
            <a:off x="1894114" y="1716833"/>
            <a:ext cx="653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8CF5BA-6BC4-4F55-99AA-0A2FE650CD05}"/>
              </a:ext>
            </a:extLst>
          </p:cNvPr>
          <p:cNvSpPr txBox="1"/>
          <p:nvPr/>
        </p:nvSpPr>
        <p:spPr>
          <a:xfrm>
            <a:off x="10328969" y="182880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OCS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C19DDB-EA65-422E-A886-662F5298202C}"/>
              </a:ext>
            </a:extLst>
          </p:cNvPr>
          <p:cNvSpPr txBox="1"/>
          <p:nvPr/>
        </p:nvSpPr>
        <p:spPr>
          <a:xfrm>
            <a:off x="922049" y="635031"/>
            <a:ext cx="3605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4G </a:t>
            </a:r>
            <a:r>
              <a:rPr lang="tr-TR" sz="4000" b="1" dirty="0" err="1">
                <a:solidFill>
                  <a:srgbClr val="FF0000"/>
                </a:solidFill>
              </a:rPr>
              <a:t>Gy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Signalling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207F12-3DE1-4AED-9FF3-D310566F0CA2}"/>
              </a:ext>
            </a:extLst>
          </p:cNvPr>
          <p:cNvSpPr/>
          <p:nvPr/>
        </p:nvSpPr>
        <p:spPr>
          <a:xfrm>
            <a:off x="5747660" y="32580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0B050"/>
                </a:solidFill>
              </a:rPr>
              <a:t>Traffic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may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continue</a:t>
            </a:r>
            <a:r>
              <a:rPr lang="tr-TR" dirty="0">
                <a:solidFill>
                  <a:srgbClr val="00B050"/>
                </a:solidFill>
              </a:rPr>
              <a:t> in </a:t>
            </a:r>
            <a:r>
              <a:rPr lang="tr-TR" dirty="0" err="1">
                <a:solidFill>
                  <a:srgbClr val="00B050"/>
                </a:solidFill>
              </a:rPr>
              <a:t>case</a:t>
            </a:r>
            <a:r>
              <a:rPr lang="tr-TR" dirty="0">
                <a:solidFill>
                  <a:srgbClr val="00B050"/>
                </a:solidFill>
              </a:rPr>
              <a:t> of a </a:t>
            </a:r>
            <a:r>
              <a:rPr lang="tr-TR" dirty="0" err="1">
                <a:solidFill>
                  <a:srgbClr val="00B050"/>
                </a:solidFill>
              </a:rPr>
              <a:t>failure</a:t>
            </a:r>
            <a:r>
              <a:rPr lang="tr-TR" dirty="0">
                <a:solidFill>
                  <a:srgbClr val="00B050"/>
                </a:solidFill>
              </a:rPr>
              <a:t>  at </a:t>
            </a:r>
            <a:r>
              <a:rPr lang="tr-TR" dirty="0" err="1">
                <a:solidFill>
                  <a:srgbClr val="00B050"/>
                </a:solidFill>
              </a:rPr>
              <a:t>Gy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signalling</a:t>
            </a:r>
            <a:endParaRPr lang="tr-TR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0B050"/>
                </a:solidFill>
              </a:rPr>
              <a:t>CDRs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are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produced</a:t>
            </a:r>
            <a:r>
              <a:rPr lang="tr-TR" dirty="0">
                <a:solidFill>
                  <a:srgbClr val="00B050"/>
                </a:solidFill>
              </a:rPr>
              <a:t> on PGW. </a:t>
            </a:r>
            <a:r>
              <a:rPr lang="tr-TR" dirty="0" err="1">
                <a:solidFill>
                  <a:srgbClr val="00B050"/>
                </a:solidFill>
              </a:rPr>
              <a:t>Failure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status</a:t>
            </a:r>
            <a:r>
              <a:rPr lang="tr-TR" dirty="0">
                <a:solidFill>
                  <a:srgbClr val="00B050"/>
                </a:solidFill>
              </a:rPr>
              <a:t> is </a:t>
            </a:r>
            <a:r>
              <a:rPr lang="tr-TR" dirty="0" err="1">
                <a:solidFill>
                  <a:srgbClr val="00B050"/>
                </a:solidFill>
              </a:rPr>
              <a:t>written</a:t>
            </a:r>
            <a:r>
              <a:rPr lang="tr-TR" dirty="0">
                <a:solidFill>
                  <a:srgbClr val="00B050"/>
                </a:solidFill>
              </a:rPr>
              <a:t> in </a:t>
            </a:r>
            <a:r>
              <a:rPr lang="tr-TR" dirty="0" err="1">
                <a:solidFill>
                  <a:srgbClr val="00B050"/>
                </a:solidFill>
              </a:rPr>
              <a:t>the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CDRs</a:t>
            </a:r>
            <a:r>
              <a:rPr lang="tr-TR" dirty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0B050"/>
                </a:solidFill>
              </a:rPr>
              <a:t>In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case</a:t>
            </a:r>
            <a:r>
              <a:rPr lang="tr-TR" dirty="0">
                <a:solidFill>
                  <a:srgbClr val="00B050"/>
                </a:solidFill>
              </a:rPr>
              <a:t> of a </a:t>
            </a:r>
            <a:r>
              <a:rPr lang="tr-TR" dirty="0" err="1">
                <a:solidFill>
                  <a:srgbClr val="00B050"/>
                </a:solidFill>
              </a:rPr>
              <a:t>failure</a:t>
            </a:r>
            <a:r>
              <a:rPr lang="tr-TR" dirty="0">
                <a:solidFill>
                  <a:srgbClr val="00B050"/>
                </a:solidFill>
              </a:rPr>
              <a:t> at </a:t>
            </a:r>
            <a:r>
              <a:rPr lang="tr-TR" dirty="0" err="1">
                <a:solidFill>
                  <a:srgbClr val="00B050"/>
                </a:solidFill>
              </a:rPr>
              <a:t>Gy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messaging</a:t>
            </a:r>
            <a:r>
              <a:rPr lang="tr-TR" dirty="0">
                <a:solidFill>
                  <a:srgbClr val="00B050"/>
                </a:solidFill>
              </a:rPr>
              <a:t>, </a:t>
            </a:r>
            <a:r>
              <a:rPr lang="tr-TR" dirty="0" err="1">
                <a:solidFill>
                  <a:srgbClr val="00B050"/>
                </a:solidFill>
              </a:rPr>
              <a:t>Charging</a:t>
            </a:r>
            <a:r>
              <a:rPr lang="tr-TR" dirty="0">
                <a:solidFill>
                  <a:srgbClr val="00B050"/>
                </a:solidFill>
              </a:rPr>
              <a:t> is done </a:t>
            </a:r>
            <a:r>
              <a:rPr lang="tr-TR" dirty="0" err="1">
                <a:solidFill>
                  <a:srgbClr val="00B050"/>
                </a:solidFill>
              </a:rPr>
              <a:t>by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using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the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CDRs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indicating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the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failure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status</a:t>
            </a:r>
            <a:r>
              <a:rPr lang="tr-TR" dirty="0">
                <a:solidFill>
                  <a:srgbClr val="00B050"/>
                </a:solidFill>
              </a:rPr>
              <a:t>.</a:t>
            </a:r>
            <a:endParaRPr lang="tr-T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161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174"/>
          <p:cNvSpPr/>
          <p:nvPr/>
        </p:nvSpPr>
        <p:spPr>
          <a:xfrm>
            <a:off x="113709" y="123170"/>
            <a:ext cx="5475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>
                <a:solidFill>
                  <a:srgbClr val="FF0000"/>
                </a:solidFill>
                <a:latin typeface="CentraleSans XBold" pitchFamily="50" charset="-94"/>
              </a:rPr>
              <a:t>5G SA Architecture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raleSans XBold" pitchFamily="50" charset="-94"/>
              <a:ea typeface="+mn-ea"/>
              <a:cs typeface="+mn-cs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801949" y="5977405"/>
            <a:ext cx="1025236" cy="4802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UE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662219" y="5983216"/>
            <a:ext cx="1025236" cy="4802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RAN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593507" y="5977405"/>
            <a:ext cx="1025236" cy="480291"/>
          </a:xfrm>
          <a:prstGeom prst="roundRect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UPF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8046027" y="5977404"/>
            <a:ext cx="1025236" cy="4802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DN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068971" y="2276424"/>
            <a:ext cx="861560" cy="34288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>
                <a:solidFill>
                  <a:srgbClr val="4A4A49">
                    <a:lumMod val="50000"/>
                  </a:srgbClr>
                </a:solidFill>
                <a:latin typeface="CentraleSans Medium" pitchFamily="50" charset="0"/>
              </a:rPr>
              <a:t>NRF</a:t>
            </a:r>
            <a:endParaRPr lang="en-US" sz="1400" dirty="0">
              <a:solidFill>
                <a:srgbClr val="4A4A49">
                  <a:lumMod val="50000"/>
                </a:srgbClr>
              </a:solidFill>
              <a:latin typeface="CentraleSans Medium" pitchFamily="50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8279592" y="2254290"/>
            <a:ext cx="861560" cy="34288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PCF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4016798" y="2271428"/>
            <a:ext cx="861560" cy="35390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UDM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4910209" y="2281474"/>
            <a:ext cx="861560" cy="35390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AUSF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595012" y="1122227"/>
            <a:ext cx="873662" cy="34288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UDR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45489" y="3356822"/>
            <a:ext cx="10423050" cy="270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-13681" y="797355"/>
            <a:ext cx="12185667" cy="6414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69" idx="2"/>
          </p:cNvCxnSpPr>
          <p:nvPr/>
        </p:nvCxnSpPr>
        <p:spPr>
          <a:xfrm flipV="1">
            <a:off x="1499751" y="2619304"/>
            <a:ext cx="0" cy="7591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71" idx="2"/>
          </p:cNvCxnSpPr>
          <p:nvPr/>
        </p:nvCxnSpPr>
        <p:spPr>
          <a:xfrm flipV="1">
            <a:off x="4447578" y="2625329"/>
            <a:ext cx="0" cy="7531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>
            <a:endCxn id="72" idx="2"/>
          </p:cNvCxnSpPr>
          <p:nvPr/>
        </p:nvCxnSpPr>
        <p:spPr>
          <a:xfrm flipV="1">
            <a:off x="5340350" y="2635375"/>
            <a:ext cx="639" cy="7689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endCxn id="70" idx="2"/>
          </p:cNvCxnSpPr>
          <p:nvPr/>
        </p:nvCxnSpPr>
        <p:spPr>
          <a:xfrm flipV="1">
            <a:off x="8710372" y="2597170"/>
            <a:ext cx="0" cy="7751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 flipV="1">
            <a:off x="9578635" y="2601198"/>
            <a:ext cx="12115" cy="7702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>
            <a:endCxn id="85" idx="0"/>
          </p:cNvCxnSpPr>
          <p:nvPr/>
        </p:nvCxnSpPr>
        <p:spPr>
          <a:xfrm flipH="1">
            <a:off x="4199495" y="3385039"/>
            <a:ext cx="4963" cy="5627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77" idx="0"/>
          </p:cNvCxnSpPr>
          <p:nvPr/>
        </p:nvCxnSpPr>
        <p:spPr>
          <a:xfrm flipH="1" flipV="1">
            <a:off x="6079153" y="3394302"/>
            <a:ext cx="1" cy="5623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endCxn id="94" idx="2"/>
          </p:cNvCxnSpPr>
          <p:nvPr/>
        </p:nvCxnSpPr>
        <p:spPr>
          <a:xfrm flipH="1" flipV="1">
            <a:off x="7031843" y="1465108"/>
            <a:ext cx="5593" cy="18917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cxnSpLocks/>
            <a:stCxn id="82" idx="0"/>
            <a:endCxn id="85" idx="2"/>
          </p:cNvCxnSpPr>
          <p:nvPr/>
        </p:nvCxnSpPr>
        <p:spPr>
          <a:xfrm flipV="1">
            <a:off x="4174837" y="4338367"/>
            <a:ext cx="24658" cy="1644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>
            <a:cxnSpLocks/>
            <a:stCxn id="83" idx="0"/>
            <a:endCxn id="77" idx="2"/>
          </p:cNvCxnSpPr>
          <p:nvPr/>
        </p:nvCxnSpPr>
        <p:spPr>
          <a:xfrm flipH="1" flipV="1">
            <a:off x="6079154" y="4347213"/>
            <a:ext cx="26971" cy="16301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600002" y="3956674"/>
            <a:ext cx="958303" cy="390539"/>
          </a:xfrm>
          <a:prstGeom prst="roundRect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SMF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720343" y="3947828"/>
            <a:ext cx="958303" cy="390539"/>
          </a:xfrm>
          <a:prstGeom prst="roundRect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AMF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cxnSp>
        <p:nvCxnSpPr>
          <p:cNvPr id="209" name="Straight Connector 208"/>
          <p:cNvCxnSpPr>
            <a:stCxn id="83" idx="3"/>
            <a:endCxn id="84" idx="1"/>
          </p:cNvCxnSpPr>
          <p:nvPr/>
        </p:nvCxnSpPr>
        <p:spPr>
          <a:xfrm flipV="1">
            <a:off x="6618743" y="6217550"/>
            <a:ext cx="1427284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ounded Rectangle 114"/>
          <p:cNvSpPr/>
          <p:nvPr/>
        </p:nvSpPr>
        <p:spPr>
          <a:xfrm>
            <a:off x="9205399" y="2259177"/>
            <a:ext cx="861560" cy="34288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4A4A49">
                    <a:lumMod val="50000"/>
                  </a:srgbClr>
                </a:solidFill>
                <a:effectLst/>
                <a:uLnTx/>
                <a:uFillTx/>
                <a:latin typeface="CentraleSans Medium" pitchFamily="50" charset="0"/>
                <a:ea typeface="+mn-ea"/>
                <a:cs typeface="+mn-cs"/>
              </a:rPr>
              <a:t>CHF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49C246D-67D6-4826-B8EA-4CFEE4693E4D}"/>
              </a:ext>
            </a:extLst>
          </p:cNvPr>
          <p:cNvCxnSpPr>
            <a:cxnSpLocks/>
            <a:endCxn id="83" idx="1"/>
          </p:cNvCxnSpPr>
          <p:nvPr/>
        </p:nvCxnSpPr>
        <p:spPr>
          <a:xfrm>
            <a:off x="4687455" y="6217551"/>
            <a:ext cx="9060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73FD645-2011-4623-A058-27C6519BDF36}"/>
              </a:ext>
            </a:extLst>
          </p:cNvPr>
          <p:cNvCxnSpPr>
            <a:cxnSpLocks/>
            <a:endCxn id="82" idx="1"/>
          </p:cNvCxnSpPr>
          <p:nvPr/>
        </p:nvCxnSpPr>
        <p:spPr>
          <a:xfrm>
            <a:off x="1827185" y="6217549"/>
            <a:ext cx="1835034" cy="58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F0EE3BE-BBAF-4C2A-98AA-4CB0A52FF25F}"/>
              </a:ext>
            </a:extLst>
          </p:cNvPr>
          <p:cNvSpPr txBox="1"/>
          <p:nvPr/>
        </p:nvSpPr>
        <p:spPr>
          <a:xfrm>
            <a:off x="4199494" y="5160791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N2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3A0D3D0-4D99-4142-BE3E-B329614C3937}"/>
              </a:ext>
            </a:extLst>
          </p:cNvPr>
          <p:cNvSpPr txBox="1"/>
          <p:nvPr/>
        </p:nvSpPr>
        <p:spPr>
          <a:xfrm>
            <a:off x="4937150" y="5909772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N3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EC528C7-5BEF-4B49-8BF6-D61E1A29E327}"/>
              </a:ext>
            </a:extLst>
          </p:cNvPr>
          <p:cNvSpPr txBox="1"/>
          <p:nvPr/>
        </p:nvSpPr>
        <p:spPr>
          <a:xfrm>
            <a:off x="6066260" y="4909585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N4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7762310-A93B-4E67-87C4-7F79B51DF06F}"/>
              </a:ext>
            </a:extLst>
          </p:cNvPr>
          <p:cNvSpPr txBox="1"/>
          <p:nvPr/>
        </p:nvSpPr>
        <p:spPr>
          <a:xfrm>
            <a:off x="7011762" y="5836434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N6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3161235-CE79-4246-872E-24A77FB5CF14}"/>
              </a:ext>
            </a:extLst>
          </p:cNvPr>
          <p:cNvSpPr txBox="1"/>
          <p:nvPr/>
        </p:nvSpPr>
        <p:spPr>
          <a:xfrm>
            <a:off x="2441256" y="5909772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Uu</a:t>
            </a:r>
            <a:endParaRPr lang="tr-TR" sz="1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096E836-D9CC-42FA-8A99-8F6FD59A8AB5}"/>
              </a:ext>
            </a:extLst>
          </p:cNvPr>
          <p:cNvSpPr txBox="1"/>
          <p:nvPr/>
        </p:nvSpPr>
        <p:spPr>
          <a:xfrm>
            <a:off x="4192821" y="3512544"/>
            <a:ext cx="5827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Namf</a:t>
            </a:r>
            <a:endParaRPr lang="tr-TR" sz="14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D896B3B-7128-4F2D-AFF9-50A635D552C1}"/>
              </a:ext>
            </a:extLst>
          </p:cNvPr>
          <p:cNvSpPr txBox="1"/>
          <p:nvPr/>
        </p:nvSpPr>
        <p:spPr>
          <a:xfrm>
            <a:off x="8690510" y="2732549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Npcf</a:t>
            </a:r>
            <a:endParaRPr lang="tr-TR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C4A61F9-FF1F-42B4-89DC-8E0E68DB4CD5}"/>
              </a:ext>
            </a:extLst>
          </p:cNvPr>
          <p:cNvSpPr txBox="1"/>
          <p:nvPr/>
        </p:nvSpPr>
        <p:spPr>
          <a:xfrm>
            <a:off x="7004455" y="2691109"/>
            <a:ext cx="551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Nudr</a:t>
            </a:r>
            <a:endParaRPr lang="tr-TR" sz="14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4A277E-FFD5-4583-82A5-049D67ABC768}"/>
              </a:ext>
            </a:extLst>
          </p:cNvPr>
          <p:cNvSpPr txBox="1"/>
          <p:nvPr/>
        </p:nvSpPr>
        <p:spPr>
          <a:xfrm>
            <a:off x="5297963" y="2756571"/>
            <a:ext cx="604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Nausf</a:t>
            </a:r>
            <a:endParaRPr lang="tr-TR" sz="1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2D828B1-0055-4C8B-B819-A6292A4D41A8}"/>
              </a:ext>
            </a:extLst>
          </p:cNvPr>
          <p:cNvSpPr txBox="1"/>
          <p:nvPr/>
        </p:nvSpPr>
        <p:spPr>
          <a:xfrm>
            <a:off x="4412573" y="273326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Nudm</a:t>
            </a:r>
            <a:endParaRPr lang="tr-TR" sz="1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E6936B4-9568-49D1-87F8-CAF33710BDD4}"/>
              </a:ext>
            </a:extLst>
          </p:cNvPr>
          <p:cNvSpPr txBox="1"/>
          <p:nvPr/>
        </p:nvSpPr>
        <p:spPr>
          <a:xfrm>
            <a:off x="6012224" y="3528955"/>
            <a:ext cx="566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Nsmf</a:t>
            </a:r>
            <a:endParaRPr lang="tr-TR" sz="14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A1B5FD-ABA2-44D1-8DC4-C37A0F96EFB6}"/>
              </a:ext>
            </a:extLst>
          </p:cNvPr>
          <p:cNvSpPr txBox="1"/>
          <p:nvPr/>
        </p:nvSpPr>
        <p:spPr>
          <a:xfrm>
            <a:off x="1491590" y="2795943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Nnrf</a:t>
            </a:r>
            <a:endParaRPr lang="tr-TR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0C8131C-CBE2-4FF2-A5EB-658397F33AA3}"/>
              </a:ext>
            </a:extLst>
          </p:cNvPr>
          <p:cNvSpPr txBox="1"/>
          <p:nvPr/>
        </p:nvSpPr>
        <p:spPr>
          <a:xfrm>
            <a:off x="9621286" y="2740642"/>
            <a:ext cx="523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Nchf</a:t>
            </a:r>
            <a:endParaRPr lang="tr-TR" sz="1400" dirty="0"/>
          </a:p>
        </p:txBody>
      </p:sp>
      <p:sp>
        <p:nvSpPr>
          <p:cNvPr id="73" name="Rounded Rectangle 114">
            <a:extLst>
              <a:ext uri="{FF2B5EF4-FFF2-40B4-BE49-F238E27FC236}">
                <a16:creationId xmlns:a16="http://schemas.microsoft.com/office/drawing/2014/main" id="{3D2ACAFB-0BB4-4220-AD12-461E333B5CF8}"/>
              </a:ext>
            </a:extLst>
          </p:cNvPr>
          <p:cNvSpPr/>
          <p:nvPr/>
        </p:nvSpPr>
        <p:spPr>
          <a:xfrm>
            <a:off x="9159528" y="1248638"/>
            <a:ext cx="861560" cy="34288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400" dirty="0">
                <a:solidFill>
                  <a:srgbClr val="4A4A49">
                    <a:lumMod val="50000"/>
                  </a:srgbClr>
                </a:solidFill>
                <a:latin typeface="CentraleSans Medium" pitchFamily="50" charset="0"/>
              </a:rPr>
              <a:t>OCS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A4A49">
                  <a:lumMod val="50000"/>
                </a:srgbClr>
              </a:solidFill>
              <a:effectLst/>
              <a:uLnTx/>
              <a:uFillTx/>
              <a:latin typeface="CentraleSans Medium" pitchFamily="50" charset="0"/>
              <a:ea typeface="+mn-ea"/>
              <a:cs typeface="+mn-cs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B45D6969-43E7-4B96-8511-16F9227B0E06}"/>
              </a:ext>
            </a:extLst>
          </p:cNvPr>
          <p:cNvCxnSpPr>
            <a:cxnSpLocks/>
          </p:cNvCxnSpPr>
          <p:nvPr/>
        </p:nvCxnSpPr>
        <p:spPr>
          <a:xfrm flipV="1">
            <a:off x="9590308" y="1590323"/>
            <a:ext cx="1" cy="6639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74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F333DA-E97E-43D2-B594-B24392F6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 anchorCtr="1"/>
          <a:lstStyle/>
          <a:p>
            <a:r>
              <a:rPr lang="tr-TR" sz="1000">
                <a:solidFill>
                  <a:srgbClr val="3366FF">
                    <a:alpha val="50000"/>
                  </a:srgbClr>
                </a:solidFill>
              </a:rPr>
              <a:t>TürkTelekom | Dahili | Kişisel Veri İçermez </a:t>
            </a:r>
          </a:p>
        </p:txBody>
      </p:sp>
      <p:pic>
        <p:nvPicPr>
          <p:cNvPr id="3" name="Picture 67" descr="7750_SR">
            <a:extLst>
              <a:ext uri="{FF2B5EF4-FFF2-40B4-BE49-F238E27FC236}">
                <a16:creationId xmlns:a16="http://schemas.microsoft.com/office/drawing/2014/main" id="{A2ED6F41-6A1B-4F64-AF17-A56F77F51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982" y="3386742"/>
            <a:ext cx="1361095" cy="158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20" descr="Security_Gateway_SGW">
            <a:extLst>
              <a:ext uri="{FF2B5EF4-FFF2-40B4-BE49-F238E27FC236}">
                <a16:creationId xmlns:a16="http://schemas.microsoft.com/office/drawing/2014/main" id="{15E7E696-E8BB-41F3-B704-0879B0B1D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9337" y="3336786"/>
            <a:ext cx="1361095" cy="1639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A99BD4-6168-4DEE-988C-119A23A7667D}"/>
              </a:ext>
            </a:extLst>
          </p:cNvPr>
          <p:cNvCxnSpPr>
            <a:cxnSpLocks/>
          </p:cNvCxnSpPr>
          <p:nvPr/>
        </p:nvCxnSpPr>
        <p:spPr>
          <a:xfrm>
            <a:off x="1968086" y="3419576"/>
            <a:ext cx="60212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2398AB-339F-4EAC-8212-21B7BBFF4BC9}"/>
              </a:ext>
            </a:extLst>
          </p:cNvPr>
          <p:cNvCxnSpPr>
            <a:cxnSpLocks/>
          </p:cNvCxnSpPr>
          <p:nvPr/>
        </p:nvCxnSpPr>
        <p:spPr>
          <a:xfrm flipH="1">
            <a:off x="2623078" y="3790364"/>
            <a:ext cx="5366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C8E1C-E0A3-4701-AA43-ECE84838B492}"/>
              </a:ext>
            </a:extLst>
          </p:cNvPr>
          <p:cNvCxnSpPr>
            <a:cxnSpLocks/>
          </p:cNvCxnSpPr>
          <p:nvPr/>
        </p:nvCxnSpPr>
        <p:spPr>
          <a:xfrm flipH="1">
            <a:off x="2595992" y="4924801"/>
            <a:ext cx="5393345" cy="8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1BB96A7-3888-4859-B528-F05A3F54EB0C}"/>
              </a:ext>
            </a:extLst>
          </p:cNvPr>
          <p:cNvCxnSpPr>
            <a:cxnSpLocks/>
          </p:cNvCxnSpPr>
          <p:nvPr/>
        </p:nvCxnSpPr>
        <p:spPr>
          <a:xfrm>
            <a:off x="2623077" y="4428559"/>
            <a:ext cx="53662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8EE4F2B-A0C1-48A6-96DA-D1CDAC0D7C6D}"/>
              </a:ext>
            </a:extLst>
          </p:cNvPr>
          <p:cNvSpPr txBox="1"/>
          <p:nvPr/>
        </p:nvSpPr>
        <p:spPr>
          <a:xfrm>
            <a:off x="3022362" y="3467728"/>
            <a:ext cx="51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Create</a:t>
            </a:r>
            <a:r>
              <a:rPr lang="tr-TR" sz="1400" dirty="0"/>
              <a:t> </a:t>
            </a:r>
            <a:r>
              <a:rPr lang="tr-TR" sz="1400" dirty="0" err="1"/>
              <a:t>Response</a:t>
            </a:r>
            <a:r>
              <a:rPr lang="tr-TR" sz="1400" dirty="0"/>
              <a:t> (</a:t>
            </a:r>
            <a:r>
              <a:rPr lang="tr-TR" b="1" dirty="0" err="1">
                <a:solidFill>
                  <a:srgbClr val="FF0000"/>
                </a:solidFill>
              </a:rPr>
              <a:t>Charging_Data_Identifier</a:t>
            </a:r>
            <a:r>
              <a:rPr lang="tr-TR" sz="1400" dirty="0"/>
              <a:t>)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85015E-F67E-4B88-8CE0-3C0232E8AF7C}"/>
              </a:ext>
            </a:extLst>
          </p:cNvPr>
          <p:cNvSpPr txBox="1"/>
          <p:nvPr/>
        </p:nvSpPr>
        <p:spPr>
          <a:xfrm>
            <a:off x="3043076" y="3130047"/>
            <a:ext cx="2361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Create</a:t>
            </a:r>
            <a:r>
              <a:rPr lang="tr-TR" sz="1400" dirty="0"/>
              <a:t> </a:t>
            </a:r>
            <a:r>
              <a:rPr lang="tr-TR" sz="1400" dirty="0" err="1"/>
              <a:t>Request</a:t>
            </a:r>
            <a:endParaRPr lang="tr-TR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34B43D-1AE7-4D86-B17C-2588A652671D}"/>
              </a:ext>
            </a:extLst>
          </p:cNvPr>
          <p:cNvSpPr txBox="1"/>
          <p:nvPr/>
        </p:nvSpPr>
        <p:spPr>
          <a:xfrm>
            <a:off x="4622645" y="3688433"/>
            <a:ext cx="2295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endParaRPr lang="tr-T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5F5ED2-E161-478E-B38C-FCD14861A3AD}"/>
              </a:ext>
            </a:extLst>
          </p:cNvPr>
          <p:cNvSpPr txBox="1"/>
          <p:nvPr/>
        </p:nvSpPr>
        <p:spPr>
          <a:xfrm>
            <a:off x="1614490" y="296925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SMF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8CF5BA-6BC4-4F55-99AA-0A2FE650CD05}"/>
              </a:ext>
            </a:extLst>
          </p:cNvPr>
          <p:cNvSpPr txBox="1"/>
          <p:nvPr/>
        </p:nvSpPr>
        <p:spPr>
          <a:xfrm>
            <a:off x="8390801" y="299154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CHF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C19DDB-EA65-422E-A886-662F5298202C}"/>
              </a:ext>
            </a:extLst>
          </p:cNvPr>
          <p:cNvSpPr txBox="1"/>
          <p:nvPr/>
        </p:nvSpPr>
        <p:spPr>
          <a:xfrm>
            <a:off x="345233" y="234499"/>
            <a:ext cx="3415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5G SA </a:t>
            </a:r>
            <a:r>
              <a:rPr lang="tr-TR" sz="4000" b="1" dirty="0" err="1">
                <a:solidFill>
                  <a:srgbClr val="FF0000"/>
                </a:solidFill>
              </a:rPr>
              <a:t>Charging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36407F-CE0E-4009-879A-46E48EED52F3}"/>
              </a:ext>
            </a:extLst>
          </p:cNvPr>
          <p:cNvSpPr txBox="1"/>
          <p:nvPr/>
        </p:nvSpPr>
        <p:spPr>
          <a:xfrm>
            <a:off x="3043204" y="4204808"/>
            <a:ext cx="236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Delete</a:t>
            </a:r>
            <a:r>
              <a:rPr lang="tr-TR" sz="1400" dirty="0"/>
              <a:t> </a:t>
            </a:r>
            <a:r>
              <a:rPr lang="tr-TR" sz="1400" dirty="0" err="1"/>
              <a:t>Request</a:t>
            </a:r>
            <a:endParaRPr lang="tr-TR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65925E-AFF2-408A-A4B1-2FFE21F4E9CF}"/>
              </a:ext>
            </a:extLst>
          </p:cNvPr>
          <p:cNvSpPr txBox="1"/>
          <p:nvPr/>
        </p:nvSpPr>
        <p:spPr>
          <a:xfrm>
            <a:off x="3043076" y="4668820"/>
            <a:ext cx="2562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Delete</a:t>
            </a:r>
            <a:r>
              <a:rPr lang="tr-TR" sz="1400" dirty="0"/>
              <a:t> </a:t>
            </a:r>
            <a:r>
              <a:rPr lang="tr-TR" sz="1400" dirty="0" err="1"/>
              <a:t>Response</a:t>
            </a:r>
            <a:endParaRPr lang="tr-TR" dirty="0"/>
          </a:p>
        </p:txBody>
      </p:sp>
      <p:pic>
        <p:nvPicPr>
          <p:cNvPr id="27" name="Picture 320" descr="Security_Gateway_SGW">
            <a:extLst>
              <a:ext uri="{FF2B5EF4-FFF2-40B4-BE49-F238E27FC236}">
                <a16:creationId xmlns:a16="http://schemas.microsoft.com/office/drawing/2014/main" id="{1B85957C-33A3-43D8-AD78-46FF76577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7581" y="1895743"/>
            <a:ext cx="637898" cy="709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20" descr="Security_Gateway_SGW">
            <a:extLst>
              <a:ext uri="{FF2B5EF4-FFF2-40B4-BE49-F238E27FC236}">
                <a16:creationId xmlns:a16="http://schemas.microsoft.com/office/drawing/2014/main" id="{04B868BC-C6BD-41BD-9256-25ACAA5F4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7581" y="5602083"/>
            <a:ext cx="637898" cy="709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47417A66-0222-42F0-B8BF-A566DDB77353}"/>
              </a:ext>
            </a:extLst>
          </p:cNvPr>
          <p:cNvCxnSpPr>
            <a:cxnSpLocks/>
            <a:endCxn id="27" idx="2"/>
          </p:cNvCxnSpPr>
          <p:nvPr/>
        </p:nvCxnSpPr>
        <p:spPr>
          <a:xfrm flipV="1">
            <a:off x="9350432" y="2605100"/>
            <a:ext cx="1266098" cy="12596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5F11FDEE-A399-4F6A-BE44-A8717DEF7F1B}"/>
              </a:ext>
            </a:extLst>
          </p:cNvPr>
          <p:cNvCxnSpPr>
            <a:cxnSpLocks/>
            <a:stCxn id="4" idx="3"/>
            <a:endCxn id="28" idx="0"/>
          </p:cNvCxnSpPr>
          <p:nvPr/>
        </p:nvCxnSpPr>
        <p:spPr>
          <a:xfrm>
            <a:off x="9350432" y="4156692"/>
            <a:ext cx="1266098" cy="144539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80F29A4-994D-4CB6-AB33-28100699CC07}"/>
              </a:ext>
            </a:extLst>
          </p:cNvPr>
          <p:cNvSpPr txBox="1"/>
          <p:nvPr/>
        </p:nvSpPr>
        <p:spPr>
          <a:xfrm>
            <a:off x="10278841" y="1456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EMM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710B11-47FB-439D-B5DB-AB3494DC1621}"/>
              </a:ext>
            </a:extLst>
          </p:cNvPr>
          <p:cNvSpPr txBox="1"/>
          <p:nvPr/>
        </p:nvSpPr>
        <p:spPr>
          <a:xfrm>
            <a:off x="10411811" y="635635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OCS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F240177-149B-48B9-BE86-10D8BC20AE40}"/>
              </a:ext>
            </a:extLst>
          </p:cNvPr>
          <p:cNvSpPr txBox="1"/>
          <p:nvPr/>
        </p:nvSpPr>
        <p:spPr>
          <a:xfrm>
            <a:off x="6174201" y="113272"/>
            <a:ext cx="5765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CDRs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produced</a:t>
            </a:r>
            <a:r>
              <a:rPr lang="tr-TR" dirty="0"/>
              <a:t> on </a:t>
            </a:r>
            <a:r>
              <a:rPr lang="tr-TR" b="1" dirty="0"/>
              <a:t>SMF.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Online </a:t>
            </a:r>
            <a:r>
              <a:rPr lang="tr-TR" dirty="0" err="1"/>
              <a:t>charging</a:t>
            </a:r>
            <a:r>
              <a:rPr lang="tr-TR" dirty="0"/>
              <a:t> is done </a:t>
            </a:r>
            <a:r>
              <a:rPr lang="tr-TR" dirty="0" err="1"/>
              <a:t>between</a:t>
            </a:r>
            <a:r>
              <a:rPr lang="tr-TR" dirty="0"/>
              <a:t> SMF </a:t>
            </a:r>
            <a:r>
              <a:rPr lang="tr-TR" dirty="0" err="1"/>
              <a:t>and</a:t>
            </a:r>
            <a:r>
              <a:rPr lang="tr-TR" dirty="0"/>
              <a:t> CHF.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CDRs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produced</a:t>
            </a:r>
            <a:r>
              <a:rPr lang="tr-TR" dirty="0"/>
              <a:t> on CHF.</a:t>
            </a:r>
          </a:p>
        </p:txBody>
      </p:sp>
    </p:spTree>
    <p:extLst>
      <p:ext uri="{BB962C8B-B14F-4D97-AF65-F5344CB8AC3E}">
        <p14:creationId xmlns:p14="http://schemas.microsoft.com/office/powerpoint/2010/main" val="147513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7C74827A-352B-4E05-BFC6-C8B8A5CC5E37}"/>
              </a:ext>
            </a:extLst>
          </p:cNvPr>
          <p:cNvSpPr/>
          <p:nvPr/>
        </p:nvSpPr>
        <p:spPr>
          <a:xfrm>
            <a:off x="4223976" y="2901820"/>
            <a:ext cx="2193582" cy="263123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F333DA-E97E-43D2-B594-B24392F6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 anchorCtr="1"/>
          <a:lstStyle/>
          <a:p>
            <a:r>
              <a:rPr lang="tr-TR" sz="1000">
                <a:solidFill>
                  <a:srgbClr val="3366FF">
                    <a:alpha val="50000"/>
                  </a:srgbClr>
                </a:solidFill>
              </a:rPr>
              <a:t>TürkTelekom | Dahili | Kişisel Veri İçermez </a:t>
            </a:r>
          </a:p>
        </p:txBody>
      </p:sp>
      <p:pic>
        <p:nvPicPr>
          <p:cNvPr id="3" name="Picture 67" descr="7750_SR">
            <a:extLst>
              <a:ext uri="{FF2B5EF4-FFF2-40B4-BE49-F238E27FC236}">
                <a16:creationId xmlns:a16="http://schemas.microsoft.com/office/drawing/2014/main" id="{A2ED6F41-6A1B-4F64-AF17-A56F77F51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982" y="3386742"/>
            <a:ext cx="1361095" cy="158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20" descr="Security_Gateway_SGW">
            <a:extLst>
              <a:ext uri="{FF2B5EF4-FFF2-40B4-BE49-F238E27FC236}">
                <a16:creationId xmlns:a16="http://schemas.microsoft.com/office/drawing/2014/main" id="{15E7E696-E8BB-41F3-B704-0879B0B1D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1979" y="3467728"/>
            <a:ext cx="1361095" cy="151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A99BD4-6168-4DEE-988C-119A23A7667D}"/>
              </a:ext>
            </a:extLst>
          </p:cNvPr>
          <p:cNvCxnSpPr/>
          <p:nvPr/>
        </p:nvCxnSpPr>
        <p:spPr>
          <a:xfrm>
            <a:off x="1968086" y="3419576"/>
            <a:ext cx="53091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2398AB-339F-4EAC-8212-21B7BBFF4BC9}"/>
              </a:ext>
            </a:extLst>
          </p:cNvPr>
          <p:cNvCxnSpPr>
            <a:cxnSpLocks/>
          </p:cNvCxnSpPr>
          <p:nvPr/>
        </p:nvCxnSpPr>
        <p:spPr>
          <a:xfrm flipH="1">
            <a:off x="2623077" y="3734378"/>
            <a:ext cx="46541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8C8E1C-E0A3-4701-AA43-ECE84838B492}"/>
              </a:ext>
            </a:extLst>
          </p:cNvPr>
          <p:cNvCxnSpPr>
            <a:cxnSpLocks/>
          </p:cNvCxnSpPr>
          <p:nvPr/>
        </p:nvCxnSpPr>
        <p:spPr>
          <a:xfrm flipH="1" flipV="1">
            <a:off x="2595991" y="4933327"/>
            <a:ext cx="4681213" cy="43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1BB96A7-3888-4859-B528-F05A3F54EB0C}"/>
              </a:ext>
            </a:extLst>
          </p:cNvPr>
          <p:cNvCxnSpPr>
            <a:cxnSpLocks/>
          </p:cNvCxnSpPr>
          <p:nvPr/>
        </p:nvCxnSpPr>
        <p:spPr>
          <a:xfrm>
            <a:off x="2623077" y="4428559"/>
            <a:ext cx="46541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8EE4F2B-A0C1-48A6-96DA-D1CDAC0D7C6D}"/>
              </a:ext>
            </a:extLst>
          </p:cNvPr>
          <p:cNvSpPr txBox="1"/>
          <p:nvPr/>
        </p:nvSpPr>
        <p:spPr>
          <a:xfrm>
            <a:off x="3683964" y="3467728"/>
            <a:ext cx="2467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Create</a:t>
            </a:r>
            <a:r>
              <a:rPr lang="tr-TR" sz="1400" dirty="0"/>
              <a:t> </a:t>
            </a:r>
            <a:r>
              <a:rPr lang="tr-TR" sz="1400" dirty="0" err="1"/>
              <a:t>Response</a:t>
            </a:r>
            <a:endParaRPr lang="tr-TR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85015E-F67E-4B88-8CE0-3C0232E8AF7C}"/>
              </a:ext>
            </a:extLst>
          </p:cNvPr>
          <p:cNvSpPr txBox="1"/>
          <p:nvPr/>
        </p:nvSpPr>
        <p:spPr>
          <a:xfrm>
            <a:off x="3683964" y="3073257"/>
            <a:ext cx="2361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Create</a:t>
            </a:r>
            <a:r>
              <a:rPr lang="tr-TR" sz="1400" dirty="0"/>
              <a:t> </a:t>
            </a:r>
            <a:r>
              <a:rPr lang="tr-TR" sz="1400" dirty="0" err="1"/>
              <a:t>Request</a:t>
            </a:r>
            <a:endParaRPr lang="tr-TR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34B43D-1AE7-4D86-B17C-2588A652671D}"/>
              </a:ext>
            </a:extLst>
          </p:cNvPr>
          <p:cNvSpPr txBox="1"/>
          <p:nvPr/>
        </p:nvSpPr>
        <p:spPr>
          <a:xfrm>
            <a:off x="4622645" y="3688433"/>
            <a:ext cx="2295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r>
              <a:rPr lang="tr-TR" sz="1400" dirty="0"/>
              <a:t>.</a:t>
            </a:r>
          </a:p>
          <a:p>
            <a:endParaRPr lang="tr-T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5F5ED2-E161-478E-B38C-FCD14861A3AD}"/>
              </a:ext>
            </a:extLst>
          </p:cNvPr>
          <p:cNvSpPr txBox="1"/>
          <p:nvPr/>
        </p:nvSpPr>
        <p:spPr>
          <a:xfrm>
            <a:off x="1614490" y="296925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SMF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8CF5BA-6BC4-4F55-99AA-0A2FE650CD05}"/>
              </a:ext>
            </a:extLst>
          </p:cNvPr>
          <p:cNvSpPr txBox="1"/>
          <p:nvPr/>
        </p:nvSpPr>
        <p:spPr>
          <a:xfrm>
            <a:off x="7870309" y="301170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CHF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2C19DDB-EA65-422E-A886-662F5298202C}"/>
              </a:ext>
            </a:extLst>
          </p:cNvPr>
          <p:cNvSpPr txBox="1"/>
          <p:nvPr/>
        </p:nvSpPr>
        <p:spPr>
          <a:xfrm>
            <a:off x="588590" y="457706"/>
            <a:ext cx="49493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5G SA SMF-CHF </a:t>
            </a:r>
            <a:r>
              <a:rPr lang="tr-TR" sz="4000" b="1" dirty="0" err="1">
                <a:solidFill>
                  <a:srgbClr val="FF0000"/>
                </a:solidFill>
              </a:rPr>
              <a:t>failure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36407F-CE0E-4009-879A-46E48EED52F3}"/>
              </a:ext>
            </a:extLst>
          </p:cNvPr>
          <p:cNvSpPr txBox="1"/>
          <p:nvPr/>
        </p:nvSpPr>
        <p:spPr>
          <a:xfrm>
            <a:off x="3721287" y="4179238"/>
            <a:ext cx="236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Delete</a:t>
            </a:r>
            <a:r>
              <a:rPr lang="tr-TR" sz="1400" dirty="0"/>
              <a:t> </a:t>
            </a:r>
            <a:r>
              <a:rPr lang="tr-TR" sz="1400" dirty="0" err="1"/>
              <a:t>Request</a:t>
            </a:r>
            <a:endParaRPr lang="tr-TR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65925E-AFF2-408A-A4B1-2FFE21F4E9CF}"/>
              </a:ext>
            </a:extLst>
          </p:cNvPr>
          <p:cNvSpPr txBox="1"/>
          <p:nvPr/>
        </p:nvSpPr>
        <p:spPr>
          <a:xfrm>
            <a:off x="3713829" y="4713892"/>
            <a:ext cx="2562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err="1"/>
              <a:t>Charging</a:t>
            </a:r>
            <a:r>
              <a:rPr lang="tr-TR" sz="1400" dirty="0"/>
              <a:t> Data </a:t>
            </a:r>
            <a:r>
              <a:rPr lang="tr-TR" sz="1400" dirty="0" err="1"/>
              <a:t>Delete</a:t>
            </a:r>
            <a:r>
              <a:rPr lang="tr-TR" sz="1400" dirty="0"/>
              <a:t> </a:t>
            </a:r>
            <a:r>
              <a:rPr lang="tr-TR" sz="1400" dirty="0" err="1"/>
              <a:t>Response</a:t>
            </a:r>
            <a:endParaRPr lang="tr-TR" dirty="0"/>
          </a:p>
        </p:txBody>
      </p:sp>
      <p:pic>
        <p:nvPicPr>
          <p:cNvPr id="27" name="Picture 320" descr="Security_Gateway_SGW">
            <a:extLst>
              <a:ext uri="{FF2B5EF4-FFF2-40B4-BE49-F238E27FC236}">
                <a16:creationId xmlns:a16="http://schemas.microsoft.com/office/drawing/2014/main" id="{1B85957C-33A3-43D8-AD78-46FF76577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7581" y="1895743"/>
            <a:ext cx="637898" cy="709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20" descr="Security_Gateway_SGW">
            <a:extLst>
              <a:ext uri="{FF2B5EF4-FFF2-40B4-BE49-F238E27FC236}">
                <a16:creationId xmlns:a16="http://schemas.microsoft.com/office/drawing/2014/main" id="{04B868BC-C6BD-41BD-9256-25ACAA5F4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97581" y="5602083"/>
            <a:ext cx="637898" cy="709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47417A66-0222-42F0-B8BF-A566DDB77353}"/>
              </a:ext>
            </a:extLst>
          </p:cNvPr>
          <p:cNvCxnSpPr>
            <a:endCxn id="27" idx="2"/>
          </p:cNvCxnSpPr>
          <p:nvPr/>
        </p:nvCxnSpPr>
        <p:spPr>
          <a:xfrm flipV="1">
            <a:off x="8763074" y="2605100"/>
            <a:ext cx="1853456" cy="124844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5F11FDEE-A399-4F6A-BE44-A8717DEF7F1B}"/>
              </a:ext>
            </a:extLst>
          </p:cNvPr>
          <p:cNvCxnSpPr>
            <a:stCxn id="4" idx="3"/>
            <a:endCxn id="28" idx="0"/>
          </p:cNvCxnSpPr>
          <p:nvPr/>
        </p:nvCxnSpPr>
        <p:spPr>
          <a:xfrm>
            <a:off x="8763074" y="4224512"/>
            <a:ext cx="1853456" cy="137757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80F29A4-994D-4CB6-AB33-28100699CC07}"/>
              </a:ext>
            </a:extLst>
          </p:cNvPr>
          <p:cNvSpPr txBox="1"/>
          <p:nvPr/>
        </p:nvSpPr>
        <p:spPr>
          <a:xfrm>
            <a:off x="10278841" y="14566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EMM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710B11-47FB-439D-B5DB-AB3494DC1621}"/>
              </a:ext>
            </a:extLst>
          </p:cNvPr>
          <p:cNvSpPr txBox="1"/>
          <p:nvPr/>
        </p:nvSpPr>
        <p:spPr>
          <a:xfrm>
            <a:off x="10411811" y="635635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OCS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F240177-149B-48B9-BE86-10D8BC20AE40}"/>
              </a:ext>
            </a:extLst>
          </p:cNvPr>
          <p:cNvSpPr txBox="1"/>
          <p:nvPr/>
        </p:nvSpPr>
        <p:spPr>
          <a:xfrm>
            <a:off x="5892533" y="138567"/>
            <a:ext cx="5042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B050"/>
                </a:solidFill>
              </a:rPr>
              <a:t>SMF </a:t>
            </a:r>
            <a:r>
              <a:rPr lang="tr-TR" dirty="0" err="1">
                <a:solidFill>
                  <a:srgbClr val="00B050"/>
                </a:solidFill>
              </a:rPr>
              <a:t>may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continue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the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traffic</a:t>
            </a:r>
            <a:r>
              <a:rPr lang="tr-TR" dirty="0">
                <a:solidFill>
                  <a:srgbClr val="00B050"/>
                </a:solidFill>
              </a:rPr>
              <a:t> in </a:t>
            </a:r>
            <a:r>
              <a:rPr lang="tr-TR" dirty="0" err="1">
                <a:solidFill>
                  <a:srgbClr val="00B050"/>
                </a:solidFill>
              </a:rPr>
              <a:t>case</a:t>
            </a:r>
            <a:r>
              <a:rPr lang="tr-TR" dirty="0">
                <a:solidFill>
                  <a:srgbClr val="00B050"/>
                </a:solidFill>
              </a:rPr>
              <a:t> of a </a:t>
            </a:r>
            <a:r>
              <a:rPr lang="tr-TR" dirty="0" err="1">
                <a:solidFill>
                  <a:srgbClr val="00B050"/>
                </a:solidFill>
              </a:rPr>
              <a:t>failure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betwwen</a:t>
            </a:r>
            <a:r>
              <a:rPr lang="tr-TR" dirty="0">
                <a:solidFill>
                  <a:srgbClr val="00B050"/>
                </a:solidFill>
              </a:rPr>
              <a:t> SMF </a:t>
            </a:r>
            <a:r>
              <a:rPr lang="tr-TR" dirty="0" err="1">
                <a:solidFill>
                  <a:srgbClr val="00B050"/>
                </a:solidFill>
              </a:rPr>
              <a:t>and</a:t>
            </a:r>
            <a:r>
              <a:rPr lang="tr-TR" dirty="0">
                <a:solidFill>
                  <a:srgbClr val="00B050"/>
                </a:solidFill>
              </a:rPr>
              <a:t> CHF   </a:t>
            </a:r>
            <a:r>
              <a:rPr lang="tr-TR" dirty="0" err="1">
                <a:solidFill>
                  <a:srgbClr val="00B050"/>
                </a:solidFill>
              </a:rPr>
              <a:t>or</a:t>
            </a:r>
            <a:r>
              <a:rPr lang="tr-TR" dirty="0">
                <a:solidFill>
                  <a:srgbClr val="00B050"/>
                </a:solidFill>
              </a:rPr>
              <a:t> in a CHF </a:t>
            </a:r>
            <a:r>
              <a:rPr lang="tr-TR" dirty="0" err="1">
                <a:solidFill>
                  <a:srgbClr val="00B050"/>
                </a:solidFill>
              </a:rPr>
              <a:t>reachability</a:t>
            </a:r>
            <a:r>
              <a:rPr lang="tr-TR" dirty="0">
                <a:solidFill>
                  <a:srgbClr val="00B050"/>
                </a:solidFill>
              </a:rPr>
              <a:t> problem.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00B050"/>
                </a:solidFill>
              </a:rPr>
              <a:t>CDRs</a:t>
            </a:r>
            <a:r>
              <a:rPr lang="tr-TR" dirty="0">
                <a:solidFill>
                  <a:srgbClr val="00B050"/>
                </a:solidFill>
              </a:rPr>
              <a:t> can not be </a:t>
            </a:r>
            <a:r>
              <a:rPr lang="tr-TR" dirty="0" err="1">
                <a:solidFill>
                  <a:srgbClr val="00B050"/>
                </a:solidFill>
              </a:rPr>
              <a:t>produced</a:t>
            </a:r>
            <a:r>
              <a:rPr lang="tr-TR" dirty="0">
                <a:solidFill>
                  <a:srgbClr val="00B050"/>
                </a:solidFill>
              </a:rPr>
              <a:t> on CHF. 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b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79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254</Words>
  <Application>Microsoft Office PowerPoint</Application>
  <PresentationFormat>Widescreen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CentraleSans Medium</vt:lpstr>
      <vt:lpstr>CentraleSans XBold</vt:lpstr>
      <vt:lpstr>Office Teması</vt:lpstr>
      <vt:lpstr>5G Hotbilling Issue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Kemal</dc:creator>
  <cp:lastModifiedBy>MATRIXX Software</cp:lastModifiedBy>
  <cp:revision>108</cp:revision>
  <dcterms:created xsi:type="dcterms:W3CDTF">2021-01-04T19:18:14Z</dcterms:created>
  <dcterms:modified xsi:type="dcterms:W3CDTF">2022-10-14T14:05:00Z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iketClassification">
    <vt:lpwstr>A5BC3CFD-4D51-461E-B5F0-D84C6FA67A36</vt:lpwstr>
  </property>
  <property fmtid="{D5CDD505-2E9C-101B-9397-08002B2CF9AE}" pid="3" name="SensitivityPropertyName">
    <vt:lpwstr>3265DAC8-E08B-44A1-BADC-2164496259F8</vt:lpwstr>
  </property>
  <property fmtid="{D5CDD505-2E9C-101B-9397-08002B2CF9AE}" pid="4" name="SensitivityPersonalDatasPropertyName">
    <vt:lpwstr/>
  </property>
  <property fmtid="{D5CDD505-2E9C-101B-9397-08002B2CF9AE}" pid="5" name="PowerPoint_AddedHeaderFooter_PropertyName">
    <vt:lpwstr>true</vt:lpwstr>
  </property>
  <property fmtid="{D5CDD505-2E9C-101B-9397-08002B2CF9AE}" pid="6" name="_AdHocReviewCycleID">
    <vt:i4>831549013</vt:i4>
  </property>
  <property fmtid="{D5CDD505-2E9C-101B-9397-08002B2CF9AE}" pid="7" name="_NewReviewCycle">
    <vt:lpwstr/>
  </property>
  <property fmtid="{D5CDD505-2E9C-101B-9397-08002B2CF9AE}" pid="8" name="_EmailSubject">
    <vt:lpwstr>5G specification ambiguous points for charging subscribers </vt:lpwstr>
  </property>
  <property fmtid="{D5CDD505-2E9C-101B-9397-08002B2CF9AE}" pid="9" name="_AuthorEmail">
    <vt:lpwstr>Tuncay.Kucukikiz@turktelekom.com.tr</vt:lpwstr>
  </property>
  <property fmtid="{D5CDD505-2E9C-101B-9397-08002B2CF9AE}" pid="10" name="_AuthorEmailDisplayName">
    <vt:lpwstr>Tuncay Küçükikiz</vt:lpwstr>
  </property>
</Properties>
</file>