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41" r:id="rId2"/>
    <p:sldId id="376" r:id="rId3"/>
    <p:sldId id="377" r:id="rId4"/>
    <p:sldId id="370" r:id="rId5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27" autoAdjust="0"/>
    <p:restoredTop sz="96395" autoAdjust="0"/>
  </p:normalViewPr>
  <p:slideViewPr>
    <p:cSldViewPr snapToGrid="0">
      <p:cViewPr varScale="1">
        <p:scale>
          <a:sx n="95" d="100"/>
          <a:sy n="95" d="100"/>
        </p:scale>
        <p:origin x="86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24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24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24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24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defTabSz="94424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>
            <a:lvl1pPr algn="r" defTabSz="94424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defTabSz="94424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4426" tIns="47213" rIns="94426" bIns="47213" numCol="1" anchor="b" anchorCtr="0" compatLnSpc="1"/>
          <a:lstStyle>
            <a:lvl1pPr algn="r" defTabSz="94424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/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/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/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2021</a:t>
            </a:r>
          </a:p>
        </p:txBody>
      </p:sp>
      <p:pic>
        <p:nvPicPr>
          <p:cNvPr id="1031" name="Picture 1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/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133350" y="36513"/>
            <a:ext cx="309696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 b="1" dirty="0">
                <a:latin typeface="Arial" panose="020B0604020202020204"/>
              </a:rPr>
              <a:t>3GPP SA3 Meeting Rel-18</a:t>
            </a:r>
            <a:r>
              <a:rPr lang="en-US" altLang="en-US" sz="1200" b="1" baseline="0" dirty="0">
                <a:latin typeface="Arial" panose="020B0604020202020204"/>
              </a:rPr>
              <a:t> Workshop</a:t>
            </a:r>
            <a:r>
              <a:rPr lang="sv-SE" altLang="en-US" sz="1200" b="1" dirty="0">
                <a:latin typeface="Arial" panose="020B0604020202020204"/>
              </a:rPr>
              <a:t>	</a:t>
            </a:r>
          </a:p>
          <a:p>
            <a:pPr eaLnBrk="1" hangingPunct="1">
              <a:defRPr/>
            </a:pPr>
            <a:r>
              <a:rPr lang="en-US" altLang="en-US" sz="1200" b="1" dirty="0">
                <a:latin typeface="Arial" panose="020B0604020202020204"/>
              </a:rPr>
              <a:t>Electronic Meeting, January 13, 2022</a:t>
            </a:r>
            <a:endParaRPr lang="sv-SE" altLang="en-US" sz="1200" b="1" dirty="0">
              <a:latin typeface="Arial" panose="020B0604020202020204"/>
            </a:endParaRPr>
          </a:p>
        </p:txBody>
      </p:sp>
      <p:sp>
        <p:nvSpPr>
          <p:cNvPr id="13" name="Text Box 14"/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" panose="020B0604020202020204"/>
              </a:rPr>
              <a:t>S3-22</a:t>
            </a:r>
            <a:r>
              <a:rPr lang="en-US" altLang="en-US" sz="1200" b="1" dirty="0">
                <a:latin typeface="Arial" panose="020B0604020202020204"/>
              </a:rPr>
              <a:t>XXXX</a:t>
            </a:r>
            <a:r>
              <a:rPr lang="sv-SE" altLang="en-US" sz="1200" b="1" dirty="0">
                <a:latin typeface="Arial" panose="020B0604020202020204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443789" y="2271562"/>
            <a:ext cx="9211377" cy="847023"/>
          </a:xfrm>
        </p:spPr>
        <p:txBody>
          <a:bodyPr/>
          <a:lstStyle/>
          <a:p>
            <a:pPr eaLnBrk="1" hangingPunct="1"/>
            <a:r>
              <a:rPr lang="en-US" altLang="en-US" sz="4400" dirty="0"/>
              <a:t>Rel-18 AIML Security Study</a:t>
            </a:r>
            <a:endParaRPr lang="en-GB" altLang="en-US" sz="4400" dirty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4294967295"/>
          </p:nvPr>
        </p:nvSpPr>
        <p:spPr>
          <a:xfrm>
            <a:off x="1963553" y="4369870"/>
            <a:ext cx="8325854" cy="1078028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400" dirty="0"/>
              <a:t>OPPO </a:t>
            </a:r>
            <a:endParaRPr lang="en-GB" alt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zh-CN" dirty="0"/>
              <a:t>SA1/2 Requirements and SID about AIML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/>
              <a:t>TS 22.261, the AI/ML Services &amp; Transmissions with 5GS assistance to support AI/ML model distribution, transfer, training for various applications, e.g., video/speech recognition, robot control, automotive etc. for the following three main types of  AI/ML operations: </a:t>
            </a:r>
            <a:endParaRPr lang="zh-CN" altLang="zh-CN" sz="2000" dirty="0"/>
          </a:p>
          <a:p>
            <a:pPr lvl="1"/>
            <a:r>
              <a:rPr lang="en-US" altLang="zh-CN" sz="1800" dirty="0"/>
              <a:t>AI/ML operation splitting between AI/ML endpoints</a:t>
            </a:r>
            <a:endParaRPr lang="zh-CN" altLang="zh-CN" sz="1800" dirty="0"/>
          </a:p>
          <a:p>
            <a:pPr lvl="1"/>
            <a:r>
              <a:rPr lang="en-US" altLang="zh-CN" sz="1800" dirty="0"/>
              <a:t>AI/ML model/data distribution and sharing over 5G system</a:t>
            </a:r>
            <a:endParaRPr lang="zh-CN" altLang="zh-CN" sz="1800" dirty="0"/>
          </a:p>
          <a:p>
            <a:pPr lvl="1"/>
            <a:r>
              <a:rPr lang="en-US" altLang="zh-CN" sz="1800" dirty="0"/>
              <a:t>Distributed/Federated Learning (FL) over 5G system </a:t>
            </a:r>
            <a:endParaRPr lang="en-GB" altLang="zh-CN" sz="1800" dirty="0"/>
          </a:p>
          <a:p>
            <a:r>
              <a:rPr lang="en-GB" altLang="zh-CN" sz="2000" dirty="0"/>
              <a:t>TS 22.261 identifies several security related requirements:</a:t>
            </a:r>
          </a:p>
          <a:p>
            <a:pPr lvl="1"/>
            <a:r>
              <a:rPr lang="en-GB" altLang="zh-CN" sz="1800" dirty="0"/>
              <a:t>third-party authorization (e.g., monitor resource utilization, QoS Flow, event alerting, external exposure, etc.)</a:t>
            </a:r>
          </a:p>
          <a:p>
            <a:pPr lvl="1"/>
            <a:r>
              <a:rPr lang="en-GB" altLang="zh-CN" sz="1800" dirty="0"/>
              <a:t>User consent for exposing monitoring/status of AI/ML session to third-party application</a:t>
            </a:r>
          </a:p>
          <a:p>
            <a:r>
              <a:rPr lang="en-GB" altLang="zh-CN" sz="2000" dirty="0"/>
              <a:t>SA2 approved SID: Study on System Support for AI/ML-based Services (SP-211648)</a:t>
            </a:r>
          </a:p>
          <a:p>
            <a:pPr lvl="1"/>
            <a:r>
              <a:rPr lang="en-GB" altLang="zh-CN" sz="1800" dirty="0"/>
              <a:t>Alignment with relevant requirements from SA1 normative work on traffic characteristics and performance requirements for AI/ML model transfer in 5GS.</a:t>
            </a:r>
          </a:p>
          <a:p>
            <a:pPr lvl="1"/>
            <a:r>
              <a:rPr lang="en-GB" altLang="zh-CN" sz="1800" dirty="0">
                <a:solidFill>
                  <a:srgbClr val="FF0000"/>
                </a:solidFill>
              </a:rPr>
              <a:t>Coordination is expected with SA3 to support security, privacy integrity and user consent issues.</a:t>
            </a:r>
            <a:endParaRPr lang="zh-CN" altLang="zh-CN" sz="1800" dirty="0">
              <a:solidFill>
                <a:srgbClr val="FF0000"/>
              </a:solidFill>
            </a:endParaRPr>
          </a:p>
          <a:p>
            <a:pPr lvl="1"/>
            <a:endParaRPr lang="en-US" altLang="zh-CN" sz="1800" dirty="0"/>
          </a:p>
          <a:p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Potential SA3 impacts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/>
              <a:t>AI/ML operation endpoint split- potential impacts</a:t>
            </a:r>
          </a:p>
          <a:p>
            <a:pPr lvl="1"/>
            <a:r>
              <a:rPr lang="en-US" altLang="zh-CN" sz="1800" dirty="0"/>
              <a:t>UE authentication and authorization for split control and transmission </a:t>
            </a:r>
          </a:p>
          <a:p>
            <a:pPr lvl="1"/>
            <a:r>
              <a:rPr lang="en-US" altLang="zh-CN" sz="1800" dirty="0"/>
              <a:t>User consents related to terminal split</a:t>
            </a:r>
          </a:p>
          <a:p>
            <a:r>
              <a:rPr lang="en-US" altLang="zh-CN" sz="2400" dirty="0"/>
              <a:t>AI/ML model/data distribution and sharing over 5G system - potential impacts</a:t>
            </a:r>
          </a:p>
          <a:p>
            <a:pPr lvl="1"/>
            <a:r>
              <a:rPr lang="en-GB" altLang="zh-CN" sz="1800" dirty="0"/>
              <a:t>Authentication and secure transmission for AI/ML model provider </a:t>
            </a:r>
            <a:r>
              <a:rPr lang="en-US" altLang="zh-CN" sz="1800" dirty="0"/>
              <a:t>when</a:t>
            </a:r>
            <a:r>
              <a:rPr lang="zh-CN" altLang="en-US" sz="1800" dirty="0"/>
              <a:t> </a:t>
            </a:r>
            <a:r>
              <a:rPr lang="en-US" altLang="zh-CN" sz="1800" dirty="0" err="1"/>
              <a:t>e.g</a:t>
            </a:r>
            <a:r>
              <a:rPr lang="en-US" altLang="zh-CN" sz="1800" dirty="0"/>
              <a:t>,.</a:t>
            </a:r>
            <a:r>
              <a:rPr lang="zh-CN" altLang="en-US" sz="1800" dirty="0"/>
              <a:t> </a:t>
            </a:r>
            <a:r>
              <a:rPr lang="en-GB" altLang="zh-CN" sz="1800" dirty="0"/>
              <a:t>Online model distribution</a:t>
            </a:r>
          </a:p>
          <a:p>
            <a:pPr lvl="2"/>
            <a:r>
              <a:rPr lang="en-US" sz="1400" dirty="0"/>
              <a:t>after primary authentication, upper layer mechenisms need to be considered</a:t>
            </a:r>
            <a:r>
              <a:rPr lang="en-GB" altLang="zh-CN" sz="1400" dirty="0"/>
              <a:t>.</a:t>
            </a:r>
          </a:p>
          <a:p>
            <a:pPr lvl="1"/>
            <a:r>
              <a:rPr lang="en-US" altLang="en-GB" sz="1800" dirty="0"/>
              <a:t>S</a:t>
            </a:r>
            <a:r>
              <a:rPr lang="en-GB" altLang="zh-CN" sz="1800" dirty="0"/>
              <a:t>ecure provisioning of the external parameter</a:t>
            </a:r>
            <a:r>
              <a:rPr lang="zh-CN" altLang="zh-CN" sz="1800" dirty="0"/>
              <a:t> </a:t>
            </a:r>
            <a:r>
              <a:rPr lang="en-GB" altLang="zh-CN" sz="1800" dirty="0"/>
              <a:t>(e.g., expected UE activity </a:t>
            </a:r>
            <a:r>
              <a:rPr lang="en-GB" altLang="zh-CN" sz="1800" dirty="0" err="1"/>
              <a:t>behaviors</a:t>
            </a:r>
            <a:r>
              <a:rPr lang="en-GB" altLang="zh-CN" sz="1800" dirty="0"/>
              <a:t>, expected UE mobility, etc.)  to 5GC</a:t>
            </a:r>
            <a:endParaRPr lang="en-GB" altLang="zh-CN" sz="1500" dirty="0"/>
          </a:p>
          <a:p>
            <a:r>
              <a:rPr lang="en-GB" altLang="zh-CN" sz="2000" dirty="0"/>
              <a:t>FL-</a:t>
            </a:r>
            <a:r>
              <a:rPr lang="en-US" altLang="zh-CN" sz="2400" dirty="0"/>
              <a:t>- potential impacts</a:t>
            </a:r>
          </a:p>
          <a:p>
            <a:pPr lvl="1"/>
            <a:r>
              <a:rPr lang="en-GB" altLang="zh-CN" sz="1800" dirty="0"/>
              <a:t>Whether and how to secure : FL operation and model distribution/redistribution(i.e., FL members selection</a:t>
            </a:r>
            <a:r>
              <a:rPr lang="en-US" altLang="en-GB" sz="1800" dirty="0"/>
              <a:t>, etc</a:t>
            </a:r>
            <a:r>
              <a:rPr lang="en-GB" altLang="zh-CN" sz="1800" dirty="0"/>
              <a:t>)</a:t>
            </a:r>
          </a:p>
          <a:p>
            <a:pPr lvl="1"/>
            <a:endParaRPr lang="en-GB" altLang="zh-CN" sz="1800" dirty="0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88034"/>
            <a:ext cx="10515600" cy="862915"/>
          </a:xfrm>
        </p:spPr>
        <p:txBody>
          <a:bodyPr/>
          <a:lstStyle/>
          <a:p>
            <a:r>
              <a:rPr lang="fi-FI" b="0" dirty="0"/>
              <a:t>SA1 </a:t>
            </a:r>
            <a:r>
              <a:rPr lang="fi-FI" dirty="0"/>
              <a:t>Study </a:t>
            </a:r>
            <a:r>
              <a:rPr lang="fi-FI" b="0" dirty="0"/>
              <a:t>about AIML</a:t>
            </a:r>
            <a:endParaRPr lang="en-US" b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840" y="1852731"/>
            <a:ext cx="11230224" cy="4382740"/>
          </a:xfrm>
        </p:spPr>
        <p:txBody>
          <a:bodyPr>
            <a:noAutofit/>
          </a:bodyPr>
          <a:lstStyle/>
          <a:p>
            <a:r>
              <a:rPr lang="en-US" altLang="ko-KR" sz="2000" dirty="0"/>
              <a:t>SA1 TR 22.874 Study on traffic characteristics and performance requirements for AI/ML model transfer in 5GS</a:t>
            </a:r>
          </a:p>
          <a:p>
            <a:pPr lvl="1">
              <a:buClrTx/>
            </a:pPr>
            <a:r>
              <a:rPr lang="en-US" altLang="ko-KR" sz="1800" dirty="0"/>
              <a:t>AIML scenarios impact terminal</a:t>
            </a:r>
          </a:p>
          <a:p>
            <a:pPr lvl="2">
              <a:buClr>
                <a:srgbClr val="C00000"/>
              </a:buClr>
            </a:pPr>
            <a:r>
              <a:rPr lang="en-US" altLang="ko-KR" sz="1600" dirty="0"/>
              <a:t>Split control of robotics</a:t>
            </a:r>
          </a:p>
          <a:p>
            <a:pPr lvl="2">
              <a:buClr>
                <a:srgbClr val="C00000"/>
              </a:buClr>
            </a:pPr>
            <a:r>
              <a:rPr lang="en-US" altLang="ko-KR" sz="1600" dirty="0"/>
              <a:t>Session-specific model transfer split computation operations</a:t>
            </a:r>
          </a:p>
          <a:p>
            <a:pPr lvl="2">
              <a:buClr>
                <a:srgbClr val="C00000"/>
              </a:buClr>
            </a:pPr>
            <a:r>
              <a:rPr lang="en-US" altLang="ko-KR" sz="1600" dirty="0"/>
              <a:t>…</a:t>
            </a:r>
          </a:p>
          <a:p>
            <a:pPr lvl="1">
              <a:buClrTx/>
            </a:pPr>
            <a:r>
              <a:rPr lang="en-US" altLang="ko-KR" sz="1800" dirty="0"/>
              <a:t>AIML scenarios impact 5GS</a:t>
            </a:r>
          </a:p>
          <a:p>
            <a:pPr lvl="2">
              <a:buClr>
                <a:srgbClr val="C00000"/>
              </a:buClr>
            </a:pPr>
            <a:r>
              <a:rPr lang="en-GB" altLang="zh-CN" sz="1600" dirty="0"/>
              <a:t>AI/ML model distribution for image recognition</a:t>
            </a:r>
          </a:p>
          <a:p>
            <a:pPr lvl="2">
              <a:buClr>
                <a:srgbClr val="C00000"/>
              </a:buClr>
            </a:pPr>
            <a:r>
              <a:rPr lang="en-GB" altLang="zh-CN" sz="1600" dirty="0"/>
              <a:t>AI model management as a Service</a:t>
            </a:r>
          </a:p>
          <a:p>
            <a:pPr lvl="2">
              <a:buClr>
                <a:srgbClr val="C00000"/>
              </a:buClr>
            </a:pPr>
            <a:r>
              <a:rPr lang="en-GB" altLang="zh-CN" sz="1600" dirty="0"/>
              <a:t>AI/ML based Automotive Networked Systems</a:t>
            </a:r>
          </a:p>
          <a:p>
            <a:pPr lvl="2">
              <a:buClr>
                <a:srgbClr val="C00000"/>
              </a:buClr>
            </a:pPr>
            <a:r>
              <a:rPr lang="en-GB" altLang="zh-CN" sz="1600" dirty="0"/>
              <a:t>Shared AI/ML model monitoring/Prediction of AI/ML model distribution</a:t>
            </a:r>
          </a:p>
          <a:p>
            <a:pPr lvl="2">
              <a:buClr>
                <a:srgbClr val="C00000"/>
              </a:buClr>
            </a:pPr>
            <a:r>
              <a:rPr lang="en-GB" altLang="zh-CN" sz="1600" dirty="0"/>
              <a:t>…</a:t>
            </a:r>
          </a:p>
          <a:p>
            <a:pPr lvl="1"/>
            <a:r>
              <a:rPr lang="en-GB" altLang="zh-CN" sz="2000" dirty="0"/>
              <a:t>Distributed/Federated Learning over 5G system</a:t>
            </a:r>
          </a:p>
          <a:p>
            <a:pPr marL="457200" lvl="1" indent="0">
              <a:buNone/>
            </a:pPr>
            <a:endParaRPr lang="en-GB" altLang="zh-CN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406</Words>
  <Application>Microsoft Office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Rel-18 AIML Security Study</vt:lpstr>
      <vt:lpstr>SA1/2 Requirements and SID about AIML</vt:lpstr>
      <vt:lpstr>Potential SA3 impacts </vt:lpstr>
      <vt:lpstr>SA1 Study about AIML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Marcus Wong</cp:lastModifiedBy>
  <cp:revision>704</cp:revision>
  <dcterms:created xsi:type="dcterms:W3CDTF">2010-02-05T13:52:00Z</dcterms:created>
  <dcterms:modified xsi:type="dcterms:W3CDTF">2022-01-19T22:08:19Z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0x010100273864C3BC768F4C83F728553A532E20</vt:lpwstr>
  </property>
  <property fmtid="{D5CDD505-2E9C-101B-9397-08002B2CF9AE}" pid="3" name="KSOProductBuildVer">
    <vt:lpwstr>2052-10.1.0.6395</vt:lpwstr>
  </property>
</Properties>
</file>