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6"/>
  </p:sldMasterIdLst>
  <p:notesMasterIdLst>
    <p:notesMasterId r:id="rId14"/>
  </p:notesMasterIdLst>
  <p:handoutMasterIdLst>
    <p:handoutMasterId r:id="rId15"/>
  </p:handoutMasterIdLst>
  <p:sldIdLst>
    <p:sldId id="341" r:id="rId7"/>
    <p:sldId id="363" r:id="rId8"/>
    <p:sldId id="364" r:id="rId9"/>
    <p:sldId id="366" r:id="rId10"/>
    <p:sldId id="367" r:id="rId11"/>
    <p:sldId id="368" r:id="rId12"/>
    <p:sldId id="365" r:id="rId13"/>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B8D89C-3977-2FAE-86CE-7E7AD66F6E20}" v="6" dt="2023-02-03T12:58:57.448"/>
    <p1510:client id="{1B1233BA-9234-4135-AC70-53B52241F6C9}" v="2" dt="2023-02-03T07:29:19.296"/>
    <p1510:client id="{B65C3CB2-E464-44B7-A657-92361A142ECD}" v="7" dt="2023-02-03T09:56:36.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27" autoAdjust="0"/>
    <p:restoredTop sz="94679" autoAdjust="0"/>
  </p:normalViewPr>
  <p:slideViewPr>
    <p:cSldViewPr snapToGrid="0">
      <p:cViewPr varScale="1">
        <p:scale>
          <a:sx n="111" d="100"/>
          <a:sy n="111" d="100"/>
        </p:scale>
        <p:origin x="672"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us Staufer (Nokia)" userId="9ae722ce-c321-4d94-bb75-c66ff82c2aa2" providerId="ADAL" clId="{80FBA2E4-B5F4-41A7-B2E4-4DD9EF8B2326}"/>
    <pc:docChg chg="modSld">
      <pc:chgData name="Markus Staufer (Nokia)" userId="9ae722ce-c321-4d94-bb75-c66ff82c2aa2" providerId="ADAL" clId="{80FBA2E4-B5F4-41A7-B2E4-4DD9EF8B2326}" dt="2023-02-02T17:31:48.308" v="8" actId="20577"/>
      <pc:docMkLst>
        <pc:docMk/>
      </pc:docMkLst>
      <pc:sldChg chg="modSp mod">
        <pc:chgData name="Markus Staufer (Nokia)" userId="9ae722ce-c321-4d94-bb75-c66ff82c2aa2" providerId="ADAL" clId="{80FBA2E4-B5F4-41A7-B2E4-4DD9EF8B2326}" dt="2023-02-02T17:31:48.308" v="8" actId="20577"/>
        <pc:sldMkLst>
          <pc:docMk/>
          <pc:sldMk cId="419563392" sldId="368"/>
        </pc:sldMkLst>
        <pc:spChg chg="mod">
          <ac:chgData name="Markus Staufer (Nokia)" userId="9ae722ce-c321-4d94-bb75-c66ff82c2aa2" providerId="ADAL" clId="{80FBA2E4-B5F4-41A7-B2E4-4DD9EF8B2326}" dt="2023-02-02T17:31:48.308" v="8" actId="20577"/>
          <ac:spMkLst>
            <pc:docMk/>
            <pc:sldMk cId="419563392" sldId="368"/>
            <ac:spMk id="7171" creationId="{8B215120-9330-4C24-86C0-93DB3C460B0D}"/>
          </ac:spMkLst>
        </pc:spChg>
      </pc:sldChg>
    </pc:docChg>
  </pc:docChgLst>
  <pc:docChgLst>
    <pc:chgData name="Markus Staufer (Nokia)" userId="S::markus.staufer@nokia.com::9ae722ce-c321-4d94-bb75-c66ff82c2aa2" providerId="AD" clId="Web-{B65C3CB2-E464-44B7-A657-92361A142ECD}"/>
    <pc:docChg chg="modSld">
      <pc:chgData name="Markus Staufer (Nokia)" userId="S::markus.staufer@nokia.com::9ae722ce-c321-4d94-bb75-c66ff82c2aa2" providerId="AD" clId="Web-{B65C3CB2-E464-44B7-A657-92361A142ECD}" dt="2023-02-03T09:56:35.996" v="5" actId="20577"/>
      <pc:docMkLst>
        <pc:docMk/>
      </pc:docMkLst>
      <pc:sldChg chg="modSp">
        <pc:chgData name="Markus Staufer (Nokia)" userId="S::markus.staufer@nokia.com::9ae722ce-c321-4d94-bb75-c66ff82c2aa2" providerId="AD" clId="Web-{B65C3CB2-E464-44B7-A657-92361A142ECD}" dt="2023-02-03T09:56:35.996" v="5" actId="20577"/>
        <pc:sldMkLst>
          <pc:docMk/>
          <pc:sldMk cId="0" sldId="341"/>
        </pc:sldMkLst>
        <pc:spChg chg="mod">
          <ac:chgData name="Markus Staufer (Nokia)" userId="S::markus.staufer@nokia.com::9ae722ce-c321-4d94-bb75-c66ff82c2aa2" providerId="AD" clId="Web-{B65C3CB2-E464-44B7-A657-92361A142ECD}" dt="2023-02-03T09:56:35.996" v="5" actId="20577"/>
          <ac:spMkLst>
            <pc:docMk/>
            <pc:sldMk cId="0" sldId="341"/>
            <ac:spMk id="5123" creationId="{9FAD3684-801E-4E1E-85EB-F5F3E5D37277}"/>
          </ac:spMkLst>
        </pc:spChg>
      </pc:sldChg>
    </pc:docChg>
  </pc:docChgLst>
  <pc:docChgLst>
    <pc:chgData name="Bo Bjerrum (Nokia)" userId="S::bo.bjerrum@nokia.com::d9915ba3-7958-45ce-9844-935e4735a685" providerId="AD" clId="Web-{1B1233BA-9234-4135-AC70-53B52241F6C9}"/>
    <pc:docChg chg="modSld">
      <pc:chgData name="Bo Bjerrum (Nokia)" userId="S::bo.bjerrum@nokia.com::d9915ba3-7958-45ce-9844-935e4735a685" providerId="AD" clId="Web-{1B1233BA-9234-4135-AC70-53B52241F6C9}" dt="2023-02-03T07:29:19.296" v="1" actId="20577"/>
      <pc:docMkLst>
        <pc:docMk/>
      </pc:docMkLst>
      <pc:sldChg chg="modSp">
        <pc:chgData name="Bo Bjerrum (Nokia)" userId="S::bo.bjerrum@nokia.com::d9915ba3-7958-45ce-9844-935e4735a685" providerId="AD" clId="Web-{1B1233BA-9234-4135-AC70-53B52241F6C9}" dt="2023-02-03T07:29:19.296" v="1" actId="20577"/>
        <pc:sldMkLst>
          <pc:docMk/>
          <pc:sldMk cId="2048532130" sldId="367"/>
        </pc:sldMkLst>
        <pc:spChg chg="mod">
          <ac:chgData name="Bo Bjerrum (Nokia)" userId="S::bo.bjerrum@nokia.com::d9915ba3-7958-45ce-9844-935e4735a685" providerId="AD" clId="Web-{1B1233BA-9234-4135-AC70-53B52241F6C9}" dt="2023-02-03T07:29:19.296" v="1" actId="20577"/>
          <ac:spMkLst>
            <pc:docMk/>
            <pc:sldMk cId="2048532130" sldId="367"/>
            <ac:spMk id="7171" creationId="{8B215120-9330-4C24-86C0-93DB3C460B0D}"/>
          </ac:spMkLst>
        </pc:spChg>
      </pc:sldChg>
    </pc:docChg>
  </pc:docChgLst>
  <pc:docChgLst>
    <pc:chgData name="Markus Staufer (Nokia)" userId="S::markus.staufer@nokia.com::9ae722ce-c321-4d94-bb75-c66ff82c2aa2" providerId="AD" clId="Web-{13B8D89C-3977-2FAE-86CE-7E7AD66F6E20}"/>
    <pc:docChg chg="modSld">
      <pc:chgData name="Markus Staufer (Nokia)" userId="S::markus.staufer@nokia.com::9ae722ce-c321-4d94-bb75-c66ff82c2aa2" providerId="AD" clId="Web-{13B8D89C-3977-2FAE-86CE-7E7AD66F6E20}" dt="2023-02-03T12:58:57.448" v="5" actId="20577"/>
      <pc:docMkLst>
        <pc:docMk/>
      </pc:docMkLst>
      <pc:sldChg chg="modSp">
        <pc:chgData name="Markus Staufer (Nokia)" userId="S::markus.staufer@nokia.com::9ae722ce-c321-4d94-bb75-c66ff82c2aa2" providerId="AD" clId="Web-{13B8D89C-3977-2FAE-86CE-7E7AD66F6E20}" dt="2023-02-03T12:58:57.448" v="5" actId="20577"/>
        <pc:sldMkLst>
          <pc:docMk/>
          <pc:sldMk cId="2048532130" sldId="367"/>
        </pc:sldMkLst>
        <pc:spChg chg="mod">
          <ac:chgData name="Markus Staufer (Nokia)" userId="S::markus.staufer@nokia.com::9ae722ce-c321-4d94-bb75-c66ff82c2aa2" providerId="AD" clId="Web-{13B8D89C-3977-2FAE-86CE-7E7AD66F6E20}" dt="2023-02-03T12:58:57.448" v="5" actId="20577"/>
          <ac:spMkLst>
            <pc:docMk/>
            <pc:sldMk cId="2048532130" sldId="367"/>
            <ac:spMk id="7171" creationId="{8B215120-9330-4C24-86C0-93DB3C460B0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2023</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SA3#110	</a:t>
            </a:r>
          </a:p>
          <a:p>
            <a:pPr eaLnBrk="1" hangingPunct="1">
              <a:defRPr/>
            </a:pPr>
            <a:r>
              <a:rPr lang="sv-SE" altLang="en-US" sz="1200" b="1" dirty="0" err="1">
                <a:latin typeface="Arial "/>
              </a:rPr>
              <a:t>Athens</a:t>
            </a:r>
            <a:r>
              <a:rPr lang="sv-SE" altLang="en-US" sz="1200" b="1" dirty="0">
                <a:latin typeface="Arial "/>
              </a:rPr>
              <a:t> – </a:t>
            </a:r>
            <a:r>
              <a:rPr lang="sv-SE" altLang="en-US" sz="1200" b="1" dirty="0" err="1">
                <a:latin typeface="Arial "/>
              </a:rPr>
              <a:t>February</a:t>
            </a:r>
            <a:r>
              <a:rPr lang="sv-SE" altLang="en-US" sz="1200" b="1" dirty="0">
                <a:latin typeface="Arial "/>
              </a:rPr>
              <a:t> 2023</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&lt;</a:t>
            </a:r>
            <a:r>
              <a:rPr lang="sv-SE" altLang="en-US" sz="1200" b="1" i="1" dirty="0">
                <a:latin typeface="Arial "/>
              </a:rPr>
              <a:t>Document Ref.</a:t>
            </a:r>
            <a:r>
              <a:rPr lang="sv-SE" altLang="en-US" sz="1200" b="1" dirty="0">
                <a:latin typeface="Arial "/>
              </a:rPr>
              <a:t>&gt;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GB" altLang="en-US" sz="4800" dirty="0"/>
              <a:t>Discussion on reply to LS from 5G ACIA on identified gaps</a:t>
            </a:r>
            <a:br>
              <a:rPr lang="en-GB" altLang="en-US" sz="4800" dirty="0"/>
            </a:br>
            <a:r>
              <a:rPr lang="en-GB" altLang="en-US" sz="4800" dirty="0"/>
              <a:t>(S3-223147)</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None/>
            </a:pPr>
            <a:r>
              <a:rPr lang="en-GB" altLang="en-US" dirty="0"/>
              <a:t>Marks Staufer, Bo Bjerrum</a:t>
            </a:r>
          </a:p>
          <a:p>
            <a:pPr marL="0" indent="0" eaLnBrk="1" hangingPunct="1">
              <a:buFontTx/>
              <a:buNone/>
            </a:pPr>
            <a:r>
              <a:rPr lang="en-GB" altLang="en-US" dirty="0"/>
              <a:t>SA3 Delegates, Nokia</a:t>
            </a:r>
            <a:endParaRPr lang="en-GB" altLang="en-US" dirty="0">
              <a:cs typeface="Calibri"/>
            </a:endParaRPr>
          </a:p>
          <a:p>
            <a:pPr marL="0" indent="0" eaLnBrk="1" hangingPunct="1">
              <a:buFontTx/>
              <a:buNone/>
            </a:pPr>
            <a:endParaRPr lang="en-GB"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a:t>Outline</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dirty="0"/>
              <a:t>Identify gaps in the LS, which are relevant for SA3</a:t>
            </a:r>
          </a:p>
          <a:p>
            <a:r>
              <a:rPr lang="en-US" altLang="en-US" dirty="0"/>
              <a:t>Discussion, whether we agree that the gap is “real”</a:t>
            </a:r>
          </a:p>
          <a:p>
            <a:r>
              <a:rPr lang="en-US" altLang="en-US" dirty="0"/>
              <a:t>Discussion, how to handle “real” gaps, e.g.,</a:t>
            </a:r>
          </a:p>
          <a:p>
            <a:pPr lvl="1"/>
            <a:r>
              <a:rPr lang="en-US" altLang="en-US" dirty="0"/>
              <a:t>Do nothing, because closing the gap is outside of SA3 scope</a:t>
            </a:r>
          </a:p>
          <a:p>
            <a:pPr lvl="1"/>
            <a:r>
              <a:rPr lang="en-US" altLang="en-US" dirty="0"/>
              <a:t>Plan immediate fix as part of maintenance work or ongoing Rel 18 work</a:t>
            </a:r>
          </a:p>
          <a:p>
            <a:pPr lvl="1"/>
            <a:r>
              <a:rPr lang="en-US" altLang="en-US" dirty="0"/>
              <a:t>Postpone resolution to a later release (e.g. within dedicated SID/WID)</a:t>
            </a:r>
          </a:p>
          <a:p>
            <a:r>
              <a:rPr lang="en-US" altLang="en-US" dirty="0"/>
              <a:t>Agree on main content of a reply to SA (which will collect responses from all WGs and will prepare final response)</a:t>
            </a:r>
          </a:p>
          <a:p>
            <a:pPr lvl="1"/>
            <a:r>
              <a:rPr lang="en-US" altLang="en-US" dirty="0"/>
              <a:t>Detailed wording can be handled as part of LS draft.</a:t>
            </a:r>
          </a:p>
          <a:p>
            <a:pPr lvl="1"/>
            <a:endParaRPr lang="en-US" altLang="en-US" dirty="0"/>
          </a:p>
          <a:p>
            <a:pPr lvl="1"/>
            <a:endParaRPr lang="en-US" altLang="en-US" dirty="0"/>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Content – Gaps relevant for SA3</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G.1 Provisioning of single subscriptions or a bulk of subscriptions</a:t>
            </a:r>
          </a:p>
          <a:p>
            <a:r>
              <a:rPr lang="en-US" altLang="en-US" dirty="0"/>
              <a:t>G.3 Provision of security event/logging information</a:t>
            </a:r>
          </a:p>
          <a:p>
            <a:r>
              <a:rPr lang="en-US" altLang="en-US" dirty="0"/>
              <a:t>L.6 </a:t>
            </a:r>
            <a:r>
              <a:rPr lang="en-US" dirty="0"/>
              <a:t>Fine-grained authorization on the level of specific services and resources, e.g. restricting API requests from specific AFs for specific</a:t>
            </a:r>
            <a:endParaRPr lang="en-US" altLang="en-US" dirty="0"/>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Content – G.1 Subscription Provisioning</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The gap covers provisioning of credentials to the 5GC (e.g. UDM) and to the UE (“onboarding”)</a:t>
            </a:r>
          </a:p>
          <a:p>
            <a:r>
              <a:rPr lang="en-US" altLang="en-US" dirty="0"/>
              <a:t> The gap is indeed real:</a:t>
            </a:r>
          </a:p>
          <a:p>
            <a:pPr lvl="1"/>
            <a:r>
              <a:rPr lang="en-US" altLang="en-US" dirty="0"/>
              <a:t>3GPP did not standardize a mechanism for provisioning of credentials into the 5G core.</a:t>
            </a:r>
          </a:p>
          <a:p>
            <a:pPr lvl="1"/>
            <a:r>
              <a:rPr lang="en-US" altLang="en-US" dirty="0"/>
              <a:t>3GPP did in Rel 17 specify a mechanism for providing initial connectivity to un-provisioned UEs, but it did not specify the protocol used for provisioning or the format of the subscriber profile to be provisioned.</a:t>
            </a:r>
          </a:p>
          <a:p>
            <a:r>
              <a:rPr lang="en-US" altLang="en-US" dirty="0"/>
              <a:t>Question to SA3:</a:t>
            </a:r>
          </a:p>
          <a:p>
            <a:pPr lvl="1"/>
            <a:r>
              <a:rPr lang="en-US" altLang="en-US" dirty="0"/>
              <a:t>Do we see a need or possibility to close the gap within SA3?</a:t>
            </a:r>
          </a:p>
        </p:txBody>
      </p:sp>
    </p:spTree>
    <p:extLst>
      <p:ext uri="{BB962C8B-B14F-4D97-AF65-F5344CB8AC3E}">
        <p14:creationId xmlns:p14="http://schemas.microsoft.com/office/powerpoint/2010/main" val="1099743501"/>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Content – </a:t>
            </a:r>
            <a:r>
              <a:rPr lang="en-US" altLang="en-US" dirty="0"/>
              <a:t>G.3 Security event/logging</a:t>
            </a:r>
            <a:br>
              <a:rPr lang="en-US" altLang="en-US" dirty="0"/>
            </a:b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Clarifications from 5G ACIA internal report:</a:t>
            </a:r>
          </a:p>
          <a:p>
            <a:pPr algn="l" rtl="0" fontAlgn="base">
              <a:buFont typeface="+mj-lt"/>
              <a:buAutoNum type="arabicPeriod"/>
            </a:pPr>
            <a:r>
              <a:rPr lang="en-US" sz="1800" b="0" i="0" dirty="0">
                <a:solidFill>
                  <a:srgbClr val="000000"/>
                </a:solidFill>
                <a:effectLst/>
                <a:latin typeface="Arial" panose="020B0604020202020204" pitchFamily="34" charset="0"/>
              </a:rPr>
              <a:t>The term </a:t>
            </a:r>
            <a:r>
              <a:rPr lang="en-US" sz="1800" b="0" i="1" dirty="0">
                <a:solidFill>
                  <a:srgbClr val="000000"/>
                </a:solidFill>
                <a:effectLst/>
                <a:latin typeface="Arial" panose="020B0604020202020204" pitchFamily="34" charset="0"/>
              </a:rPr>
              <a:t>logging information</a:t>
            </a:r>
            <a:r>
              <a:rPr lang="en-US" sz="1800" b="0" i="0" dirty="0">
                <a:solidFill>
                  <a:srgbClr val="000000"/>
                </a:solidFill>
                <a:effectLst/>
                <a:latin typeface="Arial" panose="020B0604020202020204" pitchFamily="34" charset="0"/>
              </a:rPr>
              <a:t> refers to logging information about the UE originating from the 5GC, but not to logging information originating from the UE. </a:t>
            </a:r>
          </a:p>
          <a:p>
            <a:pPr algn="l" rtl="0" fontAlgn="base">
              <a:buFont typeface="+mj-lt"/>
              <a:buAutoNum type="arabicPeriod" startAt="2"/>
            </a:pPr>
            <a:r>
              <a:rPr lang="en-US" sz="1800" b="0" i="0" dirty="0">
                <a:solidFill>
                  <a:srgbClr val="000000"/>
                </a:solidFill>
                <a:effectLst/>
                <a:latin typeface="Arial" panose="020B0604020202020204" pitchFamily="34" charset="0"/>
              </a:rPr>
              <a:t>Security Logging Information includes at a minimum information relating to successful and unsuccessful (primary, secondary, slice specific) authentications of UE and information relating to applied protection of user plane traffic. Information might be extended to other security relevant incidents, like presence of radio jamming) </a:t>
            </a:r>
          </a:p>
          <a:p>
            <a:r>
              <a:rPr lang="en-US" altLang="en-US" dirty="0"/>
              <a:t>Use case: A Security Operations Center operated by an enterprise wants to receive security related events from a connected 5GS</a:t>
            </a:r>
          </a:p>
          <a:p>
            <a:r>
              <a:rPr lang="en-US" altLang="en-US" dirty="0"/>
              <a:t>To the best of our knowledge the 5G northbound interfaces (NEF, SEAL) do not include the requested events</a:t>
            </a:r>
          </a:p>
          <a:p>
            <a:r>
              <a:rPr lang="en-US" altLang="en-US" dirty="0"/>
              <a:t>Question: Does SA3 see definition of these events in scope?  </a:t>
            </a:r>
          </a:p>
        </p:txBody>
      </p:sp>
    </p:spTree>
    <p:extLst>
      <p:ext uri="{BB962C8B-B14F-4D97-AF65-F5344CB8AC3E}">
        <p14:creationId xmlns:p14="http://schemas.microsoft.com/office/powerpoint/2010/main" val="2048532130"/>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Content – </a:t>
            </a:r>
            <a:r>
              <a:rPr lang="en-US" altLang="en-US" dirty="0"/>
              <a:t>L.6 </a:t>
            </a:r>
            <a:r>
              <a:rPr lang="en-US" dirty="0"/>
              <a:t>Fine-grained authorization </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normAutofit fontScale="85000" lnSpcReduction="10000"/>
          </a:bodyPr>
          <a:lstStyle/>
          <a:p>
            <a:r>
              <a:rPr lang="en-US" altLang="en-US" dirty="0"/>
              <a:t>Example Use Case:</a:t>
            </a:r>
          </a:p>
          <a:p>
            <a:pPr lvl="1"/>
            <a:r>
              <a:rPr lang="en-US" altLang="en-US" dirty="0"/>
              <a:t>A campus network is used by several tenants (e.g., different departments). The scope of a tenant’s AF shall be restricted to the resources (UEs, LAN groups, …) of this tenant.</a:t>
            </a:r>
          </a:p>
          <a:p>
            <a:r>
              <a:rPr lang="en-US" altLang="en-US" dirty="0"/>
              <a:t>SA3 defines that OAuth 2.0 should be used for API authorization (mandatory according to TS 33.501, optional according to TS 33.122 for CAPIF)</a:t>
            </a:r>
          </a:p>
          <a:p>
            <a:pPr lvl="1"/>
            <a:r>
              <a:rPr lang="en-US" altLang="en-US" dirty="0"/>
              <a:t>TS 33.501 does not include any statement about scopes and claims</a:t>
            </a:r>
          </a:p>
          <a:p>
            <a:pPr lvl="1"/>
            <a:r>
              <a:rPr lang="en-US" altLang="en-US" dirty="0"/>
              <a:t>TS 33.122 only defines scopes on the level of entire service</a:t>
            </a:r>
          </a:p>
          <a:p>
            <a:pPr lvl="1"/>
            <a:r>
              <a:rPr lang="en-US" altLang="en-US" dirty="0"/>
              <a:t>Stage 3 </a:t>
            </a:r>
            <a:r>
              <a:rPr lang="en-US" altLang="en-US" dirty="0" err="1"/>
              <a:t>OpenAPI</a:t>
            </a:r>
            <a:r>
              <a:rPr lang="en-US" altLang="en-US" dirty="0"/>
              <a:t> (e.g., TS 29.522 for NEF) definitions do not include scopes</a:t>
            </a:r>
          </a:p>
          <a:p>
            <a:r>
              <a:rPr lang="en-US" altLang="en-US" dirty="0">
                <a:sym typeface="Wingdings" panose="05000000000000000000" pitchFamily="2" charset="2"/>
              </a:rPr>
              <a:t> </a:t>
            </a:r>
            <a:r>
              <a:rPr lang="en-US" altLang="en-US" dirty="0"/>
              <a:t>Gap does exist</a:t>
            </a:r>
          </a:p>
          <a:p>
            <a:r>
              <a:rPr lang="en-US" altLang="en-US" dirty="0"/>
              <a:t>Resolution of gap might require above all stage 3 work (e.g., adding scopes to </a:t>
            </a:r>
            <a:r>
              <a:rPr lang="en-US" altLang="en-US" dirty="0" err="1"/>
              <a:t>OpenAPI</a:t>
            </a:r>
            <a:r>
              <a:rPr lang="en-US" altLang="en-US" dirty="0"/>
              <a:t> files). Should SA3 trigger the changes and provide guidance to SA3 based on a deeper analysis?     </a:t>
            </a:r>
          </a:p>
        </p:txBody>
      </p:sp>
    </p:spTree>
    <p:extLst>
      <p:ext uri="{BB962C8B-B14F-4D97-AF65-F5344CB8AC3E}">
        <p14:creationId xmlns:p14="http://schemas.microsoft.com/office/powerpoint/2010/main" val="419563392"/>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a:t>Summary</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dirty="0"/>
              <a:t>Main points of a LS reply to be drafted in the meeting</a:t>
            </a:r>
          </a:p>
        </p:txBody>
      </p:sp>
    </p:spTree>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DA95EA92BC8BC0428C825697CEF0A167" ma:contentTypeVersion="29" ma:contentTypeDescription="Create a new document." ma:contentTypeScope="" ma:versionID="f60bc3b29dd512d6a007115ce35441d7">
  <xsd:schema xmlns:xsd="http://www.w3.org/2001/XMLSchema" xmlns:xs="http://www.w3.org/2001/XMLSchema" xmlns:p="http://schemas.microsoft.com/office/2006/metadata/properties" xmlns:ns2="71c5aaf6-e6ce-465b-b873-5148d2a4c105" xmlns:ns3="3b34c8f0-1ef5-4d1e-bb66-517ce7fe7356" xmlns:ns4="b48738c0-5c12-4b5a-b05a-8a6603520253" xmlns:ns5="4776aa60-670e-4784-be98-c39ff3403b35" targetNamespace="http://schemas.microsoft.com/office/2006/metadata/properties" ma:root="true" ma:fieldsID="2f24b9a20fba3e0ed1e8e1e36ffd7d47" ns2:_="" ns3:_="" ns4:_="" ns5:_="">
    <xsd:import namespace="71c5aaf6-e6ce-465b-b873-5148d2a4c105"/>
    <xsd:import namespace="3b34c8f0-1ef5-4d1e-bb66-517ce7fe7356"/>
    <xsd:import namespace="b48738c0-5c12-4b5a-b05a-8a6603520253"/>
    <xsd:import namespace="4776aa60-670e-4784-be98-c39ff3403b35"/>
    <xsd:element name="properties">
      <xsd:complexType>
        <xsd:sequence>
          <xsd:element name="documentManagement">
            <xsd:complexType>
              <xsd:all>
                <xsd:element ref="ns2:_dlc_DocId" minOccurs="0"/>
                <xsd:element ref="ns2:_dlc_DocIdUrl" minOccurs="0"/>
                <xsd:element ref="ns2:_dlc_DocIdPersistId" minOccurs="0"/>
                <xsd:element ref="ns2:HideFromDelve" minOccurs="0"/>
                <xsd:element ref="ns3:Information" minOccurs="0"/>
                <xsd:element ref="ns4:SharedWithUsers" minOccurs="0"/>
                <xsd:element ref="ns4:SharedWithDetails" minOccurs="0"/>
                <xsd:element ref="ns3:Associated_x0020_Task" minOccurs="0"/>
                <xsd:element ref="ns5:MediaServiceMetadata" minOccurs="0"/>
                <xsd:element ref="ns5:MediaServiceFastMetadata" minOccurs="0"/>
                <xsd:element ref="ns5:MediaServiceAutoKeyPoints" minOccurs="0"/>
                <xsd:element ref="ns5:MediaServiceKeyPoints" minOccurs="0"/>
                <xsd:element ref="ns5:lcf76f155ced4ddcb4097134ff3c332f" minOccurs="0"/>
                <xsd:element ref="ns2:TaxCatchAll" minOccurs="0"/>
                <xsd:element ref="ns5:MediaServiceOCR" minOccurs="0"/>
                <xsd:element ref="ns5:MediaServiceGenerationTime" minOccurs="0"/>
                <xsd:element ref="ns5: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element name="TaxCatchAll" ma:index="22" nillable="true" ma:displayName="Taxonomy Catch All Column" ma:hidden="true" ma:list="{5e7e0358-ff3a-47d0-9dac-4f7f999c176b}" ma:internalName="TaxCatchAll" ma:showField="CatchAllData" ma:web="3b34c8f0-1ef5-4d1e-bb66-517ce7fe735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34c8f0-1ef5-4d1e-bb66-517ce7fe7356" elementFormDefault="qualified">
    <xsd:import namespace="http://schemas.microsoft.com/office/2006/documentManagement/types"/>
    <xsd:import namespace="http://schemas.microsoft.com/office/infopath/2007/PartnerControls"/>
    <xsd:element name="Information" ma:index="12" nillable="true" ma:displayName="Information" ma:description="Add here comments or additional information about the file" ma:internalName="Information">
      <xsd:simpleType>
        <xsd:restriction base="dms:Note">
          <xsd:maxLength value="255"/>
        </xsd:restriction>
      </xsd:simpleType>
    </xsd:element>
    <xsd:element name="Associated_x0020_Task" ma:index="15" nillable="true" ma:displayName="C5G Task" ma:description="Task working on topic" ma:internalName="Associated_x0020_Task">
      <xsd:complexType>
        <xsd:complexContent>
          <xsd:extension base="dms:MultiChoice">
            <xsd:sequence>
              <xsd:element name="Value" maxOccurs="unbounded" minOccurs="0" nillable="true">
                <xsd:simpleType>
                  <xsd:restriction base="dms:Choice">
                    <xsd:enumeration value="E2E Arch and Prot"/>
                    <xsd:enumeration value="5G Radio"/>
                    <xsd:enumeration value="LTE Radio"/>
                    <xsd:enumeration value="E2E CIoT"/>
                    <xsd:enumeration value="E2E Verticals"/>
                    <xsd:enumeration value="EPC"/>
                    <xsd:enumeration value="IMS"/>
                    <xsd:enumeration value="SEC"/>
                    <xsd:enumeration value="Network Management"/>
                    <xsd:enumeration value="Virtualization"/>
                    <xsd:enumeration value="MEC"/>
                    <xsd:enumeration value="None (handled in delegation)"/>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48738c0-5c12-4b5a-b05a-8a6603520253"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76aa60-670e-4784-be98-c39ff3403b35" elementFormDefault="qualified">
    <xsd:import namespace="http://schemas.microsoft.com/office/2006/documentManagement/types"/>
    <xsd:import namespace="http://schemas.microsoft.com/office/infopath/2007/PartnerControls"/>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4c87397-5fc1-491e-85e7-d6110dbe9cbd"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EventHashCode" ma:index="2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34c87397-5fc1-491e-85e7-d6110dbe9cbd" ContentTypeId="0x0101" PreviousValue="false"/>
</file>

<file path=customXml/item5.xml><?xml version="1.0" encoding="utf-8"?>
<p:properties xmlns:p="http://schemas.microsoft.com/office/2006/metadata/properties" xmlns:xsi="http://www.w3.org/2001/XMLSchema-instance" xmlns:pc="http://schemas.microsoft.com/office/infopath/2007/PartnerControls">
  <documentManagement>
    <TaxCatchAll xmlns="71c5aaf6-e6ce-465b-b873-5148d2a4c105" xsi:nil="true"/>
    <Information xmlns="3b34c8f0-1ef5-4d1e-bb66-517ce7fe7356" xsi:nil="true"/>
    <lcf76f155ced4ddcb4097134ff3c332f xmlns="4776aa60-670e-4784-be98-c39ff3403b35">
      <Terms xmlns="http://schemas.microsoft.com/office/infopath/2007/PartnerControls"/>
    </lcf76f155ced4ddcb4097134ff3c332f>
    <HideFromDelve xmlns="71c5aaf6-e6ce-465b-b873-5148d2a4c105">false</HideFromDelve>
    <Associated_x0020_Task xmlns="3b34c8f0-1ef5-4d1e-bb66-517ce7fe7356" xsi:nil="true"/>
    <_dlc_DocId xmlns="71c5aaf6-e6ce-465b-b873-5148d2a4c105">5AIRPNAIUNRU-931754773-3250</_dlc_DocId>
    <_dlc_DocIdUrl xmlns="71c5aaf6-e6ce-465b-b873-5148d2a4c105">
      <Url>https://nokia.sharepoint.com/sites/c5g/security/_layouts/15/DocIdRedir.aspx?ID=5AIRPNAIUNRU-931754773-3250</Url>
      <Description>5AIRPNAIUNRU-931754773-3250</Description>
    </_dlc_DocIdUrl>
  </documentManagement>
</p:properties>
</file>

<file path=customXml/itemProps1.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2.xml><?xml version="1.0" encoding="utf-8"?>
<ds:datastoreItem xmlns:ds="http://schemas.openxmlformats.org/officeDocument/2006/customXml" ds:itemID="{E649E9C0-F87C-42EE-BDDA-77AB55227184}">
  <ds:schemaRefs>
    <ds:schemaRef ds:uri="http://schemas.microsoft.com/sharepoint/events"/>
  </ds:schemaRefs>
</ds:datastoreItem>
</file>

<file path=customXml/itemProps3.xml><?xml version="1.0" encoding="utf-8"?>
<ds:datastoreItem xmlns:ds="http://schemas.openxmlformats.org/officeDocument/2006/customXml" ds:itemID="{ABB5C090-59F2-46DC-909D-7938D6BCE3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3b34c8f0-1ef5-4d1e-bb66-517ce7fe7356"/>
    <ds:schemaRef ds:uri="b48738c0-5c12-4b5a-b05a-8a6603520253"/>
    <ds:schemaRef ds:uri="4776aa60-670e-4784-be98-c39ff3403b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E564A3D-3D04-4A9E-A893-F3F6F24398E2}">
  <ds:schemaRefs>
    <ds:schemaRef ds:uri="Microsoft.SharePoint.Taxonomy.ContentTypeSync"/>
  </ds:schemaRefs>
</ds:datastoreItem>
</file>

<file path=customXml/itemProps5.xml><?xml version="1.0" encoding="utf-8"?>
<ds:datastoreItem xmlns:ds="http://schemas.openxmlformats.org/officeDocument/2006/customXml" ds:itemID="{35CA3727-A4EB-4398-9783-D0148B061093}">
  <ds:schemaRefs>
    <ds:schemaRef ds:uri="http://schemas.microsoft.com/office/2006/metadata/properties"/>
    <ds:schemaRef ds:uri="http://schemas.microsoft.com/office/infopath/2007/PartnerControls"/>
    <ds:schemaRef ds:uri="71c5aaf6-e6ce-465b-b873-5148d2a4c105"/>
    <ds:schemaRef ds:uri="3b34c8f0-1ef5-4d1e-bb66-517ce7fe7356"/>
    <ds:schemaRef ds:uri="4776aa60-670e-4784-be98-c39ff3403b35"/>
  </ds:schemaRefs>
</ds:datastoreItem>
</file>

<file path=docProps/app.xml><?xml version="1.0" encoding="utf-8"?>
<Properties xmlns="http://schemas.openxmlformats.org/officeDocument/2006/extended-properties" xmlns:vt="http://schemas.openxmlformats.org/officeDocument/2006/docPropsVTypes">
  <Template>Office Theme</Template>
  <TotalTime>5677</TotalTime>
  <Words>614</Words>
  <Application>Microsoft Office PowerPoint</Application>
  <PresentationFormat>Widescreen</PresentationFormat>
  <Paragraphs>41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Discussion on reply to LS from 5G ACIA on identified gaps (S3-223147)</vt:lpstr>
      <vt:lpstr>Outline</vt:lpstr>
      <vt:lpstr>Content – Gaps relevant for SA3</vt:lpstr>
      <vt:lpstr>Content – G.1 Subscription Provisioning</vt:lpstr>
      <vt:lpstr>Content – G.3 Security event/logging </vt:lpstr>
      <vt:lpstr>Content – L.6 Fine-grained authorization </vt:lpstr>
      <vt:lpstr>Summary</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[Nokia-6]</cp:lastModifiedBy>
  <cp:revision>604</cp:revision>
  <dcterms:created xsi:type="dcterms:W3CDTF">2010-02-05T13:52:04Z</dcterms:created>
  <dcterms:modified xsi:type="dcterms:W3CDTF">2023-02-03T12:58:58Z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0x010100DA95EA92BC8BC0428C825697CEF0A167</vt:lpwstr>
  </property>
  <property fmtid="{D5CDD505-2E9C-101B-9397-08002B2CF9AE}" pid="3" name="_dlc_DocIdItemGuid">
    <vt:lpwstr>fe2415e1-5df6-4b6e-9365-0307fde68c5c</vt:lpwstr>
  </property>
  <property fmtid="{D5CDD505-2E9C-101B-9397-08002B2CF9AE}" pid="4" name="MediaServiceImageTags">
    <vt:lpwstr/>
  </property>
</Properties>
</file>