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6"/>
  </p:sldMasterIdLst>
  <p:notesMasterIdLst>
    <p:notesMasterId r:id="rId15"/>
  </p:notesMasterIdLst>
  <p:handoutMasterIdLst>
    <p:handoutMasterId r:id="rId16"/>
  </p:handoutMasterIdLst>
  <p:sldIdLst>
    <p:sldId id="796" r:id="rId7"/>
    <p:sldId id="303" r:id="rId8"/>
    <p:sldId id="793" r:id="rId9"/>
    <p:sldId id="794" r:id="rId10"/>
    <p:sldId id="798" r:id="rId11"/>
    <p:sldId id="795" r:id="rId12"/>
    <p:sldId id="792" r:id="rId13"/>
    <p:sldId id="791" r:id="rId14"/>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pporteur" initials="SS" lastIdx="1" clrIdx="0">
    <p:extLst>
      <p:ext uri="{19B8F6BF-5375-455C-9EA6-DF929625EA0E}">
        <p15:presenceInfo xmlns:p15="http://schemas.microsoft.com/office/powerpoint/2012/main" userId="rapporteu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A6EA8"/>
    <a:srgbClr val="FF7C80"/>
    <a:srgbClr val="FF3300"/>
    <a:srgbClr val="62A14D"/>
    <a:srgbClr val="000000"/>
    <a:srgbClr val="C6D254"/>
    <a:srgbClr val="B1D254"/>
    <a:srgbClr val="72AF2F"/>
    <a:srgbClr val="5C88D0"/>
    <a:srgbClr val="7273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479" autoAdjust="0"/>
    <p:restoredTop sz="94980" autoAdjust="0"/>
  </p:normalViewPr>
  <p:slideViewPr>
    <p:cSldViewPr snapToGrid="0">
      <p:cViewPr>
        <p:scale>
          <a:sx n="72" d="100"/>
          <a:sy n="72" d="100"/>
        </p:scale>
        <p:origin x="824"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54" d="100"/>
          <a:sy n="54" d="100"/>
        </p:scale>
        <p:origin x="2530" y="5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9E436C27-80EF-4A0D-A875-AA5301B61E12}" type="datetime1">
              <a:rPr lang="en-US"/>
              <a:pPr>
                <a:defRPr/>
              </a:pPr>
              <a:t>11/23/2022</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pPr>
                <a:defRPr/>
              </a:pPr>
              <a:t>‹#›</a:t>
            </a:fld>
            <a:endParaRPr lang="en-GB" altLang="en-US" dirty="0"/>
          </a:p>
        </p:txBody>
      </p:sp>
    </p:spTree>
    <p:extLst>
      <p:ext uri="{BB962C8B-B14F-4D97-AF65-F5344CB8AC3E}">
        <p14:creationId xmlns:p14="http://schemas.microsoft.com/office/powerpoint/2010/main" val="63662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63FBF7EF-8678-4E88-BD87-1D3EF3670A8E}" type="datetime1">
              <a:rPr lang="en-US"/>
              <a:pPr>
                <a:defRPr/>
              </a:pPr>
              <a:t>11/23/2022</a:t>
            </a:fld>
            <a:endParaRPr lang="en-US" dirty="0"/>
          </a:p>
        </p:txBody>
      </p:sp>
      <p:sp>
        <p:nvSpPr>
          <p:cNvPr id="4100"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pPr>
                <a:defRPr/>
              </a:pPr>
              <a:t>‹#›</a:t>
            </a:fld>
            <a:endParaRPr lang="en-GB" altLang="en-US" dirty="0"/>
          </a:p>
        </p:txBody>
      </p:sp>
    </p:spTree>
    <p:extLst>
      <p:ext uri="{BB962C8B-B14F-4D97-AF65-F5344CB8AC3E}">
        <p14:creationId xmlns:p14="http://schemas.microsoft.com/office/powerpoint/2010/main" val="73667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2</a:t>
            </a:fld>
            <a:endParaRPr lang="en-GB" altLang="en-US" sz="1200"/>
          </a:p>
        </p:txBody>
      </p:sp>
      <p:sp>
        <p:nvSpPr>
          <p:cNvPr id="7171" name="Rectangle 2"/>
          <p:cNvSpPr>
            <a:spLocks noGrp="1" noRot="1" noChangeAspect="1" noChangeArrowheads="1" noTextEdit="1"/>
          </p:cNvSpPr>
          <p:nvPr>
            <p:ph type="sldImg"/>
          </p:nvPr>
        </p:nvSpPr>
        <p:spPr>
          <a:xfrm>
            <a:off x="915988" y="742950"/>
            <a:ext cx="4967287"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925343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3</a:t>
            </a:fld>
            <a:endParaRPr lang="en-GB" altLang="en-US"/>
          </a:p>
        </p:txBody>
      </p:sp>
    </p:spTree>
    <p:extLst>
      <p:ext uri="{BB962C8B-B14F-4D97-AF65-F5344CB8AC3E}">
        <p14:creationId xmlns:p14="http://schemas.microsoft.com/office/powerpoint/2010/main" val="878418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4</a:t>
            </a:fld>
            <a:endParaRPr lang="en-GB" altLang="en-US"/>
          </a:p>
        </p:txBody>
      </p:sp>
    </p:spTree>
    <p:extLst>
      <p:ext uri="{BB962C8B-B14F-4D97-AF65-F5344CB8AC3E}">
        <p14:creationId xmlns:p14="http://schemas.microsoft.com/office/powerpoint/2010/main" val="27150652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5</a:t>
            </a:fld>
            <a:endParaRPr lang="en-GB" altLang="en-US"/>
          </a:p>
        </p:txBody>
      </p:sp>
    </p:spTree>
    <p:extLst>
      <p:ext uri="{BB962C8B-B14F-4D97-AF65-F5344CB8AC3E}">
        <p14:creationId xmlns:p14="http://schemas.microsoft.com/office/powerpoint/2010/main" val="35454485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7</a:t>
            </a:fld>
            <a:endParaRPr lang="en-GB" altLang="en-US" dirty="0"/>
          </a:p>
        </p:txBody>
      </p:sp>
    </p:spTree>
    <p:extLst>
      <p:ext uri="{BB962C8B-B14F-4D97-AF65-F5344CB8AC3E}">
        <p14:creationId xmlns:p14="http://schemas.microsoft.com/office/powerpoint/2010/main" val="31653317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8</a:t>
            </a:fld>
            <a:endParaRPr lang="en-GB" altLang="en-US"/>
          </a:p>
        </p:txBody>
      </p:sp>
    </p:spTree>
    <p:extLst>
      <p:ext uri="{BB962C8B-B14F-4D97-AF65-F5344CB8AC3E}">
        <p14:creationId xmlns:p14="http://schemas.microsoft.com/office/powerpoint/2010/main" val="4031465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 name="Text Box 13"/>
          <p:cNvSpPr txBox="1">
            <a:spLocks noChangeArrowheads="1"/>
          </p:cNvSpPr>
          <p:nvPr userDrawn="1"/>
        </p:nvSpPr>
        <p:spPr bwMode="auto">
          <a:xfrm>
            <a:off x="6480442" y="85317"/>
            <a:ext cx="14636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a:effectLst/>
              </a:rPr>
              <a:t>S3-xxxxxx</a:t>
            </a:r>
            <a:endParaRPr lang="en-GB" altLang="en-US" sz="1400" b="1" dirty="0">
              <a:solidFill>
                <a:schemeClr val="bg2"/>
              </a:solidFill>
            </a:endParaRPr>
          </a:p>
        </p:txBody>
      </p:sp>
      <p:sp>
        <p:nvSpPr>
          <p:cNvPr id="2" name="Title 1"/>
          <p:cNvSpPr>
            <a:spLocks noGrp="1"/>
          </p:cNvSpPr>
          <p:nvPr>
            <p:ph type="ctrTitle" hasCustomPrompt="1"/>
          </p:nvPr>
        </p:nvSpPr>
        <p:spPr>
          <a:xfrm>
            <a:off x="685800" y="2130426"/>
            <a:ext cx="7772400" cy="1470025"/>
          </a:xfrm>
        </p:spPr>
        <p:txBody>
          <a:bodyPr/>
          <a:lstStyle/>
          <a:p>
            <a:r>
              <a:rPr lang="en-US" dirty="0"/>
              <a:t>Click to edit Master tit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71941790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0350" y="119598"/>
            <a:ext cx="6827838" cy="906977"/>
          </a:xfrm>
        </p:spPr>
        <p:txBody>
          <a:bodyPr/>
          <a:lstStyle>
            <a:lvl1pPr>
              <a:defRPr/>
            </a:lvl1pPr>
          </a:lstStyle>
          <a:p>
            <a:endParaRPr lang="en-GB" dirty="0"/>
          </a:p>
        </p:txBody>
      </p:sp>
      <p:sp>
        <p:nvSpPr>
          <p:cNvPr id="3" name="Content Placeholder 2"/>
          <p:cNvSpPr>
            <a:spLocks noGrp="1"/>
          </p:cNvSpPr>
          <p:nvPr>
            <p:ph idx="1"/>
          </p:nvPr>
        </p:nvSpPr>
        <p:spPr>
          <a:xfrm>
            <a:off x="485775" y="1200150"/>
            <a:ext cx="8388350" cy="50847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65795462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41FA1F3-DE19-45FD-B8B5-3A2B074D3681}"/>
              </a:ext>
            </a:extLst>
          </p:cNvPr>
          <p:cNvSpPr>
            <a:spLocks noGrp="1"/>
          </p:cNvSpPr>
          <p:nvPr>
            <p:ph type="title"/>
          </p:nvPr>
        </p:nvSpPr>
        <p:spPr>
          <a:xfrm>
            <a:off x="260350" y="119598"/>
            <a:ext cx="6827838" cy="906977"/>
          </a:xfrm>
        </p:spPr>
        <p:txBody>
          <a:bodyPr/>
          <a:lstStyle>
            <a:lvl1pPr>
              <a:defRPr/>
            </a:lvl1pPr>
          </a:lstStyle>
          <a:p>
            <a:endParaRPr lang="en-GB" dirty="0"/>
          </a:p>
        </p:txBody>
      </p:sp>
    </p:spTree>
    <p:extLst>
      <p:ext uri="{BB962C8B-B14F-4D97-AF65-F5344CB8AC3E}">
        <p14:creationId xmlns:p14="http://schemas.microsoft.com/office/powerpoint/2010/main" val="1547252697"/>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Title 1">
            <a:extLst>
              <a:ext uri="{FF2B5EF4-FFF2-40B4-BE49-F238E27FC236}">
                <a16:creationId xmlns:a16="http://schemas.microsoft.com/office/drawing/2014/main" id="{6E4C6B85-7DC2-4461-9553-374FD2539E15}"/>
              </a:ext>
            </a:extLst>
          </p:cNvPr>
          <p:cNvSpPr>
            <a:spLocks noGrp="1"/>
          </p:cNvSpPr>
          <p:nvPr>
            <p:ph type="title"/>
          </p:nvPr>
        </p:nvSpPr>
        <p:spPr>
          <a:xfrm>
            <a:off x="260350" y="119598"/>
            <a:ext cx="6827838" cy="906977"/>
          </a:xfrm>
        </p:spPr>
        <p:txBody>
          <a:bodyPr/>
          <a:lstStyle>
            <a:lvl1pPr>
              <a:defRPr/>
            </a:lvl1pPr>
          </a:lstStyle>
          <a:p>
            <a:endParaRPr lang="en-GB" dirty="0"/>
          </a:p>
        </p:txBody>
      </p:sp>
    </p:spTree>
    <p:extLst>
      <p:ext uri="{BB962C8B-B14F-4D97-AF65-F5344CB8AC3E}">
        <p14:creationId xmlns:p14="http://schemas.microsoft.com/office/powerpoint/2010/main" val="3029777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538163" y="6462713"/>
            <a:ext cx="5473170" cy="242887"/>
          </a:xfrm>
          <a:prstGeom prst="rect">
            <a:avLst/>
          </a:prstGeom>
          <a:noFill/>
        </p:spPr>
        <p:txBody>
          <a:bodyPr anchor="ctr">
            <a:normAutofit fontScale="92500" lnSpcReduction="10000"/>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altLang="de-DE" sz="1200" dirty="0">
                <a:solidFill>
                  <a:schemeClr val="bg1"/>
                </a:solidFill>
              </a:rPr>
              <a:t>After SA3#109 14-18 November 2022 work planning</a:t>
            </a:r>
          </a:p>
          <a:p>
            <a:pPr>
              <a:defRPr/>
            </a:pPr>
            <a:endParaRPr lang="en-GB" sz="1200" spc="300" dirty="0">
              <a:solidFill>
                <a:schemeClr val="bg1"/>
              </a:solidFill>
            </a:endParaRPr>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dirty="0"/>
          </a:p>
          <a:p>
            <a:pPr>
              <a:defRPr/>
            </a:pPr>
            <a:endParaRPr lang="en-GB" altLang="en-US" dirty="0"/>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2020</a:t>
            </a:r>
          </a:p>
        </p:txBody>
      </p:sp>
      <p:pic>
        <p:nvPicPr>
          <p:cNvPr id="1033" name="Picture 10" descr="3GPP_TM_RD.jpg"/>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7526338" y="415925"/>
            <a:ext cx="13081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0" r:id="rId1"/>
    <p:sldLayoutId id="2147483767" r:id="rId2"/>
    <p:sldLayoutId id="2147483768" r:id="rId3"/>
    <p:sldLayoutId id="2147483769" r:id="rId4"/>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457200" indent="-457200" algn="l" rtl="0" eaLnBrk="0" fontAlgn="base" hangingPunct="0">
        <a:spcBef>
          <a:spcPct val="20000"/>
        </a:spcBef>
        <a:spcAft>
          <a:spcPct val="0"/>
        </a:spcAft>
        <a:buBlip>
          <a:blip r:embed="rId7"/>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DF070F4-9FCD-48E8-9E3A-5A0A826F2B28}"/>
              </a:ext>
            </a:extLst>
          </p:cNvPr>
          <p:cNvSpPr txBox="1"/>
          <p:nvPr/>
        </p:nvSpPr>
        <p:spPr>
          <a:xfrm>
            <a:off x="257175" y="362056"/>
            <a:ext cx="8388350" cy="6755696"/>
          </a:xfrm>
          <a:prstGeom prst="rect">
            <a:avLst/>
          </a:prstGeom>
          <a:noFill/>
        </p:spPr>
        <p:txBody>
          <a:bodyPr wrap="square">
            <a:spAutoFit/>
          </a:bodyPr>
          <a:lstStyle/>
          <a:p>
            <a:pPr>
              <a:spcAft>
                <a:spcPts val="600"/>
              </a:spcAft>
            </a:pPr>
            <a:r>
              <a:rPr lang="en-GB" sz="2400" b="1" dirty="0">
                <a:effectLst/>
                <a:latin typeface="Arial" panose="020B0604020202020204" pitchFamily="34" charset="0"/>
                <a:ea typeface="SimSun" panose="02010600030101010101" pitchFamily="2" charset="-122"/>
                <a:cs typeface="Times New Roman" panose="02020603050405020304" pitchFamily="18" charset="0"/>
              </a:rPr>
              <a:t>3GPP TSG-SA3 Meeting #109</a:t>
            </a:r>
            <a:r>
              <a:rPr lang="en-GB" sz="2400" b="1" i="1" dirty="0">
                <a:effectLst/>
                <a:latin typeface="Arial" panose="020B0604020202020204" pitchFamily="34" charset="0"/>
                <a:ea typeface="SimSun" panose="02010600030101010101" pitchFamily="2" charset="-122"/>
                <a:cs typeface="Times New Roman" panose="02020603050405020304" pitchFamily="18" charset="0"/>
              </a:rPr>
              <a:t> 		</a:t>
            </a:r>
          </a:p>
          <a:p>
            <a:pPr>
              <a:spcAft>
                <a:spcPts val="600"/>
              </a:spcAft>
            </a:pPr>
            <a:r>
              <a:rPr lang="en-GB" sz="2400" b="1" dirty="0">
                <a:effectLst/>
                <a:latin typeface="Arial" panose="020B0604020202020204" pitchFamily="34" charset="0"/>
                <a:ea typeface="SimSun" panose="02010600030101010101" pitchFamily="2" charset="-122"/>
                <a:cs typeface="Times New Roman" panose="02020603050405020304" pitchFamily="18" charset="0"/>
              </a:rPr>
              <a:t>14 -18 November 2022</a:t>
            </a:r>
            <a:endParaRPr lang="de-DE" sz="2400" dirty="0">
              <a:effectLst/>
              <a:latin typeface="Arial" panose="020B0604020202020204" pitchFamily="34" charset="0"/>
              <a:ea typeface="SimSun" panose="02010600030101010101" pitchFamily="2" charset="-122"/>
              <a:cs typeface="Times New Roman" panose="02020603050405020304" pitchFamily="18" charset="0"/>
            </a:endParaRPr>
          </a:p>
          <a:p>
            <a:pPr>
              <a:spcAft>
                <a:spcPts val="900"/>
              </a:spcAft>
            </a:pPr>
            <a:r>
              <a:rPr lang="en-GB" sz="2000" b="1" dirty="0">
                <a:effectLst/>
                <a:latin typeface="Arial" panose="020B0604020202020204" pitchFamily="34" charset="0"/>
                <a:ea typeface="SimSun" panose="02010600030101010101" pitchFamily="2" charset="-122"/>
              </a:rPr>
              <a:t> </a:t>
            </a:r>
            <a:endParaRPr lang="de-DE" sz="2000" dirty="0">
              <a:effectLst/>
              <a:latin typeface="Times New Roman" panose="02020603050405020304" pitchFamily="18" charset="0"/>
              <a:ea typeface="SimSun" panose="02010600030101010101" pitchFamily="2" charset="-122"/>
            </a:endParaRPr>
          </a:p>
          <a:p>
            <a:pPr>
              <a:spcAft>
                <a:spcPts val="600"/>
              </a:spcAft>
            </a:pPr>
            <a:r>
              <a:rPr lang="en-GB" sz="2000" b="1" i="1" dirty="0">
                <a:effectLst/>
                <a:latin typeface="Arial" panose="020B0604020202020204" pitchFamily="34" charset="0"/>
                <a:ea typeface="SimSun" panose="02010600030101010101" pitchFamily="2" charset="-122"/>
                <a:cs typeface="Times New Roman" panose="02020603050405020304" pitchFamily="18" charset="0"/>
              </a:rPr>
              <a:t>						</a:t>
            </a:r>
            <a:endParaRPr lang="en-GB" sz="2000" b="1" i="1" dirty="0">
              <a:solidFill>
                <a:srgbClr val="FF0000"/>
              </a:solidFill>
              <a:effectLst/>
              <a:highlight>
                <a:srgbClr val="FFFF00"/>
              </a:highlight>
              <a:latin typeface="Arial" panose="020B0604020202020204" pitchFamily="34" charset="0"/>
              <a:ea typeface="SimSun" panose="02010600030101010101" pitchFamily="2" charset="-122"/>
              <a:cs typeface="Times New Roman" panose="02020603050405020304" pitchFamily="18" charset="0"/>
            </a:endParaRPr>
          </a:p>
          <a:p>
            <a:pPr marL="1350010" indent="-1350010">
              <a:spcAft>
                <a:spcPts val="900"/>
              </a:spcAft>
              <a:tabLst>
                <a:tab pos="1350645" algn="l"/>
              </a:tabLst>
            </a:pPr>
            <a:endParaRPr lang="en-US" sz="2000" b="1" dirty="0">
              <a:effectLst/>
              <a:latin typeface="Arial" panose="020B0604020202020204" pitchFamily="34" charset="0"/>
              <a:ea typeface="SimSun" panose="02010600030101010101" pitchFamily="2" charset="-122"/>
              <a:cs typeface="Times New Roman" panose="02020603050405020304" pitchFamily="18" charset="0"/>
            </a:endParaRPr>
          </a:p>
          <a:p>
            <a:pPr marL="1350010" indent="-1350010">
              <a:spcAft>
                <a:spcPts val="900"/>
              </a:spcAft>
              <a:tabLst>
                <a:tab pos="1350645" algn="l"/>
              </a:tabLst>
            </a:pPr>
            <a:endParaRPr lang="en-US" sz="2000" b="1" dirty="0">
              <a:ea typeface="SimSun" panose="02010600030101010101" pitchFamily="2" charset="-122"/>
              <a:cs typeface="Times New Roman" panose="02020603050405020304" pitchFamily="18" charset="0"/>
            </a:endParaRPr>
          </a:p>
          <a:p>
            <a:pPr marL="1350010" indent="-1350010">
              <a:spcAft>
                <a:spcPts val="900"/>
              </a:spcAft>
              <a:tabLst>
                <a:tab pos="1350645" algn="l"/>
              </a:tabLst>
            </a:pPr>
            <a:endParaRPr lang="en-US" sz="2000" b="1" dirty="0">
              <a:effectLst/>
              <a:latin typeface="Arial" panose="020B0604020202020204" pitchFamily="34" charset="0"/>
              <a:ea typeface="SimSun" panose="02010600030101010101" pitchFamily="2" charset="-122"/>
              <a:cs typeface="Times New Roman" panose="02020603050405020304" pitchFamily="18" charset="0"/>
            </a:endParaRPr>
          </a:p>
          <a:p>
            <a:pPr marL="1350010" indent="-1350010">
              <a:spcAft>
                <a:spcPts val="900"/>
              </a:spcAft>
              <a:tabLst>
                <a:tab pos="1350645" algn="l"/>
              </a:tabLst>
            </a:pPr>
            <a:endParaRPr lang="en-US" sz="2000" b="1" dirty="0">
              <a:ea typeface="SimSun" panose="02010600030101010101" pitchFamily="2" charset="-122"/>
              <a:cs typeface="Times New Roman" panose="02020603050405020304" pitchFamily="18" charset="0"/>
            </a:endParaRPr>
          </a:p>
          <a:p>
            <a:pPr marL="1350010" indent="-1350010">
              <a:spcAft>
                <a:spcPts val="900"/>
              </a:spcAft>
              <a:tabLst>
                <a:tab pos="1350645" algn="l"/>
              </a:tabLst>
            </a:pPr>
            <a:r>
              <a:rPr lang="en-US" sz="2000" b="1" dirty="0">
                <a:effectLst/>
                <a:latin typeface="Arial" panose="020B0604020202020204" pitchFamily="34" charset="0"/>
                <a:ea typeface="SimSun" panose="02010600030101010101" pitchFamily="2" charset="-122"/>
                <a:cs typeface="Times New Roman" panose="02020603050405020304" pitchFamily="18" charset="0"/>
              </a:rPr>
              <a:t>Source:	Nokia, Nokia Shanghai Bell</a:t>
            </a:r>
            <a:endParaRPr lang="de-DE" sz="2000" dirty="0">
              <a:effectLst/>
              <a:latin typeface="Times New Roman" panose="02020603050405020304" pitchFamily="18" charset="0"/>
              <a:ea typeface="SimSun" panose="02010600030101010101" pitchFamily="2" charset="-122"/>
            </a:endParaRPr>
          </a:p>
          <a:p>
            <a:pPr marL="1350010" indent="-1350010">
              <a:spcAft>
                <a:spcPts val="900"/>
              </a:spcAft>
              <a:tabLst>
                <a:tab pos="1350645" algn="l"/>
              </a:tabLst>
            </a:pPr>
            <a:r>
              <a:rPr lang="en-GB" sz="2000" b="1" dirty="0">
                <a:effectLst/>
                <a:latin typeface="Arial" panose="020B0604020202020204" pitchFamily="34" charset="0"/>
                <a:ea typeface="SimSun" panose="02010600030101010101" pitchFamily="2" charset="-122"/>
              </a:rPr>
              <a:t>Title:	</a:t>
            </a:r>
            <a:r>
              <a:rPr lang="en-GB" sz="2000" b="1" kern="0" dirty="0">
                <a:cs typeface="Times New Roman" panose="02020603050405020304" pitchFamily="18" charset="0"/>
              </a:rPr>
              <a:t>SA WG 3 Status report for FS </a:t>
            </a:r>
            <a:r>
              <a:rPr lang="en-GB" sz="2000" b="1" kern="0" dirty="0" err="1">
                <a:cs typeface="Times New Roman" panose="02020603050405020304" pitchFamily="18" charset="0"/>
              </a:rPr>
              <a:t>eSBA</a:t>
            </a:r>
            <a:r>
              <a:rPr lang="en-GB" sz="2000" b="1" kern="0" dirty="0">
                <a:cs typeface="Times New Roman" panose="02020603050405020304" pitchFamily="18" charset="0"/>
              </a:rPr>
              <a:t> SEC study</a:t>
            </a:r>
            <a:endParaRPr lang="de-DE" sz="2000" b="1" kern="0" dirty="0">
              <a:cs typeface="Times New Roman" panose="02020603050405020304" pitchFamily="18" charset="0"/>
            </a:endParaRPr>
          </a:p>
          <a:p>
            <a:pPr marL="1350010" indent="-1350010">
              <a:spcAft>
                <a:spcPts val="900"/>
              </a:spcAft>
              <a:tabLst>
                <a:tab pos="1350645" algn="l"/>
              </a:tabLst>
            </a:pPr>
            <a:endParaRPr lang="de-DE" sz="2000" dirty="0">
              <a:effectLst/>
              <a:latin typeface="Times New Roman" panose="02020603050405020304" pitchFamily="18" charset="0"/>
              <a:ea typeface="SimSun" panose="02010600030101010101" pitchFamily="2" charset="-122"/>
            </a:endParaRPr>
          </a:p>
          <a:p>
            <a:pPr marL="1350010" indent="-1350010">
              <a:spcAft>
                <a:spcPts val="900"/>
              </a:spcAft>
              <a:tabLst>
                <a:tab pos="1350645" algn="l"/>
              </a:tabLst>
            </a:pPr>
            <a:r>
              <a:rPr lang="en-GB" sz="2000" b="1" dirty="0">
                <a:effectLst/>
                <a:latin typeface="Arial" panose="020B0604020202020204" pitchFamily="34" charset="0"/>
                <a:ea typeface="SimSun" panose="02010600030101010101" pitchFamily="2" charset="-122"/>
                <a:cs typeface="Times New Roman" panose="02020603050405020304" pitchFamily="18" charset="0"/>
              </a:rPr>
              <a:t>Document for:	Endorsement</a:t>
            </a:r>
            <a:endParaRPr lang="de-DE" sz="2000" dirty="0">
              <a:effectLst/>
              <a:latin typeface="Times New Roman" panose="02020603050405020304" pitchFamily="18" charset="0"/>
              <a:ea typeface="SimSun" panose="02010600030101010101" pitchFamily="2" charset="-122"/>
            </a:endParaRPr>
          </a:p>
          <a:p>
            <a:pPr marL="1350010" indent="-1350010">
              <a:spcAft>
                <a:spcPts val="900"/>
              </a:spcAft>
              <a:tabLst>
                <a:tab pos="1350645" algn="l"/>
              </a:tabLst>
            </a:pPr>
            <a:endParaRPr lang="en-GB" sz="2000" b="1" dirty="0">
              <a:effectLst/>
              <a:latin typeface="Arial" panose="020B0604020202020204" pitchFamily="34" charset="0"/>
              <a:ea typeface="SimSun" panose="02010600030101010101" pitchFamily="2" charset="-122"/>
              <a:cs typeface="Times New Roman" panose="02020603050405020304" pitchFamily="18" charset="0"/>
            </a:endParaRPr>
          </a:p>
          <a:p>
            <a:pPr marL="1350010" indent="-1350010">
              <a:spcAft>
                <a:spcPts val="900"/>
              </a:spcAft>
              <a:tabLst>
                <a:tab pos="1350645" algn="l"/>
              </a:tabLst>
            </a:pPr>
            <a:r>
              <a:rPr lang="en-GB" sz="2000" b="1" dirty="0">
                <a:effectLst/>
                <a:latin typeface="Arial" panose="020B0604020202020204" pitchFamily="34" charset="0"/>
                <a:ea typeface="SimSun" panose="02010600030101010101" pitchFamily="2" charset="-122"/>
                <a:cs typeface="Times New Roman" panose="02020603050405020304" pitchFamily="18" charset="0"/>
              </a:rPr>
              <a:t>Agenda Item:	5.24</a:t>
            </a:r>
            <a:endParaRPr lang="de-DE" sz="2000" dirty="0">
              <a:latin typeface="Times New Roman" panose="02020603050405020304" pitchFamily="18" charset="0"/>
              <a:ea typeface="SimSun" panose="02010600030101010101" pitchFamily="2" charset="-122"/>
            </a:endParaRPr>
          </a:p>
          <a:p>
            <a:pPr marL="1350010" indent="-1350010">
              <a:spcAft>
                <a:spcPts val="900"/>
              </a:spcAft>
              <a:tabLst>
                <a:tab pos="1350645" algn="l"/>
              </a:tabLst>
            </a:pPr>
            <a:endParaRPr lang="de-DE" sz="2000" b="1" kern="0" dirty="0">
              <a:effectLst/>
              <a:latin typeface="Times New Roman" panose="02020603050405020304" pitchFamily="18" charset="0"/>
              <a:ea typeface="SimSun" panose="02010600030101010101" pitchFamily="2" charset="-122"/>
              <a:cs typeface="Times New Roman" panose="02020603050405020304" pitchFamily="18" charset="0"/>
            </a:endParaRPr>
          </a:p>
          <a:p>
            <a:pPr marL="1350010" indent="-1350010">
              <a:spcAft>
                <a:spcPts val="900"/>
              </a:spcAft>
              <a:tabLst>
                <a:tab pos="1350645" algn="l"/>
              </a:tabLst>
            </a:pPr>
            <a:endParaRPr lang="en-GB" sz="2000" b="1" kern="0" dirty="0">
              <a:effectLst/>
              <a:latin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967176420"/>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p:txBody>
          <a:bodyPr>
            <a:noAutofit/>
          </a:bodyPr>
          <a:lstStyle/>
          <a:p>
            <a:pPr>
              <a:defRPr/>
            </a:pPr>
            <a:r>
              <a:rPr lang="fr-FR" dirty="0"/>
              <a:t>SA WG3 </a:t>
            </a:r>
            <a:r>
              <a:rPr lang="fr-FR" dirty="0" err="1"/>
              <a:t>Status</a:t>
            </a:r>
            <a:r>
              <a:rPr lang="fr-FR" dirty="0"/>
              <a:t> report for ‘</a:t>
            </a:r>
            <a:r>
              <a:rPr lang="fr-FR" dirty="0" err="1"/>
              <a:t>FS_eSBA_SEC</a:t>
            </a:r>
            <a:r>
              <a:rPr lang="fr-FR" dirty="0"/>
              <a:t>’</a:t>
            </a:r>
            <a:endParaRPr lang="en-GB" sz="3600" dirty="0">
              <a:effectLst>
                <a:outerShdw blurRad="38100" dist="38100" dir="2700000" algn="tl">
                  <a:srgbClr val="C0C0C0"/>
                </a:outerShdw>
              </a:effectLst>
            </a:endParaRPr>
          </a:p>
        </p:txBody>
      </p:sp>
      <p:sp>
        <p:nvSpPr>
          <p:cNvPr id="6147" name="Subtitle 6"/>
          <p:cNvSpPr>
            <a:spLocks noGrp="1"/>
          </p:cNvSpPr>
          <p:nvPr>
            <p:ph type="subTitle" idx="1"/>
          </p:nvPr>
        </p:nvSpPr>
        <p:spPr/>
        <p:txBody>
          <a:bodyPr/>
          <a:lstStyle/>
          <a:p>
            <a:pPr>
              <a:lnSpc>
                <a:spcPct val="80000"/>
              </a:lnSpc>
            </a:pPr>
            <a:br>
              <a:rPr lang="en-US" altLang="en-US" sz="2000" b="1" dirty="0"/>
            </a:br>
            <a:r>
              <a:rPr lang="en-GB" altLang="en-US" sz="1800" b="1" dirty="0">
                <a:latin typeface="Arial" charset="0"/>
              </a:rPr>
              <a:t>Anja Jerichow</a:t>
            </a:r>
            <a:endParaRPr lang="en-GB" sz="1800" b="1" dirty="0">
              <a:latin typeface="Arial" charset="0"/>
            </a:endParaRPr>
          </a:p>
          <a:p>
            <a:pPr>
              <a:lnSpc>
                <a:spcPct val="80000"/>
              </a:lnSpc>
            </a:pPr>
            <a:r>
              <a:rPr lang="en-GB" sz="1800" b="1" dirty="0">
                <a:latin typeface="Arial" charset="0"/>
              </a:rPr>
              <a:t>Nokia</a:t>
            </a:r>
          </a:p>
          <a:p>
            <a:pPr>
              <a:lnSpc>
                <a:spcPct val="80000"/>
              </a:lnSpc>
            </a:pPr>
            <a:endParaRPr lang="en-GB" sz="1800" b="1" dirty="0">
              <a:latin typeface="Arial" charset="0"/>
            </a:endParaRPr>
          </a:p>
          <a:p>
            <a:pPr>
              <a:lnSpc>
                <a:spcPct val="80000"/>
              </a:lnSpc>
            </a:pPr>
            <a:endParaRPr lang="en-GB" sz="1800" b="1" dirty="0">
              <a:latin typeface="Arial" charset="0"/>
            </a:endParaRPr>
          </a:p>
          <a:p>
            <a:pPr>
              <a:lnSpc>
                <a:spcPct val="80000"/>
              </a:lnSpc>
            </a:pPr>
            <a:r>
              <a:rPr lang="en-GB" sz="1800" b="1" dirty="0">
                <a:highlight>
                  <a:srgbClr val="FFFF00"/>
                </a:highlight>
                <a:latin typeface="Arial" charset="0"/>
              </a:rPr>
              <a:t>Updated after SA3#109</a:t>
            </a:r>
          </a:p>
          <a:p>
            <a:pPr>
              <a:lnSpc>
                <a:spcPct val="80000"/>
              </a:lnSpc>
              <a:defRPr/>
            </a:pPr>
            <a:endParaRPr lang="en-US" altLang="en-US" sz="2000" dirty="0">
              <a:latin typeface="Arial" panose="020B0604020202020204" pitchFamily="34" charset="0"/>
            </a:endParaRPr>
          </a:p>
          <a:p>
            <a:pPr>
              <a:lnSpc>
                <a:spcPct val="80000"/>
              </a:lnSpc>
              <a:defRPr/>
            </a:pPr>
            <a:endParaRPr lang="en-GB" altLang="en-US" sz="2000" dirty="0">
              <a:latin typeface="Arial" panose="020B0604020202020204" pitchFamily="34" charset="0"/>
            </a:endParaRP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405791" y="1393453"/>
            <a:ext cx="8554481" cy="5273395"/>
          </a:xfrm>
        </p:spPr>
        <p:txBody>
          <a:bodyPr/>
          <a:lstStyle/>
          <a:p>
            <a:pPr marL="342900" lvl="0" indent="-342900">
              <a:buClr>
                <a:schemeClr val="tx1"/>
              </a:buClr>
              <a:buFont typeface="Symbol" panose="05050102010706020507" pitchFamily="18" charset="2"/>
              <a:buChar char=""/>
            </a:pPr>
            <a:r>
              <a:rPr lang="en-CA" sz="1800" dirty="0">
                <a:effectLst/>
                <a:latin typeface="Calibri" panose="020F0502020204030204" pitchFamily="34" charset="0"/>
                <a:ea typeface="Times New Roman" panose="02020603050405020304" pitchFamily="18" charset="0"/>
              </a:rPr>
              <a:t>History:</a:t>
            </a:r>
          </a:p>
          <a:p>
            <a:pPr marL="628650" lvl="1" indent="-342900">
              <a:buClr>
                <a:schemeClr val="tx1"/>
              </a:buClr>
              <a:buFont typeface="Symbol" panose="05050102010706020507" pitchFamily="18" charset="2"/>
              <a:buChar char=""/>
            </a:pPr>
            <a:r>
              <a:rPr lang="en-CA" sz="1600" dirty="0">
                <a:latin typeface="Calibri" panose="020F0502020204030204" pitchFamily="34" charset="0"/>
              </a:rPr>
              <a:t>Started in Rel-17 for documenting security threats </a:t>
            </a:r>
          </a:p>
          <a:p>
            <a:pPr marL="628650" lvl="1" indent="-342900">
              <a:buClr>
                <a:schemeClr val="tx1"/>
              </a:buClr>
              <a:buFont typeface="Symbol" panose="05050102010706020507" pitchFamily="18" charset="2"/>
              <a:buChar char=""/>
            </a:pPr>
            <a:r>
              <a:rPr lang="en-CA" sz="1600" dirty="0">
                <a:latin typeface="Calibri" panose="020F0502020204030204" pitchFamily="34" charset="0"/>
              </a:rPr>
              <a:t>Conscious decision based on risk versus complexity and whether the achieved security improvements are worthwhile in continuing with normative work.</a:t>
            </a:r>
          </a:p>
          <a:p>
            <a:pPr marL="628650" lvl="1" indent="-342900">
              <a:buClr>
                <a:schemeClr val="tx1"/>
              </a:buClr>
              <a:buFont typeface="Symbol" panose="05050102010706020507" pitchFamily="18" charset="2"/>
              <a:buChar char=""/>
            </a:pPr>
            <a:r>
              <a:rPr lang="en-CA" sz="1600" dirty="0">
                <a:latin typeface="Calibri" panose="020F0502020204030204" pitchFamily="34" charset="0"/>
              </a:rPr>
              <a:t>It was decided to extend the study to Rel-18, 2 new KIs were added (N32 roaming related)</a:t>
            </a:r>
          </a:p>
          <a:p>
            <a:pPr marL="342900" lvl="0" indent="-342900">
              <a:buClr>
                <a:schemeClr val="tx1"/>
              </a:buClr>
              <a:buFont typeface="Symbol" panose="05050102010706020507" pitchFamily="18" charset="2"/>
              <a:buChar char=""/>
            </a:pPr>
            <a:r>
              <a:rPr lang="en-CA" sz="1800" dirty="0">
                <a:latin typeface="Calibri" panose="020F0502020204030204" pitchFamily="34" charset="0"/>
                <a:ea typeface="Times New Roman" panose="02020603050405020304" pitchFamily="18" charset="0"/>
              </a:rPr>
              <a:t>Report from</a:t>
            </a:r>
            <a:r>
              <a:rPr lang="en-CA" sz="1800" dirty="0">
                <a:effectLst/>
                <a:latin typeface="Calibri" panose="020F0502020204030204" pitchFamily="34" charset="0"/>
                <a:ea typeface="Times New Roman" panose="02020603050405020304" pitchFamily="18" charset="0"/>
              </a:rPr>
              <a:t> November meeting: </a:t>
            </a:r>
            <a:endParaRPr lang="en-CA" sz="2400" dirty="0">
              <a:effectLst/>
              <a:latin typeface="Calibri" panose="020F0502020204030204" pitchFamily="34" charset="0"/>
              <a:ea typeface="Times New Roman" panose="02020603050405020304" pitchFamily="18" charset="0"/>
            </a:endParaRPr>
          </a:p>
          <a:p>
            <a:pPr marL="628650" lvl="1" indent="-342900">
              <a:buClr>
                <a:schemeClr val="tx1"/>
              </a:buClr>
              <a:buFont typeface="Symbol" panose="05050102010706020507" pitchFamily="18" charset="2"/>
              <a:buChar char=""/>
            </a:pPr>
            <a:r>
              <a:rPr lang="en-CA" sz="1600" dirty="0">
                <a:latin typeface="Calibri" panose="020F0502020204030204" pitchFamily="34" charset="0"/>
                <a:cs typeface="+mn-cs"/>
              </a:rPr>
              <a:t>We concentrated on conclusions. 9 of 12 </a:t>
            </a:r>
            <a:r>
              <a:rPr lang="en-CA" sz="1600" dirty="0" err="1">
                <a:latin typeface="Calibri" panose="020F0502020204030204" pitchFamily="34" charset="0"/>
                <a:cs typeface="+mn-cs"/>
              </a:rPr>
              <a:t>Kis</a:t>
            </a:r>
            <a:r>
              <a:rPr lang="en-CA" sz="1600" dirty="0">
                <a:latin typeface="Calibri" panose="020F0502020204030204" pitchFamily="34" charset="0"/>
                <a:cs typeface="+mn-cs"/>
              </a:rPr>
              <a:t> concluded.</a:t>
            </a:r>
          </a:p>
          <a:p>
            <a:pPr marL="628650" lvl="1" indent="-342900">
              <a:buClr>
                <a:schemeClr val="tx1"/>
              </a:buClr>
              <a:buFont typeface="Symbol" panose="05050102010706020507" pitchFamily="18" charset="2"/>
              <a:buChar char=""/>
            </a:pPr>
            <a:r>
              <a:rPr lang="en-CA" sz="1600" dirty="0">
                <a:latin typeface="Calibri" panose="020F0502020204030204" pitchFamily="34" charset="0"/>
                <a:cs typeface="+mn-cs"/>
              </a:rPr>
              <a:t>Plus 2 </a:t>
            </a:r>
            <a:r>
              <a:rPr lang="en-CA" sz="1600" dirty="0" err="1">
                <a:latin typeface="Calibri" panose="020F0502020204030204" pitchFamily="34" charset="0"/>
                <a:cs typeface="+mn-cs"/>
              </a:rPr>
              <a:t>Kis</a:t>
            </a:r>
            <a:r>
              <a:rPr lang="en-CA" sz="1600" dirty="0">
                <a:latin typeface="Calibri" panose="020F0502020204030204" pitchFamily="34" charset="0"/>
                <a:cs typeface="+mn-cs"/>
              </a:rPr>
              <a:t> concluded to be outsourced in extra TR on N32 roaming, to be continued in R19. </a:t>
            </a:r>
          </a:p>
          <a:p>
            <a:pPr marL="628650" lvl="1" indent="-342900">
              <a:buClr>
                <a:schemeClr val="tx1"/>
              </a:buClr>
              <a:buFont typeface="Symbol" panose="05050102010706020507" pitchFamily="18" charset="2"/>
              <a:buChar char=""/>
            </a:pPr>
            <a:r>
              <a:rPr lang="en-CA" sz="1600" dirty="0">
                <a:latin typeface="Calibri" panose="020F0502020204030204" pitchFamily="34" charset="0"/>
                <a:cs typeface="+mn-cs"/>
              </a:rPr>
              <a:t>26 solutions overall. WID agreed for normative work on 4 KIs.</a:t>
            </a:r>
            <a:endParaRPr lang="en-CA" sz="1600" dirty="0">
              <a:effectLst/>
              <a:latin typeface="Calibri" panose="020F0502020204030204" pitchFamily="34" charset="0"/>
              <a:ea typeface="Times New Roman" panose="02020603050405020304" pitchFamily="18" charset="0"/>
            </a:endParaRPr>
          </a:p>
          <a:p>
            <a:pPr marL="342900" lvl="0" indent="-342900">
              <a:buFont typeface="Symbol" panose="05050102010706020507" pitchFamily="18" charset="2"/>
              <a:buChar char=""/>
            </a:pPr>
            <a:r>
              <a:rPr lang="en-CA" sz="1800" dirty="0">
                <a:solidFill>
                  <a:srgbClr val="0070C0"/>
                </a:solidFill>
                <a:latin typeface="Calibri" panose="020F0502020204030204" pitchFamily="34" charset="0"/>
                <a:ea typeface="Times New Roman" panose="02020603050405020304" pitchFamily="18" charset="0"/>
              </a:rPr>
              <a:t>After November meeting the following is planned:</a:t>
            </a:r>
          </a:p>
          <a:p>
            <a:pPr marL="628650" lvl="1" indent="-342900">
              <a:buClrTx/>
              <a:buFont typeface="Symbol" panose="05050102010706020507" pitchFamily="18" charset="2"/>
              <a:buChar char=""/>
            </a:pPr>
            <a:r>
              <a:rPr lang="en-CA" sz="1600" dirty="0">
                <a:solidFill>
                  <a:srgbClr val="0070C0"/>
                </a:solidFill>
                <a:latin typeface="Calibri" panose="020F0502020204030204" pitchFamily="34" charset="0"/>
              </a:rPr>
              <a:t>Prepare to send TR 33.875 for approval (clean up, update on analysis parts, resolving ENs)</a:t>
            </a:r>
          </a:p>
          <a:p>
            <a:pPr marL="628650" lvl="1" indent="-342900">
              <a:buClrTx/>
              <a:buFont typeface="Symbol" panose="05050102010706020507" pitchFamily="18" charset="2"/>
              <a:buChar char=""/>
            </a:pPr>
            <a:r>
              <a:rPr lang="en-CA" sz="1600" dirty="0">
                <a:solidFill>
                  <a:srgbClr val="0070C0"/>
                </a:solidFill>
                <a:latin typeface="Calibri" panose="020F0502020204030204" pitchFamily="34" charset="0"/>
              </a:rPr>
              <a:t>Prepare normative text additions to 33.501 as per conclusions. </a:t>
            </a:r>
          </a:p>
          <a:p>
            <a:pPr marL="628650" lvl="1" indent="-342900">
              <a:buClrTx/>
              <a:buFont typeface="Symbol" panose="05050102010706020507" pitchFamily="18" charset="2"/>
              <a:buChar char=""/>
            </a:pPr>
            <a:r>
              <a:rPr lang="en-CA" sz="1600" dirty="0">
                <a:solidFill>
                  <a:srgbClr val="0070C0"/>
                </a:solidFill>
                <a:latin typeface="Calibri" panose="020F0502020204030204" pitchFamily="34" charset="0"/>
              </a:rPr>
              <a:t>Remove KI#10 &amp; KI#12 including related solutions into new TR with SID (to be continued in Rel.19).</a:t>
            </a:r>
          </a:p>
          <a:p>
            <a:pPr marL="628650" lvl="1" indent="-342900">
              <a:buClrTx/>
              <a:buFont typeface="Symbol" panose="05050102010706020507" pitchFamily="18" charset="2"/>
              <a:buChar char=""/>
            </a:pPr>
            <a:r>
              <a:rPr lang="en-CA" sz="1600" dirty="0">
                <a:solidFill>
                  <a:srgbClr val="0070C0"/>
                </a:solidFill>
                <a:latin typeface="Calibri" panose="020F0502020204030204" pitchFamily="34" charset="0"/>
              </a:rPr>
              <a:t>Finalize Rel-18 TR 33.875 till March 2023.</a:t>
            </a:r>
          </a:p>
          <a:p>
            <a:pPr lvl="1">
              <a:spcBef>
                <a:spcPts val="0"/>
              </a:spcBef>
              <a:spcAft>
                <a:spcPts val="300"/>
              </a:spcAft>
            </a:pPr>
            <a:endParaRPr lang="en-US" altLang="zh-CN" sz="1200" dirty="0"/>
          </a:p>
        </p:txBody>
      </p:sp>
      <p:sp>
        <p:nvSpPr>
          <p:cNvPr id="3" name="TextBox 2">
            <a:extLst>
              <a:ext uri="{FF2B5EF4-FFF2-40B4-BE49-F238E27FC236}">
                <a16:creationId xmlns:a16="http://schemas.microsoft.com/office/drawing/2014/main" id="{156B83FC-25A3-44B2-9ABF-4705626AB921}"/>
              </a:ext>
            </a:extLst>
          </p:cNvPr>
          <p:cNvSpPr txBox="1"/>
          <p:nvPr/>
        </p:nvSpPr>
        <p:spPr>
          <a:xfrm>
            <a:off x="405791" y="946137"/>
            <a:ext cx="5008038" cy="369332"/>
          </a:xfrm>
          <a:prstGeom prst="rect">
            <a:avLst/>
          </a:prstGeom>
          <a:noFill/>
        </p:spPr>
        <p:txBody>
          <a:bodyPr wrap="square" rtlCol="0">
            <a:spAutoFit/>
          </a:bodyPr>
          <a:lstStyle/>
          <a:p>
            <a:r>
              <a:rPr lang="fr-FR" sz="1800" dirty="0" err="1">
                <a:solidFill>
                  <a:srgbClr val="FF0000"/>
                </a:solidFill>
              </a:rPr>
              <a:t>Overall</a:t>
            </a:r>
            <a:r>
              <a:rPr lang="fr-FR" sz="1800" dirty="0">
                <a:solidFill>
                  <a:srgbClr val="FF0000"/>
                </a:solidFill>
              </a:rPr>
              <a:t> plan</a:t>
            </a:r>
            <a:endParaRPr lang="en-US" sz="1800" dirty="0">
              <a:solidFill>
                <a:srgbClr val="FF0000"/>
              </a:solidFill>
            </a:endParaRPr>
          </a:p>
        </p:txBody>
      </p:sp>
      <p:sp>
        <p:nvSpPr>
          <p:cNvPr id="5" name="Title 4">
            <a:extLst>
              <a:ext uri="{FF2B5EF4-FFF2-40B4-BE49-F238E27FC236}">
                <a16:creationId xmlns:a16="http://schemas.microsoft.com/office/drawing/2014/main" id="{EDBCEEA4-1160-4A3B-8DB3-3270C9887918}"/>
              </a:ext>
            </a:extLst>
          </p:cNvPr>
          <p:cNvSpPr>
            <a:spLocks noGrp="1"/>
          </p:cNvSpPr>
          <p:nvPr>
            <p:ph type="title"/>
          </p:nvPr>
        </p:nvSpPr>
        <p:spPr>
          <a:xfrm>
            <a:off x="362763" y="-230157"/>
            <a:ext cx="6827838" cy="906977"/>
          </a:xfrm>
        </p:spPr>
        <p:txBody>
          <a:bodyPr/>
          <a:lstStyle/>
          <a:p>
            <a:r>
              <a:rPr lang="en-US" sz="3200" dirty="0">
                <a:solidFill>
                  <a:srgbClr val="FF0000"/>
                </a:solidFill>
              </a:rPr>
              <a:t>‘</a:t>
            </a:r>
            <a:r>
              <a:rPr lang="en-US" sz="3200" dirty="0" err="1">
                <a:solidFill>
                  <a:srgbClr val="FF0000"/>
                </a:solidFill>
              </a:rPr>
              <a:t>FS_eSBA_SEC</a:t>
            </a:r>
            <a:r>
              <a:rPr lang="en-US" sz="3200" dirty="0">
                <a:solidFill>
                  <a:srgbClr val="FF0000"/>
                </a:solidFill>
              </a:rPr>
              <a:t>’ Status after SA3#109  </a:t>
            </a:r>
          </a:p>
        </p:txBody>
      </p:sp>
    </p:spTree>
    <p:extLst>
      <p:ext uri="{BB962C8B-B14F-4D97-AF65-F5344CB8AC3E}">
        <p14:creationId xmlns:p14="http://schemas.microsoft.com/office/powerpoint/2010/main" val="539970028"/>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4">
            <a:extLst>
              <a:ext uri="{FF2B5EF4-FFF2-40B4-BE49-F238E27FC236}">
                <a16:creationId xmlns:a16="http://schemas.microsoft.com/office/drawing/2014/main" id="{0C460251-77A8-48CE-AADB-326E505C80B5}"/>
              </a:ext>
            </a:extLst>
          </p:cNvPr>
          <p:cNvGraphicFramePr>
            <a:graphicFrameLocks noGrp="1"/>
          </p:cNvGraphicFramePr>
          <p:nvPr>
            <p:ph sz="half" idx="2"/>
            <p:extLst>
              <p:ext uri="{D42A27DB-BD31-4B8C-83A1-F6EECF244321}">
                <p14:modId xmlns:p14="http://schemas.microsoft.com/office/powerpoint/2010/main" val="2923042686"/>
              </p:ext>
            </p:extLst>
          </p:nvPr>
        </p:nvGraphicFramePr>
        <p:xfrm>
          <a:off x="107930" y="361996"/>
          <a:ext cx="8811830" cy="6687371"/>
        </p:xfrm>
        <a:graphic>
          <a:graphicData uri="http://schemas.openxmlformats.org/drawingml/2006/table">
            <a:tbl>
              <a:tblPr firstRow="1" bandRow="1">
                <a:tableStyleId>{5C22544A-7EE6-4342-B048-85BDC9FD1C3A}</a:tableStyleId>
              </a:tblPr>
              <a:tblGrid>
                <a:gridCol w="1708170">
                  <a:extLst>
                    <a:ext uri="{9D8B030D-6E8A-4147-A177-3AD203B41FA5}">
                      <a16:colId xmlns:a16="http://schemas.microsoft.com/office/drawing/2014/main" val="1084802273"/>
                    </a:ext>
                  </a:extLst>
                </a:gridCol>
                <a:gridCol w="355600">
                  <a:extLst>
                    <a:ext uri="{9D8B030D-6E8A-4147-A177-3AD203B41FA5}">
                      <a16:colId xmlns:a16="http://schemas.microsoft.com/office/drawing/2014/main" val="2334763832"/>
                    </a:ext>
                  </a:extLst>
                </a:gridCol>
                <a:gridCol w="4114800">
                  <a:extLst>
                    <a:ext uri="{9D8B030D-6E8A-4147-A177-3AD203B41FA5}">
                      <a16:colId xmlns:a16="http://schemas.microsoft.com/office/drawing/2014/main" val="368405616"/>
                    </a:ext>
                  </a:extLst>
                </a:gridCol>
                <a:gridCol w="2633260">
                  <a:extLst>
                    <a:ext uri="{9D8B030D-6E8A-4147-A177-3AD203B41FA5}">
                      <a16:colId xmlns:a16="http://schemas.microsoft.com/office/drawing/2014/main" val="666416306"/>
                    </a:ext>
                  </a:extLst>
                </a:gridCol>
              </a:tblGrid>
              <a:tr h="207716">
                <a:tc>
                  <a:txBody>
                    <a:bodyPr/>
                    <a:lstStyle/>
                    <a:p>
                      <a:r>
                        <a:rPr lang="en-US" sz="800" dirty="0"/>
                        <a:t>Key Issues</a:t>
                      </a:r>
                    </a:p>
                  </a:txBody>
                  <a:tcPr/>
                </a:tc>
                <a:tc>
                  <a:txBody>
                    <a:bodyPr/>
                    <a:lstStyle/>
                    <a:p>
                      <a:r>
                        <a:rPr lang="en-US" sz="800" dirty="0"/>
                        <a:t> Sol.</a:t>
                      </a:r>
                    </a:p>
                  </a:txBody>
                  <a:tcPr/>
                </a:tc>
                <a:tc>
                  <a:txBody>
                    <a:bodyPr/>
                    <a:lstStyle/>
                    <a:p>
                      <a:r>
                        <a:rPr lang="en-US" sz="800" dirty="0"/>
                        <a:t>-- what is it about</a:t>
                      </a:r>
                    </a:p>
                  </a:txBody>
                  <a:tcPr/>
                </a:tc>
                <a:tc>
                  <a:txBody>
                    <a:bodyPr/>
                    <a:lstStyle/>
                    <a:p>
                      <a:r>
                        <a:rPr lang="en-US" sz="800" dirty="0"/>
                        <a:t>-- comments</a:t>
                      </a:r>
                    </a:p>
                  </a:txBody>
                  <a:tcPr/>
                </a:tc>
                <a:extLst>
                  <a:ext uri="{0D108BD9-81ED-4DB2-BD59-A6C34878D82A}">
                    <a16:rowId xmlns:a16="http://schemas.microsoft.com/office/drawing/2014/main" val="859629202"/>
                  </a:ext>
                </a:extLst>
              </a:tr>
              <a:tr h="443401">
                <a:tc>
                  <a:txBody>
                    <a:bodyPr/>
                    <a:lstStyle/>
                    <a:p>
                      <a:r>
                        <a:rPr lang="en-GB" sz="800" kern="1200" dirty="0">
                          <a:solidFill>
                            <a:schemeClr val="tx1"/>
                          </a:solidFill>
                          <a:effectLst/>
                          <a:latin typeface="+mn-lt"/>
                          <a:ea typeface="+mn-ea"/>
                          <a:cs typeface="+mn-cs"/>
                        </a:rPr>
                        <a:t>#1: Authentication of NRF and NF Service Producer in indirect communication</a:t>
                      </a:r>
                      <a:endParaRPr lang="en-US" sz="800" dirty="0">
                        <a:solidFill>
                          <a:schemeClr val="tx1"/>
                        </a:solidFill>
                      </a:endParaRPr>
                    </a:p>
                  </a:txBody>
                  <a:tcPr/>
                </a:tc>
                <a:tc>
                  <a:txBody>
                    <a:bodyPr/>
                    <a:lstStyle/>
                    <a:p>
                      <a:r>
                        <a:rPr lang="en-US" sz="800" dirty="0">
                          <a:solidFill>
                            <a:schemeClr val="tx1"/>
                          </a:solidFill>
                        </a:rPr>
                        <a:t>#1</a:t>
                      </a:r>
                    </a:p>
                    <a:p>
                      <a:r>
                        <a:rPr lang="en-US" sz="800" dirty="0">
                          <a:solidFill>
                            <a:schemeClr val="tx1"/>
                          </a:solidFill>
                        </a:rPr>
                        <a:t>#6</a:t>
                      </a:r>
                    </a:p>
                    <a:p>
                      <a:r>
                        <a:rPr lang="en-US" sz="800" dirty="0">
                          <a:solidFill>
                            <a:schemeClr val="tx1"/>
                          </a:solidFill>
                        </a:rPr>
                        <a:t>#13</a:t>
                      </a:r>
                    </a:p>
                  </a:txBody>
                  <a:tcPr/>
                </a:tc>
                <a:tc>
                  <a:txBody>
                    <a:bodyPr/>
                    <a:lstStyle/>
                    <a:p>
                      <a:r>
                        <a:rPr lang="en-US" sz="800" dirty="0">
                          <a:solidFill>
                            <a:schemeClr val="tx1"/>
                          </a:solidFill>
                        </a:rPr>
                        <a:t>KI#1 is to allow an NF Service Consumer to authenticate an NRF or an NF Service Producer in the scenario of indirect communication via an SCP. Three solutions (Solution #1, #6 and #13).</a:t>
                      </a:r>
                    </a:p>
                  </a:txBody>
                  <a:tcPr/>
                </a:tc>
                <a:tc>
                  <a:txBody>
                    <a:bodyPr/>
                    <a:lstStyle/>
                    <a:p>
                      <a:r>
                        <a:rPr lang="en-US" sz="800" dirty="0">
                          <a:solidFill>
                            <a:schemeClr val="tx1"/>
                          </a:solidFill>
                        </a:rPr>
                        <a:t>No normative solution is pursued for addressing this KI.</a:t>
                      </a:r>
                      <a:endParaRPr lang="en-US" sz="800" dirty="0">
                        <a:solidFill>
                          <a:schemeClr val="tx1"/>
                        </a:solidFill>
                        <a:highlight>
                          <a:srgbClr val="FFFF00"/>
                        </a:highlight>
                      </a:endParaRPr>
                    </a:p>
                  </a:txBody>
                  <a:tcPr/>
                </a:tc>
                <a:extLst>
                  <a:ext uri="{0D108BD9-81ED-4DB2-BD59-A6C34878D82A}">
                    <a16:rowId xmlns:a16="http://schemas.microsoft.com/office/drawing/2014/main" val="2172544180"/>
                  </a:ext>
                </a:extLst>
              </a:tr>
              <a:tr h="325161">
                <a:tc>
                  <a:txBody>
                    <a:bodyPr/>
                    <a:lstStyle/>
                    <a:p>
                      <a:r>
                        <a:rPr lang="en-GB" sz="800" kern="1200" dirty="0">
                          <a:solidFill>
                            <a:schemeClr val="tx1"/>
                          </a:solidFill>
                          <a:effectLst/>
                          <a:latin typeface="+mn-lt"/>
                          <a:ea typeface="+mn-ea"/>
                          <a:cs typeface="+mn-cs"/>
                        </a:rPr>
                        <a:t>#2: SCP security domains</a:t>
                      </a:r>
                      <a:endParaRPr lang="en-US" sz="800" dirty="0">
                        <a:solidFill>
                          <a:schemeClr val="tx1"/>
                        </a:solidFill>
                      </a:endParaRPr>
                    </a:p>
                  </a:txBody>
                  <a:tcPr/>
                </a:tc>
                <a:tc>
                  <a:txBody>
                    <a:bodyPr/>
                    <a:lstStyle/>
                    <a:p>
                      <a:r>
                        <a:rPr lang="en-US" sz="800" dirty="0">
                          <a:solidFill>
                            <a:schemeClr val="tx1"/>
                          </a:solidFill>
                        </a:rPr>
                        <a:t>#14</a:t>
                      </a:r>
                    </a:p>
                  </a:txBody>
                  <a:tcPr/>
                </a:tc>
                <a:tc>
                  <a:txBody>
                    <a:bodyPr/>
                    <a:lstStyle/>
                    <a:p>
                      <a:pPr marL="88900" indent="0">
                        <a:lnSpc>
                          <a:spcPct val="115000"/>
                        </a:lnSpc>
                        <a:spcAft>
                          <a:spcPts val="600"/>
                        </a:spcAft>
                      </a:pPr>
                      <a:r>
                        <a:rPr lang="en-US" sz="800" kern="1200" dirty="0">
                          <a:solidFill>
                            <a:schemeClr val="tx1"/>
                          </a:solidFill>
                          <a:latin typeface="+mn-lt"/>
                          <a:ea typeface="+mn-ea"/>
                          <a:cs typeface="+mn-cs"/>
                        </a:rPr>
                        <a:t>This key issue takes into account the different deployment models in intra-PLMN authorization requests.</a:t>
                      </a:r>
                      <a:endParaRPr lang="de-DE" sz="800" kern="1200" dirty="0">
                        <a:solidFill>
                          <a:schemeClr val="tx1"/>
                        </a:solidFill>
                        <a:latin typeface="+mn-lt"/>
                        <a:ea typeface="+mn-ea"/>
                        <a:cs typeface="+mn-cs"/>
                      </a:endParaRPr>
                    </a:p>
                  </a:txBody>
                  <a:tcPr marL="9525" marR="9525" marT="9525" marB="9525"/>
                </a:tc>
                <a:tc>
                  <a:txBody>
                    <a:bodyPr/>
                    <a:lstStyle/>
                    <a:p>
                      <a:r>
                        <a:rPr lang="en-US" sz="800" dirty="0">
                          <a:solidFill>
                            <a:schemeClr val="tx1"/>
                          </a:solidFill>
                        </a:rPr>
                        <a:t>The topic is not followed up normatively.</a:t>
                      </a:r>
                      <a:endParaRPr lang="en-US" sz="800" dirty="0">
                        <a:solidFill>
                          <a:schemeClr val="tx1"/>
                        </a:solidFill>
                        <a:highlight>
                          <a:srgbClr val="00FF00"/>
                        </a:highlight>
                      </a:endParaRPr>
                    </a:p>
                  </a:txBody>
                  <a:tcPr/>
                </a:tc>
                <a:extLst>
                  <a:ext uri="{0D108BD9-81ED-4DB2-BD59-A6C34878D82A}">
                    <a16:rowId xmlns:a16="http://schemas.microsoft.com/office/drawing/2014/main" val="1313291565"/>
                  </a:ext>
                </a:extLst>
              </a:tr>
              <a:tr h="343506">
                <a:tc>
                  <a:txBody>
                    <a:bodyPr/>
                    <a:lstStyle/>
                    <a:p>
                      <a:r>
                        <a:rPr lang="en-GB" sz="800" kern="1200" dirty="0">
                          <a:solidFill>
                            <a:schemeClr val="tx1"/>
                          </a:solidFill>
                          <a:effectLst/>
                          <a:latin typeface="+mn-lt"/>
                          <a:ea typeface="+mn-ea"/>
                          <a:cs typeface="+mn-cs"/>
                        </a:rPr>
                        <a:t>#3: Service access authorization in the "Subscribe-Notify" scenarios</a:t>
                      </a:r>
                      <a:endParaRPr lang="en-US" sz="800" dirty="0">
                        <a:solidFill>
                          <a:schemeClr val="tx1"/>
                        </a:solidFill>
                      </a:endParaRPr>
                    </a:p>
                  </a:txBody>
                  <a:tcPr/>
                </a:tc>
                <a:tc>
                  <a:txBody>
                    <a:bodyPr/>
                    <a:lstStyle/>
                    <a:p>
                      <a:r>
                        <a:rPr lang="en-US" sz="800" dirty="0">
                          <a:solidFill>
                            <a:schemeClr val="tx1"/>
                          </a:solidFill>
                        </a:rPr>
                        <a:t>#12</a:t>
                      </a:r>
                    </a:p>
                    <a:p>
                      <a:r>
                        <a:rPr lang="en-US" sz="800" dirty="0">
                          <a:solidFill>
                            <a:schemeClr val="tx1"/>
                          </a:solidFill>
                        </a:rPr>
                        <a:t>#15</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kern="1200" dirty="0">
                          <a:solidFill>
                            <a:schemeClr val="dk1"/>
                          </a:solidFill>
                          <a:latin typeface="+mn-lt"/>
                          <a:ea typeface="+mn-ea"/>
                          <a:cs typeface="+mn-cs"/>
                        </a:rPr>
                        <a:t>KI on subscribe notify: how to assure that the notification messages could be only forwarded to an NF that has been authorized (by the NRF) to receive notifications.</a:t>
                      </a:r>
                      <a:endParaRPr lang="de-DE" sz="800" kern="1200" dirty="0">
                        <a:solidFill>
                          <a:schemeClr val="dk1"/>
                        </a:solidFill>
                        <a:latin typeface="+mn-lt"/>
                        <a:ea typeface="+mn-ea"/>
                        <a:cs typeface="+mn-cs"/>
                      </a:endParaRPr>
                    </a:p>
                    <a:p>
                      <a:endParaRPr lang="en-US" sz="800" dirty="0">
                        <a:solidFill>
                          <a:schemeClr val="tx1"/>
                        </a:solidFill>
                      </a:endParaRPr>
                    </a:p>
                  </a:txBody>
                  <a:tcPr/>
                </a:tc>
                <a:tc>
                  <a:txBody>
                    <a:bodyPr/>
                    <a:lstStyle/>
                    <a:p>
                      <a:r>
                        <a:rPr lang="en-US" sz="800" dirty="0">
                          <a:solidFill>
                            <a:schemeClr val="tx1"/>
                          </a:solidFill>
                        </a:rPr>
                        <a:t>No normative work on the solutions described in this study is pursued, but 33.501 needs to be updated with a clarification that token-based authorization also applies to subscribe and unsubscribe operations.</a:t>
                      </a:r>
                    </a:p>
                  </a:txBody>
                  <a:tcPr/>
                </a:tc>
                <a:extLst>
                  <a:ext uri="{0D108BD9-81ED-4DB2-BD59-A6C34878D82A}">
                    <a16:rowId xmlns:a16="http://schemas.microsoft.com/office/drawing/2014/main" val="132437073"/>
                  </a:ext>
                </a:extLst>
              </a:tr>
              <a:tr h="407793">
                <a:tc>
                  <a:txBody>
                    <a:bodyPr/>
                    <a:lstStyle/>
                    <a:p>
                      <a:r>
                        <a:rPr lang="en-US" sz="800" dirty="0">
                          <a:solidFill>
                            <a:schemeClr val="tx1"/>
                          </a:solidFill>
                        </a:rPr>
                        <a:t>#4: Authorization of SCP to act on behalf of an NF or another SCP</a:t>
                      </a:r>
                    </a:p>
                  </a:txBody>
                  <a:tcPr/>
                </a:tc>
                <a:tc>
                  <a:txBody>
                    <a:bodyPr/>
                    <a:lstStyle/>
                    <a:p>
                      <a:r>
                        <a:rPr lang="en-US" sz="800" dirty="0">
                          <a:solidFill>
                            <a:schemeClr val="tx1"/>
                          </a:solidFill>
                        </a:rPr>
                        <a:t>#2</a:t>
                      </a:r>
                    </a:p>
                    <a:p>
                      <a:r>
                        <a:rPr lang="en-US" sz="800" dirty="0">
                          <a:solidFill>
                            <a:schemeClr val="tx1"/>
                          </a:solidFill>
                        </a:rPr>
                        <a:t>#3</a:t>
                      </a:r>
                    </a:p>
                  </a:txBody>
                  <a:tcPr/>
                </a:tc>
                <a:tc>
                  <a:txBody>
                    <a:bodyPr/>
                    <a:lstStyle/>
                    <a:p>
                      <a:r>
                        <a:rPr lang="en-US" sz="800" dirty="0">
                          <a:solidFill>
                            <a:schemeClr val="tx1"/>
                          </a:solidFill>
                        </a:rPr>
                        <a:t>KI is about authorization of SCP to request services on behalf of an NF or of another SCP and how this authorization is verified by the NRF or NF Service Producer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rPr>
                        <a:t>No normative solution is pursued for addressing this KI. </a:t>
                      </a:r>
                      <a:endParaRPr lang="en-US" sz="800" dirty="0">
                        <a:solidFill>
                          <a:schemeClr val="tx1"/>
                        </a:solidFill>
                        <a:highlight>
                          <a:srgbClr val="FFFF00"/>
                        </a:highlight>
                      </a:endParaRPr>
                    </a:p>
                  </a:txBody>
                  <a:tcPr/>
                </a:tc>
                <a:extLst>
                  <a:ext uri="{0D108BD9-81ED-4DB2-BD59-A6C34878D82A}">
                    <a16:rowId xmlns:a16="http://schemas.microsoft.com/office/drawing/2014/main" val="752758124"/>
                  </a:ext>
                </a:extLst>
              </a:tr>
              <a:tr h="650897">
                <a:tc>
                  <a:txBody>
                    <a:bodyPr/>
                    <a:lstStyle/>
                    <a:p>
                      <a:r>
                        <a:rPr lang="en-US" sz="800" dirty="0">
                          <a:solidFill>
                            <a:schemeClr val="tx1"/>
                          </a:solidFill>
                        </a:rPr>
                        <a:t>#5: End-to-end integrity protection of HTTP messages</a:t>
                      </a:r>
                    </a:p>
                  </a:txBody>
                  <a:tcPr/>
                </a:tc>
                <a:tc>
                  <a:txBody>
                    <a:bodyPr/>
                    <a:lstStyle/>
                    <a:p>
                      <a:r>
                        <a:rPr lang="en-US" sz="800" dirty="0">
                          <a:solidFill>
                            <a:schemeClr val="tx1"/>
                          </a:solidFill>
                        </a:rPr>
                        <a:t>#4</a:t>
                      </a:r>
                    </a:p>
                    <a:p>
                      <a:r>
                        <a:rPr lang="en-US" sz="800" dirty="0">
                          <a:solidFill>
                            <a:schemeClr val="tx1"/>
                          </a:solidFill>
                        </a:rPr>
                        <a:t>#5</a:t>
                      </a:r>
                    </a:p>
                    <a:p>
                      <a:r>
                        <a:rPr lang="en-US" sz="800" dirty="0">
                          <a:solidFill>
                            <a:schemeClr val="tx1"/>
                          </a:solidFill>
                        </a:rPr>
                        <a:t>#8</a:t>
                      </a:r>
                    </a:p>
                    <a:p>
                      <a:r>
                        <a:rPr lang="en-US" sz="800" dirty="0">
                          <a:solidFill>
                            <a:schemeClr val="tx1"/>
                          </a:solidFill>
                        </a:rPr>
                        <a:t>#16</a:t>
                      </a:r>
                    </a:p>
                  </a:txBody>
                  <a:tcPr/>
                </a:tc>
                <a:tc>
                  <a:txBody>
                    <a:bodyPr/>
                    <a:lstStyle/>
                    <a:p>
                      <a:r>
                        <a:rPr lang="en-US" sz="800" dirty="0">
                          <a:solidFill>
                            <a:schemeClr val="tx1"/>
                          </a:solidFill>
                        </a:rPr>
                        <a:t>KI is about how end-to-end integrity protection of HTTP messages can be achieved while at the same time continue to allow the SCP to perform necessary mediation of HTTP messages.</a:t>
                      </a:r>
                    </a:p>
                  </a:txBody>
                  <a:tcPr/>
                </a:tc>
                <a:tc>
                  <a:txBody>
                    <a:bodyPr/>
                    <a:lstStyle/>
                    <a:p>
                      <a:r>
                        <a:rPr lang="en-US" sz="800" dirty="0">
                          <a:solidFill>
                            <a:schemeClr val="tx1"/>
                          </a:solidFill>
                        </a:rPr>
                        <a:t>No normative solution to be pursued for addressing this KI.</a:t>
                      </a:r>
                    </a:p>
                  </a:txBody>
                  <a:tcPr/>
                </a:tc>
                <a:extLst>
                  <a:ext uri="{0D108BD9-81ED-4DB2-BD59-A6C34878D82A}">
                    <a16:rowId xmlns:a16="http://schemas.microsoft.com/office/drawing/2014/main" val="1794121967"/>
                  </a:ext>
                </a:extLst>
              </a:tr>
              <a:tr h="284197">
                <a:tc>
                  <a:txBody>
                    <a:bodyPr/>
                    <a:lstStyle/>
                    <a:p>
                      <a:r>
                        <a:rPr lang="en-US" sz="800" dirty="0">
                          <a:solidFill>
                            <a:schemeClr val="tx1"/>
                          </a:solidFill>
                        </a:rPr>
                        <a:t>#6: Access token usage by all NFs of an NF set</a:t>
                      </a:r>
                    </a:p>
                  </a:txBody>
                  <a:tcPr/>
                </a:tc>
                <a:tc>
                  <a:txBody>
                    <a:bodyPr/>
                    <a:lstStyle/>
                    <a:p>
                      <a:r>
                        <a:rPr lang="en-US" sz="800" dirty="0">
                          <a:solidFill>
                            <a:schemeClr val="tx1"/>
                          </a:solidFill>
                        </a:rPr>
                        <a:t>#7</a:t>
                      </a:r>
                    </a:p>
                  </a:txBody>
                  <a:tcPr/>
                </a:tc>
                <a:tc>
                  <a:txBody>
                    <a:bodyPr/>
                    <a:lstStyle/>
                    <a:p>
                      <a:r>
                        <a:rPr lang="en-US" sz="800" dirty="0">
                          <a:solidFill>
                            <a:schemeClr val="tx1"/>
                          </a:solidFill>
                        </a:rPr>
                        <a:t>KI is about whether to allow an access token for NF Set.</a:t>
                      </a:r>
                    </a:p>
                    <a:p>
                      <a:r>
                        <a:rPr lang="en-US" sz="800" dirty="0" err="1">
                          <a:solidFill>
                            <a:schemeClr val="tx1"/>
                          </a:solidFill>
                        </a:rPr>
                        <a:t>Ie</a:t>
                      </a:r>
                      <a:r>
                        <a:rPr lang="en-US" sz="800" dirty="0">
                          <a:solidFill>
                            <a:schemeClr val="tx1"/>
                          </a:solidFill>
                        </a:rPr>
                        <a:t>. any NF in a NF Set targeting a service of an existing resource can use an access token provided to a NF Set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rPr>
                        <a:t>No normative solution to be pursued for addressing this KI. </a:t>
                      </a:r>
                      <a:endParaRPr lang="en-US" sz="800" dirty="0">
                        <a:solidFill>
                          <a:schemeClr val="tx1"/>
                        </a:solidFill>
                        <a:highlight>
                          <a:srgbClr val="FFFF00"/>
                        </a:highlight>
                      </a:endParaRPr>
                    </a:p>
                  </a:txBody>
                  <a:tcPr/>
                </a:tc>
                <a:extLst>
                  <a:ext uri="{0D108BD9-81ED-4DB2-BD59-A6C34878D82A}">
                    <a16:rowId xmlns:a16="http://schemas.microsoft.com/office/drawing/2014/main" val="2968555377"/>
                  </a:ext>
                </a:extLst>
              </a:tr>
              <a:tr h="212890">
                <a:tc>
                  <a:txBody>
                    <a:bodyPr/>
                    <a:lstStyle/>
                    <a:p>
                      <a:r>
                        <a:rPr lang="en-US" sz="800" dirty="0">
                          <a:solidFill>
                            <a:schemeClr val="tx1"/>
                          </a:solidFill>
                        </a:rPr>
                        <a:t>#7: Authorization mechanism determination</a:t>
                      </a:r>
                    </a:p>
                  </a:txBody>
                  <a:tcPr/>
                </a:tc>
                <a:tc>
                  <a:txBody>
                    <a:bodyPr/>
                    <a:lstStyle/>
                    <a:p>
                      <a:r>
                        <a:rPr lang="en-US" sz="800" dirty="0">
                          <a:solidFill>
                            <a:schemeClr val="tx1"/>
                          </a:solidFill>
                        </a:rPr>
                        <a:t>#9</a:t>
                      </a:r>
                    </a:p>
                    <a:p>
                      <a:r>
                        <a:rPr lang="en-US" sz="800" dirty="0">
                          <a:solidFill>
                            <a:schemeClr val="tx1"/>
                          </a:solidFill>
                        </a:rPr>
                        <a:t>#17</a:t>
                      </a:r>
                    </a:p>
                    <a:p>
                      <a:r>
                        <a:rPr lang="en-US" sz="800" dirty="0">
                          <a:solidFill>
                            <a:srgbClr val="FF0000"/>
                          </a:solidFill>
                        </a:rPr>
                        <a:t>#24</a:t>
                      </a:r>
                    </a:p>
                  </a:txBody>
                  <a:tcPr/>
                </a:tc>
                <a:tc>
                  <a:txBody>
                    <a:bodyPr/>
                    <a:lstStyle/>
                    <a:p>
                      <a:r>
                        <a:rPr lang="en-US" sz="800" dirty="0">
                          <a:solidFill>
                            <a:schemeClr val="tx1"/>
                          </a:solidFill>
                        </a:rPr>
                        <a:t>KI is about how to handle the case that one operator uses token-based authorization, and its roaming partner uses static authorization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rPr>
                        <a:t>In this study no normative work is pursued. </a:t>
                      </a:r>
                      <a:endParaRPr lang="en-US" sz="800" dirty="0">
                        <a:solidFill>
                          <a:schemeClr val="tx1"/>
                        </a:solidFill>
                        <a:highlight>
                          <a:srgbClr val="FFFF00"/>
                        </a:highlight>
                      </a:endParaRPr>
                    </a:p>
                  </a:txBody>
                  <a:tcPr/>
                </a:tc>
                <a:extLst>
                  <a:ext uri="{0D108BD9-81ED-4DB2-BD59-A6C34878D82A}">
                    <a16:rowId xmlns:a16="http://schemas.microsoft.com/office/drawing/2014/main" val="123492062"/>
                  </a:ext>
                </a:extLst>
              </a:tr>
              <a:tr h="2401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rPr>
                        <a:t>#8: Service access authorization requirements in intra-PLMN scenarios for PLMN deploying multiple NRFs (in OAuth2.0 AS role)</a:t>
                      </a:r>
                    </a:p>
                  </a:txBody>
                  <a:tcPr/>
                </a:tc>
                <a:tc>
                  <a:txBody>
                    <a:bodyPr/>
                    <a:lstStyle/>
                    <a:p>
                      <a:r>
                        <a:rPr lang="en-US" sz="800" dirty="0">
                          <a:solidFill>
                            <a:schemeClr val="tx1"/>
                          </a:solidFill>
                        </a:rPr>
                        <a:t>#10</a:t>
                      </a:r>
                    </a:p>
                  </a:txBody>
                  <a:tcPr/>
                </a:tc>
                <a:tc>
                  <a:txBody>
                    <a:bodyPr/>
                    <a:lstStyle/>
                    <a:p>
                      <a:endParaRPr lang="en-US" sz="800" dirty="0">
                        <a:solidFill>
                          <a:schemeClr val="tx1"/>
                        </a:solidFill>
                      </a:endParaRPr>
                    </a:p>
                  </a:txBody>
                  <a:tcPr/>
                </a:tc>
                <a:tc>
                  <a:txBody>
                    <a:bodyPr/>
                    <a:lstStyle/>
                    <a:p>
                      <a:r>
                        <a:rPr lang="en-US" sz="800" dirty="0">
                          <a:solidFill>
                            <a:schemeClr val="tx1"/>
                          </a:solidFill>
                        </a:rPr>
                        <a:t>Normative text to be added: a new clause to TS 33.501 to clarify NRF deployment scenarios</a:t>
                      </a:r>
                    </a:p>
                  </a:txBody>
                  <a:tcPr/>
                </a:tc>
                <a:extLst>
                  <a:ext uri="{0D108BD9-81ED-4DB2-BD59-A6C34878D82A}">
                    <a16:rowId xmlns:a16="http://schemas.microsoft.com/office/drawing/2014/main" val="855035505"/>
                  </a:ext>
                </a:extLst>
              </a:tr>
              <a:tr h="336540">
                <a:tc>
                  <a:txBody>
                    <a:bodyPr/>
                    <a:lstStyle/>
                    <a:p>
                      <a:r>
                        <a:rPr lang="en-US" sz="800" dirty="0">
                          <a:solidFill>
                            <a:schemeClr val="tx1"/>
                          </a:solidFill>
                        </a:rPr>
                        <a:t>#9: Authorization for Inter-Slice Access</a:t>
                      </a:r>
                    </a:p>
                  </a:txBody>
                  <a:tcPr/>
                </a:tc>
                <a:tc>
                  <a:txBody>
                    <a:bodyPr/>
                    <a:lstStyle/>
                    <a:p>
                      <a:r>
                        <a:rPr lang="en-US" sz="800" dirty="0">
                          <a:solidFill>
                            <a:schemeClr val="tx1"/>
                          </a:solidFill>
                        </a:rPr>
                        <a:t>#11</a:t>
                      </a:r>
                    </a:p>
                    <a:p>
                      <a:r>
                        <a:rPr lang="en-US" sz="800" dirty="0">
                          <a:solidFill>
                            <a:schemeClr val="tx1"/>
                          </a:solidFill>
                        </a:rPr>
                        <a:t>#18</a:t>
                      </a:r>
                    </a:p>
                  </a:txBody>
                  <a:tcPr/>
                </a:tc>
                <a:tc>
                  <a:txBody>
                    <a:bodyPr/>
                    <a:lstStyle/>
                    <a:p>
                      <a:r>
                        <a:rPr lang="en-US" sz="800" dirty="0">
                          <a:solidFill>
                            <a:schemeClr val="tx1"/>
                          </a:solidFill>
                        </a:rPr>
                        <a:t>KI is about how to prevent any malicious entity (for instance a NF Service Consumer) from accessing a slice it is not authorized to access, or from requesting a service from a slice which it is not authorized to access</a:t>
                      </a:r>
                    </a:p>
                  </a:txBody>
                  <a:tcPr/>
                </a:tc>
                <a:tc>
                  <a:txBody>
                    <a:bodyPr/>
                    <a:lstStyle/>
                    <a:p>
                      <a:r>
                        <a:rPr lang="en-US" sz="800" dirty="0">
                          <a:solidFill>
                            <a:schemeClr val="tx1"/>
                          </a:solidFill>
                        </a:rPr>
                        <a:t>Normative text in clause 13.4.1.1.2. of TS 33.501 will be added  together with 2 requirements in line with spl#18.</a:t>
                      </a:r>
                    </a:p>
                  </a:txBody>
                  <a:tcPr/>
                </a:tc>
                <a:extLst>
                  <a:ext uri="{0D108BD9-81ED-4DB2-BD59-A6C34878D82A}">
                    <a16:rowId xmlns:a16="http://schemas.microsoft.com/office/drawing/2014/main" val="3402655246"/>
                  </a:ext>
                </a:extLst>
              </a:tr>
              <a:tr h="325161">
                <a:tc>
                  <a:txBody>
                    <a:bodyPr/>
                    <a:lstStyle/>
                    <a:p>
                      <a:r>
                        <a:rPr lang="en-US" sz="800" dirty="0">
                          <a:solidFill>
                            <a:schemeClr val="tx1"/>
                          </a:solidFill>
                        </a:rPr>
                        <a:t>#10: N32 security in mediated roaming scenarios</a:t>
                      </a:r>
                    </a:p>
                  </a:txBody>
                  <a:tcPr/>
                </a:tc>
                <a:tc>
                  <a:txBody>
                    <a:bodyPr/>
                    <a:lstStyle/>
                    <a:p>
                      <a:r>
                        <a:rPr lang="en-US" sz="800" dirty="0">
                          <a:solidFill>
                            <a:schemeClr val="tx1"/>
                          </a:solidFill>
                        </a:rPr>
                        <a:t>#20</a:t>
                      </a:r>
                    </a:p>
                    <a:p>
                      <a:r>
                        <a:rPr lang="en-US" sz="800" dirty="0">
                          <a:solidFill>
                            <a:srgbClr val="FF0000"/>
                          </a:solidFill>
                        </a:rPr>
                        <a:t>#23</a:t>
                      </a:r>
                    </a:p>
                    <a:p>
                      <a:r>
                        <a:rPr lang="en-US" sz="800" dirty="0">
                          <a:solidFill>
                            <a:srgbClr val="FF0000"/>
                          </a:solidFill>
                        </a:rPr>
                        <a:t>#25</a:t>
                      </a:r>
                    </a:p>
                  </a:txBody>
                  <a:tcPr/>
                </a:tc>
                <a:tc>
                  <a:txBody>
                    <a:bodyPr/>
                    <a:lstStyle/>
                    <a:p>
                      <a:r>
                        <a:rPr lang="en-GB" sz="800" kern="1200" dirty="0">
                          <a:solidFill>
                            <a:schemeClr val="dk1"/>
                          </a:solidFill>
                          <a:effectLst/>
                          <a:latin typeface="+mn-lt"/>
                          <a:ea typeface="+mn-ea"/>
                          <a:cs typeface="Arial" panose="020B0604020202020204" pitchFamily="34" charset="0"/>
                        </a:rPr>
                        <a:t>GSMA provides best practice guidance and related specifications for how operators interact with both IPX and roaming hubs. However, the pre-5G architecture of these methods uses the 4G hop-by-hop security paradigm. In 5G, SEPP communication for roaming relies on end-to-end security by design as specified in TS 33.501.</a:t>
                      </a:r>
                    </a:p>
                    <a:p>
                      <a:r>
                        <a:rPr lang="en-GB" sz="800" kern="1200" dirty="0">
                          <a:solidFill>
                            <a:schemeClr val="dk1"/>
                          </a:solidFill>
                          <a:effectLst/>
                          <a:latin typeface="+mn-lt"/>
                          <a:ea typeface="+mn-ea"/>
                          <a:cs typeface="Arial" panose="020B0604020202020204" pitchFamily="34" charset="0"/>
                        </a:rPr>
                        <a:t>Objective is to study in more detail how the migration away from hop-by-hop security can be achieved without loss of the benefits provided by IPX providers and roaming hubs while the 5G security requirements on N32 are met.</a:t>
                      </a:r>
                      <a:endParaRPr lang="en-US" sz="800" dirty="0">
                        <a:solidFill>
                          <a:schemeClr val="tx1"/>
                        </a:solidFill>
                        <a:latin typeface="+mn-lt"/>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highlight>
                            <a:srgbClr val="FFFF00"/>
                          </a:highlight>
                        </a:rPr>
                        <a:t>KI will be outsourced into a new study.</a:t>
                      </a:r>
                    </a:p>
                  </a:txBody>
                  <a:tcPr/>
                </a:tc>
                <a:extLst>
                  <a:ext uri="{0D108BD9-81ED-4DB2-BD59-A6C34878D82A}">
                    <a16:rowId xmlns:a16="http://schemas.microsoft.com/office/drawing/2014/main" val="1752055072"/>
                  </a:ext>
                </a:extLst>
              </a:tr>
              <a:tr h="325161">
                <a:tc>
                  <a:txBody>
                    <a:bodyPr/>
                    <a:lstStyle/>
                    <a:p>
                      <a:r>
                        <a:rPr lang="en-US" sz="800" dirty="0">
                          <a:solidFill>
                            <a:schemeClr val="tx1"/>
                          </a:solidFill>
                        </a:rPr>
                        <a:t>#11: NRF validation of </a:t>
                      </a:r>
                      <a:r>
                        <a:rPr lang="en-US" sz="800" dirty="0" err="1">
                          <a:solidFill>
                            <a:schemeClr val="tx1"/>
                          </a:solidFill>
                        </a:rPr>
                        <a:t>NFc</a:t>
                      </a:r>
                      <a:r>
                        <a:rPr lang="en-US" sz="800" dirty="0">
                          <a:solidFill>
                            <a:schemeClr val="tx1"/>
                          </a:solidFill>
                        </a:rPr>
                        <a:t> for access token requests</a:t>
                      </a:r>
                    </a:p>
                  </a:txBody>
                  <a:tcPr/>
                </a:tc>
                <a:tc>
                  <a:txBody>
                    <a:bodyPr/>
                    <a:lstStyle/>
                    <a:p>
                      <a:r>
                        <a:rPr lang="en-US" sz="800" dirty="0">
                          <a:solidFill>
                            <a:schemeClr val="tx1"/>
                          </a:solidFill>
                        </a:rPr>
                        <a:t>#21</a:t>
                      </a:r>
                    </a:p>
                    <a:p>
                      <a:r>
                        <a:rPr lang="en-US" sz="800" dirty="0">
                          <a:solidFill>
                            <a:schemeClr val="tx1"/>
                          </a:solidFill>
                        </a:rPr>
                        <a:t>#22</a:t>
                      </a:r>
                    </a:p>
                    <a:p>
                      <a:r>
                        <a:rPr lang="en-US" sz="800" dirty="0">
                          <a:solidFill>
                            <a:srgbClr val="FF0000"/>
                          </a:solidFill>
                        </a:rPr>
                        <a:t>#26</a:t>
                      </a:r>
                    </a:p>
                  </a:txBody>
                  <a:tcPr/>
                </a:tc>
                <a:tc>
                  <a:txBody>
                    <a:bodyPr/>
                    <a:lstStyle/>
                    <a:p>
                      <a:r>
                        <a:rPr lang="en-US" sz="800" dirty="0">
                          <a:solidFill>
                            <a:schemeClr val="tx1"/>
                          </a:solidFill>
                        </a:rPr>
                        <a:t>Validation of NFs in case of access token requests for different scenarios in direct or indirect communication. How to validate NFs by NRF? NF registration at NRF versus information in provided certificate, which takes precedence? Etc.</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highlight>
                            <a:srgbClr val="FFFF00"/>
                          </a:highlight>
                        </a:rPr>
                        <a:t>No conclusion yet.</a:t>
                      </a:r>
                    </a:p>
                    <a:p>
                      <a:endParaRPr lang="en-US" sz="800" dirty="0">
                        <a:solidFill>
                          <a:schemeClr val="tx1"/>
                        </a:solidFill>
                      </a:endParaRPr>
                    </a:p>
                  </a:txBody>
                  <a:tcPr/>
                </a:tc>
                <a:extLst>
                  <a:ext uri="{0D108BD9-81ED-4DB2-BD59-A6C34878D82A}">
                    <a16:rowId xmlns:a16="http://schemas.microsoft.com/office/drawing/2014/main" val="722491631"/>
                  </a:ext>
                </a:extLst>
              </a:tr>
              <a:tr h="457624">
                <a:tc>
                  <a:txBody>
                    <a:bodyPr/>
                    <a:lstStyle/>
                    <a:p>
                      <a:r>
                        <a:rPr lang="en-US" sz="800" dirty="0">
                          <a:solidFill>
                            <a:schemeClr val="tx1"/>
                          </a:solidFill>
                        </a:rPr>
                        <a:t>#12: security in Hosted SEPP scenarios</a:t>
                      </a:r>
                    </a:p>
                  </a:txBody>
                  <a:tcPr/>
                </a:tc>
                <a:tc>
                  <a:txBody>
                    <a:bodyPr/>
                    <a:lstStyle/>
                    <a:p>
                      <a:r>
                        <a:rPr lang="en-US" sz="800" dirty="0">
                          <a:solidFill>
                            <a:schemeClr val="tx1"/>
                          </a:solidFill>
                        </a:rPr>
                        <a:t>#19</a:t>
                      </a:r>
                    </a:p>
                  </a:txBody>
                  <a:tcPr/>
                </a:tc>
                <a:tc>
                  <a:txBody>
                    <a:bodyPr/>
                    <a:lstStyle/>
                    <a:p>
                      <a:r>
                        <a:rPr lang="en-US" sz="800" dirty="0">
                          <a:solidFill>
                            <a:schemeClr val="tx1"/>
                          </a:solidFill>
                        </a:rPr>
                        <a:t>Outsourcing of the operation of a SEPP to an external entity: The Hosted SEPP scenario introduces security requirements which must be fulfilled by N32 and by the connection between PLMN and Hosted SEPP. This key issue documents how they can be fulfilled. </a:t>
                      </a:r>
                    </a:p>
                    <a:p>
                      <a:endParaRPr lang="en-US" sz="8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highlight>
                            <a:srgbClr val="FFFF00"/>
                          </a:highlight>
                        </a:rPr>
                        <a:t>KI will be outsourced into a new study.</a:t>
                      </a:r>
                    </a:p>
                    <a:p>
                      <a:endParaRPr lang="en-US" sz="800" dirty="0">
                        <a:solidFill>
                          <a:schemeClr val="tx1"/>
                        </a:solidFill>
                      </a:endParaRPr>
                    </a:p>
                  </a:txBody>
                  <a:tcPr/>
                </a:tc>
                <a:extLst>
                  <a:ext uri="{0D108BD9-81ED-4DB2-BD59-A6C34878D82A}">
                    <a16:rowId xmlns:a16="http://schemas.microsoft.com/office/drawing/2014/main" val="174816107"/>
                  </a:ext>
                </a:extLst>
              </a:tr>
            </a:tbl>
          </a:graphicData>
        </a:graphic>
      </p:graphicFrame>
      <p:sp>
        <p:nvSpPr>
          <p:cNvPr id="5" name="Title 4">
            <a:extLst>
              <a:ext uri="{FF2B5EF4-FFF2-40B4-BE49-F238E27FC236}">
                <a16:creationId xmlns:a16="http://schemas.microsoft.com/office/drawing/2014/main" id="{175C5248-6DBD-4169-B09C-2260BCFA3763}"/>
              </a:ext>
            </a:extLst>
          </p:cNvPr>
          <p:cNvSpPr>
            <a:spLocks noGrp="1"/>
          </p:cNvSpPr>
          <p:nvPr>
            <p:ph type="title"/>
          </p:nvPr>
        </p:nvSpPr>
        <p:spPr>
          <a:xfrm>
            <a:off x="362763" y="-256791"/>
            <a:ext cx="6827838" cy="906977"/>
          </a:xfrm>
        </p:spPr>
        <p:txBody>
          <a:bodyPr/>
          <a:lstStyle/>
          <a:p>
            <a:r>
              <a:rPr lang="en-US" sz="3200" dirty="0">
                <a:solidFill>
                  <a:srgbClr val="FF0000"/>
                </a:solidFill>
              </a:rPr>
              <a:t>‘</a:t>
            </a:r>
            <a:r>
              <a:rPr lang="en-US" sz="3200" dirty="0" err="1">
                <a:solidFill>
                  <a:srgbClr val="FF0000"/>
                </a:solidFill>
              </a:rPr>
              <a:t>FS_eSBA_SEC</a:t>
            </a:r>
            <a:r>
              <a:rPr lang="en-US" sz="3200" dirty="0">
                <a:solidFill>
                  <a:srgbClr val="FF0000"/>
                </a:solidFill>
              </a:rPr>
              <a:t>’ Status after SA3#109  </a:t>
            </a:r>
          </a:p>
        </p:txBody>
      </p:sp>
    </p:spTree>
    <p:extLst>
      <p:ext uri="{BB962C8B-B14F-4D97-AF65-F5344CB8AC3E}">
        <p14:creationId xmlns:p14="http://schemas.microsoft.com/office/powerpoint/2010/main" val="3491595708"/>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B2A4A03-A875-40D1-8E06-0598F52A6477}"/>
              </a:ext>
            </a:extLst>
          </p:cNvPr>
          <p:cNvSpPr txBox="1"/>
          <p:nvPr/>
        </p:nvSpPr>
        <p:spPr>
          <a:xfrm>
            <a:off x="631196" y="1618361"/>
            <a:ext cx="1518204" cy="2246769"/>
          </a:xfrm>
          <a:prstGeom prst="rect">
            <a:avLst/>
          </a:prstGeom>
          <a:noFill/>
          <a:ln w="3175">
            <a:solidFill>
              <a:srgbClr val="0070C0"/>
            </a:solidFill>
          </a:ln>
        </p:spPr>
        <p:txBody>
          <a:bodyPr wrap="square" rtlCol="0">
            <a:spAutoFit/>
          </a:bodyPr>
          <a:lstStyle/>
          <a:p>
            <a:r>
              <a:rPr lang="en-US" sz="1400" dirty="0">
                <a:solidFill>
                  <a:srgbClr val="2A6EA8"/>
                </a:solidFill>
              </a:rPr>
              <a:t>SA3#107 Adhoc-3 Jun27-July1st 2022</a:t>
            </a:r>
          </a:p>
          <a:p>
            <a:pPr marL="171450" indent="-171450">
              <a:buFont typeface="Arial" panose="020B0604020202020204" pitchFamily="34" charset="0"/>
              <a:buChar char="•"/>
            </a:pPr>
            <a:r>
              <a:rPr lang="en-US" sz="1400" dirty="0"/>
              <a:t>SID was not part of the agenda</a:t>
            </a:r>
          </a:p>
          <a:p>
            <a:pPr marL="171450" indent="-171450">
              <a:buFont typeface="Arial" panose="020B0604020202020204" pitchFamily="34" charset="0"/>
              <a:buChar char="•"/>
            </a:pPr>
            <a:r>
              <a:rPr lang="en-US" sz="1400" dirty="0"/>
              <a:t>KIs are already well established</a:t>
            </a:r>
          </a:p>
          <a:p>
            <a:endParaRPr lang="en-US" sz="1400" dirty="0"/>
          </a:p>
        </p:txBody>
      </p:sp>
      <p:sp>
        <p:nvSpPr>
          <p:cNvPr id="8" name="TextBox 7">
            <a:extLst>
              <a:ext uri="{FF2B5EF4-FFF2-40B4-BE49-F238E27FC236}">
                <a16:creationId xmlns:a16="http://schemas.microsoft.com/office/drawing/2014/main" id="{30CB9F6F-DD1C-48EF-984D-30E6EB63D340}"/>
              </a:ext>
            </a:extLst>
          </p:cNvPr>
          <p:cNvSpPr txBox="1"/>
          <p:nvPr/>
        </p:nvSpPr>
        <p:spPr>
          <a:xfrm>
            <a:off x="2642736" y="1618361"/>
            <a:ext cx="1518204" cy="2462213"/>
          </a:xfrm>
          <a:prstGeom prst="rect">
            <a:avLst/>
          </a:prstGeom>
          <a:noFill/>
          <a:ln w="3175">
            <a:solidFill>
              <a:srgbClr val="0070C0"/>
            </a:solidFill>
          </a:ln>
        </p:spPr>
        <p:txBody>
          <a:bodyPr wrap="square" rtlCol="0">
            <a:spAutoFit/>
          </a:bodyPr>
          <a:lstStyle/>
          <a:p>
            <a:r>
              <a:rPr lang="en-US" sz="1400" dirty="0">
                <a:solidFill>
                  <a:srgbClr val="2A6EA8"/>
                </a:solidFill>
              </a:rPr>
              <a:t>SA3#108  </a:t>
            </a:r>
          </a:p>
          <a:p>
            <a:r>
              <a:rPr lang="en-US" sz="1400" dirty="0">
                <a:solidFill>
                  <a:srgbClr val="2A6EA8"/>
                </a:solidFill>
              </a:rPr>
              <a:t>Aug 22-26, 2022</a:t>
            </a:r>
          </a:p>
          <a:p>
            <a:endParaRPr lang="en-US" sz="1400" dirty="0">
              <a:solidFill>
                <a:srgbClr val="2A6EA8"/>
              </a:solidFill>
            </a:endParaRPr>
          </a:p>
          <a:p>
            <a:pPr marL="171450" indent="-171450">
              <a:buFont typeface="Arial" panose="020B0604020202020204" pitchFamily="34" charset="0"/>
              <a:buChar char="•"/>
            </a:pPr>
            <a:r>
              <a:rPr lang="en-US" sz="1400" dirty="0"/>
              <a:t>Deadline for new KIs &amp; solutions</a:t>
            </a:r>
          </a:p>
          <a:p>
            <a:pPr marL="171450" indent="-171450">
              <a:buFont typeface="Arial" panose="020B0604020202020204" pitchFamily="34" charset="0"/>
              <a:buChar char="•"/>
            </a:pPr>
            <a:r>
              <a:rPr lang="en-US" sz="1400" dirty="0"/>
              <a:t>WID was proposed but not yet agreed due to limited conclusions</a:t>
            </a:r>
          </a:p>
        </p:txBody>
      </p:sp>
      <p:sp>
        <p:nvSpPr>
          <p:cNvPr id="9" name="TextBox 8">
            <a:extLst>
              <a:ext uri="{FF2B5EF4-FFF2-40B4-BE49-F238E27FC236}">
                <a16:creationId xmlns:a16="http://schemas.microsoft.com/office/drawing/2014/main" id="{44767D1A-D9CE-4CF3-B74B-B07B567A9B03}"/>
              </a:ext>
            </a:extLst>
          </p:cNvPr>
          <p:cNvSpPr txBox="1"/>
          <p:nvPr/>
        </p:nvSpPr>
        <p:spPr>
          <a:xfrm>
            <a:off x="4654276" y="1618361"/>
            <a:ext cx="1518204" cy="2677656"/>
          </a:xfrm>
          <a:prstGeom prst="rect">
            <a:avLst/>
          </a:prstGeom>
          <a:noFill/>
          <a:ln w="3175">
            <a:solidFill>
              <a:srgbClr val="0070C0"/>
            </a:solidFill>
          </a:ln>
        </p:spPr>
        <p:txBody>
          <a:bodyPr wrap="square" rtlCol="0">
            <a:spAutoFit/>
          </a:bodyPr>
          <a:lstStyle/>
          <a:p>
            <a:r>
              <a:rPr lang="en-US" sz="1400" dirty="0">
                <a:solidFill>
                  <a:srgbClr val="2A6EA8"/>
                </a:solidFill>
              </a:rPr>
              <a:t>SA3#108 </a:t>
            </a:r>
            <a:r>
              <a:rPr lang="en-US" sz="1400" dirty="0" err="1">
                <a:solidFill>
                  <a:srgbClr val="2A6EA8"/>
                </a:solidFill>
              </a:rPr>
              <a:t>Adhoc</a:t>
            </a:r>
            <a:r>
              <a:rPr lang="en-US" sz="1400" dirty="0">
                <a:solidFill>
                  <a:srgbClr val="2A6EA8"/>
                </a:solidFill>
              </a:rPr>
              <a:t>-e Oct 10-14, 2022</a:t>
            </a:r>
          </a:p>
          <a:p>
            <a:endParaRPr lang="en-US" sz="1400" dirty="0">
              <a:solidFill>
                <a:srgbClr val="2A6EA8"/>
              </a:solidFill>
            </a:endParaRPr>
          </a:p>
          <a:p>
            <a:pPr marL="171450" indent="-171450">
              <a:buFont typeface="Arial" panose="020B0604020202020204" pitchFamily="34" charset="0"/>
              <a:buChar char="•"/>
            </a:pPr>
            <a:r>
              <a:rPr lang="en-US" sz="1400" dirty="0"/>
              <a:t>Solution focused</a:t>
            </a:r>
          </a:p>
          <a:p>
            <a:pPr marL="171450" indent="-171450">
              <a:buFont typeface="Arial" panose="020B0604020202020204" pitchFamily="34" charset="0"/>
              <a:buChar char="•"/>
            </a:pPr>
            <a:r>
              <a:rPr lang="en-US" sz="1400" dirty="0"/>
              <a:t>Partially conclusions added </a:t>
            </a:r>
          </a:p>
          <a:p>
            <a:pPr marL="171450" indent="-171450">
              <a:buFont typeface="Arial" panose="020B0604020202020204" pitchFamily="34" charset="0"/>
              <a:buChar char="•"/>
            </a:pPr>
            <a:r>
              <a:rPr lang="en-US" sz="1400" dirty="0"/>
              <a:t>prepare for normative work</a:t>
            </a:r>
          </a:p>
        </p:txBody>
      </p:sp>
      <p:sp>
        <p:nvSpPr>
          <p:cNvPr id="10" name="TextBox 9">
            <a:extLst>
              <a:ext uri="{FF2B5EF4-FFF2-40B4-BE49-F238E27FC236}">
                <a16:creationId xmlns:a16="http://schemas.microsoft.com/office/drawing/2014/main" id="{F489ECE7-6035-426A-B9FF-70F6248303BD}"/>
              </a:ext>
            </a:extLst>
          </p:cNvPr>
          <p:cNvSpPr txBox="1"/>
          <p:nvPr/>
        </p:nvSpPr>
        <p:spPr>
          <a:xfrm>
            <a:off x="6665816" y="1618361"/>
            <a:ext cx="1518203" cy="3539430"/>
          </a:xfrm>
          <a:prstGeom prst="rect">
            <a:avLst/>
          </a:prstGeom>
          <a:noFill/>
          <a:ln w="3175">
            <a:solidFill>
              <a:srgbClr val="0070C0"/>
            </a:solidFill>
          </a:ln>
        </p:spPr>
        <p:txBody>
          <a:bodyPr wrap="square" rtlCol="0">
            <a:spAutoFit/>
          </a:bodyPr>
          <a:lstStyle/>
          <a:p>
            <a:r>
              <a:rPr lang="en-US" sz="1400" dirty="0">
                <a:solidFill>
                  <a:srgbClr val="2A6EA8"/>
                </a:solidFill>
              </a:rPr>
              <a:t>SA3#109  </a:t>
            </a:r>
          </a:p>
          <a:p>
            <a:r>
              <a:rPr lang="en-US" sz="1400" dirty="0">
                <a:solidFill>
                  <a:srgbClr val="2A6EA8"/>
                </a:solidFill>
              </a:rPr>
              <a:t>Nov 14-18, 2022</a:t>
            </a:r>
          </a:p>
          <a:p>
            <a:endParaRPr lang="en-US" sz="1400" dirty="0">
              <a:solidFill>
                <a:srgbClr val="2A6EA8"/>
              </a:solidFill>
            </a:endParaRPr>
          </a:p>
          <a:p>
            <a:pPr marL="171450" indent="-171450">
              <a:buFont typeface="Arial" panose="020B0604020202020204" pitchFamily="34" charset="0"/>
              <a:buChar char="•"/>
            </a:pPr>
            <a:r>
              <a:rPr lang="en-US" sz="1400" dirty="0"/>
              <a:t>WID agreed</a:t>
            </a:r>
          </a:p>
          <a:p>
            <a:pPr marL="171450" indent="-171450">
              <a:buFont typeface="Arial" panose="020B0604020202020204" pitchFamily="34" charset="0"/>
              <a:buChar char="•"/>
            </a:pPr>
            <a:r>
              <a:rPr lang="en-US" sz="1400" dirty="0"/>
              <a:t>2 KIs will be outsourced (dependency on GSMA)</a:t>
            </a:r>
          </a:p>
          <a:p>
            <a:pPr marL="171450" indent="-171450">
              <a:buFont typeface="Arial" panose="020B0604020202020204" pitchFamily="34" charset="0"/>
              <a:buChar char="•"/>
            </a:pPr>
            <a:r>
              <a:rPr lang="en-US" sz="1400" dirty="0"/>
              <a:t>conclusions finalized for 9 </a:t>
            </a:r>
            <a:r>
              <a:rPr lang="en-US" sz="1400" dirty="0" err="1"/>
              <a:t>Kis</a:t>
            </a:r>
            <a:r>
              <a:rPr lang="en-US" sz="1400" dirty="0"/>
              <a:t>, only one missing</a:t>
            </a:r>
          </a:p>
          <a:p>
            <a:pPr marL="171450" indent="-171450">
              <a:buFont typeface="Arial" panose="020B0604020202020204" pitchFamily="34" charset="0"/>
              <a:buChar char="•"/>
            </a:pPr>
            <a:r>
              <a:rPr lang="en-US" sz="1400" dirty="0"/>
              <a:t>work on normative text</a:t>
            </a:r>
          </a:p>
          <a:p>
            <a:pPr marL="171450" indent="-171450">
              <a:buFont typeface="Arial" panose="020B0604020202020204" pitchFamily="34" charset="0"/>
              <a:buChar char="•"/>
            </a:pPr>
            <a:r>
              <a:rPr lang="en-US" sz="1400" dirty="0"/>
              <a:t>Plan to finalize WID in March</a:t>
            </a:r>
          </a:p>
        </p:txBody>
      </p:sp>
      <p:sp>
        <p:nvSpPr>
          <p:cNvPr id="7" name="Title 4">
            <a:extLst>
              <a:ext uri="{FF2B5EF4-FFF2-40B4-BE49-F238E27FC236}">
                <a16:creationId xmlns:a16="http://schemas.microsoft.com/office/drawing/2014/main" id="{BB64C9F8-D8CB-412A-8759-1D9379034DB0}"/>
              </a:ext>
            </a:extLst>
          </p:cNvPr>
          <p:cNvSpPr>
            <a:spLocks noGrp="1"/>
          </p:cNvSpPr>
          <p:nvPr>
            <p:ph type="title"/>
          </p:nvPr>
        </p:nvSpPr>
        <p:spPr>
          <a:xfrm>
            <a:off x="362763" y="-230157"/>
            <a:ext cx="6827838" cy="906977"/>
          </a:xfrm>
        </p:spPr>
        <p:txBody>
          <a:bodyPr/>
          <a:lstStyle/>
          <a:p>
            <a:r>
              <a:rPr lang="en-US" sz="3200" dirty="0">
                <a:solidFill>
                  <a:srgbClr val="FF0000"/>
                </a:solidFill>
              </a:rPr>
              <a:t>‘</a:t>
            </a:r>
            <a:r>
              <a:rPr lang="en-US" sz="3200" dirty="0" err="1">
                <a:solidFill>
                  <a:srgbClr val="FF0000"/>
                </a:solidFill>
              </a:rPr>
              <a:t>FS_eSBA_SEC</a:t>
            </a:r>
            <a:r>
              <a:rPr lang="en-US" sz="3200" dirty="0">
                <a:solidFill>
                  <a:srgbClr val="FF0000"/>
                </a:solidFill>
              </a:rPr>
              <a:t>’ Status after SA3#109  </a:t>
            </a:r>
          </a:p>
        </p:txBody>
      </p:sp>
    </p:spTree>
    <p:extLst>
      <p:ext uri="{BB962C8B-B14F-4D97-AF65-F5344CB8AC3E}">
        <p14:creationId xmlns:p14="http://schemas.microsoft.com/office/powerpoint/2010/main" val="3263725820"/>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C965E4D-B5D8-417D-97EA-7159D9DF6ECE}"/>
              </a:ext>
            </a:extLst>
          </p:cNvPr>
          <p:cNvSpPr>
            <a:spLocks noGrp="1"/>
          </p:cNvSpPr>
          <p:nvPr>
            <p:ph type="title"/>
          </p:nvPr>
        </p:nvSpPr>
        <p:spPr>
          <a:xfrm>
            <a:off x="362763" y="-230157"/>
            <a:ext cx="6827838" cy="906977"/>
          </a:xfrm>
        </p:spPr>
        <p:txBody>
          <a:bodyPr/>
          <a:lstStyle/>
          <a:p>
            <a:r>
              <a:rPr lang="en-US" sz="3200" dirty="0">
                <a:solidFill>
                  <a:srgbClr val="FF0000"/>
                </a:solidFill>
              </a:rPr>
              <a:t>‘</a:t>
            </a:r>
            <a:r>
              <a:rPr lang="en-US" sz="3200" dirty="0" err="1">
                <a:solidFill>
                  <a:srgbClr val="FF0000"/>
                </a:solidFill>
              </a:rPr>
              <a:t>FS_eSBA_SEC</a:t>
            </a:r>
            <a:r>
              <a:rPr lang="en-US" sz="3200" dirty="0">
                <a:solidFill>
                  <a:srgbClr val="FF0000"/>
                </a:solidFill>
              </a:rPr>
              <a:t>’ Status after SA3#109  </a:t>
            </a:r>
          </a:p>
        </p:txBody>
      </p:sp>
      <p:graphicFrame>
        <p:nvGraphicFramePr>
          <p:cNvPr id="6" name="Table 5">
            <a:extLst>
              <a:ext uri="{FF2B5EF4-FFF2-40B4-BE49-F238E27FC236}">
                <a16:creationId xmlns:a16="http://schemas.microsoft.com/office/drawing/2014/main" id="{B77D9F70-0F45-40DC-8D5B-C9BC0EDE9B4B}"/>
              </a:ext>
            </a:extLst>
          </p:cNvPr>
          <p:cNvGraphicFramePr>
            <a:graphicFrameLocks noGrp="1"/>
          </p:cNvGraphicFramePr>
          <p:nvPr>
            <p:extLst>
              <p:ext uri="{D42A27DB-BD31-4B8C-83A1-F6EECF244321}">
                <p14:modId xmlns:p14="http://schemas.microsoft.com/office/powerpoint/2010/main" val="1220738558"/>
              </p:ext>
            </p:extLst>
          </p:nvPr>
        </p:nvGraphicFramePr>
        <p:xfrm>
          <a:off x="172158" y="1330991"/>
          <a:ext cx="8799684" cy="4839756"/>
        </p:xfrm>
        <a:graphic>
          <a:graphicData uri="http://schemas.openxmlformats.org/drawingml/2006/table">
            <a:tbl>
              <a:tblPr firstRow="1" firstCol="1" bandRow="1">
                <a:tableStyleId>{5C22544A-7EE6-4342-B048-85BDC9FD1C3A}</a:tableStyleId>
              </a:tblPr>
              <a:tblGrid>
                <a:gridCol w="4062772">
                  <a:extLst>
                    <a:ext uri="{9D8B030D-6E8A-4147-A177-3AD203B41FA5}">
                      <a16:colId xmlns:a16="http://schemas.microsoft.com/office/drawing/2014/main" val="578092009"/>
                    </a:ext>
                  </a:extLst>
                </a:gridCol>
                <a:gridCol w="380187">
                  <a:extLst>
                    <a:ext uri="{9D8B030D-6E8A-4147-A177-3AD203B41FA5}">
                      <a16:colId xmlns:a16="http://schemas.microsoft.com/office/drawing/2014/main" val="2886821666"/>
                    </a:ext>
                  </a:extLst>
                </a:gridCol>
                <a:gridCol w="408443">
                  <a:extLst>
                    <a:ext uri="{9D8B030D-6E8A-4147-A177-3AD203B41FA5}">
                      <a16:colId xmlns:a16="http://schemas.microsoft.com/office/drawing/2014/main" val="397525402"/>
                    </a:ext>
                  </a:extLst>
                </a:gridCol>
                <a:gridCol w="408443">
                  <a:extLst>
                    <a:ext uri="{9D8B030D-6E8A-4147-A177-3AD203B41FA5}">
                      <a16:colId xmlns:a16="http://schemas.microsoft.com/office/drawing/2014/main" val="3216430456"/>
                    </a:ext>
                  </a:extLst>
                </a:gridCol>
                <a:gridCol w="408443">
                  <a:extLst>
                    <a:ext uri="{9D8B030D-6E8A-4147-A177-3AD203B41FA5}">
                      <a16:colId xmlns:a16="http://schemas.microsoft.com/office/drawing/2014/main" val="549170410"/>
                    </a:ext>
                  </a:extLst>
                </a:gridCol>
                <a:gridCol w="408443">
                  <a:extLst>
                    <a:ext uri="{9D8B030D-6E8A-4147-A177-3AD203B41FA5}">
                      <a16:colId xmlns:a16="http://schemas.microsoft.com/office/drawing/2014/main" val="1689413341"/>
                    </a:ext>
                  </a:extLst>
                </a:gridCol>
                <a:gridCol w="408443">
                  <a:extLst>
                    <a:ext uri="{9D8B030D-6E8A-4147-A177-3AD203B41FA5}">
                      <a16:colId xmlns:a16="http://schemas.microsoft.com/office/drawing/2014/main" val="1488775315"/>
                    </a:ext>
                  </a:extLst>
                </a:gridCol>
                <a:gridCol w="408443">
                  <a:extLst>
                    <a:ext uri="{9D8B030D-6E8A-4147-A177-3AD203B41FA5}">
                      <a16:colId xmlns:a16="http://schemas.microsoft.com/office/drawing/2014/main" val="3202924048"/>
                    </a:ext>
                  </a:extLst>
                </a:gridCol>
                <a:gridCol w="367140">
                  <a:extLst>
                    <a:ext uri="{9D8B030D-6E8A-4147-A177-3AD203B41FA5}">
                      <a16:colId xmlns:a16="http://schemas.microsoft.com/office/drawing/2014/main" val="4126275642"/>
                    </a:ext>
                  </a:extLst>
                </a:gridCol>
                <a:gridCol w="354902">
                  <a:extLst>
                    <a:ext uri="{9D8B030D-6E8A-4147-A177-3AD203B41FA5}">
                      <a16:colId xmlns:a16="http://schemas.microsoft.com/office/drawing/2014/main" val="923072509"/>
                    </a:ext>
                  </a:extLst>
                </a:gridCol>
                <a:gridCol w="394675">
                  <a:extLst>
                    <a:ext uri="{9D8B030D-6E8A-4147-A177-3AD203B41FA5}">
                      <a16:colId xmlns:a16="http://schemas.microsoft.com/office/drawing/2014/main" val="2097305533"/>
                    </a:ext>
                  </a:extLst>
                </a:gridCol>
                <a:gridCol w="394675">
                  <a:extLst>
                    <a:ext uri="{9D8B030D-6E8A-4147-A177-3AD203B41FA5}">
                      <a16:colId xmlns:a16="http://schemas.microsoft.com/office/drawing/2014/main" val="2083280492"/>
                    </a:ext>
                  </a:extLst>
                </a:gridCol>
                <a:gridCol w="394675">
                  <a:extLst>
                    <a:ext uri="{9D8B030D-6E8A-4147-A177-3AD203B41FA5}">
                      <a16:colId xmlns:a16="http://schemas.microsoft.com/office/drawing/2014/main" val="4177240961"/>
                    </a:ext>
                  </a:extLst>
                </a:gridCol>
              </a:tblGrid>
              <a:tr h="161196">
                <a:tc>
                  <a:txBody>
                    <a:bodyPr/>
                    <a:lstStyle/>
                    <a:p>
                      <a:pPr>
                        <a:lnSpc>
                          <a:spcPct val="107000"/>
                        </a:lnSpc>
                        <a:spcAft>
                          <a:spcPts val="900"/>
                        </a:spcAft>
                      </a:pPr>
                      <a:r>
                        <a:rPr lang="en-GB" sz="700" dirty="0">
                          <a:effectLst/>
                        </a:rPr>
                        <a:t>Solutions</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gridSpan="11">
                  <a:txBody>
                    <a:bodyPr/>
                    <a:lstStyle/>
                    <a:p>
                      <a:pPr algn="ctr">
                        <a:lnSpc>
                          <a:spcPct val="107000"/>
                        </a:lnSpc>
                        <a:spcAft>
                          <a:spcPts val="900"/>
                        </a:spcAft>
                      </a:pPr>
                      <a:r>
                        <a:rPr lang="en-GB" sz="700">
                          <a:effectLst/>
                        </a:rPr>
                        <a:t>Key Issues</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a:txBody>
                    <a:bodyPr/>
                    <a:lstStyle/>
                    <a:p>
                      <a:pPr algn="ct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81257795"/>
                  </a:ext>
                </a:extLst>
              </a:tr>
              <a:tr h="136281">
                <a:tc>
                  <a:txBody>
                    <a:bodyPr/>
                    <a:lstStyle/>
                    <a:p>
                      <a:pPr algn="ctr">
                        <a:lnSpc>
                          <a:spcPct val="107000"/>
                        </a:lnSpc>
                        <a:spcAft>
                          <a:spcPts val="900"/>
                        </a:spcAft>
                      </a:pPr>
                      <a:r>
                        <a:rPr lang="en-GB" sz="7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#1</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#2</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#3</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#4</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#5</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#6</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#7</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#8</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#9</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#10</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#11</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de-DE" sz="800" dirty="0">
                          <a:effectLst/>
                          <a:latin typeface="Times New Roman" panose="02020603050405020304" pitchFamily="18" charset="0"/>
                          <a:ea typeface="Times New Roman" panose="02020603050405020304" pitchFamily="18" charset="0"/>
                          <a:cs typeface="Times New Roman" panose="02020603050405020304" pitchFamily="18" charset="0"/>
                        </a:rPr>
                        <a:t>#12</a:t>
                      </a:r>
                    </a:p>
                  </a:txBody>
                  <a:tcPr marL="68580" marR="68580" marT="0" marB="0"/>
                </a:tc>
                <a:extLst>
                  <a:ext uri="{0D108BD9-81ED-4DB2-BD59-A6C34878D82A}">
                    <a16:rowId xmlns:a16="http://schemas.microsoft.com/office/drawing/2014/main" val="1008641464"/>
                  </a:ext>
                </a:extLst>
              </a:tr>
              <a:tr h="168249">
                <a:tc>
                  <a:txBody>
                    <a:bodyPr/>
                    <a:lstStyle/>
                    <a:p>
                      <a:pPr>
                        <a:lnSpc>
                          <a:spcPct val="107000"/>
                        </a:lnSpc>
                        <a:spcAft>
                          <a:spcPts val="900"/>
                        </a:spcAft>
                      </a:pPr>
                      <a:r>
                        <a:rPr lang="en-GB" sz="800" dirty="0">
                          <a:solidFill>
                            <a:schemeClr val="bg1"/>
                          </a:solidFill>
                          <a:effectLst/>
                        </a:rPr>
                        <a:t>#1: Service response verification in indirect communication without delegated discovery</a:t>
                      </a:r>
                      <a:endParaRPr lang="de-DE" sz="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X</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highlight>
                            <a:srgbClr val="FFFF00"/>
                          </a:highligh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highlight>
                            <a:srgbClr val="FFFF00"/>
                          </a:highligh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913013653"/>
                  </a:ext>
                </a:extLst>
              </a:tr>
              <a:tr h="153619">
                <a:tc>
                  <a:txBody>
                    <a:bodyPr/>
                    <a:lstStyle/>
                    <a:p>
                      <a:pPr>
                        <a:lnSpc>
                          <a:spcPct val="107000"/>
                        </a:lnSpc>
                        <a:spcAft>
                          <a:spcPts val="900"/>
                        </a:spcAft>
                      </a:pPr>
                      <a:r>
                        <a:rPr lang="en-GB" sz="800" dirty="0">
                          <a:solidFill>
                            <a:schemeClr val="bg1"/>
                          </a:solidFill>
                          <a:effectLst/>
                        </a:rPr>
                        <a:t>#6: Verification of Service Response from a NF Service Producer at the expected NF Set</a:t>
                      </a:r>
                      <a:endParaRPr lang="de-DE" sz="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X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84989971"/>
                  </a:ext>
                </a:extLst>
              </a:tr>
              <a:tr h="164912">
                <a:tc>
                  <a:txBody>
                    <a:bodyPr/>
                    <a:lstStyle/>
                    <a:p>
                      <a:pPr>
                        <a:lnSpc>
                          <a:spcPct val="107000"/>
                        </a:lnSpc>
                        <a:spcAft>
                          <a:spcPts val="900"/>
                        </a:spcAft>
                      </a:pPr>
                      <a:r>
                        <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#13: </a:t>
                      </a:r>
                      <a:r>
                        <a:rPr lang="en-US"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Authentication of NF Producer in Indirect Communication</a:t>
                      </a:r>
                      <a:endPar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X</a:t>
                      </a:r>
                      <a:endParaRPr lang="de-DE" sz="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44183992"/>
                  </a:ext>
                </a:extLst>
              </a:tr>
              <a:tr h="177421">
                <a:tc>
                  <a:txBody>
                    <a:bodyPr/>
                    <a:lstStyle/>
                    <a:p>
                      <a:pPr>
                        <a:lnSpc>
                          <a:spcPct val="107000"/>
                        </a:lnSpc>
                        <a:spcAft>
                          <a:spcPts val="900"/>
                        </a:spcAft>
                      </a:pPr>
                      <a:r>
                        <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#14: </a:t>
                      </a:r>
                      <a:r>
                        <a:rPr lang="en-US"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SCP trust domain or technical domain grouping </a:t>
                      </a:r>
                      <a:endPar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X</a:t>
                      </a:r>
                      <a:endParaRPr lang="de-DE" sz="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92952942"/>
                  </a:ext>
                </a:extLst>
              </a:tr>
              <a:tr h="133155">
                <a:tc>
                  <a:txBody>
                    <a:bodyPr/>
                    <a:lstStyle/>
                    <a:p>
                      <a:pPr>
                        <a:lnSpc>
                          <a:spcPct val="107000"/>
                        </a:lnSpc>
                        <a:spcAft>
                          <a:spcPts val="900"/>
                        </a:spcAft>
                      </a:pPr>
                      <a:r>
                        <a:rPr lang="en-GB" sz="800" dirty="0">
                          <a:solidFill>
                            <a:schemeClr val="bg1"/>
                          </a:solidFill>
                          <a:effectLst/>
                        </a:rPr>
                        <a:t>#12: Authorization of notification endpoint in “Subscribe-Notify” scenarios</a:t>
                      </a:r>
                      <a:endParaRPr lang="de-DE" sz="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X</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8837285"/>
                  </a:ext>
                </a:extLst>
              </a:tr>
              <a:tr h="138989">
                <a:tc>
                  <a:txBody>
                    <a:bodyPr/>
                    <a:lstStyle/>
                    <a:p>
                      <a:pPr>
                        <a:lnSpc>
                          <a:spcPct val="107000"/>
                        </a:lnSpc>
                        <a:spcAft>
                          <a:spcPts val="900"/>
                        </a:spcAft>
                      </a:pPr>
                      <a:r>
                        <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#15: </a:t>
                      </a:r>
                      <a:r>
                        <a:rPr lang="en-US"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Authorization mechanism for the involved NFs in the delegated “Subscribe-Notify” scenario</a:t>
                      </a:r>
                      <a:endPar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X </a:t>
                      </a: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106622101"/>
                  </a:ext>
                </a:extLst>
              </a:tr>
              <a:tr h="179018">
                <a:tc>
                  <a:txBody>
                    <a:bodyPr/>
                    <a:lstStyle/>
                    <a:p>
                      <a:pPr>
                        <a:lnSpc>
                          <a:spcPct val="107000"/>
                        </a:lnSpc>
                        <a:spcAft>
                          <a:spcPts val="900"/>
                        </a:spcAft>
                      </a:pPr>
                      <a:r>
                        <a:rPr lang="en-GB" sz="800" dirty="0">
                          <a:solidFill>
                            <a:schemeClr val="bg1"/>
                          </a:solidFill>
                          <a:effectLst/>
                        </a:rPr>
                        <a:t>#2: Authorization between NFs and SCP</a:t>
                      </a:r>
                      <a:endParaRPr lang="de-DE" sz="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X</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238025587"/>
                  </a:ext>
                </a:extLst>
              </a:tr>
              <a:tr h="186107">
                <a:tc>
                  <a:txBody>
                    <a:bodyPr/>
                    <a:lstStyle/>
                    <a:p>
                      <a:pPr>
                        <a:lnSpc>
                          <a:spcPct val="107000"/>
                        </a:lnSpc>
                        <a:spcAft>
                          <a:spcPts val="900"/>
                        </a:spcAft>
                      </a:pPr>
                      <a:r>
                        <a:rPr lang="en-GB" sz="800">
                          <a:solidFill>
                            <a:schemeClr val="bg1"/>
                          </a:solidFill>
                          <a:effectLst/>
                        </a:rPr>
                        <a:t>#3: Using existing procedures for authorization of SCP to act on behalf of an NF Consumer</a:t>
                      </a:r>
                      <a:endParaRPr lang="de-DE" sz="8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X</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45731879"/>
                  </a:ext>
                </a:extLst>
              </a:tr>
              <a:tr h="153620">
                <a:tc>
                  <a:txBody>
                    <a:bodyPr/>
                    <a:lstStyle/>
                    <a:p>
                      <a:pPr>
                        <a:lnSpc>
                          <a:spcPct val="107000"/>
                        </a:lnSpc>
                        <a:spcAft>
                          <a:spcPts val="900"/>
                        </a:spcAft>
                      </a:pPr>
                      <a:r>
                        <a:rPr lang="en-GB" sz="800">
                          <a:solidFill>
                            <a:schemeClr val="bg1"/>
                          </a:solidFill>
                          <a:effectLst/>
                        </a:rPr>
                        <a:t>#4: Service request authenticity verification in indirect communication</a:t>
                      </a:r>
                      <a:endParaRPr lang="de-DE" sz="8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X</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509092246"/>
                  </a:ext>
                </a:extLst>
              </a:tr>
              <a:tr h="146304">
                <a:tc>
                  <a:txBody>
                    <a:bodyPr/>
                    <a:lstStyle/>
                    <a:p>
                      <a:pPr>
                        <a:lnSpc>
                          <a:spcPct val="107000"/>
                        </a:lnSpc>
                        <a:spcAft>
                          <a:spcPts val="900"/>
                        </a:spcAft>
                      </a:pPr>
                      <a:r>
                        <a:rPr lang="en-GB" sz="800">
                          <a:solidFill>
                            <a:schemeClr val="bg1"/>
                          </a:solidFill>
                          <a:effectLst/>
                        </a:rPr>
                        <a:t>#5: End-to-end integrity protection of HTTP body and method</a:t>
                      </a:r>
                      <a:endParaRPr lang="de-DE" sz="8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X</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746885347"/>
                  </a:ext>
                </a:extLst>
              </a:tr>
              <a:tr h="175564">
                <a:tc>
                  <a:txBody>
                    <a:bodyPr/>
                    <a:lstStyle/>
                    <a:p>
                      <a:pPr>
                        <a:lnSpc>
                          <a:spcPct val="107000"/>
                        </a:lnSpc>
                        <a:spcAft>
                          <a:spcPts val="900"/>
                        </a:spcAft>
                      </a:pPr>
                      <a:r>
                        <a:rPr lang="en-GB" sz="800">
                          <a:solidFill>
                            <a:schemeClr val="bg1"/>
                          </a:solidFill>
                          <a:effectLst/>
                        </a:rPr>
                        <a:t>#8: integrity protection of HTTP message in consideration of update by SCP</a:t>
                      </a:r>
                      <a:endParaRPr lang="de-DE" sz="8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latin typeface="+mn-lt"/>
                        </a:rPr>
                        <a:t>X</a:t>
                      </a: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latin typeface="+mn-lt"/>
                        </a:rPr>
                        <a:t> </a:t>
                      </a: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latin typeface="+mn-lt"/>
                        </a:rPr>
                        <a:t> </a:t>
                      </a: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49131845"/>
                  </a:ext>
                </a:extLst>
              </a:tr>
              <a:tr h="160935">
                <a:tc>
                  <a:txBody>
                    <a:bodyPr/>
                    <a:lstStyle/>
                    <a:p>
                      <a:pPr>
                        <a:lnSpc>
                          <a:spcPct val="107000"/>
                        </a:lnSpc>
                        <a:spcAft>
                          <a:spcPts val="900"/>
                        </a:spcAft>
                      </a:pPr>
                      <a:r>
                        <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#16: </a:t>
                      </a:r>
                      <a:r>
                        <a:rPr lang="en-US"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Selective End of End Protection of HTTP Request and Response in Indirect </a:t>
                      </a:r>
                      <a:endPar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de-DE" sz="800" dirty="0">
                          <a:effectLst/>
                          <a:latin typeface="+mn-lt"/>
                          <a:ea typeface="Times New Roman" panose="02020603050405020304" pitchFamily="18" charset="0"/>
                          <a:cs typeface="Times New Roman" panose="02020603050405020304" pitchFamily="18" charset="0"/>
                        </a:rPr>
                        <a:t>X</a:t>
                      </a: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613489255"/>
                  </a:ext>
                </a:extLst>
              </a:tr>
              <a:tr h="179018">
                <a:tc>
                  <a:txBody>
                    <a:bodyPr/>
                    <a:lstStyle/>
                    <a:p>
                      <a:pPr>
                        <a:lnSpc>
                          <a:spcPct val="107000"/>
                        </a:lnSpc>
                        <a:spcAft>
                          <a:spcPts val="900"/>
                        </a:spcAft>
                      </a:pPr>
                      <a:r>
                        <a:rPr lang="en-GB" sz="800">
                          <a:solidFill>
                            <a:schemeClr val="bg1"/>
                          </a:solidFill>
                          <a:effectLst/>
                        </a:rPr>
                        <a:t>#7: Access token request for NF Set</a:t>
                      </a:r>
                      <a:endParaRPr lang="de-DE" sz="8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X</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latin typeface="+mn-lt"/>
                        </a:rPr>
                        <a:t> </a:t>
                      </a: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43641972"/>
                  </a:ext>
                </a:extLst>
              </a:tr>
              <a:tr h="179018">
                <a:tc>
                  <a:txBody>
                    <a:bodyPr/>
                    <a:lstStyle/>
                    <a:p>
                      <a:pPr>
                        <a:lnSpc>
                          <a:spcPct val="107000"/>
                        </a:lnSpc>
                        <a:spcAft>
                          <a:spcPts val="900"/>
                        </a:spcAft>
                      </a:pPr>
                      <a:r>
                        <a:rPr lang="en-GB" sz="800" dirty="0">
                          <a:solidFill>
                            <a:schemeClr val="bg1"/>
                          </a:solidFill>
                          <a:effectLst/>
                        </a:rPr>
                        <a:t>#9: Authorization mechanism negotiation</a:t>
                      </a:r>
                      <a:endParaRPr lang="de-DE" sz="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X</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latin typeface="+mn-lt"/>
                        </a:rPr>
                        <a:t> </a:t>
                      </a: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latin typeface="+mn-lt"/>
                        </a:rPr>
                        <a:t> </a:t>
                      </a: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83153306"/>
                  </a:ext>
                </a:extLst>
              </a:tr>
              <a:tr h="179018">
                <a:tc>
                  <a:txBody>
                    <a:bodyPr/>
                    <a:lstStyle/>
                    <a:p>
                      <a:pPr>
                        <a:lnSpc>
                          <a:spcPct val="107000"/>
                        </a:lnSpc>
                        <a:spcAft>
                          <a:spcPts val="900"/>
                        </a:spcAft>
                      </a:pPr>
                      <a:r>
                        <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#17: </a:t>
                      </a:r>
                      <a:r>
                        <a:rPr lang="en-US"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Static auth in roaming with existing methods</a:t>
                      </a:r>
                      <a:endPar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de-DE" sz="700" dirty="0">
                          <a:effectLst/>
                          <a:latin typeface="+mn-lt"/>
                          <a:ea typeface="Times New Roman" panose="02020603050405020304" pitchFamily="18" charset="0"/>
                          <a:cs typeface="Arial" panose="020B0604020202020204" pitchFamily="34" charset="0"/>
                        </a:rPr>
                        <a:t>X</a:t>
                      </a: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4353766"/>
                  </a:ext>
                </a:extLst>
              </a:tr>
              <a:tr h="179018">
                <a:tc>
                  <a:txBody>
                    <a:bodyPr/>
                    <a:lstStyle/>
                    <a:p>
                      <a:pPr>
                        <a:lnSpc>
                          <a:spcPct val="107000"/>
                        </a:lnSpc>
                        <a:spcAft>
                          <a:spcPts val="900"/>
                        </a:spcAft>
                      </a:pPr>
                      <a:r>
                        <a:rPr lang="en-GB" sz="800">
                          <a:solidFill>
                            <a:schemeClr val="bg1"/>
                          </a:solidFill>
                          <a:effectLst/>
                        </a:rPr>
                        <a:t>#10: NRF deployment clarifications</a:t>
                      </a:r>
                      <a:endParaRPr lang="de-DE" sz="8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X</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latin typeface="+mn-lt"/>
                        </a:rPr>
                        <a:t> </a:t>
                      </a: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606822423"/>
                  </a:ext>
                </a:extLst>
              </a:tr>
              <a:tr h="196050">
                <a:tc>
                  <a:txBody>
                    <a:bodyPr/>
                    <a:lstStyle/>
                    <a:p>
                      <a:pPr>
                        <a:lnSpc>
                          <a:spcPct val="107000"/>
                        </a:lnSpc>
                        <a:spcAft>
                          <a:spcPts val="900"/>
                        </a:spcAft>
                      </a:pPr>
                      <a:r>
                        <a:rPr lang="en-GB" sz="700" dirty="0">
                          <a:solidFill>
                            <a:schemeClr val="bg1"/>
                          </a:solidFill>
                          <a:effectLst/>
                          <a:latin typeface="Arial" panose="020B0604020202020204" pitchFamily="34" charset="0"/>
                          <a:cs typeface="Arial" panose="020B0604020202020204" pitchFamily="34" charset="0"/>
                        </a:rPr>
                        <a:t>#11: Registered NF Profile changes for Inter-Slice Access</a:t>
                      </a:r>
                      <a:endPar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Arial" panose="020B0604020202020204" pitchFamily="34" charset="0"/>
                          <a:cs typeface="Arial" panose="020B0604020202020204" pitchFamily="34" charset="0"/>
                        </a:rPr>
                        <a:t> </a:t>
                      </a: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Arial" panose="020B0604020202020204" pitchFamily="34" charset="0"/>
                          <a:cs typeface="Arial" panose="020B0604020202020204" pitchFamily="34" charset="0"/>
                        </a:rPr>
                        <a:t> </a:t>
                      </a: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Arial" panose="020B0604020202020204" pitchFamily="34" charset="0"/>
                          <a:cs typeface="Arial" panose="020B0604020202020204" pitchFamily="34" charset="0"/>
                        </a:rPr>
                        <a:t> </a:t>
                      </a: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Arial" panose="020B0604020202020204" pitchFamily="34" charset="0"/>
                          <a:cs typeface="Arial" panose="020B0604020202020204" pitchFamily="34" charset="0"/>
                        </a:rPr>
                        <a:t> </a:t>
                      </a: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mn-lt"/>
                          <a:cs typeface="Arial" panose="020B0604020202020204" pitchFamily="34" charset="0"/>
                        </a:rPr>
                        <a:t> </a:t>
                      </a: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mn-lt"/>
                          <a:cs typeface="Arial" panose="020B0604020202020204" pitchFamily="34" charset="0"/>
                        </a:rPr>
                        <a:t> </a:t>
                      </a: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mn-lt"/>
                          <a:cs typeface="Arial" panose="020B0604020202020204" pitchFamily="34" charset="0"/>
                        </a:rPr>
                        <a:t> </a:t>
                      </a: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mn-lt"/>
                          <a:cs typeface="Arial" panose="020B0604020202020204" pitchFamily="34" charset="0"/>
                        </a:rPr>
                        <a:t> </a:t>
                      </a: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mn-lt"/>
                          <a:cs typeface="Arial" panose="020B0604020202020204" pitchFamily="34" charset="0"/>
                        </a:rPr>
                        <a:t>X</a:t>
                      </a: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mn-lt"/>
                          <a:cs typeface="Arial" panose="020B0604020202020204" pitchFamily="34" charset="0"/>
                        </a:rPr>
                        <a:t> </a:t>
                      </a: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dirty="0">
                          <a:effectLst/>
                          <a:latin typeface="+mn-lt"/>
                          <a:cs typeface="Arial" panose="020B0604020202020204" pitchFamily="34" charset="0"/>
                        </a:rPr>
                        <a:t> </a:t>
                      </a: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1672339885"/>
                  </a:ext>
                </a:extLst>
              </a:tr>
              <a:tr h="179018">
                <a:tc>
                  <a:txBody>
                    <a:bodyPr/>
                    <a:lstStyle/>
                    <a:p>
                      <a:pPr>
                        <a:lnSpc>
                          <a:spcPct val="107000"/>
                        </a:lnSpc>
                        <a:spcAft>
                          <a:spcPts val="900"/>
                        </a:spcAft>
                      </a:pPr>
                      <a:r>
                        <a:rPr lang="en-GB" sz="700" dirty="0">
                          <a:solidFill>
                            <a:schemeClr val="bg1"/>
                          </a:solidFill>
                          <a:effectLst/>
                          <a:latin typeface="Arial" panose="020B0604020202020204" pitchFamily="34" charset="0"/>
                          <a:cs typeface="Arial" panose="020B0604020202020204" pitchFamily="34" charset="0"/>
                        </a:rPr>
                        <a:t>#18: title TBD</a:t>
                      </a:r>
                      <a:endPar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dirty="0">
                          <a:effectLst/>
                          <a:latin typeface="Arial" panose="020B0604020202020204" pitchFamily="34" charset="0"/>
                          <a:cs typeface="Arial" panose="020B0604020202020204" pitchFamily="34" charset="0"/>
                        </a:rPr>
                        <a:t> </a:t>
                      </a:r>
                      <a:endParaRPr lang="de-DE" sz="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dirty="0">
                          <a:effectLst/>
                          <a:latin typeface="Arial" panose="020B0604020202020204" pitchFamily="34" charset="0"/>
                          <a:cs typeface="Arial" panose="020B0604020202020204" pitchFamily="34" charset="0"/>
                        </a:rPr>
                        <a:t> </a:t>
                      </a:r>
                      <a:endParaRPr lang="de-DE" sz="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Arial" panose="020B0604020202020204" pitchFamily="34" charset="0"/>
                          <a:cs typeface="Arial" panose="020B0604020202020204" pitchFamily="34" charset="0"/>
                        </a:rPr>
                        <a:t> </a:t>
                      </a: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Arial" panose="020B0604020202020204" pitchFamily="34" charset="0"/>
                          <a:cs typeface="Arial" panose="020B0604020202020204" pitchFamily="34" charset="0"/>
                        </a:rPr>
                        <a:t> </a:t>
                      </a: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mn-lt"/>
                          <a:cs typeface="Arial" panose="020B0604020202020204" pitchFamily="34" charset="0"/>
                        </a:rPr>
                        <a:t> </a:t>
                      </a: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mn-lt"/>
                          <a:cs typeface="Arial" panose="020B0604020202020204" pitchFamily="34" charset="0"/>
                        </a:rPr>
                        <a:t> </a:t>
                      </a: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mn-lt"/>
                          <a:cs typeface="Arial" panose="020B0604020202020204" pitchFamily="34" charset="0"/>
                        </a:rPr>
                        <a:t> </a:t>
                      </a: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mn-lt"/>
                          <a:cs typeface="Arial" panose="020B0604020202020204" pitchFamily="34" charset="0"/>
                        </a:rPr>
                        <a:t> </a:t>
                      </a: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dirty="0">
                          <a:effectLst/>
                          <a:latin typeface="+mn-lt"/>
                          <a:cs typeface="Arial" panose="020B0604020202020204" pitchFamily="34" charset="0"/>
                        </a:rPr>
                        <a:t>X</a:t>
                      </a: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dirty="0">
                          <a:effectLst/>
                          <a:latin typeface="+mn-lt"/>
                          <a:cs typeface="Arial" panose="020B0604020202020204" pitchFamily="34" charset="0"/>
                        </a:rPr>
                        <a:t> </a:t>
                      </a: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dirty="0">
                          <a:effectLst/>
                          <a:latin typeface="+mn-lt"/>
                          <a:cs typeface="Arial" panose="020B0604020202020204" pitchFamily="34" charset="0"/>
                        </a:rPr>
                        <a:t> </a:t>
                      </a: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587945715"/>
                  </a:ext>
                </a:extLst>
              </a:tr>
              <a:tr h="179018">
                <a:tc>
                  <a:txBody>
                    <a:bodyPr/>
                    <a:lstStyle/>
                    <a:p>
                      <a:pPr marL="0" marR="0" lvl="0" indent="0" algn="l" defTabSz="914400" rtl="0" eaLnBrk="1" fontAlgn="auto" latinLnBrk="0" hangingPunct="1">
                        <a:lnSpc>
                          <a:spcPct val="107000"/>
                        </a:lnSpc>
                        <a:spcBef>
                          <a:spcPts val="0"/>
                        </a:spcBef>
                        <a:spcAft>
                          <a:spcPts val="900"/>
                        </a:spcAft>
                        <a:buClrTx/>
                        <a:buSzTx/>
                        <a:buFontTx/>
                        <a:buNone/>
                        <a:tabLst/>
                        <a:defRPr/>
                      </a:pPr>
                      <a:r>
                        <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#20: PRINS for RHUB</a:t>
                      </a: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de-DE" sz="700" dirty="0">
                          <a:effectLst/>
                          <a:latin typeface="+mn-lt"/>
                          <a:ea typeface="Times New Roman" panose="02020603050405020304" pitchFamily="18" charset="0"/>
                          <a:cs typeface="Arial" panose="020B0604020202020204" pitchFamily="34" charset="0"/>
                        </a:rPr>
                        <a:t>X</a:t>
                      </a: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4193840166"/>
                  </a:ext>
                </a:extLst>
              </a:tr>
              <a:tr h="179018">
                <a:tc>
                  <a:txBody>
                    <a:bodyPr/>
                    <a:lstStyle/>
                    <a:p>
                      <a:pPr>
                        <a:lnSpc>
                          <a:spcPct val="107000"/>
                        </a:lnSpc>
                        <a:spcAft>
                          <a:spcPts val="900"/>
                        </a:spcAft>
                      </a:pPr>
                      <a:r>
                        <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#21: </a:t>
                      </a:r>
                      <a:r>
                        <a:rPr lang="en-US"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Certificate solution for NRF validation of </a:t>
                      </a:r>
                      <a:r>
                        <a:rPr lang="en-US" sz="700" dirty="0" err="1">
                          <a:solidFill>
                            <a:schemeClr val="bg1"/>
                          </a:solidFill>
                          <a:effectLst/>
                          <a:latin typeface="Arial" panose="020B0604020202020204" pitchFamily="34" charset="0"/>
                          <a:ea typeface="Times New Roman" panose="02020603050405020304" pitchFamily="18" charset="0"/>
                          <a:cs typeface="Arial" panose="020B0604020202020204" pitchFamily="34" charset="0"/>
                        </a:rPr>
                        <a:t>NFc</a:t>
                      </a:r>
                      <a:r>
                        <a:rPr lang="en-US"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 for access token requests</a:t>
                      </a:r>
                      <a:endPar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de-DE" sz="700" dirty="0">
                          <a:effectLst/>
                          <a:latin typeface="+mn-lt"/>
                          <a:ea typeface="Times New Roman" panose="02020603050405020304" pitchFamily="18" charset="0"/>
                          <a:cs typeface="Arial" panose="020B0604020202020204" pitchFamily="34" charset="0"/>
                        </a:rPr>
                        <a:t>X </a:t>
                      </a: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710869593"/>
                  </a:ext>
                </a:extLst>
              </a:tr>
              <a:tr h="179018">
                <a:tc>
                  <a:txBody>
                    <a:bodyPr/>
                    <a:lstStyle/>
                    <a:p>
                      <a:pPr>
                        <a:lnSpc>
                          <a:spcPct val="107000"/>
                        </a:lnSpc>
                        <a:spcAft>
                          <a:spcPts val="900"/>
                        </a:spcAft>
                      </a:pPr>
                      <a:r>
                        <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#22: </a:t>
                      </a:r>
                      <a:r>
                        <a:rPr lang="en-US"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Combined certificate and profile solution for NRF validation of </a:t>
                      </a:r>
                      <a:r>
                        <a:rPr lang="en-US" sz="700" dirty="0" err="1">
                          <a:solidFill>
                            <a:schemeClr val="bg1"/>
                          </a:solidFill>
                          <a:effectLst/>
                          <a:latin typeface="Arial" panose="020B0604020202020204" pitchFamily="34" charset="0"/>
                          <a:ea typeface="Times New Roman" panose="02020603050405020304" pitchFamily="18" charset="0"/>
                          <a:cs typeface="Arial" panose="020B0604020202020204" pitchFamily="34" charset="0"/>
                        </a:rPr>
                        <a:t>NFc</a:t>
                      </a:r>
                      <a:r>
                        <a:rPr lang="en-US"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 for access token</a:t>
                      </a:r>
                      <a:endPar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de-DE" sz="700" dirty="0">
                          <a:effectLst/>
                          <a:latin typeface="+mn-lt"/>
                          <a:ea typeface="Times New Roman" panose="02020603050405020304" pitchFamily="18" charset="0"/>
                          <a:cs typeface="Arial" panose="020B0604020202020204" pitchFamily="34" charset="0"/>
                        </a:rPr>
                        <a:t>X </a:t>
                      </a: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154706798"/>
                  </a:ext>
                </a:extLst>
              </a:tr>
              <a:tr h="179018">
                <a:tc>
                  <a:txBody>
                    <a:bodyPr/>
                    <a:lstStyle/>
                    <a:p>
                      <a:pPr marL="0" marR="0" lvl="0" indent="0" algn="l" defTabSz="914400" rtl="0" eaLnBrk="1" fontAlgn="auto" latinLnBrk="0" hangingPunct="1">
                        <a:lnSpc>
                          <a:spcPct val="107000"/>
                        </a:lnSpc>
                        <a:spcBef>
                          <a:spcPts val="0"/>
                        </a:spcBef>
                        <a:spcAft>
                          <a:spcPts val="900"/>
                        </a:spcAft>
                        <a:buClrTx/>
                        <a:buSzTx/>
                        <a:buFontTx/>
                        <a:buNone/>
                        <a:tabLst/>
                        <a:defRPr/>
                      </a:pPr>
                      <a:r>
                        <a:rPr lang="de-DE" sz="800" dirty="0">
                          <a:solidFill>
                            <a:schemeClr val="bg1"/>
                          </a:solidFill>
                          <a:effectLst/>
                          <a:latin typeface="+mn-lt"/>
                          <a:ea typeface="Times New Roman" panose="02020603050405020304" pitchFamily="18" charset="0"/>
                          <a:cs typeface="Arial" panose="020B0604020202020204" pitchFamily="34" charset="0"/>
                        </a:rPr>
                        <a:t>#19 </a:t>
                      </a:r>
                      <a:r>
                        <a:rPr lang="de-DE" sz="800" dirty="0" err="1">
                          <a:solidFill>
                            <a:schemeClr val="bg1"/>
                          </a:solidFill>
                          <a:effectLst/>
                          <a:latin typeface="+mn-lt"/>
                          <a:ea typeface="Times New Roman" panose="02020603050405020304" pitchFamily="18" charset="0"/>
                          <a:cs typeface="Arial" panose="020B0604020202020204" pitchFamily="34" charset="0"/>
                        </a:rPr>
                        <a:t>Hosted</a:t>
                      </a:r>
                      <a:r>
                        <a:rPr lang="de-DE" sz="800" dirty="0">
                          <a:solidFill>
                            <a:schemeClr val="bg1"/>
                          </a:solidFill>
                          <a:effectLst/>
                          <a:latin typeface="+mn-lt"/>
                          <a:ea typeface="Times New Roman" panose="02020603050405020304" pitchFamily="18" charset="0"/>
                          <a:cs typeface="Arial" panose="020B0604020202020204" pitchFamily="34" charset="0"/>
                        </a:rPr>
                        <a:t> SEPP </a:t>
                      </a:r>
                      <a:r>
                        <a:rPr lang="de-DE" sz="800" dirty="0" err="1">
                          <a:solidFill>
                            <a:schemeClr val="bg1"/>
                          </a:solidFill>
                          <a:effectLst/>
                          <a:latin typeface="+mn-lt"/>
                          <a:ea typeface="Times New Roman" panose="02020603050405020304" pitchFamily="18" charset="0"/>
                          <a:cs typeface="Arial" panose="020B0604020202020204" pitchFamily="34" charset="0"/>
                        </a:rPr>
                        <a:t>requirements</a:t>
                      </a:r>
                      <a:endParaRPr lang="de-DE" sz="800" dirty="0">
                        <a:solidFill>
                          <a:schemeClr val="bg1"/>
                        </a:solidFill>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de-DE" sz="700" dirty="0">
                          <a:effectLst/>
                          <a:latin typeface="+mn-lt"/>
                          <a:ea typeface="Times New Roman" panose="02020603050405020304" pitchFamily="18" charset="0"/>
                          <a:cs typeface="Arial" panose="020B0604020202020204" pitchFamily="34" charset="0"/>
                        </a:rPr>
                        <a:t>X</a:t>
                      </a:r>
                    </a:p>
                  </a:txBody>
                  <a:tcPr marL="68580" marR="68580" marT="0" marB="0"/>
                </a:tc>
                <a:extLst>
                  <a:ext uri="{0D108BD9-81ED-4DB2-BD59-A6C34878D82A}">
                    <a16:rowId xmlns:a16="http://schemas.microsoft.com/office/drawing/2014/main" val="2447831676"/>
                  </a:ext>
                </a:extLst>
              </a:tr>
              <a:tr h="179018">
                <a:tc>
                  <a:txBody>
                    <a:bodyPr/>
                    <a:lstStyle/>
                    <a:p>
                      <a:pPr>
                        <a:spcAft>
                          <a:spcPts val="900"/>
                        </a:spcAft>
                      </a:pPr>
                      <a:r>
                        <a:rPr lang="en-GB" sz="800" dirty="0">
                          <a:solidFill>
                            <a:srgbClr val="FFFF00"/>
                          </a:solidFill>
                          <a:effectLst/>
                          <a:latin typeface="+mn-lt"/>
                          <a:ea typeface="Times New Roman" panose="02020603050405020304" pitchFamily="18" charset="0"/>
                        </a:rPr>
                        <a:t>#23: SCP authorization check by NRF</a:t>
                      </a:r>
                      <a:endParaRPr lang="de-DE" sz="800" dirty="0">
                        <a:solidFill>
                          <a:srgbClr val="FFFF00"/>
                        </a:solidFill>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X</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dirty="0">
                          <a:effectLst/>
                          <a:latin typeface="+mn-lt"/>
                          <a:ea typeface="Times New Roman" panose="02020603050405020304" pitchFamily="18" charset="0"/>
                        </a:rPr>
                        <a:t> </a:t>
                      </a:r>
                      <a:endParaRPr lang="de-DE" sz="800" dirty="0">
                        <a:effectLst/>
                        <a:latin typeface="+mn-lt"/>
                        <a:ea typeface="Times New Roman" panose="02020603050405020304" pitchFamily="18" charset="0"/>
                      </a:endParaRPr>
                    </a:p>
                  </a:txBody>
                  <a:tcPr marL="68580" marR="68580" marT="0" marB="0"/>
                </a:tc>
                <a:tc>
                  <a:txBody>
                    <a:bodyPr/>
                    <a:lstStyle/>
                    <a:p>
                      <a:pPr>
                        <a:spcAft>
                          <a:spcPts val="900"/>
                        </a:spcAft>
                      </a:pPr>
                      <a:r>
                        <a:rPr lang="en-GB" sz="1000">
                          <a:effectLst/>
                          <a:latin typeface="Times New Roman" panose="02020603050405020304" pitchFamily="18" charset="0"/>
                          <a:ea typeface="Times New Roman" panose="02020603050405020304" pitchFamily="18" charset="0"/>
                        </a:rPr>
                        <a:t> </a:t>
                      </a:r>
                      <a:endParaRPr lang="de-DE" sz="1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786102957"/>
                  </a:ext>
                </a:extLst>
              </a:tr>
              <a:tr h="179018">
                <a:tc>
                  <a:txBody>
                    <a:bodyPr/>
                    <a:lstStyle/>
                    <a:p>
                      <a:pPr>
                        <a:spcAft>
                          <a:spcPts val="900"/>
                        </a:spcAft>
                      </a:pPr>
                      <a:r>
                        <a:rPr lang="en-GB" sz="800" dirty="0">
                          <a:solidFill>
                            <a:srgbClr val="FFFF00"/>
                          </a:solidFill>
                          <a:effectLst/>
                          <a:latin typeface="+mn-lt"/>
                          <a:ea typeface="Times New Roman" panose="02020603050405020304" pitchFamily="18" charset="0"/>
                        </a:rPr>
                        <a:t>#24: Authorization negotiation with bootstrapping mechanism</a:t>
                      </a:r>
                      <a:endParaRPr lang="de-DE" sz="800" dirty="0">
                        <a:solidFill>
                          <a:srgbClr val="FFFF00"/>
                        </a:solidFill>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X</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dirty="0">
                          <a:effectLst/>
                          <a:latin typeface="+mn-lt"/>
                          <a:ea typeface="Times New Roman" panose="02020603050405020304" pitchFamily="18" charset="0"/>
                        </a:rPr>
                        <a:t> </a:t>
                      </a:r>
                      <a:endParaRPr lang="de-DE" sz="800" dirty="0">
                        <a:effectLst/>
                        <a:latin typeface="+mn-lt"/>
                        <a:ea typeface="Times New Roman" panose="02020603050405020304" pitchFamily="18" charset="0"/>
                      </a:endParaRPr>
                    </a:p>
                  </a:txBody>
                  <a:tcPr marL="68580" marR="68580" marT="0" marB="0"/>
                </a:tc>
                <a:tc>
                  <a:txBody>
                    <a:bodyPr/>
                    <a:lstStyle/>
                    <a:p>
                      <a:pPr>
                        <a:spcAft>
                          <a:spcPts val="900"/>
                        </a:spcAft>
                      </a:pPr>
                      <a:r>
                        <a:rPr lang="en-GB" sz="1000">
                          <a:effectLst/>
                          <a:latin typeface="Times New Roman" panose="02020603050405020304" pitchFamily="18" charset="0"/>
                          <a:ea typeface="Times New Roman" panose="02020603050405020304" pitchFamily="18" charset="0"/>
                        </a:rPr>
                        <a:t> </a:t>
                      </a:r>
                      <a:endParaRPr lang="de-DE" sz="1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93228537"/>
                  </a:ext>
                </a:extLst>
              </a:tr>
              <a:tr h="179018">
                <a:tc>
                  <a:txBody>
                    <a:bodyPr/>
                    <a:lstStyle/>
                    <a:p>
                      <a:pPr>
                        <a:spcAft>
                          <a:spcPts val="900"/>
                        </a:spcAft>
                      </a:pPr>
                      <a:r>
                        <a:rPr lang="en-GB" sz="800" dirty="0">
                          <a:solidFill>
                            <a:srgbClr val="FFFF00"/>
                          </a:solidFill>
                          <a:effectLst/>
                          <a:latin typeface="+mn-lt"/>
                          <a:ea typeface="Times New Roman" panose="02020603050405020304" pitchFamily="18" charset="0"/>
                        </a:rPr>
                        <a:t>#25: N32 security profiles</a:t>
                      </a:r>
                      <a:endParaRPr lang="de-DE" sz="800" dirty="0">
                        <a:solidFill>
                          <a:srgbClr val="FFFF00"/>
                        </a:solidFill>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X</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dirty="0">
                          <a:effectLst/>
                          <a:latin typeface="+mn-lt"/>
                          <a:ea typeface="Times New Roman" panose="02020603050405020304" pitchFamily="18" charset="0"/>
                        </a:rPr>
                        <a:t> </a:t>
                      </a:r>
                      <a:endParaRPr lang="de-DE" sz="800" dirty="0">
                        <a:effectLst/>
                        <a:latin typeface="+mn-lt"/>
                        <a:ea typeface="Times New Roman" panose="02020603050405020304" pitchFamily="18" charset="0"/>
                      </a:endParaRPr>
                    </a:p>
                  </a:txBody>
                  <a:tcPr marL="68580" marR="68580" marT="0" marB="0"/>
                </a:tc>
                <a:tc>
                  <a:txBody>
                    <a:bodyPr/>
                    <a:lstStyle/>
                    <a:p>
                      <a:pPr>
                        <a:spcAft>
                          <a:spcPts val="900"/>
                        </a:spcAft>
                      </a:pPr>
                      <a:r>
                        <a:rPr lang="en-GB" sz="1000">
                          <a:effectLst/>
                          <a:latin typeface="Times New Roman" panose="02020603050405020304" pitchFamily="18" charset="0"/>
                          <a:ea typeface="Times New Roman" panose="02020603050405020304" pitchFamily="18" charset="0"/>
                        </a:rPr>
                        <a:t> </a:t>
                      </a:r>
                      <a:endParaRPr lang="de-DE" sz="1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17587717"/>
                  </a:ext>
                </a:extLst>
              </a:tr>
              <a:tr h="179018">
                <a:tc>
                  <a:txBody>
                    <a:bodyPr/>
                    <a:lstStyle/>
                    <a:p>
                      <a:pPr>
                        <a:spcAft>
                          <a:spcPts val="900"/>
                        </a:spcAft>
                      </a:pPr>
                      <a:r>
                        <a:rPr lang="en-GB" sz="800" dirty="0">
                          <a:solidFill>
                            <a:srgbClr val="FFFF00"/>
                          </a:solidFill>
                          <a:effectLst/>
                          <a:latin typeface="+mn-lt"/>
                          <a:ea typeface="Times New Roman" panose="02020603050405020304" pitchFamily="18" charset="0"/>
                        </a:rPr>
                        <a:t>#26: Authorization verification at NRF</a:t>
                      </a:r>
                      <a:endParaRPr lang="de-DE" sz="800" dirty="0">
                        <a:solidFill>
                          <a:srgbClr val="FFFF00"/>
                        </a:solidFill>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dirty="0">
                          <a:effectLst/>
                          <a:latin typeface="+mn-lt"/>
                          <a:ea typeface="Times New Roman" panose="02020603050405020304" pitchFamily="18" charset="0"/>
                        </a:rPr>
                        <a:t>X</a:t>
                      </a:r>
                      <a:endParaRPr lang="de-DE" sz="800" dirty="0">
                        <a:effectLst/>
                        <a:latin typeface="+mn-lt"/>
                        <a:ea typeface="Times New Roman" panose="02020603050405020304" pitchFamily="18" charset="0"/>
                      </a:endParaRPr>
                    </a:p>
                  </a:txBody>
                  <a:tcPr marL="68580" marR="68580" marT="0" marB="0"/>
                </a:tc>
                <a:tc>
                  <a:txBody>
                    <a:bodyPr/>
                    <a:lstStyle/>
                    <a:p>
                      <a:pPr>
                        <a:spcAft>
                          <a:spcPts val="900"/>
                        </a:spcAft>
                      </a:pPr>
                      <a:r>
                        <a:rPr lang="en-GB" sz="1000" dirty="0">
                          <a:effectLst/>
                          <a:latin typeface="Times New Roman" panose="02020603050405020304" pitchFamily="18" charset="0"/>
                          <a:ea typeface="Times New Roman" panose="02020603050405020304" pitchFamily="18" charset="0"/>
                        </a:rPr>
                        <a:t> </a:t>
                      </a:r>
                      <a:endParaRPr lang="de-DE" sz="1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516789773"/>
                  </a:ext>
                </a:extLst>
              </a:tr>
            </a:tbl>
          </a:graphicData>
        </a:graphic>
      </p:graphicFrame>
    </p:spTree>
    <p:extLst>
      <p:ext uri="{BB962C8B-B14F-4D97-AF65-F5344CB8AC3E}">
        <p14:creationId xmlns:p14="http://schemas.microsoft.com/office/powerpoint/2010/main" val="1475121142"/>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434974" y="2456862"/>
            <a:ext cx="8554481" cy="3548284"/>
          </a:xfrm>
        </p:spPr>
        <p:txBody>
          <a:bodyPr/>
          <a:lstStyle/>
          <a:p>
            <a:pPr>
              <a:spcBef>
                <a:spcPts val="0"/>
              </a:spcBef>
              <a:spcAft>
                <a:spcPts val="0"/>
              </a:spcAft>
            </a:pPr>
            <a:r>
              <a:rPr lang="de-DE" altLang="de-DE" sz="1600" b="1" dirty="0"/>
              <a:t>General</a:t>
            </a:r>
          </a:p>
          <a:p>
            <a:pPr lvl="1">
              <a:spcBef>
                <a:spcPts val="0"/>
              </a:spcBef>
              <a:spcAft>
                <a:spcPts val="0"/>
              </a:spcAft>
            </a:pPr>
            <a:r>
              <a:rPr lang="en-GB" sz="1600" dirty="0">
                <a:effectLst/>
                <a:ea typeface="Times New Roman" panose="02020603050405020304" pitchFamily="18" charset="0"/>
              </a:rPr>
              <a:t>studies enhanced security aspects of the 5G Service Based Architecture </a:t>
            </a:r>
          </a:p>
          <a:p>
            <a:pPr lvl="1">
              <a:spcBef>
                <a:spcPts val="0"/>
              </a:spcBef>
              <a:spcAft>
                <a:spcPts val="0"/>
              </a:spcAft>
            </a:pPr>
            <a:r>
              <a:rPr lang="en-GB" sz="1600" dirty="0">
                <a:effectLst/>
                <a:ea typeface="Times New Roman" panose="02020603050405020304" pitchFamily="18" charset="0"/>
              </a:rPr>
              <a:t>analyses potential threats, study necessary security enhancements </a:t>
            </a:r>
          </a:p>
          <a:p>
            <a:pPr lvl="1">
              <a:spcBef>
                <a:spcPts val="0"/>
              </a:spcBef>
              <a:spcAft>
                <a:spcPts val="0"/>
              </a:spcAft>
            </a:pPr>
            <a:r>
              <a:rPr lang="en-GB" sz="1600" dirty="0">
                <a:effectLst/>
                <a:ea typeface="Times New Roman" panose="02020603050405020304" pitchFamily="18" charset="0"/>
              </a:rPr>
              <a:t>document decisions of solutions to be adopted or not adopted after evaluating the risks versus the complexity </a:t>
            </a:r>
            <a:endParaRPr lang="de-DE" altLang="de-DE" sz="1600" b="1" dirty="0"/>
          </a:p>
          <a:p>
            <a:pPr lvl="1">
              <a:spcBef>
                <a:spcPts val="0"/>
              </a:spcBef>
              <a:spcAft>
                <a:spcPts val="0"/>
              </a:spcAft>
            </a:pPr>
            <a:endParaRPr lang="de-DE" altLang="de-DE" sz="1600" b="1" dirty="0"/>
          </a:p>
          <a:p>
            <a:pPr lvl="1">
              <a:spcBef>
                <a:spcPts val="0"/>
              </a:spcBef>
              <a:spcAft>
                <a:spcPts val="0"/>
              </a:spcAft>
            </a:pPr>
            <a:endParaRPr lang="en-US" altLang="zh-CN" sz="1600" dirty="0"/>
          </a:p>
          <a:p>
            <a:pPr>
              <a:spcBef>
                <a:spcPts val="0"/>
              </a:spcBef>
              <a:spcAft>
                <a:spcPts val="0"/>
              </a:spcAft>
            </a:pPr>
            <a:r>
              <a:rPr lang="de-DE" altLang="de-DE" sz="1600" b="1" dirty="0" err="1"/>
              <a:t>Dependencies</a:t>
            </a:r>
            <a:endParaRPr lang="de-DE" altLang="de-DE" sz="1600" b="1" dirty="0"/>
          </a:p>
          <a:p>
            <a:pPr lvl="1">
              <a:spcBef>
                <a:spcPts val="0"/>
              </a:spcBef>
              <a:spcAft>
                <a:spcPts val="0"/>
              </a:spcAft>
            </a:pPr>
            <a:r>
              <a:rPr lang="fr-FR" sz="1600" dirty="0"/>
              <a:t>None (the SID has no RAN impacts)</a:t>
            </a:r>
            <a:endParaRPr lang="en-US" altLang="zh-CN" sz="1600" dirty="0"/>
          </a:p>
          <a:p>
            <a:pPr lvl="1">
              <a:spcBef>
                <a:spcPts val="0"/>
              </a:spcBef>
              <a:spcAft>
                <a:spcPts val="0"/>
              </a:spcAft>
            </a:pPr>
            <a:endParaRPr lang="en-US" altLang="zh-CN" sz="1600" dirty="0"/>
          </a:p>
          <a:p>
            <a:pPr lvl="1">
              <a:spcBef>
                <a:spcPts val="0"/>
              </a:spcBef>
              <a:spcAft>
                <a:spcPts val="0"/>
              </a:spcAft>
            </a:pPr>
            <a:endParaRPr lang="en-US" altLang="zh-CN" sz="1600" dirty="0"/>
          </a:p>
        </p:txBody>
      </p:sp>
      <p:graphicFrame>
        <p:nvGraphicFramePr>
          <p:cNvPr id="6" name="Table 5">
            <a:extLst>
              <a:ext uri="{FF2B5EF4-FFF2-40B4-BE49-F238E27FC236}">
                <a16:creationId xmlns:a16="http://schemas.microsoft.com/office/drawing/2014/main" id="{2CC3822B-8EE6-43D0-AD7D-D7B78ECF3BE1}"/>
              </a:ext>
            </a:extLst>
          </p:cNvPr>
          <p:cNvGraphicFramePr>
            <a:graphicFrameLocks noGrp="1"/>
          </p:cNvGraphicFramePr>
          <p:nvPr>
            <p:extLst>
              <p:ext uri="{D42A27DB-BD31-4B8C-83A1-F6EECF244321}">
                <p14:modId xmlns:p14="http://schemas.microsoft.com/office/powerpoint/2010/main" val="247963697"/>
              </p:ext>
            </p:extLst>
          </p:nvPr>
        </p:nvGraphicFramePr>
        <p:xfrm>
          <a:off x="301625" y="1287463"/>
          <a:ext cx="8687186" cy="688345"/>
        </p:xfrm>
        <a:graphic>
          <a:graphicData uri="http://schemas.openxmlformats.org/drawingml/2006/table">
            <a:tbl>
              <a:tblPr firstRow="1" firstCol="1" bandRow="1">
                <a:tableStyleId>{F5AB1C69-6EDB-4FF4-983F-18BD219EF322}</a:tableStyleId>
              </a:tblPr>
              <a:tblGrid>
                <a:gridCol w="932815">
                  <a:extLst>
                    <a:ext uri="{9D8B030D-6E8A-4147-A177-3AD203B41FA5}">
                      <a16:colId xmlns:a16="http://schemas.microsoft.com/office/drawing/2014/main" val="20000"/>
                    </a:ext>
                  </a:extLst>
                </a:gridCol>
                <a:gridCol w="2720340">
                  <a:extLst>
                    <a:ext uri="{9D8B030D-6E8A-4147-A177-3AD203B41FA5}">
                      <a16:colId xmlns:a16="http://schemas.microsoft.com/office/drawing/2014/main" val="20001"/>
                    </a:ext>
                  </a:extLst>
                </a:gridCol>
                <a:gridCol w="929191">
                  <a:extLst>
                    <a:ext uri="{9D8B030D-6E8A-4147-A177-3AD203B41FA5}">
                      <a16:colId xmlns:a16="http://schemas.microsoft.com/office/drawing/2014/main" val="20002"/>
                    </a:ext>
                  </a:extLst>
                </a:gridCol>
                <a:gridCol w="556709">
                  <a:extLst>
                    <a:ext uri="{9D8B030D-6E8A-4147-A177-3AD203B41FA5}">
                      <a16:colId xmlns:a16="http://schemas.microsoft.com/office/drawing/2014/main" val="20003"/>
                    </a:ext>
                  </a:extLst>
                </a:gridCol>
                <a:gridCol w="323284">
                  <a:extLst>
                    <a:ext uri="{9D8B030D-6E8A-4147-A177-3AD203B41FA5}">
                      <a16:colId xmlns:a16="http://schemas.microsoft.com/office/drawing/2014/main" val="20004"/>
                    </a:ext>
                  </a:extLst>
                </a:gridCol>
                <a:gridCol w="667362">
                  <a:extLst>
                    <a:ext uri="{9D8B030D-6E8A-4147-A177-3AD203B41FA5}">
                      <a16:colId xmlns:a16="http://schemas.microsoft.com/office/drawing/2014/main" val="20005"/>
                    </a:ext>
                  </a:extLst>
                </a:gridCol>
                <a:gridCol w="456211">
                  <a:extLst>
                    <a:ext uri="{9D8B030D-6E8A-4147-A177-3AD203B41FA5}">
                      <a16:colId xmlns:a16="http://schemas.microsoft.com/office/drawing/2014/main" val="20006"/>
                    </a:ext>
                  </a:extLst>
                </a:gridCol>
                <a:gridCol w="722689">
                  <a:extLst>
                    <a:ext uri="{9D8B030D-6E8A-4147-A177-3AD203B41FA5}">
                      <a16:colId xmlns:a16="http://schemas.microsoft.com/office/drawing/2014/main" val="20007"/>
                    </a:ext>
                  </a:extLst>
                </a:gridCol>
                <a:gridCol w="1378585">
                  <a:extLst>
                    <a:ext uri="{9D8B030D-6E8A-4147-A177-3AD203B41FA5}">
                      <a16:colId xmlns:a16="http://schemas.microsoft.com/office/drawing/2014/main" val="20008"/>
                    </a:ext>
                  </a:extLst>
                </a:gridCol>
              </a:tblGrid>
              <a:tr h="231305">
                <a:tc>
                  <a:txBody>
                    <a:bodyPr/>
                    <a:lstStyle/>
                    <a:p>
                      <a:pPr algn="ctr">
                        <a:lnSpc>
                          <a:spcPct val="107000"/>
                        </a:lnSpc>
                        <a:spcAft>
                          <a:spcPts val="800"/>
                        </a:spcAft>
                      </a:pPr>
                      <a:r>
                        <a:rPr lang="en-GB" sz="1200" dirty="0"/>
                        <a:t>UID</a:t>
                      </a:r>
                    </a:p>
                  </a:txBody>
                  <a:tcPr marL="36002" marR="36002" marT="0" marB="0" anchor="ctr"/>
                </a:tc>
                <a:tc>
                  <a:txBody>
                    <a:bodyPr/>
                    <a:lstStyle/>
                    <a:p>
                      <a:pPr algn="ctr">
                        <a:lnSpc>
                          <a:spcPct val="107000"/>
                        </a:lnSpc>
                        <a:spcAft>
                          <a:spcPts val="800"/>
                        </a:spcAft>
                      </a:pPr>
                      <a:r>
                        <a:rPr lang="en-GB" sz="1200" dirty="0"/>
                        <a:t>Name</a:t>
                      </a:r>
                    </a:p>
                  </a:txBody>
                  <a:tcPr marL="36002" marR="36002" marT="0" marB="0" anchor="ctr"/>
                </a:tc>
                <a:tc>
                  <a:txBody>
                    <a:bodyPr/>
                    <a:lstStyle/>
                    <a:p>
                      <a:pPr algn="ctr">
                        <a:lnSpc>
                          <a:spcPct val="107000"/>
                        </a:lnSpc>
                        <a:spcAft>
                          <a:spcPts val="800"/>
                        </a:spcAft>
                      </a:pPr>
                      <a:r>
                        <a:rPr lang="en-GB" sz="1200" dirty="0"/>
                        <a:t>Acronym</a:t>
                      </a:r>
                    </a:p>
                  </a:txBody>
                  <a:tcPr marL="36002" marR="36002" marT="0" marB="0" anchor="ctr"/>
                </a:tc>
                <a:tc>
                  <a:txBody>
                    <a:bodyPr/>
                    <a:lstStyle/>
                    <a:p>
                      <a:pPr algn="ctr">
                        <a:lnSpc>
                          <a:spcPct val="107000"/>
                        </a:lnSpc>
                        <a:spcAft>
                          <a:spcPts val="800"/>
                        </a:spcAft>
                      </a:pPr>
                      <a:r>
                        <a:rPr lang="en-GB" sz="1200" dirty="0" err="1"/>
                        <a:t>Rel</a:t>
                      </a:r>
                      <a:endParaRPr lang="en-GB" sz="1200" dirty="0"/>
                    </a:p>
                  </a:txBody>
                  <a:tcPr marL="36002" marR="36002" marT="0" marB="0" anchor="ctr"/>
                </a:tc>
                <a:tc>
                  <a:txBody>
                    <a:bodyPr/>
                    <a:lstStyle/>
                    <a:p>
                      <a:pPr algn="ctr">
                        <a:lnSpc>
                          <a:spcPct val="107000"/>
                        </a:lnSpc>
                        <a:spcAft>
                          <a:spcPts val="800"/>
                        </a:spcAft>
                      </a:pPr>
                      <a:r>
                        <a:rPr lang="en-GB" sz="1200" dirty="0"/>
                        <a:t>WG</a:t>
                      </a:r>
                    </a:p>
                  </a:txBody>
                  <a:tcPr marL="36002" marR="36002" marT="0" marB="0" anchor="ctr"/>
                </a:tc>
                <a:tc>
                  <a:txBody>
                    <a:bodyPr/>
                    <a:lstStyle/>
                    <a:p>
                      <a:pPr algn="ctr">
                        <a:lnSpc>
                          <a:spcPct val="107000"/>
                        </a:lnSpc>
                        <a:spcAft>
                          <a:spcPts val="800"/>
                        </a:spcAft>
                      </a:pPr>
                      <a:r>
                        <a:rPr lang="en-GB" sz="1200" dirty="0"/>
                        <a:t>Target</a:t>
                      </a:r>
                    </a:p>
                  </a:txBody>
                  <a:tcPr marL="36002" marR="36002" marT="0" marB="0" anchor="ctr"/>
                </a:tc>
                <a:tc>
                  <a:txBody>
                    <a:bodyPr/>
                    <a:lstStyle/>
                    <a:p>
                      <a:pPr algn="ctr">
                        <a:lnSpc>
                          <a:spcPct val="107000"/>
                        </a:lnSpc>
                        <a:spcAft>
                          <a:spcPts val="800"/>
                        </a:spcAft>
                      </a:pPr>
                      <a:r>
                        <a:rPr lang="en-GB" sz="1200" dirty="0"/>
                        <a:t>Old %</a:t>
                      </a:r>
                    </a:p>
                  </a:txBody>
                  <a:tcPr marL="36002" marR="36002" marT="0" marB="0" anchor="ctr"/>
                </a:tc>
                <a:tc>
                  <a:txBody>
                    <a:bodyPr/>
                    <a:lstStyle/>
                    <a:p>
                      <a:pPr algn="ctr">
                        <a:lnSpc>
                          <a:spcPct val="107000"/>
                        </a:lnSpc>
                        <a:spcAft>
                          <a:spcPts val="800"/>
                        </a:spcAft>
                      </a:pPr>
                      <a:r>
                        <a:rPr lang="en-GB" sz="1200" dirty="0">
                          <a:solidFill>
                            <a:schemeClr val="tx1"/>
                          </a:solidFill>
                        </a:rPr>
                        <a:t>New %</a:t>
                      </a:r>
                    </a:p>
                  </a:txBody>
                  <a:tcPr marL="36002" marR="36002" marT="0" marB="0" anchor="ctr"/>
                </a:tc>
                <a:tc>
                  <a:txBody>
                    <a:bodyPr/>
                    <a:lstStyle/>
                    <a:p>
                      <a:pPr algn="ctr">
                        <a:lnSpc>
                          <a:spcPct val="107000"/>
                        </a:lnSpc>
                        <a:spcAft>
                          <a:spcPts val="800"/>
                        </a:spcAft>
                      </a:pPr>
                      <a:r>
                        <a:rPr lang="en-GB" sz="1200" dirty="0">
                          <a:solidFill>
                            <a:schemeClr val="tx1"/>
                          </a:solidFill>
                        </a:rPr>
                        <a:t>Change or comment</a:t>
                      </a:r>
                    </a:p>
                  </a:txBody>
                  <a:tcPr marL="36002" marR="36002" marT="0" marB="0" anchor="ctr"/>
                </a:tc>
                <a:extLst>
                  <a:ext uri="{0D108BD9-81ED-4DB2-BD59-A6C34878D82A}">
                    <a16:rowId xmlns:a16="http://schemas.microsoft.com/office/drawing/2014/main" val="10000"/>
                  </a:ext>
                </a:extLst>
              </a:tr>
              <a:tr h="365595">
                <a:tc>
                  <a:txBody>
                    <a:bodyPr/>
                    <a:lstStyle/>
                    <a:p>
                      <a:pPr algn="ctr" fontAlgn="t"/>
                      <a:r>
                        <a:rPr lang="en-GB" sz="1200" b="1" i="0" u="none" strike="noStrike" dirty="0">
                          <a:solidFill>
                            <a:srgbClr val="000000"/>
                          </a:solidFill>
                          <a:effectLst/>
                          <a:latin typeface="Arial" panose="020B0604020202020204" pitchFamily="34" charset="0"/>
                        </a:rPr>
                        <a:t>920020</a:t>
                      </a:r>
                      <a:endParaRPr lang="en-GB" sz="1200" b="0" i="0" u="none" strike="noStrike" dirty="0">
                        <a:solidFill>
                          <a:srgbClr val="000000"/>
                        </a:solidFill>
                        <a:effectLst/>
                        <a:latin typeface="Arial" panose="020B0604020202020204" pitchFamily="34" charset="0"/>
                      </a:endParaRPr>
                    </a:p>
                  </a:txBody>
                  <a:tcPr marL="36002" marR="36002" marT="0" marB="0" anchor="ctr"/>
                </a:tc>
                <a:tc>
                  <a:txBody>
                    <a:bodyPr/>
                    <a:lstStyle/>
                    <a:p>
                      <a:r>
                        <a:rPr lang="en-US" sz="1200" b="1" i="0" u="none" strike="noStrike" kern="1200" dirty="0">
                          <a:solidFill>
                            <a:srgbClr val="0000FF"/>
                          </a:solidFill>
                          <a:effectLst/>
                          <a:latin typeface="Arial" panose="020B0604020202020204" pitchFamily="34" charset="0"/>
                          <a:ea typeface="+mn-ea"/>
                          <a:cs typeface="+mn-cs"/>
                        </a:rPr>
                        <a:t>Study on enhanced SBA security</a:t>
                      </a:r>
                      <a:endParaRPr lang="en-GB" sz="1200" b="1" i="0" u="none" strike="noStrike" kern="1200" dirty="0">
                        <a:solidFill>
                          <a:srgbClr val="0000FF"/>
                        </a:solidFill>
                        <a:effectLst/>
                        <a:latin typeface="Arial" panose="020B0604020202020204" pitchFamily="34" charset="0"/>
                        <a:ea typeface="+mn-ea"/>
                        <a:cs typeface="+mn-cs"/>
                      </a:endParaRPr>
                    </a:p>
                  </a:txBody>
                  <a:tcPr marL="91448" marR="91448" marT="45640" marB="45640"/>
                </a:tc>
                <a:tc>
                  <a:txBody>
                    <a:bodyPr/>
                    <a:lstStyle/>
                    <a:p>
                      <a:r>
                        <a:rPr lang="en-GB" sz="1200" b="1" i="0" u="none" strike="noStrike" kern="1200" dirty="0" err="1">
                          <a:solidFill>
                            <a:srgbClr val="000000"/>
                          </a:solidFill>
                          <a:effectLst/>
                          <a:latin typeface="Arial" panose="020B0604020202020204" pitchFamily="34" charset="0"/>
                          <a:ea typeface="+mn-ea"/>
                          <a:cs typeface="+mn-cs"/>
                        </a:rPr>
                        <a:t>FS_eSBA_SEC</a:t>
                      </a:r>
                      <a:endParaRPr lang="en-GB" sz="1200" b="1" i="0" u="none" strike="noStrike" kern="1200" dirty="0">
                        <a:solidFill>
                          <a:srgbClr val="000000"/>
                        </a:solidFill>
                        <a:effectLst/>
                        <a:latin typeface="Arial" panose="020B0604020202020204" pitchFamily="34" charset="0"/>
                        <a:ea typeface="+mn-ea"/>
                        <a:cs typeface="+mn-cs"/>
                      </a:endParaRPr>
                    </a:p>
                  </a:txBody>
                  <a:tcPr marL="91448" marR="91448" marT="45640" marB="45640"/>
                </a:tc>
                <a:tc>
                  <a:txBody>
                    <a:bodyPr/>
                    <a:lstStyle/>
                    <a:p>
                      <a:pPr algn="ctr" fontAlgn="t"/>
                      <a:r>
                        <a:rPr lang="en-GB" sz="1200" b="0" i="0" u="none" strike="noStrike" dirty="0">
                          <a:solidFill>
                            <a:srgbClr val="000000"/>
                          </a:solidFill>
                          <a:effectLst/>
                          <a:latin typeface="Arial" panose="020B0604020202020204" pitchFamily="34" charset="0"/>
                        </a:rPr>
                        <a:t>Rel-18</a:t>
                      </a:r>
                    </a:p>
                  </a:txBody>
                  <a:tcPr marL="36002" marR="36002" marT="0" marB="0" anchor="ctr"/>
                </a:tc>
                <a:tc>
                  <a:txBody>
                    <a:bodyPr/>
                    <a:lstStyle/>
                    <a:p>
                      <a:pPr algn="ctr" fontAlgn="t"/>
                      <a:r>
                        <a:rPr lang="en-GB" sz="1200" b="0" i="0" u="none" strike="noStrike" dirty="0">
                          <a:solidFill>
                            <a:srgbClr val="000000"/>
                          </a:solidFill>
                          <a:effectLst/>
                          <a:latin typeface="Arial" panose="020B0604020202020204" pitchFamily="34" charset="0"/>
                        </a:rPr>
                        <a:t>S3</a:t>
                      </a:r>
                    </a:p>
                  </a:txBody>
                  <a:tcPr marL="36002" marR="36002" marT="0" marB="0" anchor="ctr"/>
                </a:tc>
                <a:tc>
                  <a:txBody>
                    <a:bodyPr/>
                    <a:lstStyle/>
                    <a:p>
                      <a:pPr algn="ctr" fontAlgn="t"/>
                      <a:r>
                        <a:rPr lang="en-GB" sz="1200" b="0" i="0" u="none" strike="noStrike" dirty="0">
                          <a:solidFill>
                            <a:srgbClr val="FF0000"/>
                          </a:solidFill>
                          <a:effectLst/>
                          <a:latin typeface="Arial" panose="020B0604020202020204" pitchFamily="34" charset="0"/>
                        </a:rPr>
                        <a:t>03/23</a:t>
                      </a:r>
                    </a:p>
                  </a:txBody>
                  <a:tcPr marL="36002" marR="36002" marT="0" marB="0" anchor="ctr"/>
                </a:tc>
                <a:tc>
                  <a:txBody>
                    <a:bodyPr/>
                    <a:lstStyle/>
                    <a:p>
                      <a:pPr algn="ctr" fontAlgn="t"/>
                      <a:r>
                        <a:rPr lang="en-GB" sz="1200" b="0" i="0" u="none" strike="noStrike" dirty="0">
                          <a:solidFill>
                            <a:srgbClr val="000000"/>
                          </a:solidFill>
                          <a:effectLst/>
                          <a:latin typeface="Arial" panose="020B0604020202020204" pitchFamily="34" charset="0"/>
                        </a:rPr>
                        <a:t>87%</a:t>
                      </a:r>
                    </a:p>
                  </a:txBody>
                  <a:tcPr marL="36002" marR="36002" marT="0" marB="0" anchor="ctr"/>
                </a:tc>
                <a:tc>
                  <a:txBody>
                    <a:bodyPr/>
                    <a:lstStyle/>
                    <a:p>
                      <a:pPr algn="ctr">
                        <a:lnSpc>
                          <a:spcPct val="107000"/>
                        </a:lnSpc>
                        <a:spcAft>
                          <a:spcPts val="800"/>
                        </a:spcAft>
                      </a:pPr>
                      <a:r>
                        <a:rPr lang="en-GB" sz="1400" dirty="0">
                          <a:solidFill>
                            <a:srgbClr val="FF0000"/>
                          </a:solidFill>
                        </a:rPr>
                        <a:t>94%</a:t>
                      </a:r>
                    </a:p>
                  </a:txBody>
                  <a:tcPr marL="36002" marR="36002" marT="0" marB="0" anchor="ctr"/>
                </a:tc>
                <a:tc>
                  <a:txBody>
                    <a:bodyPr/>
                    <a:lstStyle/>
                    <a:p>
                      <a:pPr>
                        <a:lnSpc>
                          <a:spcPct val="107000"/>
                        </a:lnSpc>
                        <a:spcAft>
                          <a:spcPts val="800"/>
                        </a:spcAft>
                      </a:pPr>
                      <a:r>
                        <a:rPr lang="en-GB" sz="1200" dirty="0">
                          <a:solidFill>
                            <a:schemeClr val="tx1"/>
                          </a:solidFill>
                        </a:rPr>
                        <a:t>TR 33.875</a:t>
                      </a:r>
                    </a:p>
                  </a:txBody>
                  <a:tcPr marL="36002" marR="36002" marT="0" marB="0" anchor="ctr"/>
                </a:tc>
                <a:extLst>
                  <a:ext uri="{0D108BD9-81ED-4DB2-BD59-A6C34878D82A}">
                    <a16:rowId xmlns:a16="http://schemas.microsoft.com/office/drawing/2014/main" val="10001"/>
                  </a:ext>
                </a:extLst>
              </a:tr>
            </a:tbl>
          </a:graphicData>
        </a:graphic>
      </p:graphicFrame>
      <p:sp>
        <p:nvSpPr>
          <p:cNvPr id="5" name="Title 4">
            <a:extLst>
              <a:ext uri="{FF2B5EF4-FFF2-40B4-BE49-F238E27FC236}">
                <a16:creationId xmlns:a16="http://schemas.microsoft.com/office/drawing/2014/main" id="{C3F2D18A-1ABE-4AB1-BE10-0B770F584FE7}"/>
              </a:ext>
            </a:extLst>
          </p:cNvPr>
          <p:cNvSpPr>
            <a:spLocks noGrp="1"/>
          </p:cNvSpPr>
          <p:nvPr>
            <p:ph type="title"/>
          </p:nvPr>
        </p:nvSpPr>
        <p:spPr>
          <a:xfrm>
            <a:off x="362763" y="-230157"/>
            <a:ext cx="6827838" cy="906977"/>
          </a:xfrm>
        </p:spPr>
        <p:txBody>
          <a:bodyPr/>
          <a:lstStyle/>
          <a:p>
            <a:r>
              <a:rPr lang="en-US" sz="3200" dirty="0">
                <a:solidFill>
                  <a:srgbClr val="FF0000"/>
                </a:solidFill>
              </a:rPr>
              <a:t>‘</a:t>
            </a:r>
            <a:r>
              <a:rPr lang="en-US" sz="3200" dirty="0" err="1">
                <a:solidFill>
                  <a:srgbClr val="FF0000"/>
                </a:solidFill>
              </a:rPr>
              <a:t>FS_eSBA_SEC</a:t>
            </a:r>
            <a:r>
              <a:rPr lang="en-US" sz="3200" dirty="0">
                <a:solidFill>
                  <a:srgbClr val="FF0000"/>
                </a:solidFill>
              </a:rPr>
              <a:t>’ Status after SA3#109  </a:t>
            </a:r>
          </a:p>
        </p:txBody>
      </p:sp>
    </p:spTree>
    <p:extLst>
      <p:ext uri="{BB962C8B-B14F-4D97-AF65-F5344CB8AC3E}">
        <p14:creationId xmlns:p14="http://schemas.microsoft.com/office/powerpoint/2010/main" val="2503194211"/>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405791" y="1042564"/>
            <a:ext cx="8554481" cy="5273395"/>
          </a:xfrm>
        </p:spPr>
        <p:txBody>
          <a:bodyPr/>
          <a:lstStyle/>
          <a:p>
            <a:pPr marL="457200" lvl="1" indent="-457200">
              <a:spcBef>
                <a:spcPts val="0"/>
              </a:spcBef>
              <a:spcAft>
                <a:spcPts val="300"/>
              </a:spcAft>
              <a:buBlip>
                <a:blip r:embed="rId3"/>
              </a:buBlip>
            </a:pPr>
            <a:r>
              <a:rPr lang="en-US" sz="1600" b="1" dirty="0">
                <a:ea typeface="+mn-ea"/>
                <a:cs typeface="+mn-cs"/>
              </a:rPr>
              <a:t>SA2/RAN impacts and dependencies</a:t>
            </a:r>
            <a:r>
              <a:rPr lang="en-US" sz="1600" dirty="0">
                <a:ea typeface="+mn-ea"/>
                <a:cs typeface="+mn-cs"/>
              </a:rPr>
              <a:t>:</a:t>
            </a:r>
            <a:endParaRPr lang="de-DE" sz="1600" dirty="0">
              <a:ea typeface="+mn-ea"/>
              <a:cs typeface="+mn-cs"/>
            </a:endParaRPr>
          </a:p>
          <a:p>
            <a:pPr lvl="1">
              <a:spcBef>
                <a:spcPts val="0"/>
              </a:spcBef>
              <a:spcAft>
                <a:spcPts val="600"/>
              </a:spcAft>
            </a:pPr>
            <a:r>
              <a:rPr lang="en-US" sz="1600" dirty="0"/>
              <a:t>None for RAN and none determined yet for SA2</a:t>
            </a:r>
          </a:p>
          <a:p>
            <a:pPr marL="457200" lvl="1" indent="-457200">
              <a:spcBef>
                <a:spcPts val="0"/>
              </a:spcBef>
              <a:spcAft>
                <a:spcPts val="300"/>
              </a:spcAft>
              <a:buBlip>
                <a:blip r:embed="rId3"/>
              </a:buBlip>
            </a:pPr>
            <a:endParaRPr lang="en-US" sz="1600" b="1" dirty="0"/>
          </a:p>
          <a:p>
            <a:pPr lvl="0">
              <a:spcBef>
                <a:spcPts val="0"/>
              </a:spcBef>
              <a:spcAft>
                <a:spcPts val="300"/>
              </a:spcAft>
            </a:pPr>
            <a:r>
              <a:rPr lang="de-DE" sz="1600" b="1" dirty="0"/>
              <a:t>Contentious Issue</a:t>
            </a:r>
            <a:r>
              <a:rPr lang="de-DE" sz="1600" dirty="0"/>
              <a:t>:</a:t>
            </a:r>
          </a:p>
          <a:p>
            <a:pPr lvl="1">
              <a:spcBef>
                <a:spcPts val="0"/>
              </a:spcBef>
              <a:spcAft>
                <a:spcPts val="300"/>
              </a:spcAft>
            </a:pPr>
            <a:r>
              <a:rPr lang="en-GB" sz="1600" dirty="0"/>
              <a:t>None</a:t>
            </a:r>
            <a:endParaRPr lang="de-DE" sz="1600" dirty="0"/>
          </a:p>
          <a:p>
            <a:pPr>
              <a:spcBef>
                <a:spcPts val="0"/>
              </a:spcBef>
              <a:spcAft>
                <a:spcPts val="300"/>
              </a:spcAft>
            </a:pPr>
            <a:endParaRPr lang="de-DE" sz="1600" b="1" dirty="0"/>
          </a:p>
          <a:p>
            <a:pPr>
              <a:spcBef>
                <a:spcPts val="0"/>
              </a:spcBef>
              <a:spcAft>
                <a:spcPts val="300"/>
              </a:spcAft>
            </a:pPr>
            <a:r>
              <a:rPr lang="de-DE" sz="1600" b="1" dirty="0"/>
              <a:t>Focus for the Next f2f Meeting </a:t>
            </a:r>
            <a:r>
              <a:rPr lang="de-DE" sz="1600" dirty="0"/>
              <a:t>:</a:t>
            </a:r>
          </a:p>
          <a:p>
            <a:pPr marL="628650" lvl="1" indent="-342900">
              <a:buFont typeface="Symbol" panose="05050102010706020507" pitchFamily="18" charset="2"/>
              <a:buChar char=""/>
            </a:pPr>
            <a:r>
              <a:rPr lang="en-CA" sz="1600" u="sng" dirty="0">
                <a:ea typeface="Times New Roman" panose="02020603050405020304" pitchFamily="18" charset="0"/>
              </a:rPr>
              <a:t>Prepare for n</a:t>
            </a:r>
            <a:r>
              <a:rPr lang="en-CA" sz="1600" u="sng" dirty="0">
                <a:effectLst/>
                <a:ea typeface="Times New Roman" panose="02020603050405020304" pitchFamily="18" charset="0"/>
              </a:rPr>
              <a:t>ormative work in November</a:t>
            </a:r>
          </a:p>
          <a:p>
            <a:pPr>
              <a:spcBef>
                <a:spcPts val="0"/>
              </a:spcBef>
              <a:spcAft>
                <a:spcPts val="300"/>
              </a:spcAft>
            </a:pPr>
            <a:endParaRPr lang="en-US" altLang="zh-CN" sz="1600" b="1" dirty="0"/>
          </a:p>
          <a:p>
            <a:pPr>
              <a:spcBef>
                <a:spcPts val="0"/>
              </a:spcBef>
              <a:spcAft>
                <a:spcPts val="300"/>
              </a:spcAft>
            </a:pPr>
            <a:r>
              <a:rPr lang="en-US" altLang="zh-CN" sz="1600" b="1" dirty="0"/>
              <a:t>Overall Plan</a:t>
            </a:r>
            <a:r>
              <a:rPr lang="en-US" altLang="zh-CN" sz="1600" dirty="0"/>
              <a:t>:</a:t>
            </a:r>
          </a:p>
          <a:p>
            <a:pPr lvl="1">
              <a:spcBef>
                <a:spcPts val="0"/>
              </a:spcBef>
              <a:spcAft>
                <a:spcPts val="300"/>
              </a:spcAft>
            </a:pPr>
            <a:r>
              <a:rPr lang="en-US" altLang="zh-CN" sz="1600" dirty="0"/>
              <a:t>See dedicated slide 5</a:t>
            </a:r>
          </a:p>
          <a:p>
            <a:pPr>
              <a:spcBef>
                <a:spcPts val="0"/>
              </a:spcBef>
              <a:spcAft>
                <a:spcPts val="300"/>
              </a:spcAft>
            </a:pPr>
            <a:endParaRPr lang="en-US" altLang="zh-CN" sz="1600" b="1" dirty="0"/>
          </a:p>
          <a:p>
            <a:pPr>
              <a:spcBef>
                <a:spcPts val="0"/>
              </a:spcBef>
              <a:spcAft>
                <a:spcPts val="300"/>
              </a:spcAft>
            </a:pPr>
            <a:r>
              <a:rPr lang="en-US" altLang="zh-CN" sz="1600" b="1" dirty="0"/>
              <a:t>Risks:</a:t>
            </a:r>
          </a:p>
          <a:p>
            <a:pPr lvl="1">
              <a:spcBef>
                <a:spcPts val="0"/>
              </a:spcBef>
              <a:spcAft>
                <a:spcPts val="300"/>
              </a:spcAft>
            </a:pPr>
            <a:r>
              <a:rPr lang="fr-FR" sz="1600" dirty="0"/>
              <a:t>No normative text for </a:t>
            </a:r>
            <a:r>
              <a:rPr lang="fr-FR" sz="1600" dirty="0" err="1"/>
              <a:t>eSBA</a:t>
            </a:r>
            <a:r>
              <a:rPr lang="fr-FR" sz="1600" dirty="0"/>
              <a:t> </a:t>
            </a:r>
            <a:r>
              <a:rPr lang="fr-FR" sz="1600" dirty="0" err="1"/>
              <a:t>identified</a:t>
            </a:r>
            <a:r>
              <a:rPr lang="fr-FR" sz="1600" dirty="0"/>
              <a:t> </a:t>
            </a:r>
            <a:r>
              <a:rPr lang="fr-FR" sz="1600" dirty="0" err="1"/>
              <a:t>threats</a:t>
            </a:r>
            <a:endParaRPr lang="fr-FR" sz="1600" dirty="0"/>
          </a:p>
          <a:p>
            <a:pPr lvl="1">
              <a:spcBef>
                <a:spcPts val="0"/>
              </a:spcBef>
              <a:spcAft>
                <a:spcPts val="300"/>
              </a:spcAft>
            </a:pPr>
            <a:endParaRPr lang="en-US" altLang="zh-CN" sz="1200" dirty="0"/>
          </a:p>
        </p:txBody>
      </p:sp>
      <p:sp>
        <p:nvSpPr>
          <p:cNvPr id="4" name="Title 3">
            <a:extLst>
              <a:ext uri="{FF2B5EF4-FFF2-40B4-BE49-F238E27FC236}">
                <a16:creationId xmlns:a16="http://schemas.microsoft.com/office/drawing/2014/main" id="{5D88E2AB-CBFF-4456-99B7-D64DA69227D9}"/>
              </a:ext>
            </a:extLst>
          </p:cNvPr>
          <p:cNvSpPr txBox="1">
            <a:spLocks noGrp="1"/>
          </p:cNvSpPr>
          <p:nvPr>
            <p:ph type="title"/>
          </p:nvPr>
        </p:nvSpPr>
        <p:spPr>
          <a:xfrm>
            <a:off x="405791" y="311208"/>
            <a:ext cx="6827838" cy="461665"/>
          </a:xfrm>
          <a:prstGeom prst="rect">
            <a:avLst/>
          </a:prstGeom>
          <a:noFill/>
        </p:spPr>
        <p:txBody>
          <a:bodyPr wrap="square" rtlCol="0">
            <a:spAutoFit/>
          </a:bodyPr>
          <a:lstStyle/>
          <a:p>
            <a:pPr algn="l"/>
            <a:r>
              <a:rPr lang="en-US" sz="2400" dirty="0">
                <a:solidFill>
                  <a:srgbClr val="FF0000"/>
                </a:solidFill>
              </a:rPr>
              <a:t>‘</a:t>
            </a:r>
            <a:r>
              <a:rPr lang="en-US" sz="2400" dirty="0" err="1">
                <a:solidFill>
                  <a:srgbClr val="FF0000"/>
                </a:solidFill>
              </a:rPr>
              <a:t>FS_eSBA_SEC</a:t>
            </a:r>
            <a:r>
              <a:rPr lang="en-US" sz="2400" dirty="0">
                <a:solidFill>
                  <a:srgbClr val="FF0000"/>
                </a:solidFill>
              </a:rPr>
              <a:t>’ Status after SA3#108-e </a:t>
            </a:r>
          </a:p>
        </p:txBody>
      </p:sp>
    </p:spTree>
    <p:extLst>
      <p:ext uri="{BB962C8B-B14F-4D97-AF65-F5344CB8AC3E}">
        <p14:creationId xmlns:p14="http://schemas.microsoft.com/office/powerpoint/2010/main" val="3452607634"/>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haredContentType xmlns="Microsoft.SharePoint.Taxonomy.ContentTypeSync" SourceId="34c87397-5fc1-491e-85e7-d6110dbe9cbd" ContentTypeId="0x0101" PreviousValue="false"/>
</file>

<file path=customXml/item2.xml><?xml version="1.0" encoding="utf-8"?>
<?mso-contentType ?>
<spe:Receivers xmlns:spe="http://schemas.microsoft.com/sharepoint/event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HideFromDelve xmlns="71c5aaf6-e6ce-465b-b873-5148d2a4c105">false</HideFromDelve>
  </documentManagement>
</p:properties>
</file>

<file path=customXml/item5.xml><?xml version="1.0" encoding="utf-8"?>
<ct:contentTypeSchema xmlns:ct="http://schemas.microsoft.com/office/2006/metadata/contentType" xmlns:ma="http://schemas.microsoft.com/office/2006/metadata/properties/metaAttributes" ct:_="" ma:_="" ma:contentTypeName="Document" ma:contentTypeID="0x010100C17A4B69EF56E94C827924DC4B490231" ma:contentTypeVersion="16" ma:contentTypeDescription="Create a new document." ma:contentTypeScope="" ma:versionID="9912d19776983c6aade29a3686f1c79f">
  <xsd:schema xmlns:xsd="http://www.w3.org/2001/XMLSchema" xmlns:xs="http://www.w3.org/2001/XMLSchema" xmlns:p="http://schemas.microsoft.com/office/2006/metadata/properties" xmlns:ns3="71c5aaf6-e6ce-465b-b873-5148d2a4c105" xmlns:ns4="e0d6c333-3612-4d65-a7f4-5976eb42d46a" xmlns:ns5="c67c731b-696e-4d20-8664-fee8943d9cc6" targetNamespace="http://schemas.microsoft.com/office/2006/metadata/properties" ma:root="true" ma:fieldsID="b1f01fd908848de894b0fc5cac9f1093" ns3:_="" ns4:_="" ns5:_="">
    <xsd:import namespace="71c5aaf6-e6ce-465b-b873-5148d2a4c105"/>
    <xsd:import namespace="e0d6c333-3612-4d65-a7f4-5976eb42d46a"/>
    <xsd:import namespace="c67c731b-696e-4d20-8664-fee8943d9cc6"/>
    <xsd:element name="properties">
      <xsd:complexType>
        <xsd:sequence>
          <xsd:element name="documentManagement">
            <xsd:complexType>
              <xsd:all>
                <xsd:element ref="ns3:_dlc_DocId" minOccurs="0"/>
                <xsd:element ref="ns3:_dlc_DocIdUrl" minOccurs="0"/>
                <xsd:element ref="ns3:_dlc_DocIdPersistId" minOccurs="0"/>
                <xsd:element ref="ns3:HideFromDelve"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Location" minOccurs="0"/>
                <xsd:element ref="ns5:SharedWithUsers" minOccurs="0"/>
                <xsd:element ref="ns5:SharedWithDetails" minOccurs="0"/>
                <xsd:element ref="ns5:SharingHintHash"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e0d6c333-3612-4d65-a7f4-5976eb42d46a"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67c731b-696e-4d20-8664-fee8943d9cc6"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SharingHintHash" ma:index="2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89FBBD8-3D06-492C-9E53-CCC01A1B933A}">
  <ds:schemaRefs>
    <ds:schemaRef ds:uri="Microsoft.SharePoint.Taxonomy.ContentTypeSync"/>
  </ds:schemaRefs>
</ds:datastoreItem>
</file>

<file path=customXml/itemProps2.xml><?xml version="1.0" encoding="utf-8"?>
<ds:datastoreItem xmlns:ds="http://schemas.openxmlformats.org/officeDocument/2006/customXml" ds:itemID="{CD561E15-ED7D-426C-AAA3-BE3BEEF7B6CC}">
  <ds:schemaRefs>
    <ds:schemaRef ds:uri="http://schemas.microsoft.com/sharepoint/events"/>
  </ds:schemaRefs>
</ds:datastoreItem>
</file>

<file path=customXml/itemProps3.xml><?xml version="1.0" encoding="utf-8"?>
<ds:datastoreItem xmlns:ds="http://schemas.openxmlformats.org/officeDocument/2006/customXml" ds:itemID="{6C244691-0162-45DC-8925-D69A4F52A0CA}">
  <ds:schemaRefs>
    <ds:schemaRef ds:uri="http://schemas.microsoft.com/sharepoint/v3/contenttype/forms"/>
  </ds:schemaRefs>
</ds:datastoreItem>
</file>

<file path=customXml/itemProps4.xml><?xml version="1.0" encoding="utf-8"?>
<ds:datastoreItem xmlns:ds="http://schemas.openxmlformats.org/officeDocument/2006/customXml" ds:itemID="{1DD099C7-CF44-471D-B7DF-D246DF2BD038}">
  <ds:schemaRefs>
    <ds:schemaRef ds:uri="http://schemas.microsoft.com/office/2006/metadata/properties"/>
    <ds:schemaRef ds:uri="http://schemas.microsoft.com/office/infopath/2007/PartnerControls"/>
    <ds:schemaRef ds:uri="71c5aaf6-e6ce-465b-b873-5148d2a4c105"/>
  </ds:schemaRefs>
</ds:datastoreItem>
</file>

<file path=customXml/itemProps5.xml><?xml version="1.0" encoding="utf-8"?>
<ds:datastoreItem xmlns:ds="http://schemas.openxmlformats.org/officeDocument/2006/customXml" ds:itemID="{A72B9F3D-C684-4F3E-9670-5E464CA8BA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e0d6c333-3612-4d65-a7f4-5976eb42d46a"/>
    <ds:schemaRef ds:uri="c67c731b-696e-4d20-8664-fee8943d9c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1801</Words>
  <Application>Microsoft Office PowerPoint</Application>
  <PresentationFormat>On-screen Show (4:3)</PresentationFormat>
  <Paragraphs>415</Paragraphs>
  <Slides>8</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Symbol</vt:lpstr>
      <vt:lpstr>Times New Roman</vt:lpstr>
      <vt:lpstr>Office Theme</vt:lpstr>
      <vt:lpstr>PowerPoint Presentation</vt:lpstr>
      <vt:lpstr>SA WG3 Status report for ‘FS_eSBA_SEC’</vt:lpstr>
      <vt:lpstr>‘FS_eSBA_SEC’ Status after SA3#109  </vt:lpstr>
      <vt:lpstr>‘FS_eSBA_SEC’ Status after SA3#109  </vt:lpstr>
      <vt:lpstr>‘FS_eSBA_SEC’ Status after SA3#109  </vt:lpstr>
      <vt:lpstr>‘FS_eSBA_SEC’ Status after SA3#109  </vt:lpstr>
      <vt:lpstr>‘FS_eSBA_SEC’ Status after SA3#109  </vt:lpstr>
      <vt:lpstr>‘FS_eSBA_SEC’ Status after SA3#108-e </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cp:keywords>CTPClassification=CTP_NT</cp:keywords>
  <dc:description>© 2009  All rights reserved</dc:description>
  <cp:lastModifiedBy>rapp</cp:lastModifiedBy>
  <cp:revision>1348</cp:revision>
  <dcterms:created xsi:type="dcterms:W3CDTF">2008-08-30T09:32:10Z</dcterms:created>
  <dcterms:modified xsi:type="dcterms:W3CDTF">2022-11-23T11:20:21Z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1559122847</vt:lpwstr>
  </property>
  <property fmtid="{D5CDD505-2E9C-101B-9397-08002B2CF9AE}" pid="6" name="TitusGUID">
    <vt:lpwstr>2c7635f8-94c0-4125-af53-3ffb066031e5</vt:lpwstr>
  </property>
  <property fmtid="{D5CDD505-2E9C-101B-9397-08002B2CF9AE}" pid="7" name="CTP_TimeStamp">
    <vt:lpwstr>2020-01-29 20:41:49Z</vt:lpwstr>
  </property>
  <property fmtid="{D5CDD505-2E9C-101B-9397-08002B2CF9AE}" pid="8" name="CTP_BU">
    <vt:lpwstr>NA</vt:lpwstr>
  </property>
  <property fmtid="{D5CDD505-2E9C-101B-9397-08002B2CF9AE}" pid="9" name="CTP_IDSID">
    <vt:lpwstr>NA</vt:lpwstr>
  </property>
  <property fmtid="{D5CDD505-2E9C-101B-9397-08002B2CF9AE}" pid="10" name="CTP_WWID">
    <vt:lpwstr>NA</vt:lpwstr>
  </property>
  <property fmtid="{D5CDD505-2E9C-101B-9397-08002B2CF9AE}" pid="11" name="CTPClassification">
    <vt:lpwstr>CTP_NT</vt:lpwstr>
  </property>
  <property fmtid="{D5CDD505-2E9C-101B-9397-08002B2CF9AE}" pid="12" name="ContentTypeId">
    <vt:lpwstr>0x010100C17A4B69EF56E94C827924DC4B490231</vt:lpwstr>
  </property>
</Properties>
</file>