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1"/>
  </p:sldMasterIdLst>
  <p:notesMasterIdLst>
    <p:notesMasterId r:id="rId10"/>
  </p:notesMasterIdLst>
  <p:handoutMasterIdLst>
    <p:handoutMasterId r:id="rId11"/>
  </p:handoutMasterIdLst>
  <p:sldIdLst>
    <p:sldId id="445" r:id="rId2"/>
    <p:sldId id="446" r:id="rId3"/>
    <p:sldId id="447" r:id="rId4"/>
    <p:sldId id="819" r:id="rId5"/>
    <p:sldId id="2147480966" r:id="rId6"/>
    <p:sldId id="2147480969" r:id="rId7"/>
    <p:sldId id="2147480965" r:id="rId8"/>
    <p:sldId id="439" r:id="rId9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46"/>
            <p14:sldId id="447"/>
            <p14:sldId id="819"/>
            <p14:sldId id="2147480966"/>
            <p14:sldId id="2147480969"/>
            <p14:sldId id="2147480965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6600"/>
    <a:srgbClr val="127092"/>
    <a:srgbClr val="B1D254"/>
    <a:srgbClr val="2A6EA8"/>
    <a:srgbClr val="FFFFFF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5889" autoAdjust="0"/>
  </p:normalViewPr>
  <p:slideViewPr>
    <p:cSldViewPr snapToGrid="0" showGuides="1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B175A-CCF7-4340-A462-55EAE47CFBD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22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2019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TSG_SA/TSGS_110_Baltimore_2025-12/Docs/SP-251593.zip" TargetMode="External"/><Relationship Id="rId3" Type="http://schemas.openxmlformats.org/officeDocument/2006/relationships/hyperlink" Target="https://www.3gpp.org/ftp/tsg_sa/TSG_SA/TSGS_110_Baltimore_2025-12/Docs" TargetMode="External"/><Relationship Id="rId7" Type="http://schemas.openxmlformats.org/officeDocument/2006/relationships/hyperlink" Target="https://www.3gpp.org/ftp/tsg_sa/TSG_SA/TSGS_110_Baltimore_2025-12/Docs/SP-251627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tsg_sa/TSG_SA/TSGS_110_Baltimore_2025-12/Report" TargetMode="External"/><Relationship Id="rId5" Type="http://schemas.openxmlformats.org/officeDocument/2006/relationships/hyperlink" Target="https://www.3gpp.org/ftp/tsg_ct/TSG_CT/CT_110_Baltimore-2025-12/Docs" TargetMode="External"/><Relationship Id="rId4" Type="http://schemas.openxmlformats.org/officeDocument/2006/relationships/hyperlink" Target="https://www.3gpp.org/ftp/tsg_ran/TSG_RAN/TSGR_110/Do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sanne.gebhardt@bsi.bund.de" TargetMode="External"/><Relationship Id="rId2" Type="http://schemas.openxmlformats.org/officeDocument/2006/relationships/hyperlink" Target="mailto:qiminpeng@chinamobile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hawbaker@fbi.gov" TargetMode="External"/><Relationship Id="rId4" Type="http://schemas.openxmlformats.org/officeDocument/2006/relationships/hyperlink" Target="mailto:raghavendran.ramiya@rakuten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10_Baltimore_2025-12/Docs/SP-251690.zip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110_Baltimore_2025-12/Docs/SP-251691.zip" TargetMode="External"/><Relationship Id="rId2" Type="http://schemas.openxmlformats.org/officeDocument/2006/relationships/hyperlink" Target="https://www.3gpp.org/ftp/tsg_sa/TSG_SA/TSGS_110_Baltimore_2025-12/Docs/SP-251687.zi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3gpp.org/ftp/tsg_sa/TSG_SA/TSGS_110_Baltimore_2025-12/Docs/SP-251693.z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110_Baltimore_2025-12/Docs/SP-251627.zip" TargetMode="External"/><Relationship Id="rId2" Type="http://schemas.openxmlformats.org/officeDocument/2006/relationships/hyperlink" Target="https://www.3gpp.org/ftp/tsg_sa/TSG_SA/TSGS_110_Baltimore_2025-12/Docs/SP-251701.zi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3gpp.org/ftp/tsg_ct/WG4_protocollars_ex-CN4/CT4_132_Dallas-2025-11/Docs/C4-255429.zi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569" y="1122363"/>
            <a:ext cx="10720754" cy="2387600"/>
          </a:xfrm>
        </p:spPr>
        <p:txBody>
          <a:bodyPr/>
          <a:lstStyle/>
          <a:p>
            <a:r>
              <a:rPr lang="sv-SE" altLang="sv-SE" dirty="0"/>
              <a:t>Report from SA#110 on SA3 topics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012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dirty="0" err="1"/>
              <a:t>Rajavelsamy</a:t>
            </a:r>
            <a:r>
              <a:rPr lang="en-US" altLang="en-US" sz="1800" b="1" dirty="0"/>
              <a:t> R, </a:t>
            </a:r>
            <a:r>
              <a:rPr lang="en-US" altLang="en-US" sz="1800" dirty="0"/>
              <a:t>SA3 Chair, Samsung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BF4D-B165-4C49-88D3-062043E4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41984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/>
              <a:t>Outline</a:t>
            </a:r>
          </a:p>
        </p:txBody>
      </p: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39F3-3BD3-4C77-B720-4DF4ADD2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85" y="2504696"/>
            <a:ext cx="8778046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General information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Outcome of SA3 and SA3-LI submissions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Outgoing LSs from SA#110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Actions to SA3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87520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A62F-77EA-4269-B2B3-149D052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1AD9-6172-4EE6-8DF0-EEF44C736C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/>
          <a:lstStyle/>
          <a:p>
            <a:r>
              <a:rPr lang="en-GB" sz="2400" u="sng" dirty="0"/>
              <a:t>Input</a:t>
            </a:r>
          </a:p>
          <a:p>
            <a:pPr lvl="1"/>
            <a:r>
              <a:rPr lang="en-GB" sz="2000" dirty="0"/>
              <a:t>The SA#110 documents: </a:t>
            </a:r>
          </a:p>
          <a:p>
            <a:pPr marL="714375" lvl="1" indent="0">
              <a:buNone/>
            </a:pPr>
            <a:r>
              <a:rPr lang="en-GB" sz="2000" u="sng" dirty="0">
                <a:solidFill>
                  <a:srgbClr val="0000FF"/>
                </a:solidFill>
                <a:latin typeface="Calibri" panose="020F0502020204030204" pitchFamily="34" charset="0"/>
                <a:ea typeface="Nokia Pure Text Light" panose="020B0304040602060303" pitchFamily="34" charset="0"/>
                <a:cs typeface="Calibri" panose="020F0502020204030204" pitchFamily="34" charset="0"/>
                <a:hlinkClick r:id="rId3"/>
              </a:rPr>
              <a:t>https://www.3gpp.org/ftp/tsg_sa/TSG_SA/TSGS_110_Baltimore_2025-12/Docs</a:t>
            </a:r>
            <a:r>
              <a:rPr lang="en-GB" sz="2000" u="sng" dirty="0">
                <a:solidFill>
                  <a:srgbClr val="0000FF"/>
                </a:solidFill>
                <a:latin typeface="Calibri" panose="020F0502020204030204" pitchFamily="34" charset="0"/>
                <a:ea typeface="Nokia Pure Text Light" panose="020B0304040602060303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GB" sz="2000" dirty="0"/>
              <a:t>The RAN#110  documents: </a:t>
            </a:r>
            <a:r>
              <a:rPr lang="en-GB" sz="2000" dirty="0">
                <a:hlinkClick r:id="rId4"/>
              </a:rPr>
              <a:t>https://www.3gpp.org/ftp/tsg_ran/TSG_RAN/TSGR_110/Docs</a:t>
            </a:r>
            <a:endParaRPr lang="sv-SE" sz="2000" dirty="0"/>
          </a:p>
          <a:p>
            <a:pPr lvl="1"/>
            <a:r>
              <a:rPr lang="en-GB" sz="2000" dirty="0"/>
              <a:t>The CT#108 documents: </a:t>
            </a:r>
            <a:r>
              <a:rPr lang="en-GB" sz="2000" dirty="0">
                <a:hlinkClick r:id="rId5"/>
              </a:rPr>
              <a:t>https://www.3gpp.org/ftp/tsg_ct/TSG_CT/CT_110_Baltimore-2025-12/Docs</a:t>
            </a:r>
            <a:endParaRPr lang="en-GB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235D6-695C-4AE1-8BD0-6DA98BE0EE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1" y="1825625"/>
            <a:ext cx="5744836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 sz="2400" u="sng" dirty="0"/>
              <a:t>Reports</a:t>
            </a:r>
          </a:p>
          <a:p>
            <a:pPr marL="179705" marR="0">
              <a:spcBef>
                <a:spcPts val="0"/>
              </a:spcBef>
              <a:spcAft>
                <a:spcPts val="0"/>
              </a:spcAft>
            </a:pPr>
            <a:endParaRPr lang="en-GB" sz="1800" dirty="0"/>
          </a:p>
          <a:p>
            <a:pPr marL="179705" marR="0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SA#110 meeting report: </a:t>
            </a:r>
            <a:r>
              <a:rPr lang="en-GB" sz="1800" dirty="0">
                <a:hlinkClick r:id="rId6"/>
              </a:rPr>
              <a:t>https://www.3gpp.org/ftp/tsg_sa/TSG_SA/TSGS_110_Baltimore_2025-12/Report</a:t>
            </a:r>
            <a:endParaRPr lang="en-US" sz="1800" u="sng" dirty="0">
              <a:solidFill>
                <a:srgbClr val="0000FF"/>
              </a:solidFill>
              <a:effectLst/>
              <a:ea typeface="Nokia Pure Text Light" panose="020B0304040602060303" pitchFamily="34" charset="0"/>
              <a:cs typeface="Arial" panose="020B0604020202020204" pitchFamily="34" charset="0"/>
            </a:endParaRPr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Status report of TSG RAN#110</a:t>
            </a:r>
          </a:p>
          <a:p>
            <a:pPr marL="180975" indent="0">
              <a:buNone/>
            </a:pPr>
            <a:r>
              <a:rPr lang="sv-FI" sz="1800" dirty="0">
                <a:ea typeface="Calibri" panose="020F0502020204030204" pitchFamily="34" charset="0"/>
                <a:hlinkClick r:id="rId7"/>
              </a:rPr>
              <a:t>https://www.3gpp.org/ftp/tsg_sa/TSG_SA/TSGS_110_Baltimore_2025-12/Docs/SP-251701.zip </a:t>
            </a:r>
            <a:endParaRPr lang="sv-FI" sz="1800" dirty="0">
              <a:ea typeface="Calibri" panose="020F0502020204030204" pitchFamily="34" charset="0"/>
            </a:endParaRPr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Status report of TSG </a:t>
            </a:r>
            <a:r>
              <a:rPr lang="sv-FI" sz="1800" dirty="0">
                <a:ea typeface="Calibri" panose="020F0502020204030204" pitchFamily="34" charset="0"/>
              </a:rPr>
              <a:t>CT#110</a:t>
            </a:r>
            <a:endParaRPr lang="sv-FI" sz="1800" dirty="0">
              <a:ea typeface="Calibri" panose="020F0502020204030204" pitchFamily="34" charset="0"/>
              <a:hlinkClick r:id="rId7"/>
            </a:endParaRPr>
          </a:p>
          <a:p>
            <a:pPr marL="180975" indent="0">
              <a:buNone/>
            </a:pPr>
            <a:r>
              <a:rPr lang="sv-FI" sz="1800" dirty="0">
                <a:ea typeface="Calibri" panose="020F0502020204030204" pitchFamily="34" charset="0"/>
                <a:hlinkClick r:id="rId7"/>
              </a:rPr>
              <a:t>https://www.3gpp.org/ftp/tsg_sa/TSG_SA/TSGS_110_Baltimore_2025-12/Docs/SP-251627.zip</a:t>
            </a:r>
            <a:r>
              <a:rPr lang="sv-FI" sz="1800" dirty="0">
                <a:ea typeface="Calibri" panose="020F0502020204030204" pitchFamily="34" charset="0"/>
              </a:rPr>
              <a:t> </a:t>
            </a:r>
            <a:endParaRPr lang="sv-FI" sz="1800" dirty="0">
              <a:effectLst/>
              <a:ea typeface="Calibri" panose="020F0502020204030204" pitchFamily="34" charset="0"/>
            </a:endParaRPr>
          </a:p>
          <a:p>
            <a:r>
              <a:rPr lang="sv-FI" sz="1800" dirty="0">
                <a:effectLst/>
                <a:ea typeface="Calibri" panose="020F0502020204030204" pitchFamily="34" charset="0"/>
              </a:rPr>
              <a:t>SA3 Inputs</a:t>
            </a:r>
            <a:r>
              <a:rPr lang="en-US" sz="1800" dirty="0">
                <a:effectLst/>
                <a:ea typeface="Calibri" panose="020F0502020204030204" pitchFamily="34" charset="0"/>
              </a:rPr>
              <a:t> </a:t>
            </a:r>
            <a:r>
              <a:rPr lang="en-GB" sz="1600" b="1" u="sng" dirty="0">
                <a:hlinkClick r:id="rId8"/>
              </a:rPr>
              <a:t>SP-251593</a:t>
            </a:r>
            <a:r>
              <a:rPr lang="en-GB" sz="1400" dirty="0"/>
              <a:t> to SA#110 </a:t>
            </a:r>
          </a:p>
        </p:txBody>
      </p:sp>
    </p:spTree>
    <p:extLst>
      <p:ext uri="{BB962C8B-B14F-4D97-AF65-F5344CB8AC3E}">
        <p14:creationId xmlns:p14="http://schemas.microsoft.com/office/powerpoint/2010/main" val="408500679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" y="668215"/>
            <a:ext cx="10515600" cy="457201"/>
          </a:xfrm>
        </p:spPr>
        <p:txBody>
          <a:bodyPr/>
          <a:lstStyle/>
          <a:p>
            <a:r>
              <a:rPr lang="sv-SE" sz="4000" b="1" dirty="0"/>
              <a:t>Outcome of SA3 &amp; SA3-LI submissions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2C71D-159C-4427-AF4A-F930C164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8" y="1708667"/>
            <a:ext cx="10872295" cy="448111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1800" dirty="0"/>
              <a:t>SA3 SID/WIDs (New) submitted were approved adding rapporteurs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IN" sz="1800" dirty="0"/>
              <a:t>Following SA3 SIDs/WIDs (Revised) were approved</a:t>
            </a:r>
          </a:p>
          <a:p>
            <a:pPr lvl="1"/>
            <a:r>
              <a:rPr lang="en-IN" sz="1400" dirty="0"/>
              <a:t>SP-251518	Revised SID on Study on Security Aspect for NR </a:t>
            </a:r>
            <a:r>
              <a:rPr lang="en-IN" sz="1400" dirty="0" err="1"/>
              <a:t>Femto</a:t>
            </a:r>
            <a:r>
              <a:rPr lang="en-IN" sz="1400" dirty="0"/>
              <a:t> Phase 2</a:t>
            </a:r>
          </a:p>
          <a:p>
            <a:pPr lvl="1"/>
            <a:r>
              <a:rPr lang="en-IN" sz="1400" dirty="0"/>
              <a:t>SP-251677	Revised Study on Security aspects of CAPIF Phase 4</a:t>
            </a:r>
          </a:p>
          <a:p>
            <a:pPr lvl="1"/>
            <a:r>
              <a:rPr lang="en-IN" sz="1400" dirty="0"/>
              <a:t>SP-251689</a:t>
            </a:r>
            <a:r>
              <a:rPr lang="en-IN" sz="1400" dirty="0">
                <a:solidFill>
                  <a:srgbClr val="0000FF"/>
                </a:solidFill>
              </a:rPr>
              <a:t>*</a:t>
            </a:r>
            <a:r>
              <a:rPr lang="en-IN" sz="1400" dirty="0"/>
              <a:t>	Revised WID on Security related Events Handling	(Vodafone, China Mobile, Deutsche Telekom, Verizon, NTT 							DOCOMO, KDDI, T-Mobile US, Telecom Italia, Charter 							Communications, Orange, AT&amp;T, BT)</a:t>
            </a:r>
          </a:p>
          <a:p>
            <a:pPr marL="457200" lvl="1" indent="0">
              <a:buNone/>
            </a:pPr>
            <a:r>
              <a:rPr lang="en-IN" sz="1050" dirty="0">
                <a:solidFill>
                  <a:srgbClr val="0000FF"/>
                </a:solidFill>
              </a:rPr>
              <a:t>                 * Please note, SA3 submitted revised WID SP-251517 was noted and company contribution SP-251689 was approved.</a:t>
            </a:r>
            <a:endParaRPr lang="en-IN" sz="1800" dirty="0"/>
          </a:p>
          <a:p>
            <a:r>
              <a:rPr lang="en-IN" sz="1800" dirty="0"/>
              <a:t>SA3-LI SID (New) submitted was approved</a:t>
            </a:r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BE4B26-2D0E-48B5-B6F8-C7A6A5496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64370"/>
              </p:ext>
            </p:extLst>
          </p:nvPr>
        </p:nvGraphicFramePr>
        <p:xfrm>
          <a:off x="891596" y="2058185"/>
          <a:ext cx="10515600" cy="1245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502">
                  <a:extLst>
                    <a:ext uri="{9D8B030D-6E8A-4147-A177-3AD203B41FA5}">
                      <a16:colId xmlns:a16="http://schemas.microsoft.com/office/drawing/2014/main" val="1968032576"/>
                    </a:ext>
                  </a:extLst>
                </a:gridCol>
                <a:gridCol w="1040108">
                  <a:extLst>
                    <a:ext uri="{9D8B030D-6E8A-4147-A177-3AD203B41FA5}">
                      <a16:colId xmlns:a16="http://schemas.microsoft.com/office/drawing/2014/main" val="1929433325"/>
                    </a:ext>
                  </a:extLst>
                </a:gridCol>
                <a:gridCol w="4914163">
                  <a:extLst>
                    <a:ext uri="{9D8B030D-6E8A-4147-A177-3AD203B41FA5}">
                      <a16:colId xmlns:a16="http://schemas.microsoft.com/office/drawing/2014/main" val="3371508925"/>
                    </a:ext>
                  </a:extLst>
                </a:gridCol>
                <a:gridCol w="668793">
                  <a:extLst>
                    <a:ext uri="{9D8B030D-6E8A-4147-A177-3AD203B41FA5}">
                      <a16:colId xmlns:a16="http://schemas.microsoft.com/office/drawing/2014/main" val="522508738"/>
                    </a:ext>
                  </a:extLst>
                </a:gridCol>
                <a:gridCol w="3122034">
                  <a:extLst>
                    <a:ext uri="{9D8B030D-6E8A-4147-A177-3AD203B41FA5}">
                      <a16:colId xmlns:a16="http://schemas.microsoft.com/office/drawing/2014/main" val="528101014"/>
                    </a:ext>
                  </a:extLst>
                </a:gridCol>
              </a:tblGrid>
              <a:tr h="303716">
                <a:tc>
                  <a:txBody>
                    <a:bodyPr/>
                    <a:lstStyle/>
                    <a:p>
                      <a:r>
                        <a:rPr lang="en-IN" sz="1000" dirty="0" err="1">
                          <a:effectLst/>
                        </a:rPr>
                        <a:t>Tdoc</a:t>
                      </a:r>
                      <a:r>
                        <a:rPr lang="en-IN" sz="1000" dirty="0">
                          <a:effectLst/>
                        </a:rPr>
                        <a:t> 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</a:rPr>
                        <a:t>Acronym 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Title 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</a:rPr>
                        <a:t>TR/TS number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Rapporteur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extLst>
                  <a:ext uri="{0D108BD9-81ED-4DB2-BD59-A6C34878D82A}">
                    <a16:rowId xmlns:a16="http://schemas.microsoft.com/office/drawing/2014/main" val="3731652697"/>
                  </a:ext>
                </a:extLst>
              </a:tr>
              <a:tr h="331327"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SP-251658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FS_SCP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New Study on enhanced security management service for security configuration provisioning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33.704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Minpeng Qi, CMCC (</a:t>
                      </a:r>
                      <a:r>
                        <a:rPr lang="en-IN" sz="1000" u="sng">
                          <a:effectLst/>
                          <a:hlinkClick r:id="rId2"/>
                        </a:rPr>
                        <a:t>qiminpeng@chinamobile.com</a:t>
                      </a:r>
                      <a:r>
                        <a:rPr lang="en-IN" sz="1000">
                          <a:effectLst/>
                        </a:rPr>
                        <a:t>)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extLst>
                  <a:ext uri="{0D108BD9-81ED-4DB2-BD59-A6C34878D82A}">
                    <a16:rowId xmlns:a16="http://schemas.microsoft.com/office/drawing/2014/main" val="266724296"/>
                  </a:ext>
                </a:extLst>
              </a:tr>
              <a:tr h="607433"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SP-251672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SCAS_5GA_CAPIF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New WID on Security Assurance Specification (SCAS) for the CAPIF Core Function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33.531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</a:rPr>
                        <a:t>Primary Rapporteur:       </a:t>
                      </a:r>
                      <a:r>
                        <a:rPr lang="en-IN" sz="1000" dirty="0" err="1">
                          <a:effectLst/>
                        </a:rPr>
                        <a:t>Lisanne</a:t>
                      </a:r>
                      <a:r>
                        <a:rPr lang="en-IN" sz="1000" dirty="0">
                          <a:effectLst/>
                        </a:rPr>
                        <a:t> Gebhardt, BSI (DE) (</a:t>
                      </a:r>
                      <a:r>
                        <a:rPr lang="en-IN" sz="1000" u="sng" dirty="0">
                          <a:effectLst/>
                          <a:hlinkClick r:id="rId3"/>
                        </a:rPr>
                        <a:t>lisanne.gebhardt@bsi.bund.de</a:t>
                      </a:r>
                      <a:r>
                        <a:rPr lang="en-IN" sz="1000" dirty="0">
                          <a:effectLst/>
                        </a:rPr>
                        <a:t> )</a:t>
                      </a:r>
                    </a:p>
                    <a:p>
                      <a:r>
                        <a:rPr lang="en-IN" sz="1000" dirty="0">
                          <a:effectLst/>
                        </a:rPr>
                        <a:t>Secondary Rapporteur: </a:t>
                      </a:r>
                      <a:r>
                        <a:rPr lang="en-IN" sz="1000" dirty="0" err="1">
                          <a:effectLst/>
                        </a:rPr>
                        <a:t>Raghavendran</a:t>
                      </a:r>
                      <a:r>
                        <a:rPr lang="en-IN" sz="1000" dirty="0">
                          <a:effectLst/>
                        </a:rPr>
                        <a:t> </a:t>
                      </a:r>
                      <a:r>
                        <a:rPr lang="en-IN" sz="1000" dirty="0" err="1">
                          <a:effectLst/>
                        </a:rPr>
                        <a:t>Ramiya</a:t>
                      </a:r>
                      <a:r>
                        <a:rPr lang="en-IN" sz="1000" dirty="0">
                          <a:effectLst/>
                        </a:rPr>
                        <a:t>, Rakuten Mobile (</a:t>
                      </a:r>
                      <a:r>
                        <a:rPr lang="en-IN" sz="1000" u="sng" dirty="0">
                          <a:effectLst/>
                          <a:hlinkClick r:id="rId4"/>
                        </a:rPr>
                        <a:t>raghavendran.ramiya@rakuten.com</a:t>
                      </a:r>
                      <a:r>
                        <a:rPr lang="en-IN" sz="1000" dirty="0">
                          <a:effectLst/>
                        </a:rPr>
                        <a:t> )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extLst>
                  <a:ext uri="{0D108BD9-81ED-4DB2-BD59-A6C34878D82A}">
                    <a16:rowId xmlns:a16="http://schemas.microsoft.com/office/drawing/2014/main" val="18924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CD73F3-070A-4C75-A577-2739973F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77042"/>
              </p:ext>
            </p:extLst>
          </p:nvPr>
        </p:nvGraphicFramePr>
        <p:xfrm>
          <a:off x="891596" y="5383673"/>
          <a:ext cx="10515600" cy="636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502">
                  <a:extLst>
                    <a:ext uri="{9D8B030D-6E8A-4147-A177-3AD203B41FA5}">
                      <a16:colId xmlns:a16="http://schemas.microsoft.com/office/drawing/2014/main" val="1968032576"/>
                    </a:ext>
                  </a:extLst>
                </a:gridCol>
                <a:gridCol w="1040108">
                  <a:extLst>
                    <a:ext uri="{9D8B030D-6E8A-4147-A177-3AD203B41FA5}">
                      <a16:colId xmlns:a16="http://schemas.microsoft.com/office/drawing/2014/main" val="1929433325"/>
                    </a:ext>
                  </a:extLst>
                </a:gridCol>
                <a:gridCol w="4914163">
                  <a:extLst>
                    <a:ext uri="{9D8B030D-6E8A-4147-A177-3AD203B41FA5}">
                      <a16:colId xmlns:a16="http://schemas.microsoft.com/office/drawing/2014/main" val="3371508925"/>
                    </a:ext>
                  </a:extLst>
                </a:gridCol>
                <a:gridCol w="668793">
                  <a:extLst>
                    <a:ext uri="{9D8B030D-6E8A-4147-A177-3AD203B41FA5}">
                      <a16:colId xmlns:a16="http://schemas.microsoft.com/office/drawing/2014/main" val="522508738"/>
                    </a:ext>
                  </a:extLst>
                </a:gridCol>
                <a:gridCol w="3122034">
                  <a:extLst>
                    <a:ext uri="{9D8B030D-6E8A-4147-A177-3AD203B41FA5}">
                      <a16:colId xmlns:a16="http://schemas.microsoft.com/office/drawing/2014/main" val="528101014"/>
                    </a:ext>
                  </a:extLst>
                </a:gridCol>
              </a:tblGrid>
              <a:tr h="303716">
                <a:tc>
                  <a:txBody>
                    <a:bodyPr/>
                    <a:lstStyle/>
                    <a:p>
                      <a:r>
                        <a:rPr lang="en-IN" sz="1000" dirty="0" err="1">
                          <a:effectLst/>
                        </a:rPr>
                        <a:t>Tdoc</a:t>
                      </a:r>
                      <a:r>
                        <a:rPr lang="en-IN" sz="1000" dirty="0">
                          <a:effectLst/>
                        </a:rPr>
                        <a:t> 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Acronym 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</a:rPr>
                        <a:t>Title 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TR number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>
                          <a:effectLst/>
                        </a:rPr>
                        <a:t>Rapporteur</a:t>
                      </a:r>
                      <a:endParaRPr lang="en-IN" sz="100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extLst>
                  <a:ext uri="{0D108BD9-81ED-4DB2-BD59-A6C34878D82A}">
                    <a16:rowId xmlns:a16="http://schemas.microsoft.com/office/drawing/2014/main" val="3731652697"/>
                  </a:ext>
                </a:extLst>
              </a:tr>
              <a:tr h="331327"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  <a:latin typeface="Apto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SP-251651</a:t>
                      </a: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  <a:latin typeface="Apto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FS_6G_LI</a:t>
                      </a: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</a:rPr>
                        <a:t>Study on Lawful Interception for 6G</a:t>
                      </a:r>
                      <a:endParaRPr lang="en-IN" sz="1000" dirty="0">
                        <a:effectLst/>
                        <a:latin typeface="Aptos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effectLst/>
                          <a:latin typeface="Aptos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33.801-06</a:t>
                      </a:r>
                    </a:p>
                  </a:txBody>
                  <a:tcPr marL="62124" marR="62124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</a:rPr>
                        <a:t>Mr. Tyler </a:t>
                      </a:r>
                      <a:r>
                        <a:rPr lang="en-IN" sz="1000" dirty="0" err="1">
                          <a:effectLst/>
                        </a:rPr>
                        <a:t>Hawbaker</a:t>
                      </a:r>
                      <a:r>
                        <a:rPr lang="en-IN" sz="1000" dirty="0">
                          <a:effectLst/>
                        </a:rPr>
                        <a:t>, OTD_US (</a:t>
                      </a:r>
                      <a:r>
                        <a:rPr lang="en-IN" sz="1000" dirty="0">
                          <a:effectLst/>
                          <a:hlinkClick r:id="rId5"/>
                        </a:rPr>
                        <a:t>thawbaker@fbi.gov</a:t>
                      </a:r>
                      <a:r>
                        <a:rPr lang="en-IN" sz="1000" dirty="0">
                          <a:effectLst/>
                        </a:rPr>
                        <a:t>)</a:t>
                      </a:r>
                    </a:p>
                  </a:txBody>
                  <a:tcPr marL="62124" marR="62124" marT="0" marB="0" anchor="ctr"/>
                </a:tc>
                <a:extLst>
                  <a:ext uri="{0D108BD9-81ED-4DB2-BD59-A6C34878D82A}">
                    <a16:rowId xmlns:a16="http://schemas.microsoft.com/office/drawing/2014/main" val="26672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8595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7" y="439614"/>
            <a:ext cx="10515600" cy="457201"/>
          </a:xfrm>
        </p:spPr>
        <p:txBody>
          <a:bodyPr/>
          <a:lstStyle/>
          <a:p>
            <a:r>
              <a:rPr lang="sv-SE" sz="4000" b="1" dirty="0"/>
              <a:t>Outcome of SA3 &amp; SA3-LI submissions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2C71D-159C-4427-AF4A-F930C164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55" y="1808956"/>
            <a:ext cx="10515599" cy="4481118"/>
          </a:xfrm>
        </p:spPr>
        <p:txBody>
          <a:bodyPr/>
          <a:lstStyle/>
          <a:p>
            <a:r>
              <a:rPr lang="en-IN" sz="1800" dirty="0"/>
              <a:t>Submitted SA3 and SA3-LI CR packs were approved</a:t>
            </a:r>
          </a:p>
          <a:p>
            <a:endParaRPr lang="en-IN" sz="1800" dirty="0"/>
          </a:p>
          <a:p>
            <a:r>
              <a:rPr lang="en-IN" sz="1800" dirty="0"/>
              <a:t>Following SA WG3 and SA WG3-LI Specifications submitted for Information were noted</a:t>
            </a:r>
          </a:p>
          <a:p>
            <a:pPr lvl="1"/>
            <a:r>
              <a:rPr lang="en-IN" sz="1400" dirty="0"/>
              <a:t>SP-251519	Draft TR 33.730:Study on Security Assurance Specification (SCAS) for Container-based Product</a:t>
            </a:r>
          </a:p>
          <a:p>
            <a:pPr lvl="1"/>
            <a:r>
              <a:rPr lang="en-IN" sz="1400" dirty="0"/>
              <a:t>SP-251520	Draft TS 33.502: Security-related events handling</a:t>
            </a:r>
          </a:p>
          <a:p>
            <a:endParaRPr lang="en-IN" sz="1800" dirty="0"/>
          </a:p>
          <a:p>
            <a:r>
              <a:rPr lang="en-IN" sz="1800" dirty="0"/>
              <a:t>Update of SA WG3 Terms of Reference: Lawful interception part, was revised and approved (</a:t>
            </a:r>
            <a:r>
              <a:rPr lang="en-IN" sz="1800" i="0" u="sng" strike="noStrike" dirty="0">
                <a:solidFill>
                  <a:srgbClr val="0000FF"/>
                </a:solidFill>
                <a:effectLst/>
                <a:hlinkClick r:id="rId2"/>
              </a:rPr>
              <a:t>SP-251690</a:t>
            </a:r>
            <a:r>
              <a:rPr lang="en-IN" sz="1800" dirty="0"/>
              <a:t>)</a:t>
            </a:r>
          </a:p>
          <a:p>
            <a:pPr marL="457200" lvl="1" indent="0">
              <a:buNone/>
            </a:pPr>
            <a:r>
              <a:rPr lang="en-IN" sz="1400" dirty="0">
                <a:sym typeface="Wingdings" panose="05000000000000000000" pitchFamily="2" charset="2"/>
              </a:rPr>
              <a:t> It was discussed that there is need to update the SA WG3 part of the </a:t>
            </a:r>
            <a:r>
              <a:rPr lang="en-IN" sz="1400" dirty="0" err="1">
                <a:sym typeface="Wingdings" panose="05000000000000000000" pitchFamily="2" charset="2"/>
              </a:rPr>
              <a:t>ToR</a:t>
            </a:r>
            <a:r>
              <a:rPr lang="en-IN" sz="1400" dirty="0">
                <a:sym typeface="Wingdings" panose="05000000000000000000" pitchFamily="2" charset="2"/>
              </a:rPr>
              <a:t> by March plenary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08894795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1" y="681037"/>
            <a:ext cx="10515600" cy="457201"/>
          </a:xfrm>
        </p:spPr>
        <p:txBody>
          <a:bodyPr/>
          <a:lstStyle/>
          <a:p>
            <a:r>
              <a:rPr lang="sv-SE" sz="4000" b="1" dirty="0"/>
              <a:t>Outgoing LSs from SA#110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B658-E407-469E-8866-B0596BF9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SA3 in To/Cc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F4C45-D0F9-4509-A531-603760FBC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34275"/>
              </p:ext>
            </p:extLst>
          </p:nvPr>
        </p:nvGraphicFramePr>
        <p:xfrm>
          <a:off x="536541" y="2292524"/>
          <a:ext cx="10907599" cy="1815752"/>
        </p:xfrm>
        <a:graphic>
          <a:graphicData uri="http://schemas.openxmlformats.org/drawingml/2006/table">
            <a:tbl>
              <a:tblPr/>
              <a:tblGrid>
                <a:gridCol w="1066016">
                  <a:extLst>
                    <a:ext uri="{9D8B030D-6E8A-4147-A177-3AD203B41FA5}">
                      <a16:colId xmlns:a16="http://schemas.microsoft.com/office/drawing/2014/main" val="2803894338"/>
                    </a:ext>
                  </a:extLst>
                </a:gridCol>
                <a:gridCol w="5797485">
                  <a:extLst>
                    <a:ext uri="{9D8B030D-6E8A-4147-A177-3AD203B41FA5}">
                      <a16:colId xmlns:a16="http://schemas.microsoft.com/office/drawing/2014/main" val="950065478"/>
                    </a:ext>
                  </a:extLst>
                </a:gridCol>
                <a:gridCol w="4044098">
                  <a:extLst>
                    <a:ext uri="{9D8B030D-6E8A-4147-A177-3AD203B41FA5}">
                      <a16:colId xmlns:a16="http://schemas.microsoft.com/office/drawing/2014/main" val="2357880119"/>
                    </a:ext>
                  </a:extLst>
                </a:gridCol>
              </a:tblGrid>
              <a:tr h="291752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TDoc</a:t>
                      </a:r>
                      <a:endParaRPr lang="en-IN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Title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Remarks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634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84138" algn="l" fontAlgn="t"/>
                      <a:r>
                        <a:rPr lang="en-IN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2"/>
                        </a:rPr>
                        <a:t>SP-251687</a:t>
                      </a:r>
                      <a:endParaRPr lang="en-IN" sz="16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 algn="l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Reply LS on AI/ML UE sided data collection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95250" algn="l" defTabSz="914400" rtl="0" eaLnBrk="1" fontAlgn="t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SA3 to take the SA decision and align the work accordingly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13727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indent="84138" algn="l" fontAlgn="t"/>
                      <a:r>
                        <a:rPr lang="en-IN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3"/>
                        </a:rPr>
                        <a:t>SP-251691</a:t>
                      </a:r>
                      <a:endParaRPr lang="en-IN" sz="16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 algn="l" defTabSz="914400" rtl="0" eaLnBrk="1" fontAlgn="t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Reply LS on Security parameter in A-IoT paging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95250" algn="l" defTabSz="914400" rtl="0" eaLnBrk="1" fontAlgn="t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consensus reached on the company CR (TS 33.369 CR0070, SP-251561)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6396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indent="84138" algn="l" fontAlgn="t"/>
                      <a:r>
                        <a:rPr lang="en-IN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4"/>
                        </a:rPr>
                        <a:t>SP-251693</a:t>
                      </a:r>
                      <a:endParaRPr lang="en-IN" sz="16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 algn="l" defTabSz="914400" rtl="0" eaLnBrk="1" fontAlgn="t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 Response on external data channel content access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95250" algn="l" defTabSz="914400" rtl="0" eaLnBrk="1" fontAlgn="t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Consolidated LS to GSMA NG UPG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16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16895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441491"/>
            <a:ext cx="11067473" cy="807894"/>
          </a:xfrm>
        </p:spPr>
        <p:txBody>
          <a:bodyPr/>
          <a:lstStyle/>
          <a:p>
            <a:r>
              <a:rPr lang="en-IN" sz="4000" b="1" dirty="0"/>
              <a:t>Actions to SA3</a:t>
            </a:r>
            <a:endParaRPr lang="sv-S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1825625"/>
            <a:ext cx="10984343" cy="4351338"/>
          </a:xfrm>
        </p:spPr>
        <p:txBody>
          <a:bodyPr/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 (specifically RAN2) requested to have a joint session during the Malta WG meetings (RAN2#133-bis/SA3#127) in April on the 6G RAN security framework (c.f., RAN report to SA: </a:t>
            </a: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SP-251701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slide#12).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xcerpt from RAN report: </a:t>
            </a:r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endParaRPr lang="en-IN" sz="1800" dirty="0"/>
          </a:p>
          <a:p>
            <a:r>
              <a:rPr lang="en-IN" sz="1800" dirty="0"/>
              <a:t>CT (specifically CT4) request SA3 to prioritise the handling of the incoming LS from CT4 and provide a reply at the earliest from Feb meeting [c.f., </a:t>
            </a:r>
            <a:r>
              <a:rPr lang="en-IN" sz="1800" dirty="0">
                <a:hlinkClick r:id="rId3"/>
              </a:rPr>
              <a:t>SP-251627</a:t>
            </a:r>
            <a:r>
              <a:rPr lang="en-IN" sz="1800" dirty="0"/>
              <a:t>, slide#22].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xcerpt from CT report: </a:t>
            </a:r>
            <a:endParaRPr lang="en-IN" sz="1800" dirty="0"/>
          </a:p>
          <a:p>
            <a:pPr marL="0" indent="0">
              <a:buNone/>
            </a:pPr>
            <a:r>
              <a:rPr lang="en-IN" sz="1800" dirty="0"/>
              <a:t>	</a:t>
            </a:r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endParaRPr lang="en-IN" sz="1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C80244-1822-4B6C-97EF-0B45600A8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0212"/>
              </p:ext>
            </p:extLst>
          </p:nvPr>
        </p:nvGraphicFramePr>
        <p:xfrm>
          <a:off x="798213" y="5354003"/>
          <a:ext cx="1012682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825">
                  <a:extLst>
                    <a:ext uri="{9D8B030D-6E8A-4147-A177-3AD203B41FA5}">
                      <a16:colId xmlns:a16="http://schemas.microsoft.com/office/drawing/2014/main" val="105334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dirty="0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During the discussion on </a:t>
                      </a:r>
                      <a:r>
                        <a:rPr lang="en-US" altLang="zh-CN" sz="1600" b="0" i="0" dirty="0" err="1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AIoT</a:t>
                      </a:r>
                      <a:r>
                        <a:rPr lang="en-US" altLang="zh-CN" sz="1600" b="0" i="0" dirty="0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security services, CT4 identified a potential issue of stage2 requirement made by SA3, an LS (see </a:t>
                      </a:r>
                      <a:r>
                        <a:rPr lang="en-US" altLang="zh-CN" sz="1600" b="0" i="0" dirty="0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C4-255429</a:t>
                      </a:r>
                      <a:r>
                        <a:rPr lang="en-US" altLang="zh-CN" sz="1600" b="0" i="0" dirty="0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) has been sent to SA3. Considering freeze of </a:t>
                      </a:r>
                      <a:r>
                        <a:rPr lang="en-US" altLang="zh-CN" sz="1600" b="0" i="0" dirty="0" err="1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AIoT</a:t>
                      </a:r>
                      <a:r>
                        <a:rPr lang="en-US" altLang="zh-CN" sz="1600" b="0" i="0" dirty="0">
                          <a:solidFill>
                            <a:srgbClr val="0000FF"/>
                          </a:solidFill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feature in Rel-19, SA should remind SA3 to handle this topic with priority.</a:t>
                      </a:r>
                      <a:endParaRPr lang="en-GB" sz="1600" b="0" i="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105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98D4302-5EF7-4B95-BB2B-1D9EE3D11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95372"/>
              </p:ext>
            </p:extLst>
          </p:nvPr>
        </p:nvGraphicFramePr>
        <p:xfrm>
          <a:off x="659876" y="2738483"/>
          <a:ext cx="10610797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0610797">
                  <a:extLst>
                    <a:ext uri="{9D8B030D-6E8A-4147-A177-3AD203B41FA5}">
                      <a16:colId xmlns:a16="http://schemas.microsoft.com/office/drawing/2014/main" val="835835043"/>
                    </a:ext>
                  </a:extLst>
                </a:gridCol>
              </a:tblGrid>
              <a:tr h="589034"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IN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was a proposal for coordination between RAN2 and SA3 in the form of a joint session during the Malta WG meetings (RAN2#133-bis/SA3#127)</a:t>
                      </a:r>
                    </a:p>
                    <a:p>
                      <a:pPr marL="800100" lvl="1" indent="-342900"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framework for lower layer security and SIB security may impact both RAN2 and SA3 design and early collaboration between the WGs is useful to progress this work in a timely fashion </a:t>
                      </a:r>
                    </a:p>
                    <a:p>
                      <a:pPr marL="914400"/>
                      <a:r>
                        <a:rPr lang="en-IN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(RP-253197, ZTE Corporation, </a:t>
                      </a:r>
                      <a:r>
                        <a:rPr lang="en-IN" sz="16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Sanechips</a:t>
                      </a:r>
                      <a:r>
                        <a:rPr lang="en-IN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Ericsson)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IN" sz="16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was concluded that RAN2 and SA3 chairs can coordinate themselves regarding a joint session</a:t>
                      </a:r>
                    </a:p>
                  </a:txBody>
                  <a:tcPr marL="60242" marR="6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26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92967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Thank You!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Rajavelsamy 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SA3 Chairman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Widescreen</PresentationFormat>
  <Paragraphs>112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Symbol</vt:lpstr>
      <vt:lpstr>Times New Roman</vt:lpstr>
      <vt:lpstr>Office Theme</vt:lpstr>
      <vt:lpstr>Report from SA#110 on SA3 topics</vt:lpstr>
      <vt:lpstr>Outline</vt:lpstr>
      <vt:lpstr>General information</vt:lpstr>
      <vt:lpstr>Outcome of SA3 &amp; SA3-LI submissions</vt:lpstr>
      <vt:lpstr>Outcome of SA3 &amp; SA3-LI submissions (Cont.)</vt:lpstr>
      <vt:lpstr>Outgoing LSs from SA#110</vt:lpstr>
      <vt:lpstr>Actions to SA3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2019-12-13T09:14:46Z</dcterms:created>
  <dcterms:modified xsi:type="dcterms:W3CDTF">2026-01-14T10:09:24Z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