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720" r:id="rId1"/>
  </p:sldMasterIdLst>
  <p:notesMasterIdLst>
    <p:notesMasterId r:id="rId16"/>
  </p:notesMasterIdLst>
  <p:handoutMasterIdLst>
    <p:handoutMasterId r:id="rId17"/>
  </p:handoutMasterIdLst>
  <p:sldIdLst>
    <p:sldId id="310" r:id="rId2"/>
    <p:sldId id="295" r:id="rId3"/>
    <p:sldId id="312" r:id="rId4"/>
    <p:sldId id="299" r:id="rId5"/>
    <p:sldId id="304" r:id="rId6"/>
    <p:sldId id="300" r:id="rId7"/>
    <p:sldId id="301" r:id="rId8"/>
    <p:sldId id="303" r:id="rId9"/>
    <p:sldId id="280" r:id="rId10"/>
    <p:sldId id="309" r:id="rId11"/>
    <p:sldId id="315" r:id="rId12"/>
    <p:sldId id="313" r:id="rId13"/>
    <p:sldId id="262" r:id="rId14"/>
    <p:sldId id="266" r:id="rId15"/>
  </p:sldIdLst>
  <p:sldSz cx="13442950" cy="7561263"/>
  <p:notesSz cx="6735763" cy="9866313"/>
  <p:defaultTextStyle>
    <a:defPPr>
      <a:defRPr lang="ja-JP"/>
    </a:defPPr>
    <a:lvl1pPr marL="0" algn="l" defTabSz="1043050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1pPr>
    <a:lvl2pPr marL="521525" algn="l" defTabSz="1043050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2pPr>
    <a:lvl3pPr marL="1043050" algn="l" defTabSz="1043050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3pPr>
    <a:lvl4pPr marL="1564575" algn="l" defTabSz="1043050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4pPr>
    <a:lvl5pPr marL="2086101" algn="l" defTabSz="1043050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5pPr>
    <a:lvl6pPr marL="2607626" algn="l" defTabSz="1043050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6pPr>
    <a:lvl7pPr marL="3129151" algn="l" defTabSz="1043050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7pPr>
    <a:lvl8pPr marL="3650676" algn="l" defTabSz="1043050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8pPr>
    <a:lvl9pPr marL="4172201" algn="l" defTabSz="1043050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1761DFC2-9C9E-460A-9F2F-64DF07A759FB}">
          <p14:sldIdLst>
            <p14:sldId id="310"/>
            <p14:sldId id="295"/>
            <p14:sldId id="312"/>
            <p14:sldId id="299"/>
            <p14:sldId id="304"/>
            <p14:sldId id="300"/>
            <p14:sldId id="301"/>
            <p14:sldId id="303"/>
            <p14:sldId id="280"/>
            <p14:sldId id="309"/>
            <p14:sldId id="315"/>
            <p14:sldId id="313"/>
            <p14:sldId id="262"/>
            <p14:sldId id="26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382" userDrawn="1">
          <p15:clr>
            <a:srgbClr val="A4A3A4"/>
          </p15:clr>
        </p15:guide>
        <p15:guide id="2" pos="423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87865C"/>
    <a:srgbClr val="C0BFA4"/>
    <a:srgbClr val="0066FF"/>
    <a:srgbClr val="FFFF00"/>
    <a:srgbClr val="FF9900"/>
    <a:srgbClr val="06436B"/>
    <a:srgbClr val="33CC33"/>
    <a:srgbClr val="C00000"/>
    <a:srgbClr val="0070C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913" autoAdjust="0"/>
    <p:restoredTop sz="97459" autoAdjust="0"/>
  </p:normalViewPr>
  <p:slideViewPr>
    <p:cSldViewPr snapToGrid="0">
      <p:cViewPr varScale="1">
        <p:scale>
          <a:sx n="71" d="100"/>
          <a:sy n="71" d="100"/>
        </p:scale>
        <p:origin x="660" y="60"/>
      </p:cViewPr>
      <p:guideLst>
        <p:guide orient="horz" pos="2382"/>
        <p:guide pos="4234"/>
      </p:guideLst>
    </p:cSldViewPr>
  </p:slid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356" cy="493632"/>
          </a:xfrm>
          <a:prstGeom prst="rect">
            <a:avLst/>
          </a:prstGeom>
        </p:spPr>
        <p:txBody>
          <a:bodyPr vert="horz" lIns="90754" tIns="45377" rIns="90754" bIns="45377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4834" y="0"/>
            <a:ext cx="2919356" cy="493632"/>
          </a:xfrm>
          <a:prstGeom prst="rect">
            <a:avLst/>
          </a:prstGeom>
        </p:spPr>
        <p:txBody>
          <a:bodyPr vert="horz" lIns="90754" tIns="45377" rIns="90754" bIns="45377" rtlCol="0"/>
          <a:lstStyle>
            <a:lvl1pPr algn="r">
              <a:defRPr sz="1200"/>
            </a:lvl1pPr>
          </a:lstStyle>
          <a:p>
            <a:fld id="{E30C4AC1-6387-4239-B326-11400B3A5818}" type="datetimeFigureOut">
              <a:rPr kumimoji="1" lang="ja-JP" altLang="en-US" smtClean="0"/>
              <a:t>2025/5/12</a:t>
            </a:fld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1105"/>
            <a:ext cx="2919356" cy="493632"/>
          </a:xfrm>
          <a:prstGeom prst="rect">
            <a:avLst/>
          </a:prstGeom>
        </p:spPr>
        <p:txBody>
          <a:bodyPr vert="horz" lIns="90754" tIns="45377" rIns="90754" bIns="45377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4834" y="9371105"/>
            <a:ext cx="2919356" cy="493632"/>
          </a:xfrm>
          <a:prstGeom prst="rect">
            <a:avLst/>
          </a:prstGeom>
        </p:spPr>
        <p:txBody>
          <a:bodyPr vert="horz" lIns="90754" tIns="45377" rIns="90754" bIns="45377" rtlCol="0" anchor="b"/>
          <a:lstStyle>
            <a:lvl1pPr algn="r">
              <a:defRPr sz="1200"/>
            </a:lvl1pPr>
          </a:lstStyle>
          <a:p>
            <a:fld id="{861A64EE-D40A-4B8E-9D16-93F760F7664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3774094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0" cy="493316"/>
          </a:xfrm>
          <a:prstGeom prst="rect">
            <a:avLst/>
          </a:prstGeom>
        </p:spPr>
        <p:txBody>
          <a:bodyPr vert="horz" lIns="90754" tIns="45377" rIns="90754" bIns="45377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15375" y="0"/>
            <a:ext cx="2918830" cy="493316"/>
          </a:xfrm>
          <a:prstGeom prst="rect">
            <a:avLst/>
          </a:prstGeom>
        </p:spPr>
        <p:txBody>
          <a:bodyPr vert="horz" lIns="90754" tIns="45377" rIns="90754" bIns="45377" rtlCol="0"/>
          <a:lstStyle>
            <a:lvl1pPr algn="r">
              <a:defRPr sz="1200"/>
            </a:lvl1pPr>
          </a:lstStyle>
          <a:p>
            <a:fld id="{61606AF2-A7EC-4854-9095-5809D784D6F5}" type="datetimeFigureOut">
              <a:rPr kumimoji="1" lang="ja-JP" altLang="en-US" smtClean="0"/>
              <a:pPr/>
              <a:t>2025/5/12</a:t>
            </a:fld>
            <a:endParaRPr kumimoji="1" lang="ja-JP" altLang="en-US" dirty="0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54" tIns="45377" rIns="90754" bIns="45377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0754" tIns="45377" rIns="90754" bIns="45377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1" y="9371284"/>
            <a:ext cx="2918830" cy="493316"/>
          </a:xfrm>
          <a:prstGeom prst="rect">
            <a:avLst/>
          </a:prstGeom>
        </p:spPr>
        <p:txBody>
          <a:bodyPr vert="horz" lIns="90754" tIns="45377" rIns="90754" bIns="45377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15375" y="9371284"/>
            <a:ext cx="2918830" cy="493316"/>
          </a:xfrm>
          <a:prstGeom prst="rect">
            <a:avLst/>
          </a:prstGeom>
        </p:spPr>
        <p:txBody>
          <a:bodyPr vert="horz" lIns="90754" tIns="45377" rIns="90754" bIns="45377" rtlCol="0" anchor="b"/>
          <a:lstStyle>
            <a:lvl1pPr algn="r">
              <a:defRPr sz="1200"/>
            </a:lvl1pPr>
          </a:lstStyle>
          <a:p>
            <a:fld id="{81DDBE34-076B-4385-8CC0-DD007FF300A5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6149799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646572" rtl="0" eaLnBrk="1" latinLnBrk="0" hangingPunct="1">
      <a:defRPr kumimoji="1" sz="800" kern="1200">
        <a:solidFill>
          <a:schemeClr val="tx1"/>
        </a:solidFill>
        <a:latin typeface="+mn-lt"/>
        <a:ea typeface="+mn-ea"/>
        <a:cs typeface="+mn-cs"/>
      </a:defRPr>
    </a:lvl1pPr>
    <a:lvl2pPr marL="323286" algn="l" defTabSz="646572" rtl="0" eaLnBrk="1" latinLnBrk="0" hangingPunct="1">
      <a:defRPr kumimoji="1" sz="800" kern="1200">
        <a:solidFill>
          <a:schemeClr val="tx1"/>
        </a:solidFill>
        <a:latin typeface="+mn-lt"/>
        <a:ea typeface="+mn-ea"/>
        <a:cs typeface="+mn-cs"/>
      </a:defRPr>
    </a:lvl2pPr>
    <a:lvl3pPr marL="646572" algn="l" defTabSz="646572" rtl="0" eaLnBrk="1" latinLnBrk="0" hangingPunct="1">
      <a:defRPr kumimoji="1" sz="800" kern="1200">
        <a:solidFill>
          <a:schemeClr val="tx1"/>
        </a:solidFill>
        <a:latin typeface="+mn-lt"/>
        <a:ea typeface="+mn-ea"/>
        <a:cs typeface="+mn-cs"/>
      </a:defRPr>
    </a:lvl3pPr>
    <a:lvl4pPr marL="969858" algn="l" defTabSz="646572" rtl="0" eaLnBrk="1" latinLnBrk="0" hangingPunct="1">
      <a:defRPr kumimoji="1" sz="800" kern="1200">
        <a:solidFill>
          <a:schemeClr val="tx1"/>
        </a:solidFill>
        <a:latin typeface="+mn-lt"/>
        <a:ea typeface="+mn-ea"/>
        <a:cs typeface="+mn-cs"/>
      </a:defRPr>
    </a:lvl4pPr>
    <a:lvl5pPr marL="1293144" algn="l" defTabSz="646572" rtl="0" eaLnBrk="1" latinLnBrk="0" hangingPunct="1">
      <a:defRPr kumimoji="1" sz="800" kern="1200">
        <a:solidFill>
          <a:schemeClr val="tx1"/>
        </a:solidFill>
        <a:latin typeface="+mn-lt"/>
        <a:ea typeface="+mn-ea"/>
        <a:cs typeface="+mn-cs"/>
      </a:defRPr>
    </a:lvl5pPr>
    <a:lvl6pPr marL="1616431" algn="l" defTabSz="646572" rtl="0" eaLnBrk="1" latinLnBrk="0" hangingPunct="1">
      <a:defRPr kumimoji="1" sz="800" kern="1200">
        <a:solidFill>
          <a:schemeClr val="tx1"/>
        </a:solidFill>
        <a:latin typeface="+mn-lt"/>
        <a:ea typeface="+mn-ea"/>
        <a:cs typeface="+mn-cs"/>
      </a:defRPr>
    </a:lvl6pPr>
    <a:lvl7pPr marL="1939717" algn="l" defTabSz="646572" rtl="0" eaLnBrk="1" latinLnBrk="0" hangingPunct="1">
      <a:defRPr kumimoji="1" sz="800" kern="1200">
        <a:solidFill>
          <a:schemeClr val="tx1"/>
        </a:solidFill>
        <a:latin typeface="+mn-lt"/>
        <a:ea typeface="+mn-ea"/>
        <a:cs typeface="+mn-cs"/>
      </a:defRPr>
    </a:lvl7pPr>
    <a:lvl8pPr marL="2263003" algn="l" defTabSz="646572" rtl="0" eaLnBrk="1" latinLnBrk="0" hangingPunct="1">
      <a:defRPr kumimoji="1" sz="800" kern="1200">
        <a:solidFill>
          <a:schemeClr val="tx1"/>
        </a:solidFill>
        <a:latin typeface="+mn-lt"/>
        <a:ea typeface="+mn-ea"/>
        <a:cs typeface="+mn-cs"/>
      </a:defRPr>
    </a:lvl8pPr>
    <a:lvl9pPr marL="2586289" algn="l" defTabSz="646572" rtl="0" eaLnBrk="1" latinLnBrk="0" hangingPunct="1">
      <a:defRPr kumimoji="1" sz="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0430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DBE34-076B-4385-8CC0-DD007FF300A5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10430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9238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DBE34-076B-4385-8CC0-DD007FF300A5}" type="slidenum">
              <a:rPr kumimoji="1" lang="ja-JP" altLang="en-US" smtClean="0"/>
              <a:pPr/>
              <a:t>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481102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0430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DBE34-076B-4385-8CC0-DD007FF300A5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10430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24688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DBE34-076B-4385-8CC0-DD007FF300A5}" type="slidenum">
              <a:rPr kumimoji="1" lang="ja-JP" altLang="en-US" smtClean="0"/>
              <a:pPr/>
              <a:t>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48110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882FD-D4AF-408D-92CF-3B44AFA55D63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2963526" y="7293666"/>
            <a:ext cx="479424" cy="235640"/>
          </a:xfrm>
        </p:spPr>
        <p:txBody>
          <a:bodyPr/>
          <a:lstStyle>
            <a:lvl1pPr>
              <a:defRPr>
                <a:latin typeface="Aptos" panose="020B0004020202020204" pitchFamily="34" charset="0"/>
                <a:cs typeface="AngsanaUPC" panose="020B0502040204020203" pitchFamily="18" charset="-34"/>
              </a:defRPr>
            </a:lvl1pPr>
          </a:lstStyle>
          <a:p>
            <a:fld id="{42B882FD-D4AF-408D-92CF-3B44AFA55D63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94779" y="2953936"/>
            <a:ext cx="5619153" cy="380079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829020" y="2953936"/>
            <a:ext cx="5619153" cy="380079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4781" y="2952748"/>
            <a:ext cx="5619153" cy="705367"/>
          </a:xfrm>
        </p:spPr>
        <p:txBody>
          <a:bodyPr anchor="ctr"/>
          <a:lstStyle>
            <a:lvl1pPr marL="0" indent="0" algn="ctr">
              <a:buNone/>
              <a:defRPr sz="2700" b="0">
                <a:solidFill>
                  <a:schemeClr val="tx2"/>
                </a:solidFill>
                <a:latin typeface="+mj-lt"/>
              </a:defRPr>
            </a:lvl1pPr>
            <a:lvl2pPr marL="521540" indent="0">
              <a:buNone/>
              <a:defRPr sz="2300" b="1"/>
            </a:lvl2pPr>
            <a:lvl3pPr marL="1043080" indent="0">
              <a:buNone/>
              <a:defRPr sz="2100" b="1"/>
            </a:lvl3pPr>
            <a:lvl4pPr marL="1564620" indent="0">
              <a:buNone/>
              <a:defRPr sz="1800" b="1"/>
            </a:lvl4pPr>
            <a:lvl5pPr marL="2086160" indent="0">
              <a:buNone/>
              <a:defRPr sz="1800" b="1"/>
            </a:lvl5pPr>
            <a:lvl6pPr marL="2607700" indent="0">
              <a:buNone/>
              <a:defRPr sz="1800" b="1"/>
            </a:lvl6pPr>
            <a:lvl7pPr marL="3129240" indent="0">
              <a:buNone/>
              <a:defRPr sz="1800" b="1"/>
            </a:lvl7pPr>
            <a:lvl8pPr marL="3650780" indent="0">
              <a:buNone/>
              <a:defRPr sz="1800" b="1"/>
            </a:lvl8pPr>
            <a:lvl9pPr marL="4172320" indent="0">
              <a:buNone/>
              <a:defRPr sz="18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95773" y="3780635"/>
            <a:ext cx="5616011" cy="2973747"/>
          </a:xfrm>
        </p:spPr>
        <p:txBody>
          <a:bodyPr/>
          <a:lstStyle>
            <a:lvl1pPr>
              <a:defRPr sz="23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33502" y="2952747"/>
            <a:ext cx="5619153" cy="705367"/>
          </a:xfrm>
        </p:spPr>
        <p:txBody>
          <a:bodyPr anchor="ctr"/>
          <a:lstStyle>
            <a:lvl1pPr marL="0" indent="0" algn="ctr">
              <a:buNone/>
              <a:defRPr sz="2700" b="0" i="0">
                <a:solidFill>
                  <a:schemeClr val="tx2"/>
                </a:solidFill>
                <a:latin typeface="+mj-lt"/>
              </a:defRPr>
            </a:lvl1pPr>
            <a:lvl2pPr marL="521540" indent="0">
              <a:buNone/>
              <a:defRPr sz="2300" b="1"/>
            </a:lvl2pPr>
            <a:lvl3pPr marL="1043080" indent="0">
              <a:buNone/>
              <a:defRPr sz="2100" b="1"/>
            </a:lvl3pPr>
            <a:lvl4pPr marL="1564620" indent="0">
              <a:buNone/>
              <a:defRPr sz="1800" b="1"/>
            </a:lvl4pPr>
            <a:lvl5pPr marL="2086160" indent="0">
              <a:buNone/>
              <a:defRPr sz="1800" b="1"/>
            </a:lvl5pPr>
            <a:lvl6pPr marL="2607700" indent="0">
              <a:buNone/>
              <a:defRPr sz="1800" b="1"/>
            </a:lvl6pPr>
            <a:lvl7pPr marL="3129240" indent="0">
              <a:buNone/>
              <a:defRPr sz="1800" b="1"/>
            </a:lvl7pPr>
            <a:lvl8pPr marL="3650780" indent="0">
              <a:buNone/>
              <a:defRPr sz="1800" b="1"/>
            </a:lvl8pPr>
            <a:lvl9pPr marL="4172320" indent="0">
              <a:buNone/>
              <a:defRPr sz="18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28834" y="3780635"/>
            <a:ext cx="5619153" cy="2973747"/>
          </a:xfrm>
        </p:spPr>
        <p:txBody>
          <a:bodyPr/>
          <a:lstStyle>
            <a:lvl1pPr>
              <a:defRPr sz="23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882FD-D4AF-408D-92CF-3B44AFA55D63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882FD-D4AF-408D-92CF-3B44AFA55D63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882FD-D4AF-408D-92CF-3B44AFA55D63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図プレースホルダー 7">
            <a:extLst>
              <a:ext uri="{FF2B5EF4-FFF2-40B4-BE49-F238E27FC236}">
                <a16:creationId xmlns:a16="http://schemas.microsoft.com/office/drawing/2014/main" id="{DB7FD287-6069-44EC-8F85-115663C113F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3442950" cy="7561263"/>
          </a:xfrm>
          <a:noFill/>
        </p:spPr>
        <p:txBody>
          <a:bodyPr rtlCol="0" anchor="ctr">
            <a:normAutofit/>
          </a:bodyPr>
          <a:lstStyle>
            <a:lvl1pPr marL="0" indent="0" algn="ctr">
              <a:buNone/>
              <a:defRPr sz="2205"/>
            </a:lvl1pPr>
          </a:lstStyle>
          <a:p>
            <a:pPr rtl="0"/>
            <a:r>
              <a:rPr lang="en-us" noProof="0"/>
              <a:t>クリックして画像を追加</a:t>
            </a: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407FF4E6-E542-4B85-9775-7E8DD808A2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6077" y="336057"/>
            <a:ext cx="4364263" cy="650661"/>
          </a:xfrm>
        </p:spPr>
        <p:txBody>
          <a:bodyPr rtlCol="0">
            <a:normAutofit/>
          </a:bodyPr>
          <a:lstStyle>
            <a:lvl1pPr>
              <a:lnSpc>
                <a:spcPct val="100000"/>
              </a:lnSpc>
              <a:defRPr sz="2646" cap="all" baseline="0"/>
            </a:lvl1pPr>
          </a:lstStyle>
          <a:p>
            <a:pPr rtl="0"/>
            <a:r>
              <a:rPr lang="en-us" noProof="0"/>
              <a:t>月年</a:t>
            </a:r>
          </a:p>
        </p:txBody>
      </p:sp>
      <p:sp>
        <p:nvSpPr>
          <p:cNvPr id="4" name="テーブル プレースホルダー 3">
            <a:extLst>
              <a:ext uri="{FF2B5EF4-FFF2-40B4-BE49-F238E27FC236}">
                <a16:creationId xmlns:a16="http://schemas.microsoft.com/office/drawing/2014/main" id="{6453B1FF-EC55-4601-8602-6B1C7FBDF515}"/>
              </a:ext>
            </a:extLst>
          </p:cNvPr>
          <p:cNvSpPr>
            <a:spLocks noGrp="1"/>
          </p:cNvSpPr>
          <p:nvPr>
            <p:ph type="tbl" sz="quarter" idx="16" hasCustomPrompt="1"/>
          </p:nvPr>
        </p:nvSpPr>
        <p:spPr>
          <a:xfrm>
            <a:off x="336074" y="1320701"/>
            <a:ext cx="4365598" cy="3528589"/>
          </a:xfr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en-us" noProof="0"/>
              <a:t>アイコンをクリックして表を追加</a:t>
            </a:r>
          </a:p>
        </p:txBody>
      </p:sp>
    </p:spTree>
    <p:extLst>
      <p:ext uri="{BB962C8B-B14F-4D97-AF65-F5344CB8AC3E}">
        <p14:creationId xmlns:p14="http://schemas.microsoft.com/office/powerpoint/2010/main" val="3428449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0" y="-79287"/>
            <a:ext cx="13442950" cy="2588531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en-US" sz="2100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0" y="1562088"/>
            <a:ext cx="13442950" cy="1466248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100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100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100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100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100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2149" y="373025"/>
            <a:ext cx="12098655" cy="1381191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91314" y="6891099"/>
            <a:ext cx="5566961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4677" y="6891099"/>
            <a:ext cx="5566962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67456" y="6891098"/>
            <a:ext cx="1708046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42B882FD-D4AF-408D-92CF-3B44AFA55D63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061" y="2949827"/>
            <a:ext cx="10891279" cy="3804552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4" r:id="rId2"/>
    <p:sldLayoutId id="2147483725" r:id="rId3"/>
    <p:sldLayoutId id="2147483726" r:id="rId4"/>
    <p:sldLayoutId id="2147483730" r:id="rId5"/>
    <p:sldLayoutId id="2147483731" r:id="rId6"/>
  </p:sldLayoutIdLst>
  <p:hf hdr="0" ftr="0" dt="0"/>
  <p:txStyles>
    <p:titleStyle>
      <a:lvl1pPr algn="ctr" defTabSz="1043080" rtl="0" eaLnBrk="1" latinLnBrk="0" hangingPunct="1">
        <a:spcBef>
          <a:spcPct val="0"/>
        </a:spcBef>
        <a:buNone/>
        <a:defRPr kumimoji="1" sz="5001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12924" indent="-312924" algn="l" defTabSz="104308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kumimoji="1" sz="2700" kern="1200">
          <a:solidFill>
            <a:schemeClr val="tx2"/>
          </a:solidFill>
          <a:latin typeface="+mn-lt"/>
          <a:ea typeface="+mn-ea"/>
          <a:cs typeface="+mn-cs"/>
        </a:defRPr>
      </a:lvl1pPr>
      <a:lvl2pPr marL="657358" indent="-312924" algn="l" defTabSz="104308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kumimoji="1" sz="2500" kern="1200">
          <a:solidFill>
            <a:schemeClr val="tx2"/>
          </a:solidFill>
          <a:latin typeface="+mn-lt"/>
          <a:ea typeface="+mn-ea"/>
          <a:cs typeface="+mn-cs"/>
        </a:defRPr>
      </a:lvl2pPr>
      <a:lvl3pPr marL="976078" indent="-260770" algn="l" defTabSz="104308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kumimoji="1" sz="2300" kern="1200">
          <a:solidFill>
            <a:schemeClr val="tx2"/>
          </a:solidFill>
          <a:latin typeface="+mn-lt"/>
          <a:ea typeface="+mn-ea"/>
          <a:cs typeface="+mn-cs"/>
        </a:defRPr>
      </a:lvl3pPr>
      <a:lvl4pPr marL="1303850" indent="-260770" algn="l" defTabSz="104308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kumimoji="1" sz="2100" kern="1200">
          <a:solidFill>
            <a:schemeClr val="tx2"/>
          </a:solidFill>
          <a:latin typeface="+mn-lt"/>
          <a:ea typeface="+mn-ea"/>
          <a:cs typeface="+mn-cs"/>
        </a:defRPr>
      </a:lvl4pPr>
      <a:lvl5pPr marL="1668929" indent="-260770" algn="l" defTabSz="104308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kumimoji="1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034006" indent="-260770" algn="l" defTabSz="1043080" rtl="0" eaLnBrk="1" latinLnBrk="0" hangingPunct="1">
        <a:spcBef>
          <a:spcPts val="438"/>
        </a:spcBef>
        <a:buClr>
          <a:schemeClr val="accent1"/>
        </a:buClr>
        <a:buFont typeface="Symbol" pitchFamily="18" charset="2"/>
        <a:buChar char="*"/>
        <a:defRPr kumimoji="1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399084" indent="-260770" algn="l" defTabSz="1043080" rtl="0" eaLnBrk="1" latinLnBrk="0" hangingPunct="1">
        <a:spcBef>
          <a:spcPts val="438"/>
        </a:spcBef>
        <a:buClr>
          <a:schemeClr val="accent1"/>
        </a:buClr>
        <a:buFont typeface="Symbol" pitchFamily="18" charset="2"/>
        <a:buChar char="*"/>
        <a:defRPr kumimoji="1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764163" indent="-260770" algn="l" defTabSz="1043080" rtl="0" eaLnBrk="1" latinLnBrk="0" hangingPunct="1">
        <a:spcBef>
          <a:spcPts val="438"/>
        </a:spcBef>
        <a:buClr>
          <a:schemeClr val="accent1"/>
        </a:buClr>
        <a:buFont typeface="Symbol" pitchFamily="18" charset="2"/>
        <a:buChar char="*"/>
        <a:defRPr kumimoji="1"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3129240" indent="-260770" algn="l" defTabSz="1043080" rtl="0" eaLnBrk="1" latinLnBrk="0" hangingPunct="1">
        <a:spcBef>
          <a:spcPts val="438"/>
        </a:spcBef>
        <a:buClr>
          <a:schemeClr val="accent1"/>
        </a:buClr>
        <a:buFont typeface="Symbol" pitchFamily="18" charset="2"/>
        <a:buChar char="*"/>
        <a:defRPr kumimoji="1"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3080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40" algn="l" defTabSz="1043080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80" algn="l" defTabSz="1043080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620" algn="l" defTabSz="1043080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60" algn="l" defTabSz="1043080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700" algn="l" defTabSz="1043080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240" algn="l" defTabSz="1043080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780" algn="l" defTabSz="1043080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320" algn="l" defTabSz="1043080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tabelog.com/fukuoka/A4001/A400101/40011635/" TargetMode="External"/><Relationship Id="rId13" Type="http://schemas.openxmlformats.org/officeDocument/2006/relationships/hyperlink" Target="https://tabelog.com/fukuoka/A4001/A400101/40047881/" TargetMode="External"/><Relationship Id="rId18" Type="http://schemas.openxmlformats.org/officeDocument/2006/relationships/hyperlink" Target="https://retty.me/area/PRE40/ARE128/SUB12804/100001334727/" TargetMode="External"/><Relationship Id="rId3" Type="http://schemas.openxmlformats.org/officeDocument/2006/relationships/hyperlink" Target="https://www.shop-west.jp/store/26.html" TargetMode="External"/><Relationship Id="rId21" Type="http://schemas.openxmlformats.org/officeDocument/2006/relationships/hyperlink" Target="https://www.salvatore.jp/restaurant/hakata/" TargetMode="External"/><Relationship Id="rId7" Type="http://schemas.openxmlformats.org/officeDocument/2006/relationships/hyperlink" Target="https://fbu6200.gorp.jp/" TargetMode="External"/><Relationship Id="rId12" Type="http://schemas.openxmlformats.org/officeDocument/2006/relationships/hyperlink" Target="https://www.joyfull.co.jp/menu/" TargetMode="External"/><Relationship Id="rId17" Type="http://schemas.openxmlformats.org/officeDocument/2006/relationships/hyperlink" Target="https://retty.me/area/PRE40/ARE126/SUB12802/100000269488/" TargetMode="External"/><Relationship Id="rId25" Type="http://schemas.openxmlformats.org/officeDocument/2006/relationships/hyperlink" Target="https://fio.owst.jp/en/" TargetMode="External"/><Relationship Id="rId2" Type="http://schemas.openxmlformats.org/officeDocument/2006/relationships/image" Target="../media/image31.png"/><Relationship Id="rId16" Type="http://schemas.openxmlformats.org/officeDocument/2006/relationships/hyperlink" Target="https://www.skylark.co.jp/en/gusto/menu/index.html" TargetMode="External"/><Relationship Id="rId20" Type="http://schemas.openxmlformats.org/officeDocument/2006/relationships/hyperlink" Target="https://tabelog.com/fukuoka/A4001/A400101/40059290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etty.me/area/PRE40/ARE128/SUB12806/100000735390/" TargetMode="External"/><Relationship Id="rId11" Type="http://schemas.openxmlformats.org/officeDocument/2006/relationships/hyperlink" Target="https://tabelog.com/fukuoka/A4001/A400101/40057347/" TargetMode="External"/><Relationship Id="rId24" Type="http://schemas.openxmlformats.org/officeDocument/2006/relationships/hyperlink" Target="https://kathmandu4seasons.owst.jp/" TargetMode="External"/><Relationship Id="rId5" Type="http://schemas.openxmlformats.org/officeDocument/2006/relationships/hyperlink" Target="https://www.fuyo.net/hakatafuyo-ippan/" TargetMode="External"/><Relationship Id="rId15" Type="http://schemas.openxmlformats.org/officeDocument/2006/relationships/hyperlink" Target="https://tabelog.com/fukuoka/A4001/A400101/40047906/" TargetMode="External"/><Relationship Id="rId23" Type="http://schemas.openxmlformats.org/officeDocument/2006/relationships/hyperlink" Target="https://www.kiyu-wasyoku.com/" TargetMode="External"/><Relationship Id="rId10" Type="http://schemas.openxmlformats.org/officeDocument/2006/relationships/hyperlink" Target="https://www.cookdoor.jp/dtl/14092245993/" TargetMode="External"/><Relationship Id="rId19" Type="http://schemas.openxmlformats.org/officeDocument/2006/relationships/hyperlink" Target="https://tabelog.com/fukuoka/A4001/A400101/40041152/" TargetMode="External"/><Relationship Id="rId4" Type="http://schemas.openxmlformats.org/officeDocument/2006/relationships/hyperlink" Target="https://www.yayoiken.com/en/" TargetMode="External"/><Relationship Id="rId9" Type="http://schemas.openxmlformats.org/officeDocument/2006/relationships/hyperlink" Target="http://hakatazushi.com/#shop" TargetMode="External"/><Relationship Id="rId14" Type="http://schemas.openxmlformats.org/officeDocument/2006/relationships/hyperlink" Target="https://tabelog.com/fukuoka/A4001/A400101/40009896/" TargetMode="External"/><Relationship Id="rId22" Type="http://schemas.openxmlformats.org/officeDocument/2006/relationships/hyperlink" Target="https://yossix-shop.com/detail/4092/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maps.app.goo.gl/Mek3QUG3iLU1CJNB8" TargetMode="External"/><Relationship Id="rId13" Type="http://schemas.openxmlformats.org/officeDocument/2006/relationships/hyperlink" Target="https://www.hottomotto.com/menu_list/index/40" TargetMode="External"/><Relationship Id="rId3" Type="http://schemas.openxmlformats.org/officeDocument/2006/relationships/hyperlink" Target="https://maps.app.goo.gl/xPFm8dGxDs5mWfnF6" TargetMode="External"/><Relationship Id="rId7" Type="http://schemas.openxmlformats.org/officeDocument/2006/relationships/hyperlink" Target="https://maps.app.goo.gl/oxuRKskvUcQLr6sn9" TargetMode="External"/><Relationship Id="rId12" Type="http://schemas.openxmlformats.org/officeDocument/2006/relationships/hyperlink" Target="https://maps.app.goo.gl/wqpCCN8U1RAGyc22A" TargetMode="External"/><Relationship Id="rId2" Type="http://schemas.openxmlformats.org/officeDocument/2006/relationships/image" Target="../media/image32.png"/><Relationship Id="rId16" Type="http://schemas.openxmlformats.org/officeDocument/2006/relationships/hyperlink" Target="https://maps.app.goo.gl/uP5CHKxvyY46bgFw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aps.app.goo.gl/w65vsk3qXmpSehPY9" TargetMode="External"/><Relationship Id="rId11" Type="http://schemas.openxmlformats.org/officeDocument/2006/relationships/hyperlink" Target="https://www.dominos.jp/en/menu" TargetMode="External"/><Relationship Id="rId5" Type="http://schemas.openxmlformats.org/officeDocument/2006/relationships/hyperlink" Target="https://maps.app.goo.gl/c4zomt6xpmDC1Px47" TargetMode="External"/><Relationship Id="rId15" Type="http://schemas.openxmlformats.org/officeDocument/2006/relationships/hyperlink" Target="https://www.marukyo-web.co.jp/shop/395/" TargetMode="External"/><Relationship Id="rId10" Type="http://schemas.openxmlformats.org/officeDocument/2006/relationships/hyperlink" Target="https://maps.app.goo.gl/kDkGd8j4ERtZa2xX7" TargetMode="External"/><Relationship Id="rId4" Type="http://schemas.openxmlformats.org/officeDocument/2006/relationships/hyperlink" Target="https://maps.app.goo.gl/cKKprTGVGFQNzWCx6" TargetMode="External"/><Relationship Id="rId9" Type="http://schemas.openxmlformats.org/officeDocument/2006/relationships/hyperlink" Target="https://maps.app.goo.gl/3VqNqRT7avxpik3u5" TargetMode="External"/><Relationship Id="rId14" Type="http://schemas.openxmlformats.org/officeDocument/2006/relationships/hyperlink" Target="https://maps.app.goo.gl/TAD9P9AM8NoKGMoB6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rossroadfukuoka.jp/en" TargetMode="External"/><Relationship Id="rId2" Type="http://schemas.openxmlformats.org/officeDocument/2006/relationships/hyperlink" Target="https://gofukuoka.jp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hyperlink" Target="https://www.crossroadfukuoka.jp/" TargetMode="External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 descr="山の頂上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EA361871-9CF7-DDDC-3F80-19959E4B2E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839"/>
            <a:ext cx="11341895" cy="738339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81342" y="-74915"/>
            <a:ext cx="9624060" cy="1381191"/>
          </a:xfrm>
        </p:spPr>
        <p:txBody>
          <a:bodyPr>
            <a:normAutofit/>
          </a:bodyPr>
          <a:lstStyle/>
          <a:p>
            <a:r>
              <a:rPr lang="en-GB" altLang="ja-JP" sz="6600" b="1" dirty="0">
                <a:latin typeface="Aptos" panose="020B0004020202020204" pitchFamily="34" charset="0"/>
              </a:rPr>
              <a:t>Welcome to Fukuoka</a:t>
            </a:r>
            <a:endParaRPr lang="ja-JP" altLang="en-US" sz="6600" dirty="0">
              <a:latin typeface="Aptos" panose="020B0004020202020204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497100" y="3226124"/>
            <a:ext cx="7888239" cy="1754326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10430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HGP明朝E" panose="02020900000000000000" pitchFamily="18" charset="-128"/>
                <a:cs typeface="+mn-cs"/>
              </a:rPr>
              <a:t>The Japanese Friends of 3GPP</a:t>
            </a: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HGP明朝E" panose="02020900000000000000" pitchFamily="18" charset="-128"/>
                <a:cs typeface="+mn-cs"/>
              </a:rPr>
              <a:t> warmly welcome all of you to Fukuoka, Japan.</a:t>
            </a:r>
            <a:endParaRPr kumimoji="1" lang="ja-JP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HGP明朝E" panose="02020900000000000000" pitchFamily="18" charset="-128"/>
              <a:cs typeface="+mn-cs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10430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B882FD-D4AF-408D-92CF-3B44AFA55D63}" type="slidenum">
              <a:rPr kumimoji="1" lang="ja-JP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Aptos" panose="020B0004020202020204" pitchFamily="34" charset="0"/>
                <a:ea typeface="HGP明朝E" panose="02020900000000000000" pitchFamily="18" charset="-128"/>
                <a:cs typeface="AngsanaUPC" panose="020B0502040204020203" pitchFamily="18" charset="-34"/>
              </a:rPr>
              <a:pPr marL="0" marR="0" lvl="0" indent="0" algn="ctr" defTabSz="10430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100" b="0" i="0" u="none" strike="noStrike" kern="1200" cap="none" spc="0" normalizeH="0" baseline="0" noProof="0" dirty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Aptos" panose="020B0004020202020204" pitchFamily="34" charset="0"/>
              <a:ea typeface="HGP明朝E" panose="02020900000000000000" pitchFamily="18" charset="-128"/>
              <a:cs typeface="AngsanaUPC" panose="020B0502040204020203" pitchFamily="18" charset="-34"/>
            </a:endParaRPr>
          </a:p>
        </p:txBody>
      </p:sp>
      <p:sp>
        <p:nvSpPr>
          <p:cNvPr id="7" name="サブタイトル 2"/>
          <p:cNvSpPr txBox="1">
            <a:spLocks/>
          </p:cNvSpPr>
          <p:nvPr/>
        </p:nvSpPr>
        <p:spPr>
          <a:xfrm>
            <a:off x="383555" y="2114291"/>
            <a:ext cx="10115331" cy="540060"/>
          </a:xfrm>
          <a:prstGeom prst="rect">
            <a:avLst/>
          </a:prstGeom>
          <a:solidFill>
            <a:srgbClr val="F2F2F2">
              <a:alpha val="60000"/>
            </a:srgbClr>
          </a:solidFill>
        </p:spPr>
        <p:txBody>
          <a:bodyPr vert="horz" lIns="104306" tIns="52153" rIns="104306" bIns="52153" rtlCol="0">
            <a:noAutofit/>
          </a:bodyPr>
          <a:lstStyle>
            <a:lvl1pPr marL="0" indent="0" algn="ctr" defTabSz="1043056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kumimoji="1" sz="23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21528" indent="0" algn="ctr" defTabSz="1043056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kumimoji="1" sz="2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43056" indent="0" algn="ctr" defTabSz="1043056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kumimoji="1"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64584" indent="0" algn="ctr" defTabSz="1043056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kumimoji="1"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86112" indent="0" algn="ctr" defTabSz="1043056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07640" indent="0" algn="ctr" defTabSz="1043056" rtl="0" eaLnBrk="1" latinLnBrk="0" hangingPunct="1">
              <a:spcBef>
                <a:spcPts val="438"/>
              </a:spcBef>
              <a:buClr>
                <a:schemeClr val="accent1"/>
              </a:buClr>
              <a:buFont typeface="Symbol" pitchFamily="18" charset="2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129168" indent="0" algn="ctr" defTabSz="1043056" rtl="0" eaLnBrk="1" latinLnBrk="0" hangingPunct="1">
              <a:spcBef>
                <a:spcPts val="438"/>
              </a:spcBef>
              <a:buClr>
                <a:schemeClr val="accent1"/>
              </a:buClr>
              <a:buFont typeface="Symbol" pitchFamily="18" charset="2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650696" indent="0" algn="ctr" defTabSz="1043056" rtl="0" eaLnBrk="1" latinLnBrk="0" hangingPunct="1">
              <a:spcBef>
                <a:spcPts val="438"/>
              </a:spcBef>
              <a:buClr>
                <a:schemeClr val="accent1"/>
              </a:buClr>
              <a:buFont typeface="Symbol" pitchFamily="18" charset="2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172224" indent="0" algn="ctr" defTabSz="1043056" rtl="0" eaLnBrk="1" latinLnBrk="0" hangingPunct="1">
              <a:spcBef>
                <a:spcPts val="438"/>
              </a:spcBef>
              <a:buClr>
                <a:schemeClr val="accent1"/>
              </a:buClr>
              <a:buFont typeface="Symbol" pitchFamily="18" charset="2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4305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1B6FD"/>
              </a:buClr>
              <a:buSzPct val="100000"/>
              <a:buFont typeface="Symbol" pitchFamily="18" charset="2"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HGP明朝E" panose="02020900000000000000" pitchFamily="18" charset="-128"/>
                <a:cs typeface="+mn-cs"/>
              </a:rPr>
              <a:t>3GPP </a:t>
            </a:r>
            <a:r>
              <a:rPr kumimoji="1" lang="fi-FI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HGP明朝E" panose="02020900000000000000" pitchFamily="18" charset="-128"/>
                <a:cs typeface="+mn-cs"/>
              </a:rPr>
              <a:t>SA1#110, SA2#169, SA3#122, SA4#132, SA5#161, SA6#67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HGP明朝E" panose="02020900000000000000" pitchFamily="18" charset="-128"/>
              <a:cs typeface="+mn-cs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E52881B-80E0-C38B-4E0F-6D5417D924D6}"/>
              </a:ext>
            </a:extLst>
          </p:cNvPr>
          <p:cNvSpPr txBox="1"/>
          <p:nvPr/>
        </p:nvSpPr>
        <p:spPr>
          <a:xfrm>
            <a:off x="432090" y="7306550"/>
            <a:ext cx="394713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0430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Meiryo" panose="020B0604030504040204" pitchFamily="50" charset="-128"/>
                <a:cs typeface="+mn-cs"/>
              </a:rPr>
              <a:t>Photograph(s) provided by Fukuoka City.</a:t>
            </a: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ptos" panose="020B0004020202020204" pitchFamily="34" charset="0"/>
              <a:ea typeface="HGP明朝E" panose="02020900000000000000" pitchFamily="18" charset="-128"/>
              <a:cs typeface="+mn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6FE6D64-1341-63A8-ACF1-649940C803B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7959" y="-76840"/>
            <a:ext cx="2824992" cy="7648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3917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B00A1847-8BC4-A7BE-181A-0454B0274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882FD-D4AF-408D-92CF-3B44AFA55D63}" type="slidenum">
              <a:rPr lang="ja-JP" altLang="en-US" smtClean="0"/>
              <a:pPr/>
              <a:t>10</a:t>
            </a:fld>
            <a:endParaRPr lang="ja-JP" altLang="en-US" dirty="0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68502E1F-6857-8340-477E-413461D9996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81456">
            <a:off x="7151444" y="2964015"/>
            <a:ext cx="5031579" cy="3868758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17796EA5-09C8-E3F4-B914-D79731743C1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316148">
            <a:off x="1838616" y="2844011"/>
            <a:ext cx="5368194" cy="4127580"/>
          </a:xfrm>
          <a:prstGeom prst="rect">
            <a:avLst/>
          </a:prstGeom>
        </p:spPr>
      </p:pic>
      <p:sp>
        <p:nvSpPr>
          <p:cNvPr id="12" name="楕円 11">
            <a:extLst>
              <a:ext uri="{FF2B5EF4-FFF2-40B4-BE49-F238E27FC236}">
                <a16:creationId xmlns:a16="http://schemas.microsoft.com/office/drawing/2014/main" id="{F4E6AC35-0C47-0744-9EE8-A863DD64B59C}"/>
              </a:ext>
            </a:extLst>
          </p:cNvPr>
          <p:cNvSpPr/>
          <p:nvPr/>
        </p:nvSpPr>
        <p:spPr>
          <a:xfrm>
            <a:off x="1241410" y="6776527"/>
            <a:ext cx="1239756" cy="69674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93255EAB-1C4C-0B86-CA6D-3D6F9ECE44C0}"/>
              </a:ext>
            </a:extLst>
          </p:cNvPr>
          <p:cNvGrpSpPr/>
          <p:nvPr/>
        </p:nvGrpSpPr>
        <p:grpSpPr>
          <a:xfrm>
            <a:off x="2698384" y="2956026"/>
            <a:ext cx="4568744" cy="4214651"/>
            <a:chOff x="2755618" y="2398432"/>
            <a:chExt cx="4568744" cy="4214651"/>
          </a:xfrm>
        </p:grpSpPr>
        <p:pic>
          <p:nvPicPr>
            <p:cNvPr id="16" name="Picture 2" descr="レジ袋のイラスト">
              <a:extLst>
                <a:ext uri="{FF2B5EF4-FFF2-40B4-BE49-F238E27FC236}">
                  <a16:creationId xmlns:a16="http://schemas.microsoft.com/office/drawing/2014/main" id="{4CD0BFC2-948A-5E51-0209-F451788F42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420000">
              <a:off x="3565802" y="2398432"/>
              <a:ext cx="3758560" cy="39411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レジ袋のイラスト">
              <a:extLst>
                <a:ext uri="{FF2B5EF4-FFF2-40B4-BE49-F238E27FC236}">
                  <a16:creationId xmlns:a16="http://schemas.microsoft.com/office/drawing/2014/main" id="{DC32871B-91AF-B015-43D7-564F258B68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420000">
              <a:off x="2755618" y="2491014"/>
              <a:ext cx="3931118" cy="41220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0" descr="お弁当箱のゴミのイラスト">
              <a:extLst>
                <a:ext uri="{FF2B5EF4-FFF2-40B4-BE49-F238E27FC236}">
                  <a16:creationId xmlns:a16="http://schemas.microsoft.com/office/drawing/2014/main" id="{C02B9C37-3F3E-1DE2-3FA1-19F5185FF4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8245" y="3865590"/>
              <a:ext cx="1795850" cy="16656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2">
              <a:extLst>
                <a:ext uri="{FF2B5EF4-FFF2-40B4-BE49-F238E27FC236}">
                  <a16:creationId xmlns:a16="http://schemas.microsoft.com/office/drawing/2014/main" id="{9A7715F4-6146-3574-9300-E202EAEBF4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8430" y="4729788"/>
              <a:ext cx="2055984" cy="18219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4" descr="紙くずのイラスト">
              <a:extLst>
                <a:ext uri="{FF2B5EF4-FFF2-40B4-BE49-F238E27FC236}">
                  <a16:creationId xmlns:a16="http://schemas.microsoft.com/office/drawing/2014/main" id="{7BE132CF-8A74-A2B6-B679-073457261A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0910" y="4340801"/>
              <a:ext cx="1237830" cy="11945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id="{2AE04599-A36C-A381-EFF7-7F7398F5E089}"/>
                </a:ext>
              </a:extLst>
            </p:cNvPr>
            <p:cNvSpPr txBox="1"/>
            <p:nvPr/>
          </p:nvSpPr>
          <p:spPr>
            <a:xfrm>
              <a:off x="3357981" y="2560905"/>
              <a:ext cx="3344059" cy="1067080"/>
            </a:xfrm>
            <a:prstGeom prst="flowChartTerminator">
              <a:avLst/>
            </a:prstGeom>
            <a:solidFill>
              <a:srgbClr val="FF0000">
                <a:alpha val="80000"/>
              </a:srgb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wrap="square" rtlCol="0">
              <a:noAutofit/>
            </a:bodyPr>
            <a:lstStyle/>
            <a:p>
              <a:pPr algn="ctr">
                <a:lnSpc>
                  <a:spcPts val="3000"/>
                </a:lnSpc>
              </a:pPr>
              <a:r>
                <a:rPr kumimoji="1" lang="en-US" altLang="ja-JP" sz="44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Burnable waste</a:t>
              </a:r>
              <a:endParaRPr kumimoji="1" lang="ja-JP" altLang="en-US" sz="4400" b="1" dirty="0">
                <a:solidFill>
                  <a:schemeClr val="bg1"/>
                </a:solidFill>
                <a:latin typeface="Aptos" panose="020B0004020202020204" pitchFamily="34" charset="0"/>
              </a:endParaRPr>
            </a:p>
          </p:txBody>
        </p:sp>
      </p:grp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B50C6FFF-162A-A8E4-637A-034A4113E385}"/>
              </a:ext>
            </a:extLst>
          </p:cNvPr>
          <p:cNvGrpSpPr/>
          <p:nvPr/>
        </p:nvGrpSpPr>
        <p:grpSpPr>
          <a:xfrm>
            <a:off x="7804017" y="2871565"/>
            <a:ext cx="4581448" cy="4030709"/>
            <a:chOff x="7381986" y="2328933"/>
            <a:chExt cx="4581448" cy="4030709"/>
          </a:xfrm>
        </p:grpSpPr>
        <p:pic>
          <p:nvPicPr>
            <p:cNvPr id="23" name="Picture 2" descr="レジ袋のイラスト">
              <a:extLst>
                <a:ext uri="{FF2B5EF4-FFF2-40B4-BE49-F238E27FC236}">
                  <a16:creationId xmlns:a16="http://schemas.microsoft.com/office/drawing/2014/main" id="{B76ACFB7-BD6B-A0B0-EB5A-CEBD8C6CD0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58628" y="2405931"/>
              <a:ext cx="3504806" cy="36750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" descr="レジ袋のイラスト">
              <a:extLst>
                <a:ext uri="{FF2B5EF4-FFF2-40B4-BE49-F238E27FC236}">
                  <a16:creationId xmlns:a16="http://schemas.microsoft.com/office/drawing/2014/main" id="{D9796E4F-5718-2324-B967-BA569E3A04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4021" y="2475769"/>
              <a:ext cx="3703956" cy="38838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16">
              <a:extLst>
                <a:ext uri="{FF2B5EF4-FFF2-40B4-BE49-F238E27FC236}">
                  <a16:creationId xmlns:a16="http://schemas.microsoft.com/office/drawing/2014/main" id="{30E94A60-DAB2-3A3B-2835-1F3A88CA54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73020" y="4116002"/>
              <a:ext cx="1351980" cy="17147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18">
              <a:extLst>
                <a:ext uri="{FF2B5EF4-FFF2-40B4-BE49-F238E27FC236}">
                  <a16:creationId xmlns:a16="http://schemas.microsoft.com/office/drawing/2014/main" id="{5B27E36B-F7CB-F852-ABEE-DBDF6FF492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67921" y="3436455"/>
              <a:ext cx="897834" cy="2342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テキスト ボックス 26">
              <a:extLst>
                <a:ext uri="{FF2B5EF4-FFF2-40B4-BE49-F238E27FC236}">
                  <a16:creationId xmlns:a16="http://schemas.microsoft.com/office/drawing/2014/main" id="{5B5A00C8-080A-92E1-4357-820652B021AB}"/>
                </a:ext>
              </a:extLst>
            </p:cNvPr>
            <p:cNvSpPr txBox="1"/>
            <p:nvPr/>
          </p:nvSpPr>
          <p:spPr>
            <a:xfrm>
              <a:off x="7381986" y="2328933"/>
              <a:ext cx="4042274" cy="1067080"/>
            </a:xfrm>
            <a:prstGeom prst="flowChartTerminator">
              <a:avLst/>
            </a:prstGeom>
            <a:solidFill>
              <a:schemeClr val="tx1">
                <a:lumMod val="85000"/>
                <a:lumOff val="15000"/>
                <a:alpha val="8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ts val="5000"/>
                </a:lnSpc>
              </a:pPr>
              <a:r>
                <a:rPr lang="en-US" altLang="ja-JP" sz="44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Bottle</a:t>
              </a:r>
              <a:r>
                <a:rPr kumimoji="1" lang="en-US" altLang="ja-JP" sz="44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 &amp; Can</a:t>
              </a:r>
            </a:p>
          </p:txBody>
        </p:sp>
      </p:grpSp>
      <p:sp>
        <p:nvSpPr>
          <p:cNvPr id="28" name="四角形: 角を丸くする 27">
            <a:extLst>
              <a:ext uri="{FF2B5EF4-FFF2-40B4-BE49-F238E27FC236}">
                <a16:creationId xmlns:a16="http://schemas.microsoft.com/office/drawing/2014/main" id="{2BC3A1F2-3627-72D9-A40F-D0B1F003BAD6}"/>
              </a:ext>
            </a:extLst>
          </p:cNvPr>
          <p:cNvSpPr/>
          <p:nvPr/>
        </p:nvSpPr>
        <p:spPr>
          <a:xfrm>
            <a:off x="177218" y="1175720"/>
            <a:ext cx="13114914" cy="1583446"/>
          </a:xfrm>
          <a:prstGeom prst="roundRect">
            <a:avLst/>
          </a:prstGeom>
          <a:solidFill>
            <a:srgbClr val="016296">
              <a:alpha val="7098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4400"/>
              </a:lnSpc>
            </a:pPr>
            <a:r>
              <a:rPr lang="en-US" altLang="ja-JP" sz="4400" b="1" dirty="0">
                <a:solidFill>
                  <a:schemeClr val="bg1"/>
                </a:solidFill>
                <a:latin typeface="Aptos" panose="020B0004020202020204" pitchFamily="34" charset="0"/>
              </a:rPr>
              <a:t>P</a:t>
            </a:r>
            <a:r>
              <a:rPr lang="en-US" altLang="ja-JP" sz="4400" b="1" i="0" dirty="0"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lease separate burnable waste and bottles/cans into </a:t>
            </a:r>
            <a:r>
              <a:rPr lang="en-US" altLang="ja-JP" sz="4400" b="1" i="0"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different </a:t>
            </a:r>
            <a:r>
              <a:rPr lang="en-US" altLang="ja-JP" sz="4400" b="1">
                <a:solidFill>
                  <a:schemeClr val="bg1"/>
                </a:solidFill>
                <a:latin typeface="Aptos" panose="020B0004020202020204" pitchFamily="34" charset="0"/>
              </a:rPr>
              <a:t>trash</a:t>
            </a:r>
            <a:r>
              <a:rPr lang="en-US" altLang="ja-JP" sz="4400" b="1" i="0"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US" altLang="ja-JP" sz="4400" b="1" i="0" dirty="0"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bags on each floor.</a:t>
            </a:r>
            <a:endParaRPr lang="ja-JP" altLang="en-US" sz="4400" b="1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800FA034-9FC6-E868-FB94-FC9DD58015EB}"/>
              </a:ext>
            </a:extLst>
          </p:cNvPr>
          <p:cNvSpPr/>
          <p:nvPr/>
        </p:nvSpPr>
        <p:spPr>
          <a:xfrm>
            <a:off x="538813" y="3018401"/>
            <a:ext cx="2669214" cy="140902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ts val="3000"/>
              </a:lnSpc>
            </a:pPr>
            <a:r>
              <a:rPr lang="en-US" altLang="ja-JP" sz="4000" b="1" dirty="0">
                <a:solidFill>
                  <a:schemeClr val="tx1"/>
                </a:solidFill>
                <a:latin typeface="Aptos" panose="020B0004020202020204" pitchFamily="34" charset="0"/>
              </a:rPr>
              <a:t>Trash</a:t>
            </a:r>
          </a:p>
          <a:p>
            <a:pPr algn="ctr">
              <a:lnSpc>
                <a:spcPts val="3000"/>
              </a:lnSpc>
            </a:pPr>
            <a:r>
              <a:rPr kumimoji="1" lang="en-US" altLang="ja-JP" sz="4000" b="1" dirty="0">
                <a:solidFill>
                  <a:schemeClr val="tx1"/>
                </a:solidFill>
                <a:latin typeface="Aptos" panose="020B0004020202020204" pitchFamily="34" charset="0"/>
              </a:rPr>
              <a:t>col</a:t>
            </a:r>
            <a:r>
              <a:rPr lang="en-US" altLang="ja-JP" sz="4000" b="1" dirty="0">
                <a:solidFill>
                  <a:schemeClr val="tx1"/>
                </a:solidFill>
                <a:latin typeface="Aptos" panose="020B0004020202020204" pitchFamily="34" charset="0"/>
              </a:rPr>
              <a:t>lection point</a:t>
            </a:r>
            <a:endParaRPr kumimoji="1" lang="ja-JP" altLang="en-US" sz="4000" b="1" dirty="0">
              <a:solidFill>
                <a:schemeClr val="tx1"/>
              </a:solidFill>
              <a:latin typeface="Aptos" panose="020B0004020202020204" pitchFamily="34" charset="0"/>
            </a:endParaRPr>
          </a:p>
        </p:txBody>
      </p: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B17567C2-D5EB-75B9-F709-941C948D932D}"/>
              </a:ext>
            </a:extLst>
          </p:cNvPr>
          <p:cNvCxnSpPr>
            <a:cxnSpLocks/>
            <a:stCxn id="14" idx="2"/>
          </p:cNvCxnSpPr>
          <p:nvPr/>
        </p:nvCxnSpPr>
        <p:spPr>
          <a:xfrm flipH="1">
            <a:off x="1864702" y="4427421"/>
            <a:ext cx="8718" cy="2641699"/>
          </a:xfrm>
          <a:prstGeom prst="line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タイトル 1">
            <a:extLst>
              <a:ext uri="{FF2B5EF4-FFF2-40B4-BE49-F238E27FC236}">
                <a16:creationId xmlns:a16="http://schemas.microsoft.com/office/drawing/2014/main" id="{7EB07FFB-4F59-CF94-47B4-F445F6985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149" y="68657"/>
            <a:ext cx="12098655" cy="964708"/>
          </a:xfrm>
        </p:spPr>
        <p:txBody>
          <a:bodyPr>
            <a:noAutofit/>
          </a:bodyPr>
          <a:lstStyle/>
          <a:p>
            <a:r>
              <a:rPr kumimoji="1" lang="en-US" altLang="ja-JP" sz="6600" b="1" dirty="0">
                <a:latin typeface="Aptos" panose="020B0004020202020204" pitchFamily="34" charset="0"/>
              </a:rPr>
              <a:t>Trash Collection Point</a:t>
            </a:r>
            <a:endParaRPr kumimoji="1" lang="ja-JP" altLang="en-US" sz="6600" b="1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9994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A9B9AF-BEFB-115D-2653-3CD865DCE6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スライド番号プレースホルダー 20">
            <a:extLst>
              <a:ext uri="{FF2B5EF4-FFF2-40B4-BE49-F238E27FC236}">
                <a16:creationId xmlns:a16="http://schemas.microsoft.com/office/drawing/2014/main" id="{1449A894-9859-E1F7-E05A-6384AD7C9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882FD-D4AF-408D-92CF-3B44AFA55D63}" type="slidenum">
              <a:rPr lang="ja-JP" altLang="en-US" smtClean="0"/>
              <a:pPr/>
              <a:t>11</a:t>
            </a:fld>
            <a:endParaRPr lang="ja-JP" altLang="en-US" dirty="0"/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560E2A24-3E12-D557-EA62-E5F28C90704E}"/>
              </a:ext>
            </a:extLst>
          </p:cNvPr>
          <p:cNvCxnSpPr>
            <a:cxnSpLocks/>
          </p:cNvCxnSpPr>
          <p:nvPr/>
        </p:nvCxnSpPr>
        <p:spPr>
          <a:xfrm>
            <a:off x="3111190" y="1973766"/>
            <a:ext cx="486449" cy="244778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A3B39C2E-312A-8BBB-6936-05DA2F30AB34}"/>
              </a:ext>
            </a:extLst>
          </p:cNvPr>
          <p:cNvSpPr/>
          <p:nvPr/>
        </p:nvSpPr>
        <p:spPr>
          <a:xfrm>
            <a:off x="597178" y="464791"/>
            <a:ext cx="12165509" cy="396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ja-JP" sz="2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Roadside Restaurants Map &amp; List</a:t>
            </a:r>
            <a:endParaRPr kumimoji="1" lang="ja-JP" altLang="en-US" sz="20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E5438381-93CA-6AAE-7EBD-D26B862D11F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181" r="7545"/>
          <a:stretch/>
        </p:blipFill>
        <p:spPr>
          <a:xfrm>
            <a:off x="580830" y="997092"/>
            <a:ext cx="6307270" cy="6070195"/>
          </a:xfrm>
          <a:prstGeom prst="rect">
            <a:avLst/>
          </a:prstGeom>
        </p:spPr>
      </p:pic>
      <p:graphicFrame>
        <p:nvGraphicFramePr>
          <p:cNvPr id="11" name="表 10">
            <a:extLst>
              <a:ext uri="{FF2B5EF4-FFF2-40B4-BE49-F238E27FC236}">
                <a16:creationId xmlns:a16="http://schemas.microsoft.com/office/drawing/2014/main" id="{2E70AA16-06CC-9C2E-2896-762D8B0251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1084900"/>
              </p:ext>
            </p:extLst>
          </p:nvPr>
        </p:nvGraphicFramePr>
        <p:xfrm>
          <a:off x="6884283" y="997093"/>
          <a:ext cx="5878405" cy="6070195"/>
        </p:xfrm>
        <a:graphic>
          <a:graphicData uri="http://schemas.openxmlformats.org/drawingml/2006/table">
            <a:tbl>
              <a:tblPr/>
              <a:tblGrid>
                <a:gridCol w="393823">
                  <a:extLst>
                    <a:ext uri="{9D8B030D-6E8A-4147-A177-3AD203B41FA5}">
                      <a16:colId xmlns:a16="http://schemas.microsoft.com/office/drawing/2014/main" val="3382976800"/>
                    </a:ext>
                  </a:extLst>
                </a:gridCol>
                <a:gridCol w="1833332">
                  <a:extLst>
                    <a:ext uri="{9D8B030D-6E8A-4147-A177-3AD203B41FA5}">
                      <a16:colId xmlns:a16="http://schemas.microsoft.com/office/drawing/2014/main" val="1496482733"/>
                    </a:ext>
                  </a:extLst>
                </a:gridCol>
                <a:gridCol w="1841687">
                  <a:extLst>
                    <a:ext uri="{9D8B030D-6E8A-4147-A177-3AD203B41FA5}">
                      <a16:colId xmlns:a16="http://schemas.microsoft.com/office/drawing/2014/main" val="2925857929"/>
                    </a:ext>
                  </a:extLst>
                </a:gridCol>
                <a:gridCol w="1809563">
                  <a:extLst>
                    <a:ext uri="{9D8B030D-6E8A-4147-A177-3AD203B41FA5}">
                      <a16:colId xmlns:a16="http://schemas.microsoft.com/office/drawing/2014/main" val="3829622934"/>
                    </a:ext>
                  </a:extLst>
                </a:gridCol>
              </a:tblGrid>
              <a:tr h="346838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＃</a:t>
                      </a:r>
                    </a:p>
                  </a:txBody>
                  <a:tcPr marL="4844" marR="4844" marT="48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Type of Food</a:t>
                      </a:r>
                    </a:p>
                  </a:txBody>
                  <a:tcPr marL="4844" marR="4844" marT="484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Restaurant Name</a:t>
                      </a:r>
                    </a:p>
                  </a:txBody>
                  <a:tcPr marL="4844" marR="4844" marT="484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Restaurant</a:t>
                      </a:r>
                      <a:b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</a:b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- URL -</a:t>
                      </a:r>
                    </a:p>
                  </a:txBody>
                  <a:tcPr marL="4844" marR="4844" marT="484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4894958"/>
                  </a:ext>
                </a:extLst>
              </a:tr>
              <a:tr h="226260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1</a:t>
                      </a:r>
                    </a:p>
                  </a:txBody>
                  <a:tcPr marL="4844" marR="72664" marT="48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Udon noodles</a:t>
                      </a:r>
                    </a:p>
                  </a:txBody>
                  <a:tcPr marL="72664" marR="4844" marT="484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West</a:t>
                      </a:r>
                    </a:p>
                  </a:txBody>
                  <a:tcPr marL="72664" marR="4844" marT="484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sng" strike="noStrike" dirty="0">
                          <a:solidFill>
                            <a:srgbClr val="0563C1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  <a:hlinkClick r:id="rId3"/>
                        </a:rPr>
                        <a:t>https://www.shop-west.jp/store/26.html</a:t>
                      </a:r>
                      <a:endParaRPr lang="en-US" sz="600" b="0" i="0" u="sng" strike="noStrike" dirty="0">
                        <a:solidFill>
                          <a:srgbClr val="0563C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72664" marR="4844" marT="484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3957988"/>
                  </a:ext>
                </a:extLst>
              </a:tr>
              <a:tr h="207406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2</a:t>
                      </a:r>
                    </a:p>
                  </a:txBody>
                  <a:tcPr marL="4844" marR="72664" marT="48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set meal menu</a:t>
                      </a:r>
                    </a:p>
                  </a:txBody>
                  <a:tcPr marL="72664" marR="4844" marT="484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Yayoiken</a:t>
                      </a:r>
                    </a:p>
                  </a:txBody>
                  <a:tcPr marL="72664" marR="4844" marT="484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sng" strike="noStrike" dirty="0">
                          <a:solidFill>
                            <a:srgbClr val="0563C1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  <a:hlinkClick r:id="rId4"/>
                        </a:rPr>
                        <a:t>https://www.yayoiken.com/en/</a:t>
                      </a:r>
                      <a:endParaRPr lang="en-US" sz="600" b="0" i="0" u="sng" strike="noStrike" dirty="0">
                        <a:solidFill>
                          <a:srgbClr val="0563C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72664" marR="4844" marT="484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838318"/>
                  </a:ext>
                </a:extLst>
              </a:tr>
              <a:tr h="226260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3</a:t>
                      </a:r>
                    </a:p>
                  </a:txBody>
                  <a:tcPr marL="4844" marR="72664" marT="48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Japanese cuisine</a:t>
                      </a:r>
                    </a:p>
                  </a:txBody>
                  <a:tcPr marL="72664" marR="4844" marT="484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Hakata Fuyo</a:t>
                      </a:r>
                    </a:p>
                  </a:txBody>
                  <a:tcPr marL="72664" marR="4844" marT="484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sng" strike="noStrike" dirty="0">
                          <a:solidFill>
                            <a:srgbClr val="0563C1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  <a:hlinkClick r:id="rId5"/>
                        </a:rPr>
                        <a:t>https://www.fuyo.net/hakatafuyo-ippan/</a:t>
                      </a:r>
                      <a:endParaRPr lang="en-US" sz="600" b="0" i="0" u="sng" strike="noStrike" dirty="0">
                        <a:solidFill>
                          <a:srgbClr val="0563C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72664" marR="4844" marT="484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5694123"/>
                  </a:ext>
                </a:extLst>
              </a:tr>
              <a:tr h="226260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4</a:t>
                      </a:r>
                    </a:p>
                  </a:txBody>
                  <a:tcPr marL="4844" marR="72664" marT="48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Soba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 (Buckwheat noodles)</a:t>
                      </a:r>
                    </a:p>
                  </a:txBody>
                  <a:tcPr marL="72664" marR="4844" marT="484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Shinano-an</a:t>
                      </a:r>
                    </a:p>
                  </a:txBody>
                  <a:tcPr marL="72664" marR="4844" marT="484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  <a:hlinkClick r:id="rId6"/>
                        </a:rPr>
                        <a:t>https://retty.me/area/PRE40/ARE128/SUB12806/100000735390/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72664" marR="4844" marT="484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3930864"/>
                  </a:ext>
                </a:extLst>
              </a:tr>
              <a:tr h="19883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5</a:t>
                      </a:r>
                    </a:p>
                  </a:txBody>
                  <a:tcPr marL="4844" marR="72664" marT="48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Indian cuisine</a:t>
                      </a:r>
                    </a:p>
                  </a:txBody>
                  <a:tcPr marL="72664" marR="4844" marT="484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Dippalace</a:t>
                      </a:r>
                    </a:p>
                  </a:txBody>
                  <a:tcPr marL="72664" marR="4844" marT="484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sng" strike="noStrike" dirty="0">
                          <a:solidFill>
                            <a:srgbClr val="0563C1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  <a:hlinkClick r:id="rId7"/>
                        </a:rPr>
                        <a:t>https://fbu6200.gorp.jp/</a:t>
                      </a:r>
                      <a:endParaRPr lang="en-US" sz="600" b="0" i="0" u="sng" strike="noStrike" dirty="0">
                        <a:solidFill>
                          <a:srgbClr val="0563C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72664" marR="4844" marT="484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723138"/>
                  </a:ext>
                </a:extLst>
              </a:tr>
              <a:tr h="226260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6</a:t>
                      </a:r>
                    </a:p>
                  </a:txBody>
                  <a:tcPr marL="4844" marR="72664" marT="48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Café</a:t>
                      </a:r>
                    </a:p>
                  </a:txBody>
                  <a:tcPr marL="72664" marR="4844" marT="484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Thoroughbred</a:t>
                      </a:r>
                    </a:p>
                  </a:txBody>
                  <a:tcPr marL="72664" marR="4844" marT="484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sng" strike="noStrike" dirty="0">
                        <a:solidFill>
                          <a:srgbClr val="0563C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72664" marR="4844" marT="484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1639546"/>
                  </a:ext>
                </a:extLst>
              </a:tr>
              <a:tr h="226260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7</a:t>
                      </a:r>
                    </a:p>
                  </a:txBody>
                  <a:tcPr marL="4844" marR="72664" marT="48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Soba 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(Buckwheat noodles)</a:t>
                      </a:r>
                    </a:p>
                  </a:txBody>
                  <a:tcPr marL="72664" marR="4844" marT="484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Ganko soba</a:t>
                      </a:r>
                    </a:p>
                  </a:txBody>
                  <a:tcPr marL="72664" marR="4844" marT="484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sng" strike="noStrike" dirty="0">
                          <a:solidFill>
                            <a:srgbClr val="0563C1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  <a:hlinkClick r:id="rId8"/>
                        </a:rPr>
                        <a:t>https://tabelog.com/fukuoka/A4001/A400101/40011635/</a:t>
                      </a:r>
                      <a:endParaRPr lang="en-US" sz="600" b="0" i="0" u="sng" strike="noStrike" dirty="0">
                        <a:solidFill>
                          <a:srgbClr val="0563C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72664" marR="4844" marT="484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4916912"/>
                  </a:ext>
                </a:extLst>
              </a:tr>
              <a:tr h="207406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8</a:t>
                      </a:r>
                    </a:p>
                  </a:txBody>
                  <a:tcPr marL="4844" marR="72664" marT="48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Sushi</a:t>
                      </a:r>
                    </a:p>
                  </a:txBody>
                  <a:tcPr marL="72664" marR="4844" marT="484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Hakatazushi</a:t>
                      </a:r>
                    </a:p>
                  </a:txBody>
                  <a:tcPr marL="72664" marR="4844" marT="484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sng" strike="noStrike" dirty="0">
                          <a:solidFill>
                            <a:srgbClr val="0563C1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  <a:hlinkClick r:id="rId9"/>
                        </a:rPr>
                        <a:t>http://hakatazushi.com/#shop</a:t>
                      </a:r>
                      <a:endParaRPr lang="en-US" sz="600" b="0" i="0" u="sng" strike="noStrike" dirty="0">
                        <a:solidFill>
                          <a:srgbClr val="0563C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72664" marR="4844" marT="484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4381138"/>
                  </a:ext>
                </a:extLst>
              </a:tr>
              <a:tr h="226260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9</a:t>
                      </a:r>
                    </a:p>
                  </a:txBody>
                  <a:tcPr marL="4844" marR="72664" marT="48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Café</a:t>
                      </a:r>
                    </a:p>
                  </a:txBody>
                  <a:tcPr marL="72664" marR="4844" marT="484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Sakuranoki</a:t>
                      </a:r>
                    </a:p>
                  </a:txBody>
                  <a:tcPr marL="72664" marR="4844" marT="484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sng" strike="noStrike" dirty="0">
                          <a:solidFill>
                            <a:srgbClr val="0563C1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  <a:hlinkClick r:id="rId10"/>
                        </a:rPr>
                        <a:t>https://www.cookdoor.jp/dtl/14092245993/</a:t>
                      </a:r>
                      <a:endParaRPr lang="en-US" sz="600" b="0" i="0" u="sng" strike="noStrike" dirty="0">
                        <a:solidFill>
                          <a:srgbClr val="0563C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72664" marR="4844" marT="484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6607092"/>
                  </a:ext>
                </a:extLst>
              </a:tr>
              <a:tr h="207406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10</a:t>
                      </a:r>
                    </a:p>
                  </a:txBody>
                  <a:tcPr marL="4844" marR="72664" marT="48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Café</a:t>
                      </a:r>
                    </a:p>
                  </a:txBody>
                  <a:tcPr marL="72664" marR="4844" marT="484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Ranzan</a:t>
                      </a:r>
                    </a:p>
                  </a:txBody>
                  <a:tcPr marL="72664" marR="4844" marT="484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600" b="0" i="0" u="sng" strike="noStrike">
                        <a:solidFill>
                          <a:srgbClr val="0563C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72664" marR="4844" marT="484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6508155"/>
                  </a:ext>
                </a:extLst>
              </a:tr>
              <a:tr h="207406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11</a:t>
                      </a:r>
                    </a:p>
                  </a:txBody>
                  <a:tcPr marL="4844" marR="72664" marT="48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Café</a:t>
                      </a:r>
                    </a:p>
                  </a:txBody>
                  <a:tcPr marL="72664" marR="4844" marT="484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Lug-Time</a:t>
                      </a:r>
                    </a:p>
                  </a:txBody>
                  <a:tcPr marL="72664" marR="4844" marT="484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600" b="0" i="0" u="sng" strike="noStrike" dirty="0">
                          <a:solidFill>
                            <a:srgbClr val="0563C1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　</a:t>
                      </a:r>
                    </a:p>
                  </a:txBody>
                  <a:tcPr marL="72664" marR="4844" marT="484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8543365"/>
                  </a:ext>
                </a:extLst>
              </a:tr>
              <a:tr h="226260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12</a:t>
                      </a:r>
                    </a:p>
                  </a:txBody>
                  <a:tcPr marL="4844" marR="72664" marT="48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set meal menu</a:t>
                      </a:r>
                    </a:p>
                  </a:txBody>
                  <a:tcPr marL="72664" marR="4844" marT="484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Musha-Musha Shokudo</a:t>
                      </a:r>
                    </a:p>
                  </a:txBody>
                  <a:tcPr marL="72664" marR="4844" marT="484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  <a:hlinkClick r:id="rId11"/>
                        </a:rPr>
                        <a:t>https://tabelog.com/fukuoka/A4001/A400101/40057347/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72664" marR="4844" marT="484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553913"/>
                  </a:ext>
                </a:extLst>
              </a:tr>
              <a:tr h="207406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13</a:t>
                      </a:r>
                    </a:p>
                  </a:txBody>
                  <a:tcPr marL="4844" marR="72664" marT="48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Casual Dining</a:t>
                      </a:r>
                    </a:p>
                  </a:txBody>
                  <a:tcPr marL="72664" marR="4844" marT="484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Joyfull</a:t>
                      </a:r>
                    </a:p>
                  </a:txBody>
                  <a:tcPr marL="72664" marR="4844" marT="484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sng" strike="noStrike" dirty="0">
                          <a:solidFill>
                            <a:srgbClr val="0563C1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  <a:hlinkClick r:id="rId12"/>
                        </a:rPr>
                        <a:t>https://www.joyfull.co.jp/menu/</a:t>
                      </a:r>
                      <a:endParaRPr lang="en-US" sz="600" b="0" i="0" u="sng" strike="noStrike" dirty="0">
                        <a:solidFill>
                          <a:srgbClr val="0563C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72664" marR="4844" marT="484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358510"/>
                  </a:ext>
                </a:extLst>
              </a:tr>
              <a:tr h="226260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14</a:t>
                      </a:r>
                    </a:p>
                  </a:txBody>
                  <a:tcPr marL="4844" marR="72664" marT="48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Ramen Noodles</a:t>
                      </a:r>
                    </a:p>
                  </a:txBody>
                  <a:tcPr marL="72664" marR="4844" marT="484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Nagahamen</a:t>
                      </a:r>
                    </a:p>
                  </a:txBody>
                  <a:tcPr marL="72664" marR="4844" marT="484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  <a:hlinkClick r:id="rId13"/>
                        </a:rPr>
                        <a:t>https://tabelog.com/fukuoka/A4001/A400101/40047881/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72664" marR="4844" marT="484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4435930"/>
                  </a:ext>
                </a:extLst>
              </a:tr>
              <a:tr h="226260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15</a:t>
                      </a:r>
                    </a:p>
                  </a:txBody>
                  <a:tcPr marL="4844" marR="72664" marT="48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Udon noodles</a:t>
                      </a:r>
                    </a:p>
                  </a:txBody>
                  <a:tcPr marL="72664" marR="4844" marT="484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Mura</a:t>
                      </a:r>
                    </a:p>
                  </a:txBody>
                  <a:tcPr marL="72664" marR="4844" marT="484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  <a:hlinkClick r:id="rId14"/>
                        </a:rPr>
                        <a:t>https://tabelog.com/fukuoka/A4001/A400101/40009896/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72664" marR="4844" marT="484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2795015"/>
                  </a:ext>
                </a:extLst>
              </a:tr>
              <a:tr h="226260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16</a:t>
                      </a:r>
                    </a:p>
                  </a:txBody>
                  <a:tcPr marL="4844" marR="72664" marT="48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Chinese cuisine</a:t>
                      </a:r>
                    </a:p>
                  </a:txBody>
                  <a:tcPr marL="72664" marR="4844" marT="484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Fukutatei</a:t>
                      </a:r>
                    </a:p>
                  </a:txBody>
                  <a:tcPr marL="72664" marR="4844" marT="484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sng" strike="noStrike" dirty="0">
                          <a:solidFill>
                            <a:srgbClr val="0563C1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  <a:hlinkClick r:id="rId15"/>
                        </a:rPr>
                        <a:t>https://tabelog.com/fukuoka/A4001/A400101/40047906/</a:t>
                      </a:r>
                      <a:endParaRPr lang="en-US" sz="600" b="0" i="0" u="sng" strike="noStrike" dirty="0">
                        <a:solidFill>
                          <a:srgbClr val="0563C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72664" marR="4844" marT="484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1409495"/>
                  </a:ext>
                </a:extLst>
              </a:tr>
              <a:tr h="226260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17</a:t>
                      </a:r>
                    </a:p>
                  </a:txBody>
                  <a:tcPr marL="4844" marR="72664" marT="48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Casual Dining</a:t>
                      </a:r>
                    </a:p>
                  </a:txBody>
                  <a:tcPr marL="72664" marR="4844" marT="484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Gusto</a:t>
                      </a:r>
                    </a:p>
                  </a:txBody>
                  <a:tcPr marL="72664" marR="4844" marT="484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  <a:hlinkClick r:id="rId16"/>
                        </a:rPr>
                        <a:t>https://www.skylark.co.jp/en/gusto/menu/index.html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72664" marR="4844" marT="484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3211772"/>
                  </a:ext>
                </a:extLst>
              </a:tr>
              <a:tr h="226260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18</a:t>
                      </a:r>
                    </a:p>
                  </a:txBody>
                  <a:tcPr marL="4844" marR="72664" marT="48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Sushi</a:t>
                      </a:r>
                    </a:p>
                  </a:txBody>
                  <a:tcPr marL="72664" marR="4844" marT="484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Sushi Murasaki</a:t>
                      </a:r>
                    </a:p>
                  </a:txBody>
                  <a:tcPr marL="72664" marR="4844" marT="484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sng" strike="noStrike" dirty="0">
                          <a:solidFill>
                            <a:srgbClr val="0563C1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  <a:hlinkClick r:id="rId17"/>
                        </a:rPr>
                        <a:t>https://retty.me/area/PRE40/ARE126/SUB12802/100000269488/</a:t>
                      </a:r>
                      <a:endParaRPr lang="en-US" sz="600" b="0" i="0" u="sng" strike="noStrike" dirty="0">
                        <a:solidFill>
                          <a:srgbClr val="0563C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72664" marR="4844" marT="484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4229364"/>
                  </a:ext>
                </a:extLst>
              </a:tr>
              <a:tr h="226260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19</a:t>
                      </a:r>
                    </a:p>
                  </a:txBody>
                  <a:tcPr marL="4844" marR="72664" marT="48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Ramen Noodles</a:t>
                      </a:r>
                    </a:p>
                  </a:txBody>
                  <a:tcPr marL="72664" marR="4844" marT="484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Matsuo</a:t>
                      </a:r>
                    </a:p>
                  </a:txBody>
                  <a:tcPr marL="72664" marR="4844" marT="484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sng" strike="noStrike">
                          <a:solidFill>
                            <a:srgbClr val="0563C1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  <a:hlinkClick r:id="rId18"/>
                        </a:rPr>
                        <a:t>https://retty.me/area/PRE40/ARE128/SUB12804/100001334727/</a:t>
                      </a:r>
                      <a:endParaRPr lang="en-US" sz="600" b="0" i="0" u="sng" strike="noStrike">
                        <a:solidFill>
                          <a:srgbClr val="0563C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72664" marR="4844" marT="484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6237792"/>
                  </a:ext>
                </a:extLst>
              </a:tr>
              <a:tr h="226260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20</a:t>
                      </a:r>
                    </a:p>
                  </a:txBody>
                  <a:tcPr marL="4844" marR="72664" marT="48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Ramen Noodles</a:t>
                      </a:r>
                    </a:p>
                  </a:txBody>
                  <a:tcPr marL="72664" marR="4844" marT="484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Kanade</a:t>
                      </a:r>
                    </a:p>
                  </a:txBody>
                  <a:tcPr marL="72664" marR="4844" marT="484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sng" strike="noStrike" dirty="0">
                          <a:solidFill>
                            <a:srgbClr val="0563C1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  <a:hlinkClick r:id="rId19"/>
                        </a:rPr>
                        <a:t>https://tabelog.com/fukuoka/A4001/A400101/40041152/</a:t>
                      </a:r>
                      <a:endParaRPr lang="en-US" sz="600" b="0" i="0" u="sng" strike="noStrike" dirty="0">
                        <a:solidFill>
                          <a:srgbClr val="0563C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72664" marR="4844" marT="484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4345185"/>
                  </a:ext>
                </a:extLst>
              </a:tr>
              <a:tr h="226260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21</a:t>
                      </a:r>
                    </a:p>
                  </a:txBody>
                  <a:tcPr marL="4844" marR="72664" marT="48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Vietnamese cuisine</a:t>
                      </a:r>
                    </a:p>
                  </a:txBody>
                  <a:tcPr marL="72664" marR="4844" marT="484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Au Viet Restaurant </a:t>
                      </a:r>
                    </a:p>
                  </a:txBody>
                  <a:tcPr marL="72664" marR="4844" marT="484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sng" strike="noStrike" dirty="0">
                          <a:solidFill>
                            <a:srgbClr val="0563C1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  <a:hlinkClick r:id="rId20"/>
                        </a:rPr>
                        <a:t>https://tabelog.com/fukuoka/A4001/A400101/40059290/</a:t>
                      </a:r>
                      <a:endParaRPr lang="en-US" sz="600" b="0" i="0" u="sng" strike="noStrike" dirty="0">
                        <a:solidFill>
                          <a:srgbClr val="0563C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72664" marR="4844" marT="484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8082036"/>
                  </a:ext>
                </a:extLst>
              </a:tr>
              <a:tr h="226260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22</a:t>
                      </a:r>
                    </a:p>
                  </a:txBody>
                  <a:tcPr marL="4844" marR="72664" marT="48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Italian cuisine</a:t>
                      </a:r>
                    </a:p>
                  </a:txBody>
                  <a:tcPr marL="72664" marR="4844" marT="484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Salvatore Cuomo</a:t>
                      </a:r>
                    </a:p>
                  </a:txBody>
                  <a:tcPr marL="72664" marR="4844" marT="484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sng" strike="noStrike" dirty="0">
                          <a:solidFill>
                            <a:srgbClr val="0563C1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  <a:hlinkClick r:id="rId21"/>
                        </a:rPr>
                        <a:t>https://www.salvatore.jp/restaurant/hakata/</a:t>
                      </a:r>
                      <a:endParaRPr lang="en-US" sz="600" b="0" i="0" u="sng" strike="noStrike" dirty="0">
                        <a:solidFill>
                          <a:srgbClr val="0563C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72664" marR="4844" marT="484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9529409"/>
                  </a:ext>
                </a:extLst>
              </a:tr>
              <a:tr h="226260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23</a:t>
                      </a:r>
                    </a:p>
                  </a:txBody>
                  <a:tcPr marL="4844" marR="72664" marT="48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Sushi</a:t>
                      </a:r>
                    </a:p>
                  </a:txBody>
                  <a:tcPr marL="72664" marR="4844" marT="484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Yataizushi</a:t>
                      </a:r>
                    </a:p>
                  </a:txBody>
                  <a:tcPr marL="72664" marR="4844" marT="484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sng" strike="noStrike" dirty="0">
                          <a:solidFill>
                            <a:srgbClr val="0563C1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  <a:hlinkClick r:id="rId22"/>
                        </a:rPr>
                        <a:t>https://yossix-shop.com/detail/4092/</a:t>
                      </a:r>
                      <a:endParaRPr lang="en-US" sz="600" b="0" i="0" u="sng" strike="noStrike" dirty="0">
                        <a:solidFill>
                          <a:srgbClr val="0563C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72664" marR="4844" marT="484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9951311"/>
                  </a:ext>
                </a:extLst>
              </a:tr>
              <a:tr h="207406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24</a:t>
                      </a:r>
                    </a:p>
                  </a:txBody>
                  <a:tcPr marL="4844" marR="72664" marT="48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Japanese cuisine</a:t>
                      </a:r>
                    </a:p>
                  </a:txBody>
                  <a:tcPr marL="72664" marR="4844" marT="484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Washoku Kiyu</a:t>
                      </a:r>
                    </a:p>
                  </a:txBody>
                  <a:tcPr marL="72664" marR="4844" marT="484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sng" strike="noStrike" dirty="0">
                          <a:solidFill>
                            <a:srgbClr val="0563C1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  <a:hlinkClick r:id="rId23"/>
                        </a:rPr>
                        <a:t>https://www.kiyu-wasyoku.com/</a:t>
                      </a:r>
                      <a:endParaRPr lang="en-US" sz="600" b="0" i="0" u="sng" strike="noStrike" dirty="0">
                        <a:solidFill>
                          <a:srgbClr val="0563C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72664" marR="4844" marT="484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2769513"/>
                  </a:ext>
                </a:extLst>
              </a:tr>
              <a:tr h="226260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25</a:t>
                      </a:r>
                    </a:p>
                  </a:txBody>
                  <a:tcPr marL="4844" marR="72664" marT="48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Indian cuisine</a:t>
                      </a:r>
                    </a:p>
                  </a:txBody>
                  <a:tcPr marL="72664" marR="4844" marT="484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Kathmandu curry shop</a:t>
                      </a:r>
                    </a:p>
                  </a:txBody>
                  <a:tcPr marL="72664" marR="4844" marT="484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sng" strike="noStrike" dirty="0">
                          <a:solidFill>
                            <a:srgbClr val="0563C1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  <a:hlinkClick r:id="rId24"/>
                        </a:rPr>
                        <a:t>https://kathmandu4seasons.owst.jp/</a:t>
                      </a:r>
                      <a:endParaRPr lang="en-US" sz="600" b="0" i="0" u="sng" strike="noStrike" dirty="0">
                        <a:solidFill>
                          <a:srgbClr val="0563C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72664" marR="4844" marT="484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020962"/>
                  </a:ext>
                </a:extLst>
              </a:tr>
              <a:tr h="207406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26</a:t>
                      </a:r>
                    </a:p>
                  </a:txBody>
                  <a:tcPr marL="4844" marR="72664" marT="48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Italian cuisine</a:t>
                      </a:r>
                    </a:p>
                  </a:txBody>
                  <a:tcPr marL="72664" marR="4844" marT="484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Fio</a:t>
                      </a:r>
                    </a:p>
                  </a:txBody>
                  <a:tcPr marL="72664" marR="4844" marT="484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sng" strike="noStrike" dirty="0">
                          <a:solidFill>
                            <a:srgbClr val="0563C1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  <a:hlinkClick r:id="rId25"/>
                        </a:rPr>
                        <a:t>https://fio.owst.jp/en/</a:t>
                      </a:r>
                      <a:endParaRPr lang="en-US" sz="600" b="0" i="0" u="sng" strike="noStrike" dirty="0">
                        <a:solidFill>
                          <a:srgbClr val="0563C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72664" marR="4844" marT="484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9588446"/>
                  </a:ext>
                </a:extLst>
              </a:tr>
            </a:tbl>
          </a:graphicData>
        </a:graphic>
      </p:graphicFrame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4E4F6CA8-AF8A-B027-F14C-899B2285415D}"/>
              </a:ext>
            </a:extLst>
          </p:cNvPr>
          <p:cNvSpPr txBox="1"/>
          <p:nvPr/>
        </p:nvSpPr>
        <p:spPr>
          <a:xfrm>
            <a:off x="38236" y="-36572"/>
            <a:ext cx="3055435" cy="102393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kumimoji="1" lang="en-US" altLang="ja-JP" sz="2400" dirty="0">
                <a:solidFill>
                  <a:schemeClr val="bg1"/>
                </a:solidFill>
                <a:latin typeface="Aptos" panose="020B0004020202020204" pitchFamily="34" charset="0"/>
              </a:rPr>
              <a:t>This red circle represents a 10-minute walking radius.</a:t>
            </a:r>
            <a:endParaRPr kumimoji="1" lang="ja-JP" altLang="en-US" sz="2400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5962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1A11FA-A44F-F71A-94A0-CD2C6ADBBB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スライド番号プレースホルダー 14">
            <a:extLst>
              <a:ext uri="{FF2B5EF4-FFF2-40B4-BE49-F238E27FC236}">
                <a16:creationId xmlns:a16="http://schemas.microsoft.com/office/drawing/2014/main" id="{2CC32E94-0692-E037-B682-F2ED502A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882FD-D4AF-408D-92CF-3B44AFA55D63}" type="slidenum">
              <a:rPr lang="ja-JP" altLang="en-US" smtClean="0"/>
              <a:pPr/>
              <a:t>12</a:t>
            </a:fld>
            <a:endParaRPr lang="ja-JP" altLang="en-US" dirty="0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A69A627-55A7-9447-23EB-828CD3BAD1D4}"/>
              </a:ext>
            </a:extLst>
          </p:cNvPr>
          <p:cNvSpPr/>
          <p:nvPr/>
        </p:nvSpPr>
        <p:spPr>
          <a:xfrm>
            <a:off x="511967" y="425450"/>
            <a:ext cx="12420000" cy="39559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ja-JP" sz="18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Take-out Stores Map &amp; List</a:t>
            </a:r>
            <a:endParaRPr kumimoji="1" lang="ja-JP" altLang="en-US" sz="18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1476E4F-8754-E753-BD8C-58DFBF71B2E9}"/>
              </a:ext>
            </a:extLst>
          </p:cNvPr>
          <p:cNvSpPr txBox="1"/>
          <p:nvPr/>
        </p:nvSpPr>
        <p:spPr>
          <a:xfrm>
            <a:off x="0" y="-60303"/>
            <a:ext cx="3055435" cy="102393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kumimoji="1" lang="en-US" altLang="ja-JP" sz="2400" dirty="0">
                <a:solidFill>
                  <a:schemeClr val="bg1"/>
                </a:solidFill>
                <a:latin typeface="Aptos" panose="020B0004020202020204" pitchFamily="34" charset="0"/>
              </a:rPr>
              <a:t>This red circle represents a 10-minute walking radius.</a:t>
            </a:r>
            <a:endParaRPr kumimoji="1" lang="ja-JP" altLang="en-US" sz="2400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BABF3122-E4C6-CEB0-D083-12B16085CD5F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1527718" y="963632"/>
            <a:ext cx="715522" cy="610631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図 7">
            <a:extLst>
              <a:ext uri="{FF2B5EF4-FFF2-40B4-BE49-F238E27FC236}">
                <a16:creationId xmlns:a16="http://schemas.microsoft.com/office/drawing/2014/main" id="{2771FFC4-7A2F-EDBC-80F1-4AB49FE3AA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968" y="963633"/>
            <a:ext cx="6530397" cy="6330033"/>
          </a:xfrm>
          <a:prstGeom prst="rect">
            <a:avLst/>
          </a:prstGeom>
        </p:spPr>
      </p:pic>
      <p:graphicFrame>
        <p:nvGraphicFramePr>
          <p:cNvPr id="10" name="表 9">
            <a:extLst>
              <a:ext uri="{FF2B5EF4-FFF2-40B4-BE49-F238E27FC236}">
                <a16:creationId xmlns:a16="http://schemas.microsoft.com/office/drawing/2014/main" id="{401B4B98-10B0-1AC9-F215-00D3A2F635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6306674"/>
              </p:ext>
            </p:extLst>
          </p:nvPr>
        </p:nvGraphicFramePr>
        <p:xfrm>
          <a:off x="7054101" y="963632"/>
          <a:ext cx="5882579" cy="4633602"/>
        </p:xfrm>
        <a:graphic>
          <a:graphicData uri="http://schemas.openxmlformats.org/drawingml/2006/table">
            <a:tbl>
              <a:tblPr/>
              <a:tblGrid>
                <a:gridCol w="392172">
                  <a:extLst>
                    <a:ext uri="{9D8B030D-6E8A-4147-A177-3AD203B41FA5}">
                      <a16:colId xmlns:a16="http://schemas.microsoft.com/office/drawing/2014/main" val="2436388991"/>
                    </a:ext>
                  </a:extLst>
                </a:gridCol>
                <a:gridCol w="1485287">
                  <a:extLst>
                    <a:ext uri="{9D8B030D-6E8A-4147-A177-3AD203B41FA5}">
                      <a16:colId xmlns:a16="http://schemas.microsoft.com/office/drawing/2014/main" val="331242438"/>
                    </a:ext>
                  </a:extLst>
                </a:gridCol>
                <a:gridCol w="1302328">
                  <a:extLst>
                    <a:ext uri="{9D8B030D-6E8A-4147-A177-3AD203B41FA5}">
                      <a16:colId xmlns:a16="http://schemas.microsoft.com/office/drawing/2014/main" val="1509312640"/>
                    </a:ext>
                  </a:extLst>
                </a:gridCol>
                <a:gridCol w="1311563">
                  <a:extLst>
                    <a:ext uri="{9D8B030D-6E8A-4147-A177-3AD203B41FA5}">
                      <a16:colId xmlns:a16="http://schemas.microsoft.com/office/drawing/2014/main" val="1774425249"/>
                    </a:ext>
                  </a:extLst>
                </a:gridCol>
                <a:gridCol w="1391229">
                  <a:extLst>
                    <a:ext uri="{9D8B030D-6E8A-4147-A177-3AD203B41FA5}">
                      <a16:colId xmlns:a16="http://schemas.microsoft.com/office/drawing/2014/main" val="1278260812"/>
                    </a:ext>
                  </a:extLst>
                </a:gridCol>
              </a:tblGrid>
              <a:tr h="419436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MS UI Gothic" panose="020B0600070205080204" pitchFamily="50" charset="-128"/>
                          <a:ea typeface="MS UI Gothic" panose="020B0600070205080204" pitchFamily="50" charset="-128"/>
                        </a:rPr>
                        <a:t>＃</a:t>
                      </a:r>
                      <a:endParaRPr lang="ja-JP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6203" marR="6203" marT="62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</a:rPr>
                        <a:t>Type of Store</a:t>
                      </a:r>
                    </a:p>
                  </a:txBody>
                  <a:tcPr marL="6203" marR="6203" marT="62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</a:rPr>
                        <a:t>Shop Name</a:t>
                      </a:r>
                    </a:p>
                  </a:txBody>
                  <a:tcPr marL="6203" marR="6203" marT="62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</a:rPr>
                        <a:t>Shop </a:t>
                      </a:r>
                      <a:b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</a:rPr>
                      </a:b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</a:rPr>
                        <a:t>- URL -</a:t>
                      </a:r>
                    </a:p>
                  </a:txBody>
                  <a:tcPr marL="6203" marR="6203" marT="62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</a:rPr>
                        <a:t>Location Map</a:t>
                      </a:r>
                      <a:b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</a:rPr>
                      </a:b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</a:rPr>
                        <a:t>- URL -  </a:t>
                      </a:r>
                    </a:p>
                  </a:txBody>
                  <a:tcPr marL="6203" marR="6203" marT="62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5715322"/>
                  </a:ext>
                </a:extLst>
              </a:tr>
              <a:tr h="383106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</a:rPr>
                        <a:t>1</a:t>
                      </a:r>
                    </a:p>
                  </a:txBody>
                  <a:tcPr marL="6203" marR="93044" marT="62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92075" indent="0"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</a:rPr>
                        <a:t>Convenience store</a:t>
                      </a:r>
                    </a:p>
                  </a:txBody>
                  <a:tcPr marL="6203" marR="6203" marT="62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</a:rPr>
                        <a:t>7-Eleven</a:t>
                      </a:r>
                    </a:p>
                  </a:txBody>
                  <a:tcPr marL="93044" marR="6203" marT="62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sng" strike="noStrike" dirty="0">
                          <a:solidFill>
                            <a:srgbClr val="0563C1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3044" marR="6203" marT="62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sng" strike="noStrike">
                          <a:solidFill>
                            <a:srgbClr val="0563C1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hlinkClick r:id="rId3"/>
                        </a:rPr>
                        <a:t>https://maps.app.goo.gl/xPFm8dGxDs5mWfnF6</a:t>
                      </a:r>
                      <a:endParaRPr lang="en-US" sz="700" b="0" i="0" u="sng" strike="noStrike">
                        <a:solidFill>
                          <a:srgbClr val="0563C1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93044" marR="6203" marT="62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4129493"/>
                  </a:ext>
                </a:extLst>
              </a:tr>
              <a:tr h="383106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</a:rPr>
                        <a:t>2</a:t>
                      </a:r>
                    </a:p>
                  </a:txBody>
                  <a:tcPr marL="6203" marR="93044" marT="62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92075" indent="0"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</a:rPr>
                        <a:t>Convenience store</a:t>
                      </a:r>
                    </a:p>
                  </a:txBody>
                  <a:tcPr marL="6203" marR="6203" marT="62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</a:rPr>
                        <a:t>7-Eleven</a:t>
                      </a:r>
                    </a:p>
                  </a:txBody>
                  <a:tcPr marL="93044" marR="6203" marT="62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sng" strike="noStrike">
                          <a:solidFill>
                            <a:srgbClr val="0563C1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3044" marR="6203" marT="62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sng" strike="noStrike">
                          <a:solidFill>
                            <a:srgbClr val="0563C1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hlinkClick r:id="rId4"/>
                        </a:rPr>
                        <a:t>https://maps.app.goo.gl/cKKprTGVGFQNzWCx6</a:t>
                      </a:r>
                      <a:endParaRPr lang="en-US" sz="700" b="0" i="0" u="sng" strike="noStrike">
                        <a:solidFill>
                          <a:srgbClr val="0563C1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93044" marR="6203" marT="62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8919793"/>
                  </a:ext>
                </a:extLst>
              </a:tr>
              <a:tr h="383106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</a:rPr>
                        <a:t>3</a:t>
                      </a:r>
                    </a:p>
                  </a:txBody>
                  <a:tcPr marL="6203" marR="93044" marT="62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92075" indent="0"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</a:rPr>
                        <a:t>Convenience store</a:t>
                      </a:r>
                    </a:p>
                  </a:txBody>
                  <a:tcPr marL="6203" marR="6203" marT="62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</a:rPr>
                        <a:t>7-Eleven</a:t>
                      </a:r>
                    </a:p>
                  </a:txBody>
                  <a:tcPr marL="93044" marR="6203" marT="62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sng" strike="noStrike" dirty="0">
                          <a:solidFill>
                            <a:srgbClr val="0563C1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3044" marR="6203" marT="62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sng" strike="noStrike">
                          <a:solidFill>
                            <a:srgbClr val="0563C1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hlinkClick r:id="rId5"/>
                        </a:rPr>
                        <a:t>https://maps.app.goo.gl/c4zomt6xpmDC1Px47</a:t>
                      </a:r>
                      <a:endParaRPr lang="en-US" sz="700" b="0" i="0" u="sng" strike="noStrike">
                        <a:solidFill>
                          <a:srgbClr val="0563C1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93044" marR="6203" marT="62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4143883"/>
                  </a:ext>
                </a:extLst>
              </a:tr>
              <a:tr h="383106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</a:rPr>
                        <a:t>4</a:t>
                      </a:r>
                    </a:p>
                  </a:txBody>
                  <a:tcPr marL="6203" marR="93044" marT="62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92075" indent="0"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</a:rPr>
                        <a:t>Convenience store</a:t>
                      </a:r>
                    </a:p>
                  </a:txBody>
                  <a:tcPr marL="6203" marR="6203" marT="62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</a:rPr>
                        <a:t>FamilyMart</a:t>
                      </a:r>
                    </a:p>
                  </a:txBody>
                  <a:tcPr marL="93044" marR="6203" marT="62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sng" strike="noStrike" dirty="0">
                          <a:solidFill>
                            <a:srgbClr val="0563C1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3044" marR="6203" marT="62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sng" strike="noStrike">
                          <a:solidFill>
                            <a:srgbClr val="0563C1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hlinkClick r:id="rId6"/>
                        </a:rPr>
                        <a:t>https://maps.app.goo.gl/w65vsk3qXmpSehPY9</a:t>
                      </a:r>
                      <a:endParaRPr lang="en-US" sz="700" b="0" i="0" u="sng" strike="noStrike">
                        <a:solidFill>
                          <a:srgbClr val="0563C1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93044" marR="6203" marT="62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9429657"/>
                  </a:ext>
                </a:extLst>
              </a:tr>
              <a:tr h="383106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</a:rPr>
                        <a:t>5</a:t>
                      </a:r>
                    </a:p>
                  </a:txBody>
                  <a:tcPr marL="6203" marR="93044" marT="62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92075" indent="0"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</a:rPr>
                        <a:t>Convenience store</a:t>
                      </a:r>
                    </a:p>
                  </a:txBody>
                  <a:tcPr marL="6203" marR="6203" marT="62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</a:rPr>
                        <a:t>FamilyMart</a:t>
                      </a:r>
                    </a:p>
                  </a:txBody>
                  <a:tcPr marL="93044" marR="6203" marT="62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 dirty="0">
                          <a:solidFill>
                            <a:srgbClr val="0563C1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3044" marR="6203" marT="62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sng" strike="noStrike">
                          <a:solidFill>
                            <a:srgbClr val="0563C1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hlinkClick r:id="rId7"/>
                        </a:rPr>
                        <a:t>https://maps.app.goo.gl/oxuRKskvUcQLr6sn9</a:t>
                      </a:r>
                      <a:endParaRPr lang="en-US" sz="700" b="0" i="0" u="sng" strike="noStrike">
                        <a:solidFill>
                          <a:srgbClr val="0563C1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93044" marR="6203" marT="62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40322"/>
                  </a:ext>
                </a:extLst>
              </a:tr>
              <a:tr h="383106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</a:rPr>
                        <a:t>6</a:t>
                      </a:r>
                    </a:p>
                  </a:txBody>
                  <a:tcPr marL="6203" marR="93044" marT="62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marL="92075" indent="0"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</a:rPr>
                        <a:t>Convenience store</a:t>
                      </a:r>
                    </a:p>
                  </a:txBody>
                  <a:tcPr marL="6203" marR="6203" marT="62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</a:rPr>
                        <a:t>Lawson</a:t>
                      </a:r>
                    </a:p>
                  </a:txBody>
                  <a:tcPr marL="93044" marR="6203" marT="62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 dirty="0">
                          <a:solidFill>
                            <a:srgbClr val="0563C1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3044" marR="6203" marT="62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sng" strike="noStrike">
                          <a:solidFill>
                            <a:srgbClr val="0563C1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hlinkClick r:id="rId8"/>
                        </a:rPr>
                        <a:t>https://maps.app.goo.gl/Mek3QUG3iLU1CJNB8</a:t>
                      </a:r>
                      <a:endParaRPr lang="en-US" sz="700" b="0" i="0" u="sng" strike="noStrike">
                        <a:solidFill>
                          <a:srgbClr val="0563C1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93044" marR="6203" marT="62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1397719"/>
                  </a:ext>
                </a:extLst>
              </a:tr>
              <a:tr h="383106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</a:rPr>
                        <a:t>7</a:t>
                      </a:r>
                    </a:p>
                  </a:txBody>
                  <a:tcPr marL="6203" marR="93044" marT="62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marL="92075" indent="0"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</a:rPr>
                        <a:t>Convenience store</a:t>
                      </a:r>
                    </a:p>
                  </a:txBody>
                  <a:tcPr marL="6203" marR="6203" marT="62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</a:rPr>
                        <a:t>Lawson</a:t>
                      </a:r>
                    </a:p>
                  </a:txBody>
                  <a:tcPr marL="93044" marR="6203" marT="62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 dirty="0">
                          <a:solidFill>
                            <a:srgbClr val="0563C1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3044" marR="6203" marT="62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sng" strike="noStrike">
                          <a:solidFill>
                            <a:srgbClr val="0563C1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hlinkClick r:id="rId9"/>
                        </a:rPr>
                        <a:t>https://maps.app.goo.gl/3VqNqRT7avxpik3u5</a:t>
                      </a:r>
                      <a:endParaRPr lang="en-US" sz="700" b="0" i="0" u="sng" strike="noStrike">
                        <a:solidFill>
                          <a:srgbClr val="0563C1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93044" marR="6203" marT="62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9493316"/>
                  </a:ext>
                </a:extLst>
              </a:tr>
              <a:tr h="383106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</a:rPr>
                        <a:t>8</a:t>
                      </a:r>
                    </a:p>
                  </a:txBody>
                  <a:tcPr marL="6203" marR="93044" marT="62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92075" indent="0"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</a:rPr>
                        <a:t>Convenience store</a:t>
                      </a:r>
                    </a:p>
                  </a:txBody>
                  <a:tcPr marL="6203" marR="6203" marT="62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</a:rPr>
                        <a:t>Ministop</a:t>
                      </a:r>
                    </a:p>
                  </a:txBody>
                  <a:tcPr marL="93044" marR="6203" marT="62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 dirty="0">
                          <a:solidFill>
                            <a:srgbClr val="0563C1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3044" marR="6203" marT="62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sng" strike="noStrike">
                          <a:solidFill>
                            <a:srgbClr val="0563C1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hlinkClick r:id="rId10"/>
                        </a:rPr>
                        <a:t>https://maps.app.goo.gl/kDkGd8j4ERtZa2xX7</a:t>
                      </a:r>
                      <a:endParaRPr lang="en-US" sz="700" b="0" i="0" u="sng" strike="noStrike">
                        <a:solidFill>
                          <a:srgbClr val="0563C1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93044" marR="6203" marT="62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5818985"/>
                  </a:ext>
                </a:extLst>
              </a:tr>
              <a:tr h="383106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</a:rPr>
                        <a:t>9</a:t>
                      </a:r>
                    </a:p>
                  </a:txBody>
                  <a:tcPr marL="6203" marR="93044" marT="62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92075" indent="0"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</a:rPr>
                        <a:t>Pizza store</a:t>
                      </a:r>
                    </a:p>
                  </a:txBody>
                  <a:tcPr marL="6203" marR="6203" marT="62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</a:rPr>
                        <a:t>Domino Pizza</a:t>
                      </a:r>
                    </a:p>
                  </a:txBody>
                  <a:tcPr marL="93044" marR="6203" marT="62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sng" strike="noStrike">
                          <a:solidFill>
                            <a:srgbClr val="0563C1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hlinkClick r:id="rId11"/>
                        </a:rPr>
                        <a:t>https://www.dominos.jp/en/menu</a:t>
                      </a:r>
                      <a:endParaRPr lang="en-US" sz="700" b="0" i="0" u="sng" strike="noStrike">
                        <a:solidFill>
                          <a:srgbClr val="0563C1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93044" marR="6203" marT="62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sng" strike="noStrike" dirty="0">
                          <a:solidFill>
                            <a:srgbClr val="0563C1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hlinkClick r:id="rId12"/>
                        </a:rPr>
                        <a:t>https://maps.app.goo.gl/wqpCCN8U1RAGyc22A</a:t>
                      </a:r>
                      <a:endParaRPr lang="en-US" sz="700" b="0" i="0" u="sng" strike="noStrike" dirty="0">
                        <a:solidFill>
                          <a:srgbClr val="0563C1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93044" marR="6203" marT="62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158036"/>
                  </a:ext>
                </a:extLst>
              </a:tr>
              <a:tr h="383106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</a:rPr>
                        <a:t>10</a:t>
                      </a:r>
                    </a:p>
                  </a:txBody>
                  <a:tcPr marL="6203" marR="93044" marT="62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92075" indent="0"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</a:rPr>
                        <a:t>Bento shop</a:t>
                      </a:r>
                    </a:p>
                  </a:txBody>
                  <a:tcPr marL="6203" marR="6203" marT="62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</a:rPr>
                        <a:t>Hotto Motto</a:t>
                      </a:r>
                    </a:p>
                  </a:txBody>
                  <a:tcPr marL="93044" marR="6203" marT="62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sng" strike="noStrike">
                          <a:solidFill>
                            <a:srgbClr val="0563C1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hlinkClick r:id="rId13"/>
                        </a:rPr>
                        <a:t>https://www.hottomotto.com/menu_list/index/40</a:t>
                      </a:r>
                      <a:endParaRPr lang="en-US" sz="700" b="0" i="0" u="sng" strike="noStrike">
                        <a:solidFill>
                          <a:srgbClr val="0563C1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93044" marR="6203" marT="62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sng" strike="noStrike" dirty="0">
                          <a:solidFill>
                            <a:srgbClr val="0563C1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hlinkClick r:id="rId14"/>
                        </a:rPr>
                        <a:t>https://maps.app.goo.gl/TAD9P9AM8NoKGMoB6</a:t>
                      </a:r>
                      <a:endParaRPr lang="en-US" sz="700" b="0" i="0" u="sng" strike="noStrike" dirty="0">
                        <a:solidFill>
                          <a:srgbClr val="0563C1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93044" marR="6203" marT="62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4197271"/>
                  </a:ext>
                </a:extLst>
              </a:tr>
              <a:tr h="383106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</a:rPr>
                        <a:t>11</a:t>
                      </a:r>
                    </a:p>
                  </a:txBody>
                  <a:tcPr marL="6203" marR="93044" marT="62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92075" indent="0"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</a:rPr>
                        <a:t>Supermarket</a:t>
                      </a:r>
                    </a:p>
                  </a:txBody>
                  <a:tcPr marL="6203" marR="6203" marT="62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</a:rPr>
                        <a:t>Marukyo</a:t>
                      </a:r>
                    </a:p>
                  </a:txBody>
                  <a:tcPr marL="93044" marR="6203" marT="62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sng" strike="noStrike">
                          <a:solidFill>
                            <a:srgbClr val="0563C1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hlinkClick r:id="rId15"/>
                        </a:rPr>
                        <a:t>https://www.marukyo-web.co.jp/shop/395/</a:t>
                      </a:r>
                      <a:endParaRPr lang="en-US" sz="700" b="0" i="0" u="sng" strike="noStrike">
                        <a:solidFill>
                          <a:srgbClr val="0563C1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93044" marR="6203" marT="62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sng" strike="noStrike" dirty="0">
                          <a:solidFill>
                            <a:srgbClr val="0563C1"/>
                          </a:solidFill>
                          <a:effectLst/>
                          <a:latin typeface="Arial" panose="020B0604020202020204" pitchFamily="34" charset="0"/>
                          <a:ea typeface="游ゴシック" panose="020B0400000000000000" pitchFamily="50" charset="-128"/>
                          <a:hlinkClick r:id="rId16"/>
                        </a:rPr>
                        <a:t>https://maps.app.goo.gl/uP5CHKxvyY46bgFw9</a:t>
                      </a:r>
                      <a:endParaRPr lang="en-US" sz="700" b="0" i="0" u="sng" strike="noStrike" dirty="0">
                        <a:solidFill>
                          <a:srgbClr val="0563C1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93044" marR="6203" marT="6203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64737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46556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b="1" dirty="0">
                <a:latin typeface="Aptos" panose="020B0004020202020204" pitchFamily="34" charset="0"/>
              </a:rPr>
              <a:t>Please don’t miss to check</a:t>
            </a:r>
            <a:endParaRPr kumimoji="1" lang="ja-JP" altLang="en-US" b="1" dirty="0">
              <a:latin typeface="Aptos" panose="020B0004020202020204" pitchFamily="34" charset="0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9BF66E2-6360-8C1D-0FF1-5ADA464A6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882FD-D4AF-408D-92CF-3B44AFA55D63}" type="slidenum">
              <a:rPr kumimoji="1" lang="ja-JP" altLang="en-US" smtClean="0"/>
              <a:pPr/>
              <a:t>13</a:t>
            </a:fld>
            <a:endParaRPr kumimoji="1" lang="ja-JP" altLang="en-US" dirty="0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sz="quarter" idx="13"/>
          </p:nvPr>
        </p:nvSpPr>
        <p:spPr>
          <a:xfrm>
            <a:off x="2236205" y="2362201"/>
            <a:ext cx="11206745" cy="4286250"/>
          </a:xfrm>
        </p:spPr>
        <p:txBody>
          <a:bodyPr vert="horz">
            <a:normAutofit/>
          </a:bodyPr>
          <a:lstStyle/>
          <a:p>
            <a:pPr marL="0" indent="0">
              <a:buNone/>
            </a:pPr>
            <a:r>
              <a:rPr lang="en-US" altLang="ja-JP" b="1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[Fukuoka City]</a:t>
            </a:r>
          </a:p>
          <a:p>
            <a:pPr marL="0" indent="0">
              <a:buNone/>
            </a:pPr>
            <a:r>
              <a:rPr lang="en-US" altLang="ja-JP" b="1" u="sng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Fukuoka City Official Tourist Guide</a:t>
            </a:r>
          </a:p>
          <a:p>
            <a:pPr marL="0" indent="0">
              <a:buNone/>
            </a:pPr>
            <a:r>
              <a:rPr lang="en-US" altLang="ja-JP" b="1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(Fukuoka City)</a:t>
            </a:r>
          </a:p>
          <a:p>
            <a:pPr marL="0" indent="0">
              <a:buNone/>
            </a:pPr>
            <a:r>
              <a:rPr lang="en-US" altLang="ja-JP" sz="2100" dirty="0">
                <a:latin typeface="Aptos" panose="020B0004020202020204" pitchFamily="34" charset="0"/>
                <a:hlinkClick r:id="rId2"/>
              </a:rPr>
              <a:t>https://gofukuoka.jp/</a:t>
            </a:r>
            <a:endParaRPr lang="en-US" altLang="ja-JP" sz="2100" dirty="0">
              <a:latin typeface="Aptos" panose="020B0004020202020204" pitchFamily="34" charset="0"/>
            </a:endParaRPr>
          </a:p>
          <a:p>
            <a:pPr marL="0" indent="0">
              <a:buNone/>
            </a:pPr>
            <a:endParaRPr lang="en-US" altLang="ja-JP" sz="1700" b="1" dirty="0">
              <a:latin typeface="Aptos" panose="020B0004020202020204" pitchFamily="34" charset="0"/>
            </a:endParaRPr>
          </a:p>
          <a:p>
            <a:pPr marL="0" indent="0">
              <a:buNone/>
            </a:pPr>
            <a:r>
              <a:rPr lang="en-US" altLang="ja-JP" b="1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[Fukuoka Prefecture]</a:t>
            </a:r>
          </a:p>
          <a:p>
            <a:pPr marL="0" indent="0">
              <a:buNone/>
            </a:pPr>
            <a:r>
              <a:rPr lang="en-US" altLang="ja-JP" b="1" u="sng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VISIT FUKUOKA</a:t>
            </a:r>
          </a:p>
          <a:p>
            <a:pPr marL="0" indent="0">
              <a:buNone/>
            </a:pPr>
            <a:r>
              <a:rPr lang="en-US" altLang="ja-JP" b="1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(Fukuoka Prefecture Tourism Association)</a:t>
            </a:r>
          </a:p>
          <a:p>
            <a:pPr marL="0" indent="0">
              <a:buNone/>
            </a:pPr>
            <a:r>
              <a:rPr lang="en-US" altLang="ja-JP" sz="2100" dirty="0">
                <a:latin typeface="Aptos" panose="020B0004020202020204" pitchFamily="34" charset="0"/>
                <a:hlinkClick r:id="rId3"/>
              </a:rPr>
              <a:t>https://www.crossroadfukuoka.jp/en</a:t>
            </a:r>
            <a:endParaRPr lang="en-US" altLang="ja-JP" sz="2100" dirty="0">
              <a:latin typeface="Aptos" panose="020B0004020202020204" pitchFamily="34" charset="0"/>
            </a:endParaRPr>
          </a:p>
          <a:p>
            <a:pPr marL="0" indent="0">
              <a:buNone/>
            </a:pPr>
            <a:endParaRPr lang="en-US" altLang="ja-JP" sz="2100" dirty="0">
              <a:latin typeface="Aptos" panose="020B0004020202020204" pitchFamily="34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435EF52D-F9CB-37C6-4AF3-8DF1D8F6448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9024" y="2315622"/>
            <a:ext cx="2072182" cy="207218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605E52EB-899A-3619-95A2-C7E736BD8F5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9024" y="4662069"/>
            <a:ext cx="2118479" cy="2118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7824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3">
            <a:extLst>
              <a:ext uri="{FF2B5EF4-FFF2-40B4-BE49-F238E27FC236}">
                <a16:creationId xmlns:a16="http://schemas.microsoft.com/office/drawing/2014/main" id="{C9D12091-9E13-09DB-0D66-127F02A441F3}"/>
              </a:ext>
            </a:extLst>
          </p:cNvPr>
          <p:cNvSpPr/>
          <p:nvPr/>
        </p:nvSpPr>
        <p:spPr>
          <a:xfrm>
            <a:off x="0" y="-79287"/>
            <a:ext cx="13442950" cy="7640550"/>
          </a:xfrm>
          <a:prstGeom prst="roundRect">
            <a:avLst>
              <a:gd name="adj" fmla="val 370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en-US" sz="2100" dirty="0"/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6327639A-5982-EED5-FB1C-C4E96E35C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882FD-D4AF-408D-92CF-3B44AFA55D63}" type="slidenum">
              <a:rPr kumimoji="1" lang="ja-JP" altLang="en-US" smtClean="0"/>
              <a:pPr/>
              <a:t>14</a:t>
            </a:fld>
            <a:endParaRPr kumimoji="1" lang="ja-JP" alt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FDB0A34-B319-4561-64E0-DF0E15DB21F6}"/>
              </a:ext>
            </a:extLst>
          </p:cNvPr>
          <p:cNvSpPr txBox="1"/>
          <p:nvPr/>
        </p:nvSpPr>
        <p:spPr>
          <a:xfrm>
            <a:off x="620713" y="287132"/>
            <a:ext cx="12342813" cy="6640116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altLang="ja-JP" sz="9600" b="1" dirty="0">
                <a:solidFill>
                  <a:schemeClr val="bg1"/>
                </a:solidFill>
                <a:latin typeface="Aptos" panose="020B0004020202020204" pitchFamily="34" charset="0"/>
              </a:rPr>
              <a:t>Enjoy your stay</a:t>
            </a:r>
          </a:p>
          <a:p>
            <a:pPr marL="0" indent="0" algn="ctr">
              <a:buNone/>
            </a:pPr>
            <a:r>
              <a:rPr lang="en-US" altLang="ja-JP" sz="9600" b="1" dirty="0">
                <a:solidFill>
                  <a:schemeClr val="bg1"/>
                </a:solidFill>
                <a:latin typeface="Aptos" panose="020B0004020202020204" pitchFamily="34" charset="0"/>
              </a:rPr>
              <a:t>and</a:t>
            </a:r>
            <a:br>
              <a:rPr lang="en-US" altLang="ja-JP" sz="9600" b="1" dirty="0">
                <a:solidFill>
                  <a:schemeClr val="bg1"/>
                </a:solidFill>
                <a:latin typeface="Aptos" panose="020B0004020202020204" pitchFamily="34" charset="0"/>
              </a:rPr>
            </a:br>
            <a:r>
              <a:rPr lang="en-US" altLang="ja-JP" sz="9600" b="1" dirty="0">
                <a:solidFill>
                  <a:schemeClr val="bg1"/>
                </a:solidFill>
                <a:latin typeface="Aptos" panose="020B0004020202020204" pitchFamily="34" charset="0"/>
              </a:rPr>
              <a:t> have a successful meeting!</a:t>
            </a:r>
            <a:endParaRPr lang="ja-JP" altLang="en-US" sz="9600" b="1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935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図 22" descr="マップ&#10;&#10;中程度の精度で自動的に生成された説明">
            <a:extLst>
              <a:ext uri="{FF2B5EF4-FFF2-40B4-BE49-F238E27FC236}">
                <a16:creationId xmlns:a16="http://schemas.microsoft.com/office/drawing/2014/main" id="{2C411A4B-5F0A-1F6C-3878-2FAB93CBF7F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751" y="1246009"/>
            <a:ext cx="5263757" cy="5069243"/>
          </a:xfrm>
          <a:prstGeom prst="rect">
            <a:avLst/>
          </a:prstGeom>
        </p:spPr>
      </p:pic>
      <p:pic>
        <p:nvPicPr>
          <p:cNvPr id="32" name="図 31" descr="マップ">
            <a:extLst>
              <a:ext uri="{FF2B5EF4-FFF2-40B4-BE49-F238E27FC236}">
                <a16:creationId xmlns:a16="http://schemas.microsoft.com/office/drawing/2014/main" id="{03E4132E-9A9B-0B5A-0DF7-74F6A7884E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845" y="4837476"/>
            <a:ext cx="3134235" cy="2352744"/>
          </a:xfrm>
          <a:prstGeom prst="rect">
            <a:avLst/>
          </a:prstGeom>
        </p:spPr>
      </p:pic>
      <p:grpSp>
        <p:nvGrpSpPr>
          <p:cNvPr id="55" name="グループ化 54">
            <a:extLst>
              <a:ext uri="{FF2B5EF4-FFF2-40B4-BE49-F238E27FC236}">
                <a16:creationId xmlns:a16="http://schemas.microsoft.com/office/drawing/2014/main" id="{EF6F02E7-E6D5-C918-5305-074C1225E8FA}"/>
              </a:ext>
            </a:extLst>
          </p:cNvPr>
          <p:cNvGrpSpPr/>
          <p:nvPr/>
        </p:nvGrpSpPr>
        <p:grpSpPr>
          <a:xfrm>
            <a:off x="1423690" y="2694323"/>
            <a:ext cx="2949601" cy="2334981"/>
            <a:chOff x="1306653" y="3236912"/>
            <a:chExt cx="2949601" cy="2334981"/>
          </a:xfrm>
        </p:grpSpPr>
        <p:cxnSp>
          <p:nvCxnSpPr>
            <p:cNvPr id="12" name="直線矢印コネクタ 11">
              <a:extLst>
                <a:ext uri="{FF2B5EF4-FFF2-40B4-BE49-F238E27FC236}">
                  <a16:creationId xmlns:a16="http://schemas.microsoft.com/office/drawing/2014/main" id="{B741A692-302B-71BC-AAFA-1DDC1B7E9D98}"/>
                </a:ext>
              </a:extLst>
            </p:cNvPr>
            <p:cNvCxnSpPr>
              <a:cxnSpLocks/>
              <a:stCxn id="35" idx="2"/>
              <a:endCxn id="5" idx="0"/>
            </p:cNvCxnSpPr>
            <p:nvPr/>
          </p:nvCxnSpPr>
          <p:spPr>
            <a:xfrm flipH="1" flipV="1">
              <a:off x="1306653" y="4630005"/>
              <a:ext cx="1686166" cy="399299"/>
            </a:xfrm>
            <a:prstGeom prst="straightConnector1">
              <a:avLst/>
            </a:prstGeom>
            <a:ln w="19050">
              <a:solidFill>
                <a:srgbClr val="4C216D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矢印コネクタ 13">
              <a:extLst>
                <a:ext uri="{FF2B5EF4-FFF2-40B4-BE49-F238E27FC236}">
                  <a16:creationId xmlns:a16="http://schemas.microsoft.com/office/drawing/2014/main" id="{936628E5-C329-C8C5-C3AA-683602BC4A24}"/>
                </a:ext>
              </a:extLst>
            </p:cNvPr>
            <p:cNvCxnSpPr>
              <a:cxnSpLocks/>
              <a:stCxn id="15" idx="1"/>
            </p:cNvCxnSpPr>
            <p:nvPr/>
          </p:nvCxnSpPr>
          <p:spPr>
            <a:xfrm flipH="1" flipV="1">
              <a:off x="3038475" y="4224338"/>
              <a:ext cx="410507" cy="243344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FECDF71E-5955-757E-CB99-A0420D49E2AB}"/>
                </a:ext>
              </a:extLst>
            </p:cNvPr>
            <p:cNvSpPr txBox="1"/>
            <p:nvPr/>
          </p:nvSpPr>
          <p:spPr>
            <a:xfrm>
              <a:off x="3448982" y="4267627"/>
              <a:ext cx="80727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ptos" panose="020B0004020202020204" pitchFamily="34" charset="0"/>
                </a:rPr>
                <a:t>Tokyo</a:t>
              </a:r>
              <a:endParaRPr lang="ja-JP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</a:endParaRPr>
            </a:p>
          </p:txBody>
        </p:sp>
        <p:sp>
          <p:nvSpPr>
            <p:cNvPr id="28" name="テキスト ボックス 27">
              <a:extLst>
                <a:ext uri="{FF2B5EF4-FFF2-40B4-BE49-F238E27FC236}">
                  <a16:creationId xmlns:a16="http://schemas.microsoft.com/office/drawing/2014/main" id="{B79A9EFB-BF37-3BFB-6D48-152427B4FA75}"/>
                </a:ext>
              </a:extLst>
            </p:cNvPr>
            <p:cNvSpPr txBox="1"/>
            <p:nvPr/>
          </p:nvSpPr>
          <p:spPr>
            <a:xfrm>
              <a:off x="1694056" y="3236912"/>
              <a:ext cx="89191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ptos" panose="020B0004020202020204" pitchFamily="34" charset="0"/>
                </a:rPr>
                <a:t>Osaka</a:t>
              </a:r>
              <a:endParaRPr lang="ja-JP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</a:endParaRPr>
            </a:p>
          </p:txBody>
        </p:sp>
        <p:cxnSp>
          <p:nvCxnSpPr>
            <p:cNvPr id="33" name="直線矢印コネクタ 32">
              <a:extLst>
                <a:ext uri="{FF2B5EF4-FFF2-40B4-BE49-F238E27FC236}">
                  <a16:creationId xmlns:a16="http://schemas.microsoft.com/office/drawing/2014/main" id="{400EEB61-F7EE-17C6-68DB-EA16372FA412}"/>
                </a:ext>
              </a:extLst>
            </p:cNvPr>
            <p:cNvCxnSpPr>
              <a:cxnSpLocks/>
            </p:cNvCxnSpPr>
            <p:nvPr/>
          </p:nvCxnSpPr>
          <p:spPr>
            <a:xfrm>
              <a:off x="2163563" y="3637022"/>
              <a:ext cx="131962" cy="839728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テキスト ボックス 34">
              <a:extLst>
                <a:ext uri="{FF2B5EF4-FFF2-40B4-BE49-F238E27FC236}">
                  <a16:creationId xmlns:a16="http://schemas.microsoft.com/office/drawing/2014/main" id="{F55FAC12-6DC3-94DB-1A91-0230DED04350}"/>
                </a:ext>
              </a:extLst>
            </p:cNvPr>
            <p:cNvSpPr txBox="1"/>
            <p:nvPr/>
          </p:nvSpPr>
          <p:spPr>
            <a:xfrm>
              <a:off x="2017808" y="5110228"/>
              <a:ext cx="1950021" cy="461665"/>
            </a:xfrm>
            <a:prstGeom prst="rect">
              <a:avLst/>
            </a:prstGeom>
            <a:solidFill>
              <a:srgbClr val="4C216D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ja-JP" sz="24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Fukuoka city</a:t>
              </a:r>
              <a:endParaRPr lang="ja-JP" altLang="en-US" sz="2400" b="1" dirty="0">
                <a:solidFill>
                  <a:schemeClr val="bg1"/>
                </a:solidFill>
                <a:latin typeface="Aptos" panose="020B0004020202020204" pitchFamily="34" charset="0"/>
              </a:endParaRPr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09445" y="35618"/>
            <a:ext cx="9624060" cy="1381191"/>
          </a:xfrm>
        </p:spPr>
        <p:txBody>
          <a:bodyPr>
            <a:noAutofit/>
          </a:bodyPr>
          <a:lstStyle/>
          <a:p>
            <a:r>
              <a:rPr lang="en-US" altLang="ja-JP" sz="5400" b="1" dirty="0">
                <a:latin typeface="Aptos" panose="020B0004020202020204" pitchFamily="34" charset="0"/>
              </a:rPr>
              <a:t>Hakata and Fukuoka City</a:t>
            </a:r>
            <a:endParaRPr lang="ja-JP" altLang="en-US" sz="5400" b="1" dirty="0">
              <a:latin typeface="Aptos" panose="020B0004020202020204" pitchFamily="34" charset="0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5804255" y="2016887"/>
            <a:ext cx="7506360" cy="5262979"/>
          </a:xfrm>
          <a:prstGeom prst="rect">
            <a:avLst/>
          </a:prstGeom>
          <a:solidFill>
            <a:srgbClr val="F2F2F2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marL="174625" indent="-174625"/>
            <a:endParaRPr lang="en-US" altLang="ja-JP" sz="2400" b="1" dirty="0">
              <a:solidFill>
                <a:schemeClr val="tx2">
                  <a:lumMod val="50000"/>
                </a:schemeClr>
              </a:solidFill>
              <a:latin typeface="Aptos" panose="020B00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en-US" altLang="ja-JP" sz="2400" b="1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Hakata was founded as a trading and diplomatic port with China and Korea in the 8th century .</a:t>
            </a:r>
          </a:p>
          <a:p>
            <a:endParaRPr lang="en-US" altLang="ja-JP" sz="2400" b="1" dirty="0">
              <a:solidFill>
                <a:schemeClr val="tx2">
                  <a:lumMod val="50000"/>
                </a:schemeClr>
              </a:solidFill>
              <a:latin typeface="Aptos" panose="020B00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en-US" altLang="ja-JP" sz="2400" b="1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Fukuoka City was founded as a castle city of Lord Kuroda in the 17th century. Hakata was positioned as a commercial district within Fukuoka City. </a:t>
            </a:r>
          </a:p>
          <a:p>
            <a:pPr marL="342900" indent="-342900">
              <a:buFontTx/>
              <a:buChar char="-"/>
            </a:pPr>
            <a:endParaRPr lang="en-US" altLang="ja-JP" sz="2400" b="1" dirty="0">
              <a:solidFill>
                <a:schemeClr val="tx2">
                  <a:lumMod val="50000"/>
                </a:schemeClr>
              </a:solidFill>
              <a:latin typeface="Aptos" panose="020B00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en-US" altLang="ja-JP" sz="2400" b="1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Hakata is still the center of Fukuoka City's traditional culture and festivals, </a:t>
            </a:r>
            <a:r>
              <a:rPr lang="en-US" altLang="ja-JP" sz="2400" b="1" dirty="0" err="1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Dontaku</a:t>
            </a:r>
            <a:r>
              <a:rPr lang="en-US" altLang="ja-JP" sz="2400" b="1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(</a:t>
            </a:r>
            <a:r>
              <a:rPr lang="en-US" altLang="ja-JP" sz="2400" b="1" dirty="0" err="1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Zondag</a:t>
            </a:r>
            <a:r>
              <a:rPr lang="en-US" altLang="ja-JP" sz="2400" b="1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) held on May 3</a:t>
            </a:r>
            <a:r>
              <a:rPr lang="en-US" altLang="ja-JP" sz="2400" b="1" baseline="30000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rd</a:t>
            </a:r>
            <a:r>
              <a:rPr lang="en-US" altLang="ja-JP" sz="2400" b="1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 and </a:t>
            </a:r>
            <a:r>
              <a:rPr lang="en-US" altLang="ja-JP" sz="2400" b="1" dirty="0" err="1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Yamakasa</a:t>
            </a:r>
            <a:r>
              <a:rPr lang="en-US" altLang="ja-JP" sz="2400" b="1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 on July 15th.</a:t>
            </a:r>
          </a:p>
          <a:p>
            <a:pPr marL="342900" indent="-342900">
              <a:buFontTx/>
              <a:buChar char="-"/>
            </a:pPr>
            <a:endParaRPr lang="en-US" altLang="ja-JP" sz="2400" b="1" dirty="0">
              <a:solidFill>
                <a:schemeClr val="tx2">
                  <a:lumMod val="50000"/>
                </a:schemeClr>
              </a:solidFill>
              <a:latin typeface="Aptos" panose="020B00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en-US" altLang="ja-JP" sz="2400" b="1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The meeting venue this time is located in the Hakata area. </a:t>
            </a:r>
          </a:p>
        </p:txBody>
      </p:sp>
      <p:sp>
        <p:nvSpPr>
          <p:cNvPr id="13" name="スライド番号プレースホルダー 12">
            <a:extLst>
              <a:ext uri="{FF2B5EF4-FFF2-40B4-BE49-F238E27FC236}">
                <a16:creationId xmlns:a16="http://schemas.microsoft.com/office/drawing/2014/main" id="{622061CE-96F2-3F5B-78D6-0B511C79D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882FD-D4AF-408D-92CF-3B44AFA55D63}" type="slidenum">
              <a:rPr lang="ja-JP" altLang="en-US" smtClean="0"/>
              <a:pPr/>
              <a:t>2</a:t>
            </a:fld>
            <a:endParaRPr lang="ja-JP" altLang="en-US" dirty="0"/>
          </a:p>
        </p:txBody>
      </p:sp>
      <p:sp>
        <p:nvSpPr>
          <p:cNvPr id="5" name="円/楕円 16">
            <a:extLst>
              <a:ext uri="{FF2B5EF4-FFF2-40B4-BE49-F238E27FC236}">
                <a16:creationId xmlns:a16="http://schemas.microsoft.com/office/drawing/2014/main" id="{13AD0154-ED65-75F4-80F6-C7D35AEE1E00}"/>
              </a:ext>
            </a:extLst>
          </p:cNvPr>
          <p:cNvSpPr/>
          <p:nvPr/>
        </p:nvSpPr>
        <p:spPr>
          <a:xfrm>
            <a:off x="1386851" y="4630005"/>
            <a:ext cx="73677" cy="73677"/>
          </a:xfrm>
          <a:prstGeom prst="ellipse">
            <a:avLst/>
          </a:prstGeom>
          <a:noFill/>
          <a:ln w="6350">
            <a:solidFill>
              <a:srgbClr val="4C21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800">
              <a:latin typeface="Aptos" panose="020B0004020202020204" pitchFamily="34" charset="0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BAE8518B-351A-0D1F-6EE6-2D13D50393EA}"/>
              </a:ext>
            </a:extLst>
          </p:cNvPr>
          <p:cNvSpPr txBox="1"/>
          <p:nvPr/>
        </p:nvSpPr>
        <p:spPr>
          <a:xfrm>
            <a:off x="-28249" y="7332288"/>
            <a:ext cx="746042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000" b="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</a:rPr>
              <a:t>Source: Portal Site of Official Statistics of Japan website (https://www.e-stat.go.jp/)</a:t>
            </a:r>
            <a:r>
              <a:rPr lang="en-US" altLang="ja-JP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,GSI Maps </a:t>
            </a:r>
            <a:r>
              <a:rPr lang="en-US" altLang="ja-JP" sz="1000" b="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</a:rPr>
              <a:t>Vector</a:t>
            </a:r>
            <a:endParaRPr lang="ja-JP" alt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4" name="楕円 33">
            <a:extLst>
              <a:ext uri="{FF2B5EF4-FFF2-40B4-BE49-F238E27FC236}">
                <a16:creationId xmlns:a16="http://schemas.microsoft.com/office/drawing/2014/main" id="{8FF7007D-FB11-2513-EBEF-3274EB3AC383}"/>
              </a:ext>
            </a:extLst>
          </p:cNvPr>
          <p:cNvSpPr/>
          <p:nvPr/>
        </p:nvSpPr>
        <p:spPr>
          <a:xfrm rot="19971504">
            <a:off x="4165669" y="5983501"/>
            <a:ext cx="415246" cy="43250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194B5186-2C39-D9FC-6FA9-5DFFE520EE17}"/>
              </a:ext>
            </a:extLst>
          </p:cNvPr>
          <p:cNvSpPr txBox="1"/>
          <p:nvPr/>
        </p:nvSpPr>
        <p:spPr>
          <a:xfrm>
            <a:off x="4592306" y="6013848"/>
            <a:ext cx="982961" cy="415498"/>
          </a:xfrm>
          <a:prstGeom prst="rect">
            <a:avLst/>
          </a:prstGeom>
          <a:solidFill>
            <a:schemeClr val="bg1">
              <a:alpha val="34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0066FF"/>
                </a:solidFill>
              </a:rPr>
              <a:t>Hakata</a:t>
            </a:r>
            <a:endParaRPr kumimoji="1" lang="ja-JP" altLang="en-US" dirty="0">
              <a:solidFill>
                <a:srgbClr val="00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988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図 20">
            <a:extLst>
              <a:ext uri="{FF2B5EF4-FFF2-40B4-BE49-F238E27FC236}">
                <a16:creationId xmlns:a16="http://schemas.microsoft.com/office/drawing/2014/main" id="{5C65B484-9270-0643-94FF-1EA1B34599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2481" y="5551663"/>
            <a:ext cx="2553056" cy="1695687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29646F4C-2745-5F55-3092-834C54C5AF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6223" y="5493326"/>
            <a:ext cx="2743583" cy="1810003"/>
          </a:xfrm>
          <a:prstGeom prst="rect">
            <a:avLst/>
          </a:prstGeom>
        </p:spPr>
      </p:pic>
      <p:pic>
        <p:nvPicPr>
          <p:cNvPr id="27" name="図 26" descr="Nakasu">
            <a:extLst>
              <a:ext uri="{FF2B5EF4-FFF2-40B4-BE49-F238E27FC236}">
                <a16:creationId xmlns:a16="http://schemas.microsoft.com/office/drawing/2014/main" id="{699E048C-D4BF-FD74-BFD6-72236E53CDC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389" y="5610233"/>
            <a:ext cx="2515838" cy="1677226"/>
          </a:xfrm>
          <a:prstGeom prst="rect">
            <a:avLst/>
          </a:prstGeom>
        </p:spPr>
      </p:pic>
      <p:pic>
        <p:nvPicPr>
          <p:cNvPr id="29" name="図 28" descr="屋外, 建物, ベンチ, 座る が含まれている画像&#10;&#10;自動的に生成された説明">
            <a:extLst>
              <a:ext uri="{FF2B5EF4-FFF2-40B4-BE49-F238E27FC236}">
                <a16:creationId xmlns:a16="http://schemas.microsoft.com/office/drawing/2014/main" id="{6E9D8D81-0745-EDBD-92A3-9341F468158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56109" y="5475731"/>
            <a:ext cx="2425436" cy="1811728"/>
          </a:xfrm>
          <a:prstGeom prst="rect">
            <a:avLst/>
          </a:prstGeom>
        </p:spPr>
      </p:pic>
      <p:pic>
        <p:nvPicPr>
          <p:cNvPr id="8" name="図 7" descr="Ohori Park">
            <a:extLst>
              <a:ext uri="{FF2B5EF4-FFF2-40B4-BE49-F238E27FC236}">
                <a16:creationId xmlns:a16="http://schemas.microsoft.com/office/drawing/2014/main" id="{D767DD25-C204-82A4-7378-96CC3BF434E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92" y="5610233"/>
            <a:ext cx="2539348" cy="1693096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6423" y="47044"/>
            <a:ext cx="10569020" cy="859003"/>
          </a:xfrm>
        </p:spPr>
        <p:txBody>
          <a:bodyPr>
            <a:normAutofit fontScale="90000"/>
          </a:bodyPr>
          <a:lstStyle/>
          <a:p>
            <a:r>
              <a:rPr lang="en-US" altLang="ja-JP" sz="6600" b="1" dirty="0">
                <a:latin typeface="Aptos" panose="020B0004020202020204" pitchFamily="34" charset="0"/>
              </a:rPr>
              <a:t>Tourist spots of Fukuoka City</a:t>
            </a:r>
            <a:endParaRPr lang="ja-JP" altLang="en-US" sz="6600" b="1" dirty="0">
              <a:latin typeface="Aptos" panose="020B0004020202020204" pitchFamily="34" charset="0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D74EC72-5E59-001D-DEB8-CBDDE2672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10430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B882FD-D4AF-408D-92CF-3B44AFA55D63}" type="slidenum">
              <a:rPr kumimoji="1" lang="ja-JP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Aptos" panose="020B0004020202020204" pitchFamily="34" charset="0"/>
                <a:ea typeface="HGP明朝E" panose="02020900000000000000" pitchFamily="18" charset="-128"/>
                <a:cs typeface="AngsanaUPC" panose="020B0502040204020203" pitchFamily="18" charset="-34"/>
              </a:rPr>
              <a:pPr marL="0" marR="0" lvl="0" indent="0" algn="ctr" defTabSz="10430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ja-JP" altLang="en-US" sz="1100" b="0" i="0" u="none" strike="noStrike" kern="1200" cap="none" spc="0" normalizeH="0" baseline="0" noProof="0" dirty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Aptos" panose="020B0004020202020204" pitchFamily="34" charset="0"/>
              <a:ea typeface="HGP明朝E" panose="02020900000000000000" pitchFamily="18" charset="-128"/>
              <a:cs typeface="AngsanaUPC" panose="020B0502040204020203" pitchFamily="18" charset="-34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805DD109-EB56-487F-1C54-66B4AC3CDE94}"/>
              </a:ext>
            </a:extLst>
          </p:cNvPr>
          <p:cNvSpPr txBox="1"/>
          <p:nvPr/>
        </p:nvSpPr>
        <p:spPr>
          <a:xfrm>
            <a:off x="5792361" y="7191594"/>
            <a:ext cx="2130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0430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000" dirty="0">
                <a:solidFill>
                  <a:srgbClr val="073E87">
                    <a:lumMod val="50000"/>
                  </a:srgbClr>
                </a:solidFill>
                <a:latin typeface="Aptos" panose="020B0004020202020204" pitchFamily="34" charset="0"/>
                <a:ea typeface="HGP明朝E" panose="02020900000000000000" pitchFamily="18" charset="-128"/>
              </a:rPr>
              <a:t>③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73E87">
                    <a:lumMod val="50000"/>
                  </a:srgbClr>
                </a:solidFill>
                <a:effectLst/>
                <a:uLnTx/>
                <a:uFillTx/>
                <a:latin typeface="Aptos" panose="020B0004020202020204" pitchFamily="34" charset="0"/>
                <a:ea typeface="HGP明朝E" panose="02020900000000000000" pitchFamily="18" charset="-128"/>
                <a:cs typeface="+mn-cs"/>
              </a:rPr>
              <a:t>Nakasu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73E87">
                  <a:lumMod val="50000"/>
                </a:srgbClr>
              </a:solidFill>
              <a:effectLst/>
              <a:uLnTx/>
              <a:uFillTx/>
              <a:latin typeface="Aptos" panose="020B0004020202020204" pitchFamily="34" charset="0"/>
              <a:ea typeface="HGP明朝E" panose="02020900000000000000" pitchFamily="18" charset="-128"/>
              <a:cs typeface="+mn-cs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08C0929D-9B4F-C332-4FF1-CF1C46B3872A}"/>
              </a:ext>
            </a:extLst>
          </p:cNvPr>
          <p:cNvSpPr txBox="1"/>
          <p:nvPr/>
        </p:nvSpPr>
        <p:spPr>
          <a:xfrm>
            <a:off x="8550627" y="7212741"/>
            <a:ext cx="20928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0430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Nirmala Text Semilight" panose="020B0502040204020203" pitchFamily="34" charset="0"/>
                <a:cs typeface="Nirmala Text Semilight" panose="020B0502040204020203" pitchFamily="34" charset="0"/>
              </a:rPr>
              <a:t>④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Nirmala Text Semilight" panose="020B0502040204020203" pitchFamily="34" charset="0"/>
                <a:cs typeface="Nirmala Text Semilight" panose="020B0502040204020203" pitchFamily="34" charset="0"/>
              </a:rPr>
              <a:t>Kushida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Nirmala Text Semilight" panose="020B0502040204020203" pitchFamily="34" charset="0"/>
                <a:cs typeface="Nirmala Text Semilight" panose="020B0502040204020203" pitchFamily="34" charset="0"/>
              </a:rPr>
              <a:t> Shrine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HGP明朝E" panose="02020900000000000000" pitchFamily="18" charset="-128"/>
              <a:cs typeface="Nirmala Text Semilight" panose="020B0502040204020203" pitchFamily="34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82D2E15D-D072-0C2C-BCBD-60A51895B3F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423" y="1342299"/>
            <a:ext cx="13384493" cy="4420217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4FE9067-BD91-0175-EA08-C85726C586CA}"/>
              </a:ext>
            </a:extLst>
          </p:cNvPr>
          <p:cNvSpPr txBox="1"/>
          <p:nvPr/>
        </p:nvSpPr>
        <p:spPr>
          <a:xfrm>
            <a:off x="315207" y="7224420"/>
            <a:ext cx="2130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①</a:t>
            </a:r>
            <a:r>
              <a:rPr lang="en-US" altLang="ja-JP" sz="2000" dirty="0" err="1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Ohori</a:t>
            </a:r>
            <a:r>
              <a:rPr lang="en-US" altLang="ja-JP" sz="2000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 Park</a:t>
            </a:r>
            <a:endParaRPr lang="ja-JP" altLang="en-US" sz="2000" dirty="0">
              <a:solidFill>
                <a:schemeClr val="tx2">
                  <a:lumMod val="50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D4C23FBB-ABD7-758F-A98B-512494D04B88}"/>
              </a:ext>
            </a:extLst>
          </p:cNvPr>
          <p:cNvSpPr txBox="1"/>
          <p:nvPr/>
        </p:nvSpPr>
        <p:spPr>
          <a:xfrm>
            <a:off x="2671049" y="7212741"/>
            <a:ext cx="29865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②</a:t>
            </a:r>
            <a:r>
              <a:rPr lang="en-US" altLang="ja-JP" sz="2000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Tenjin Shopping Street</a:t>
            </a:r>
            <a:endParaRPr lang="ja-JP" altLang="en-US" sz="2000" dirty="0">
              <a:solidFill>
                <a:schemeClr val="tx2">
                  <a:lumMod val="50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E789E41D-AD98-B465-B3EC-398F76FE52B8}"/>
              </a:ext>
            </a:extLst>
          </p:cNvPr>
          <p:cNvSpPr txBox="1"/>
          <p:nvPr/>
        </p:nvSpPr>
        <p:spPr>
          <a:xfrm>
            <a:off x="11070945" y="7191369"/>
            <a:ext cx="20747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0430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000" dirty="0">
                <a:solidFill>
                  <a:prstClr val="black"/>
                </a:solidFill>
                <a:latin typeface="Aptos" panose="020B0004020202020204" pitchFamily="34" charset="0"/>
                <a:ea typeface="Nirmala Text Semilight" panose="020B0502040204020203" pitchFamily="34" charset="0"/>
                <a:cs typeface="Nirmala Text Semilight" panose="020B0502040204020203" pitchFamily="34" charset="0"/>
              </a:rPr>
              <a:t>⑤</a:t>
            </a:r>
            <a:r>
              <a:rPr lang="en-US" altLang="ja-JP" sz="2000" dirty="0">
                <a:solidFill>
                  <a:prstClr val="black"/>
                </a:solidFill>
                <a:latin typeface="Aptos" panose="020B0004020202020204" pitchFamily="34" charset="0"/>
                <a:ea typeface="Nirmala Text Semilight" panose="020B0502040204020203" pitchFamily="34" charset="0"/>
                <a:cs typeface="Nirmala Text Semilight" panose="020B0502040204020203" pitchFamily="34" charset="0"/>
              </a:rPr>
              <a:t>Hakata Station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HGP明朝E" panose="02020900000000000000" pitchFamily="18" charset="-128"/>
              <a:cs typeface="Nirmala Text Semilight" panose="020B0502040204020203" pitchFamily="34" charset="0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A36F0685-43B3-C321-982C-AC360E50F01A}"/>
              </a:ext>
            </a:extLst>
          </p:cNvPr>
          <p:cNvSpPr txBox="1"/>
          <p:nvPr/>
        </p:nvSpPr>
        <p:spPr>
          <a:xfrm>
            <a:off x="1008523" y="4661756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highlight>
                  <a:srgbClr val="FFFF00"/>
                </a:highlight>
              </a:rPr>
              <a:t>①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16989E1F-A9B9-554B-3F95-8A468DDBC1E3}"/>
              </a:ext>
            </a:extLst>
          </p:cNvPr>
          <p:cNvSpPr txBox="1"/>
          <p:nvPr/>
        </p:nvSpPr>
        <p:spPr>
          <a:xfrm>
            <a:off x="4432932" y="3338479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>
                <a:highlight>
                  <a:srgbClr val="FFFF00"/>
                </a:highlight>
              </a:rPr>
              <a:t>②</a:t>
            </a:r>
            <a:endParaRPr kumimoji="1" lang="ja-JP" altLang="en-US" sz="2400" dirty="0">
              <a:highlight>
                <a:srgbClr val="FFFF00"/>
              </a:highlight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D6BA5956-3242-127B-E417-7945322A0195}"/>
              </a:ext>
            </a:extLst>
          </p:cNvPr>
          <p:cNvSpPr txBox="1"/>
          <p:nvPr/>
        </p:nvSpPr>
        <p:spPr>
          <a:xfrm>
            <a:off x="5789938" y="3250864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>
                <a:highlight>
                  <a:srgbClr val="FFFF00"/>
                </a:highlight>
              </a:rPr>
              <a:t>③</a:t>
            </a:r>
            <a:endParaRPr kumimoji="1" lang="ja-JP" altLang="en-US" sz="2400" dirty="0">
              <a:highlight>
                <a:srgbClr val="FFFF00"/>
              </a:highlight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AFB951D5-37B0-F2D9-E635-E4FD616CB225}"/>
              </a:ext>
            </a:extLst>
          </p:cNvPr>
          <p:cNvSpPr txBox="1"/>
          <p:nvPr/>
        </p:nvSpPr>
        <p:spPr>
          <a:xfrm>
            <a:off x="6365182" y="3662167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>
                <a:highlight>
                  <a:srgbClr val="FFFF00"/>
                </a:highlight>
              </a:rPr>
              <a:t>④</a:t>
            </a:r>
            <a:endParaRPr kumimoji="1" lang="ja-JP" altLang="en-US" sz="2400" dirty="0">
              <a:highlight>
                <a:srgbClr val="FFFF00"/>
              </a:highlight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F2B89885-83E1-6FAB-9109-18E2D9368ECF}"/>
              </a:ext>
            </a:extLst>
          </p:cNvPr>
          <p:cNvSpPr txBox="1"/>
          <p:nvPr/>
        </p:nvSpPr>
        <p:spPr>
          <a:xfrm>
            <a:off x="8304405" y="3662166"/>
            <a:ext cx="492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highlight>
                  <a:srgbClr val="FFFF00"/>
                </a:highlight>
              </a:rPr>
              <a:t>⑤</a:t>
            </a:r>
            <a:endParaRPr kumimoji="1" lang="ja-JP" altLang="en-US" sz="2400" dirty="0">
              <a:highlight>
                <a:srgbClr val="FFFF00"/>
              </a:highlight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FB278776-CAEB-49B8-09B5-5067DA567426}"/>
              </a:ext>
            </a:extLst>
          </p:cNvPr>
          <p:cNvSpPr txBox="1"/>
          <p:nvPr/>
        </p:nvSpPr>
        <p:spPr>
          <a:xfrm>
            <a:off x="8969817" y="2402372"/>
            <a:ext cx="923330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ja-JP" sz="2000" b="1" dirty="0">
                <a:highlight>
                  <a:srgbClr val="FFFF00"/>
                </a:highlight>
              </a:rPr>
              <a:t>Meeting</a:t>
            </a:r>
          </a:p>
          <a:p>
            <a:r>
              <a:rPr lang="en-US" altLang="ja-JP" sz="2000" b="1" dirty="0">
                <a:highlight>
                  <a:srgbClr val="FFFF00"/>
                </a:highlight>
              </a:rPr>
              <a:t>Venue</a:t>
            </a:r>
            <a:endParaRPr kumimoji="1" lang="ja-JP" altLang="en-US" sz="2000" b="1" dirty="0">
              <a:highlight>
                <a:srgbClr val="FFFF00"/>
              </a:highlight>
            </a:endParaRPr>
          </a:p>
        </p:txBody>
      </p:sp>
      <p:sp>
        <p:nvSpPr>
          <p:cNvPr id="34" name="星: 5 pt 33">
            <a:extLst>
              <a:ext uri="{FF2B5EF4-FFF2-40B4-BE49-F238E27FC236}">
                <a16:creationId xmlns:a16="http://schemas.microsoft.com/office/drawing/2014/main" id="{7A847438-1CAA-A821-AAD1-B21330075FE5}"/>
              </a:ext>
            </a:extLst>
          </p:cNvPr>
          <p:cNvSpPr/>
          <p:nvPr/>
        </p:nvSpPr>
        <p:spPr>
          <a:xfrm>
            <a:off x="9597067" y="2710149"/>
            <a:ext cx="296080" cy="275422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440FFC27-D723-7845-0EA3-DE4698C20793}"/>
              </a:ext>
            </a:extLst>
          </p:cNvPr>
          <p:cNvSpPr txBox="1"/>
          <p:nvPr/>
        </p:nvSpPr>
        <p:spPr>
          <a:xfrm>
            <a:off x="12226270" y="2540083"/>
            <a:ext cx="1216680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ja-JP" sz="2000" b="1" dirty="0">
                <a:highlight>
                  <a:srgbClr val="FFFF00"/>
                </a:highlight>
              </a:rPr>
              <a:t>Airport-  </a:t>
            </a:r>
          </a:p>
          <a:p>
            <a:r>
              <a:rPr lang="en-US" altLang="ja-JP" sz="2000" b="1" dirty="0">
                <a:highlight>
                  <a:srgbClr val="FFFF00"/>
                </a:highlight>
              </a:rPr>
              <a:t>Subway St.</a:t>
            </a: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EC47F75F-7A97-751D-5C6F-EBDE910B6222}"/>
              </a:ext>
            </a:extLst>
          </p:cNvPr>
          <p:cNvSpPr txBox="1"/>
          <p:nvPr/>
        </p:nvSpPr>
        <p:spPr>
          <a:xfrm>
            <a:off x="10643508" y="2668362"/>
            <a:ext cx="868828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ja-JP" sz="2000" b="1" dirty="0">
                <a:highlight>
                  <a:srgbClr val="FF9933"/>
                </a:highlight>
              </a:rPr>
              <a:t>Subway</a:t>
            </a:r>
          </a:p>
          <a:p>
            <a:r>
              <a:rPr lang="en-US" altLang="ja-JP" sz="2000" b="1" dirty="0">
                <a:highlight>
                  <a:srgbClr val="FF9933"/>
                </a:highlight>
              </a:rPr>
              <a:t>Line.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B29D23B-DBF4-067C-E8F3-C752A328585A}"/>
              </a:ext>
            </a:extLst>
          </p:cNvPr>
          <p:cNvSpPr txBox="1"/>
          <p:nvPr/>
        </p:nvSpPr>
        <p:spPr>
          <a:xfrm>
            <a:off x="4599378" y="900964"/>
            <a:ext cx="879079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highlight>
                  <a:srgbClr val="FF9933"/>
                </a:highlight>
              </a:rPr>
              <a:t>※</a:t>
            </a:r>
            <a:r>
              <a:rPr kumimoji="1" lang="en-US" altLang="ja-JP" dirty="0">
                <a:highlight>
                  <a:srgbClr val="FF9933"/>
                </a:highlight>
              </a:rPr>
              <a:t>Card touch payment can be used at subway gates </a:t>
            </a:r>
            <a:r>
              <a:rPr lang="en-US" altLang="ja-JP" dirty="0">
                <a:highlight>
                  <a:srgbClr val="FF9933"/>
                </a:highlight>
              </a:rPr>
              <a:t>with the ripple mark        .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6CFF9543-91FD-3113-F11D-FA498ABB248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864851" y="900724"/>
            <a:ext cx="384810" cy="4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253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09445" y="36179"/>
            <a:ext cx="9624060" cy="1381191"/>
          </a:xfrm>
        </p:spPr>
        <p:txBody>
          <a:bodyPr>
            <a:normAutofit/>
          </a:bodyPr>
          <a:lstStyle/>
          <a:p>
            <a:r>
              <a:rPr lang="en-US" altLang="ja-JP" sz="6600" b="1" dirty="0">
                <a:latin typeface="Aptos" panose="020B0004020202020204" pitchFamily="34" charset="0"/>
              </a:rPr>
              <a:t>Food</a:t>
            </a:r>
            <a:endParaRPr lang="ja-JP" altLang="en-US" sz="6600" b="1" dirty="0">
              <a:latin typeface="Aptos" panose="020B0004020202020204" pitchFamily="34" charset="0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1214640" y="2018695"/>
            <a:ext cx="108637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Enjoy a lot of delicious food in Fukuoka. </a:t>
            </a:r>
            <a:br>
              <a:rPr lang="en-US" altLang="ja-JP" sz="2800" b="1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</a:br>
            <a:r>
              <a:rPr lang="en-US" altLang="ja-JP" sz="2800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Ramen, Yakitori, Wagyu, Oden, Sake, Matcha, </a:t>
            </a:r>
            <a:r>
              <a:rPr lang="en-US" altLang="ja-JP" sz="2800" dirty="0" err="1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Amao</a:t>
            </a:r>
            <a:r>
              <a:rPr lang="en-US" altLang="ja-JP" sz="2800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-Strawberries, etc.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780F3E0-9F95-7791-7BE7-FBC1E8D36D70}"/>
              </a:ext>
            </a:extLst>
          </p:cNvPr>
          <p:cNvSpPr txBox="1"/>
          <p:nvPr/>
        </p:nvSpPr>
        <p:spPr>
          <a:xfrm>
            <a:off x="378838" y="7329591"/>
            <a:ext cx="534851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05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  <a:ea typeface="Meiryo UI" panose="020B0604030504040204" pitchFamily="50" charset="-128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© Fukuoka Prefecture Tourism Association</a:t>
            </a:r>
            <a:endParaRPr lang="ja-JP" altLang="en-US" sz="1050" dirty="0">
              <a:solidFill>
                <a:schemeClr val="bg1">
                  <a:lumMod val="65000"/>
                </a:schemeClr>
              </a:solidFill>
              <a:latin typeface="Aptos" panose="020B0004020202020204" pitchFamily="34" charset="0"/>
              <a:ea typeface="Meiryo UI" panose="020B0604030504040204" pitchFamily="50" charset="-128"/>
            </a:endParaRPr>
          </a:p>
        </p:txBody>
      </p:sp>
      <p:pic>
        <p:nvPicPr>
          <p:cNvPr id="1028" name="Picture 4" descr="Amao-Strawberries">
            <a:extLst>
              <a:ext uri="{FF2B5EF4-FFF2-40B4-BE49-F238E27FC236}">
                <a16:creationId xmlns:a16="http://schemas.microsoft.com/office/drawing/2014/main" id="{CA1E5632-39A0-BF75-1E45-4A6CD7B1E0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7300" y="5210218"/>
            <a:ext cx="2518607" cy="1679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図 14" descr="Macha">
            <a:extLst>
              <a:ext uri="{FF2B5EF4-FFF2-40B4-BE49-F238E27FC236}">
                <a16:creationId xmlns:a16="http://schemas.microsoft.com/office/drawing/2014/main" id="{677473DF-EBF0-41DC-C6B6-F38D7422914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328" y="5210218"/>
            <a:ext cx="2518607" cy="1679916"/>
          </a:xfrm>
          <a:prstGeom prst="rect">
            <a:avLst/>
          </a:prstGeom>
        </p:spPr>
      </p:pic>
      <p:pic>
        <p:nvPicPr>
          <p:cNvPr id="18" name="図 17" descr="Wagyu">
            <a:extLst>
              <a:ext uri="{FF2B5EF4-FFF2-40B4-BE49-F238E27FC236}">
                <a16:creationId xmlns:a16="http://schemas.microsoft.com/office/drawing/2014/main" id="{631EF867-E1B9-2DE9-A5A5-57BE623BFBE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822" y="3102848"/>
            <a:ext cx="2511113" cy="1674913"/>
          </a:xfrm>
          <a:prstGeom prst="rect">
            <a:avLst/>
          </a:prstGeom>
        </p:spPr>
      </p:pic>
      <p:pic>
        <p:nvPicPr>
          <p:cNvPr id="21" name="図 20" descr="Yakitori">
            <a:extLst>
              <a:ext uri="{FF2B5EF4-FFF2-40B4-BE49-F238E27FC236}">
                <a16:creationId xmlns:a16="http://schemas.microsoft.com/office/drawing/2014/main" id="{CE3A9622-3C02-01B1-5543-693AF87FA48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868" y="3102848"/>
            <a:ext cx="2518607" cy="1679916"/>
          </a:xfrm>
          <a:prstGeom prst="rect">
            <a:avLst/>
          </a:prstGeom>
        </p:spPr>
      </p:pic>
      <p:pic>
        <p:nvPicPr>
          <p:cNvPr id="24" name="図 23" descr="Sake">
            <a:extLst>
              <a:ext uri="{FF2B5EF4-FFF2-40B4-BE49-F238E27FC236}">
                <a16:creationId xmlns:a16="http://schemas.microsoft.com/office/drawing/2014/main" id="{F432A3E2-0812-03FB-7888-29044062E35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356" y="5210218"/>
            <a:ext cx="2518607" cy="1679911"/>
          </a:xfrm>
          <a:prstGeom prst="rect">
            <a:avLst/>
          </a:prstGeom>
        </p:spPr>
      </p:pic>
      <p:pic>
        <p:nvPicPr>
          <p:cNvPr id="27" name="図 26" descr="Ramen">
            <a:extLst>
              <a:ext uri="{FF2B5EF4-FFF2-40B4-BE49-F238E27FC236}">
                <a16:creationId xmlns:a16="http://schemas.microsoft.com/office/drawing/2014/main" id="{A6B71632-C515-DEF4-A4F7-C8305643916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185" y="3102848"/>
            <a:ext cx="2511113" cy="1674912"/>
          </a:xfrm>
          <a:prstGeom prst="rect">
            <a:avLst/>
          </a:prstGeom>
        </p:spPr>
      </p:pic>
      <p:pic>
        <p:nvPicPr>
          <p:cNvPr id="31" name="図 30" descr="Sake">
            <a:extLst>
              <a:ext uri="{FF2B5EF4-FFF2-40B4-BE49-F238E27FC236}">
                <a16:creationId xmlns:a16="http://schemas.microsoft.com/office/drawing/2014/main" id="{0E21BB0C-D071-3391-CA24-6AEE27857905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184" y="5210218"/>
            <a:ext cx="2518607" cy="1679071"/>
          </a:xfrm>
          <a:prstGeom prst="rect">
            <a:avLst/>
          </a:prstGeom>
        </p:spPr>
      </p:pic>
      <p:pic>
        <p:nvPicPr>
          <p:cNvPr id="33" name="図 32" descr="Oden Yatai">
            <a:extLst>
              <a:ext uri="{FF2B5EF4-FFF2-40B4-BE49-F238E27FC236}">
                <a16:creationId xmlns:a16="http://schemas.microsoft.com/office/drawing/2014/main" id="{3C124A55-D1BB-4FA4-FE67-8EE5031E2B62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3633" y="3102848"/>
            <a:ext cx="2511113" cy="1674912"/>
          </a:xfrm>
          <a:prstGeom prst="rect">
            <a:avLst/>
          </a:prstGeom>
        </p:spPr>
      </p:pic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44F68F8D-3CF1-C049-4F84-0B8D2AA28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882FD-D4AF-408D-92CF-3B44AFA55D63}" type="slidenum">
              <a:rPr lang="ja-JP" altLang="en-US" smtClean="0"/>
              <a:pPr/>
              <a:t>4</a:t>
            </a:fld>
            <a:endParaRPr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A2C61B5-28D5-7259-CA2F-FC2E41BA4260}"/>
              </a:ext>
            </a:extLst>
          </p:cNvPr>
          <p:cNvSpPr txBox="1"/>
          <p:nvPr/>
        </p:nvSpPr>
        <p:spPr>
          <a:xfrm>
            <a:off x="1425477" y="4720199"/>
            <a:ext cx="2130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Hakata Ramen</a:t>
            </a:r>
            <a:endParaRPr lang="ja-JP" altLang="en-US" sz="2000" dirty="0">
              <a:solidFill>
                <a:schemeClr val="tx2">
                  <a:lumMod val="50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B94BC03-9ADB-2DEA-61CE-774BA57E1232}"/>
              </a:ext>
            </a:extLst>
          </p:cNvPr>
          <p:cNvSpPr txBox="1"/>
          <p:nvPr/>
        </p:nvSpPr>
        <p:spPr>
          <a:xfrm>
            <a:off x="4127645" y="4720199"/>
            <a:ext cx="26820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 err="1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Yakitori-Chicken&amp;Pork</a:t>
            </a:r>
            <a:endParaRPr lang="ja-JP" altLang="en-US" sz="2000" dirty="0">
              <a:solidFill>
                <a:schemeClr val="tx2">
                  <a:lumMod val="50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E33D176-0613-48C9-47C0-72ACF7D0D808}"/>
              </a:ext>
            </a:extLst>
          </p:cNvPr>
          <p:cNvSpPr txBox="1"/>
          <p:nvPr/>
        </p:nvSpPr>
        <p:spPr>
          <a:xfrm>
            <a:off x="7200514" y="4720199"/>
            <a:ext cx="2130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Wagyu-Beef</a:t>
            </a:r>
            <a:endParaRPr lang="ja-JP" altLang="en-US" sz="2000" dirty="0">
              <a:solidFill>
                <a:schemeClr val="tx2">
                  <a:lumMod val="50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C419160-8925-6C51-00A2-0FB53C27DE79}"/>
              </a:ext>
            </a:extLst>
          </p:cNvPr>
          <p:cNvSpPr txBox="1"/>
          <p:nvPr/>
        </p:nvSpPr>
        <p:spPr>
          <a:xfrm>
            <a:off x="9721902" y="4720199"/>
            <a:ext cx="3241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Oden-Fisk Cake pot-au-feu</a:t>
            </a:r>
            <a:endParaRPr lang="ja-JP" altLang="en-US" sz="2000" dirty="0">
              <a:solidFill>
                <a:schemeClr val="tx2">
                  <a:lumMod val="50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CF1CB0E-167C-A1B5-064D-BDCCEF21A0EE}"/>
              </a:ext>
            </a:extLst>
          </p:cNvPr>
          <p:cNvSpPr txBox="1"/>
          <p:nvPr/>
        </p:nvSpPr>
        <p:spPr>
          <a:xfrm>
            <a:off x="9997300" y="6882107"/>
            <a:ext cx="2511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 err="1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Amao</a:t>
            </a:r>
            <a:r>
              <a:rPr lang="en-US" altLang="ja-JP" sz="2000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-Strawberries</a:t>
            </a:r>
            <a:endParaRPr lang="ja-JP" altLang="en-US" sz="2000" dirty="0">
              <a:solidFill>
                <a:schemeClr val="tx2">
                  <a:lumMod val="50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A540724-9D1E-E0D3-5B79-F3224317689B}"/>
              </a:ext>
            </a:extLst>
          </p:cNvPr>
          <p:cNvSpPr txBox="1"/>
          <p:nvPr/>
        </p:nvSpPr>
        <p:spPr>
          <a:xfrm>
            <a:off x="6769904" y="6882107"/>
            <a:ext cx="30408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Matcha-</a:t>
            </a:r>
            <a:r>
              <a:rPr lang="en-US" altLang="ja-JP" sz="2000" dirty="0" err="1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Geen</a:t>
            </a:r>
            <a:r>
              <a:rPr lang="en-US" altLang="ja-JP" sz="2000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 Tea Sweats</a:t>
            </a:r>
            <a:endParaRPr lang="ja-JP" altLang="en-US" sz="2000" dirty="0">
              <a:solidFill>
                <a:schemeClr val="tx2">
                  <a:lumMod val="50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265EB5B1-A5B8-E5B7-E484-AF890F3ABB07}"/>
              </a:ext>
            </a:extLst>
          </p:cNvPr>
          <p:cNvSpPr txBox="1"/>
          <p:nvPr/>
        </p:nvSpPr>
        <p:spPr>
          <a:xfrm>
            <a:off x="1501627" y="6889289"/>
            <a:ext cx="2130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Sake-Rice Wine</a:t>
            </a:r>
            <a:endParaRPr lang="ja-JP" altLang="en-US" sz="2000" dirty="0">
              <a:solidFill>
                <a:schemeClr val="tx2">
                  <a:lumMod val="50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CBDBF3D8-FF6B-BD37-3EE9-375B7D779C25}"/>
              </a:ext>
            </a:extLst>
          </p:cNvPr>
          <p:cNvSpPr txBox="1"/>
          <p:nvPr/>
        </p:nvSpPr>
        <p:spPr>
          <a:xfrm>
            <a:off x="4416366" y="6889289"/>
            <a:ext cx="2130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 err="1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Yatai</a:t>
            </a:r>
            <a:r>
              <a:rPr lang="en-US" altLang="ja-JP" sz="2000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-Food Stall</a:t>
            </a:r>
            <a:endParaRPr lang="ja-JP" altLang="en-US" sz="2000" dirty="0">
              <a:solidFill>
                <a:schemeClr val="tx2">
                  <a:lumMod val="50000"/>
                </a:schemeClr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8054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4B54ACB-93F0-49F6-89F8-2D90A07FB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149" y="34214"/>
            <a:ext cx="12098655" cy="1381191"/>
          </a:xfrm>
        </p:spPr>
        <p:txBody>
          <a:bodyPr>
            <a:normAutofit/>
          </a:bodyPr>
          <a:lstStyle/>
          <a:p>
            <a:r>
              <a:rPr kumimoji="1" lang="en-US" altLang="ja-JP" sz="6600" b="1" dirty="0">
                <a:latin typeface="Aptos" panose="020B0004020202020204" pitchFamily="34" charset="0"/>
              </a:rPr>
              <a:t>Meeting Room</a:t>
            </a:r>
            <a:endParaRPr kumimoji="1" lang="ja-JP" altLang="en-US" sz="6600" b="1" dirty="0">
              <a:latin typeface="Aptos" panose="020B0004020202020204" pitchFamily="34" charset="0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2A0FB86A-DB89-0D78-3784-91344F62B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882FD-D4AF-408D-92CF-3B44AFA55D63}" type="slidenum">
              <a:rPr kumimoji="1" lang="ja-JP" altLang="en-US" smtClean="0"/>
              <a:pPr/>
              <a:t>5</a:t>
            </a:fld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9B110D4-B256-A906-1668-558F4463FCC8}"/>
              </a:ext>
            </a:extLst>
          </p:cNvPr>
          <p:cNvSpPr txBox="1"/>
          <p:nvPr/>
        </p:nvSpPr>
        <p:spPr>
          <a:xfrm>
            <a:off x="573206" y="2318692"/>
            <a:ext cx="12549116" cy="2923877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ja-JP" sz="3600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Hakata International Exhibition Hall &amp; Conference Center</a:t>
            </a:r>
          </a:p>
          <a:p>
            <a:pPr algn="ctr"/>
            <a:r>
              <a:rPr lang="en-US" altLang="ja-JP" sz="3600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Regular Opening/Closing Time </a:t>
            </a:r>
          </a:p>
          <a:p>
            <a:pPr algn="ctr"/>
            <a:r>
              <a:rPr lang="en-US" altLang="ja-JP" sz="8000" b="1" dirty="0">
                <a:solidFill>
                  <a:srgbClr val="FF0066"/>
                </a:solidFill>
                <a:latin typeface="Aptos" panose="020B0004020202020204" pitchFamily="34" charset="0"/>
              </a:rPr>
              <a:t>07:45 – 19:30</a:t>
            </a:r>
            <a:r>
              <a:rPr lang="en-US" altLang="ja-JP" sz="3600" b="1" dirty="0">
                <a:solidFill>
                  <a:srgbClr val="FF0066"/>
                </a:solidFill>
                <a:latin typeface="Aptos" panose="020B0004020202020204" pitchFamily="34" charset="0"/>
              </a:rPr>
              <a:t> </a:t>
            </a:r>
            <a:r>
              <a:rPr lang="en-US" altLang="ja-JP" sz="3600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JST local time</a:t>
            </a:r>
          </a:p>
          <a:p>
            <a:pPr algn="ctr"/>
            <a:r>
              <a:rPr lang="en-US" altLang="ja-JP" sz="3200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(Access to the meeting room will not be permitted on Sunday, May 18)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2D07C46-ADF9-7D9D-7258-01BD8D95E4A8}"/>
              </a:ext>
            </a:extLst>
          </p:cNvPr>
          <p:cNvSpPr txBox="1"/>
          <p:nvPr/>
        </p:nvSpPr>
        <p:spPr>
          <a:xfrm>
            <a:off x="908603" y="5667953"/>
            <a:ext cx="11625744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ja-JP" sz="3600" dirty="0">
                <a:latin typeface="Aptos" panose="020B0004020202020204" pitchFamily="34" charset="0"/>
              </a:rPr>
              <a:t>The venue closes at 21:00 </a:t>
            </a:r>
            <a:r>
              <a:rPr lang="en-US" altLang="ja-JP" sz="3600" dirty="0">
                <a:solidFill>
                  <a:srgbClr val="FF0000"/>
                </a:solidFill>
                <a:latin typeface="Aptos" panose="020B0004020202020204" pitchFamily="34" charset="0"/>
              </a:rPr>
              <a:t>even if extended</a:t>
            </a:r>
            <a:r>
              <a:rPr lang="en-US" altLang="ja-JP" sz="3600" dirty="0">
                <a:latin typeface="Aptos" panose="020B0004020202020204" pitchFamily="34" charset="0"/>
              </a:rPr>
              <a:t>, so kindly ask you to </a:t>
            </a:r>
            <a:r>
              <a:rPr lang="en-US" altLang="ja-JP" sz="3600" b="1" u="sng" dirty="0">
                <a:solidFill>
                  <a:srgbClr val="FF0066"/>
                </a:solidFill>
                <a:latin typeface="Aptos" panose="020B0004020202020204" pitchFamily="34" charset="0"/>
              </a:rPr>
              <a:t>close the meeting before 20:30 at the latest</a:t>
            </a:r>
            <a:r>
              <a:rPr lang="en-US" altLang="ja-JP" sz="3600" dirty="0">
                <a:latin typeface="Aptos" panose="020B0004020202020204" pitchFamily="34" charset="0"/>
              </a:rPr>
              <a:t>.</a:t>
            </a:r>
            <a:endParaRPr lang="en-US" altLang="ja-JP" sz="3200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177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図 22">
            <a:extLst>
              <a:ext uri="{FF2B5EF4-FFF2-40B4-BE49-F238E27FC236}">
                <a16:creationId xmlns:a16="http://schemas.microsoft.com/office/drawing/2014/main" id="{18DE7DD9-E787-DCEB-F477-296049545D9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976" y="-69557"/>
            <a:ext cx="8227853" cy="7659150"/>
          </a:xfrm>
          <a:prstGeom prst="rect">
            <a:avLst/>
          </a:prstGeom>
        </p:spPr>
      </p:pic>
      <p:sp>
        <p:nvSpPr>
          <p:cNvPr id="5" name="タイトル 1">
            <a:extLst>
              <a:ext uri="{FF2B5EF4-FFF2-40B4-BE49-F238E27FC236}">
                <a16:creationId xmlns:a16="http://schemas.microsoft.com/office/drawing/2014/main" id="{37B44C34-7AF2-79CF-6CC9-4377B0533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2862506" cy="1644383"/>
          </a:xfrm>
        </p:spPr>
        <p:txBody>
          <a:bodyPr>
            <a:noAutofit/>
          </a:bodyPr>
          <a:lstStyle/>
          <a:p>
            <a:r>
              <a:rPr lang="en-US" altLang="ja-JP" sz="4000" b="1" dirty="0">
                <a:latin typeface="Aptos" panose="020B0004020202020204" pitchFamily="34" charset="0"/>
              </a:rPr>
              <a:t>Meeting rooms (2F) </a:t>
            </a:r>
            <a:endParaRPr kumimoji="1" lang="ja-JP" altLang="en-US" sz="4000" b="1" dirty="0">
              <a:latin typeface="Aptos" panose="020B0004020202020204" pitchFamily="34" charset="0"/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95E3EDD-81A5-B820-3010-4470B1AE8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882FD-D4AF-408D-92CF-3B44AFA55D63}" type="slidenum">
              <a:rPr kumimoji="1" lang="ja-JP" altLang="en-US" smtClean="0"/>
              <a:pPr/>
              <a:t>6</a:t>
            </a:fld>
            <a:endParaRPr kumimoji="1" lang="ja-JP" altLang="en-US" dirty="0"/>
          </a:p>
        </p:txBody>
      </p:sp>
      <p:sp>
        <p:nvSpPr>
          <p:cNvPr id="11" name="吹き出し: 四角形 10">
            <a:extLst>
              <a:ext uri="{FF2B5EF4-FFF2-40B4-BE49-F238E27FC236}">
                <a16:creationId xmlns:a16="http://schemas.microsoft.com/office/drawing/2014/main" id="{2F651F96-9A21-6BFE-ECA5-265459D14B9A}"/>
              </a:ext>
            </a:extLst>
          </p:cNvPr>
          <p:cNvSpPr/>
          <p:nvPr/>
        </p:nvSpPr>
        <p:spPr>
          <a:xfrm>
            <a:off x="10095619" y="3810076"/>
            <a:ext cx="1353393" cy="257125"/>
          </a:xfrm>
          <a:prstGeom prst="wedgeRectCallout">
            <a:avLst>
              <a:gd name="adj1" fmla="val -10132"/>
              <a:gd name="adj2" fmla="val -6918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en-US" altLang="ja-JP" sz="1400" dirty="0">
                <a:latin typeface="Aptos" panose="020B0004020202020204" pitchFamily="34" charset="0"/>
              </a:rPr>
              <a:t>SA3 Breakout</a:t>
            </a:r>
            <a:endParaRPr kumimoji="1" lang="en-US" altLang="ja-JP" sz="1400" dirty="0">
              <a:latin typeface="Aptos" panose="020B0004020202020204" pitchFamily="34" charset="0"/>
            </a:endParaRPr>
          </a:p>
        </p:txBody>
      </p:sp>
      <p:sp>
        <p:nvSpPr>
          <p:cNvPr id="12" name="吹き出し: 四角形 11">
            <a:extLst>
              <a:ext uri="{FF2B5EF4-FFF2-40B4-BE49-F238E27FC236}">
                <a16:creationId xmlns:a16="http://schemas.microsoft.com/office/drawing/2014/main" id="{0103F0E5-7BA9-BF2F-B65D-037F5D171AB7}"/>
              </a:ext>
            </a:extLst>
          </p:cNvPr>
          <p:cNvSpPr/>
          <p:nvPr/>
        </p:nvSpPr>
        <p:spPr>
          <a:xfrm>
            <a:off x="8260232" y="1237129"/>
            <a:ext cx="1367058" cy="431883"/>
          </a:xfrm>
          <a:prstGeom prst="wedgeRectCallout">
            <a:avLst>
              <a:gd name="adj1" fmla="val -64771"/>
              <a:gd name="adj2" fmla="val 37167"/>
            </a:avLst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en-US" altLang="ja-JP" sz="1400" dirty="0">
                <a:latin typeface="Aptos" panose="020B0004020202020204" pitchFamily="34" charset="0"/>
              </a:rPr>
              <a:t>SA5 SWG Charging</a:t>
            </a:r>
            <a:r>
              <a:rPr kumimoji="1" lang="en-US" altLang="ja-JP" sz="1400" dirty="0">
                <a:latin typeface="Aptos" panose="020B0004020202020204" pitchFamily="34" charset="0"/>
              </a:rPr>
              <a:t> </a:t>
            </a:r>
          </a:p>
        </p:txBody>
      </p:sp>
      <p:sp>
        <p:nvSpPr>
          <p:cNvPr id="3" name="吹き出し: 四角形 2">
            <a:extLst>
              <a:ext uri="{FF2B5EF4-FFF2-40B4-BE49-F238E27FC236}">
                <a16:creationId xmlns:a16="http://schemas.microsoft.com/office/drawing/2014/main" id="{89E23921-CD23-02E0-D3FE-6BFBAA4ABAEC}"/>
              </a:ext>
            </a:extLst>
          </p:cNvPr>
          <p:cNvSpPr/>
          <p:nvPr/>
        </p:nvSpPr>
        <p:spPr>
          <a:xfrm>
            <a:off x="5871009" y="3787215"/>
            <a:ext cx="1566378" cy="249826"/>
          </a:xfrm>
          <a:prstGeom prst="wedgeRectCallout">
            <a:avLst>
              <a:gd name="adj1" fmla="val 9609"/>
              <a:gd name="adj2" fmla="val -71821"/>
            </a:avLst>
          </a:prstGeom>
          <a:solidFill>
            <a:srgbClr val="07756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00"/>
              </a:lnSpc>
            </a:pPr>
            <a:r>
              <a:rPr lang="en-US" altLang="ja-JP" sz="1400" dirty="0">
                <a:latin typeface="Aptos" panose="020B0004020202020204" pitchFamily="34" charset="0"/>
              </a:rPr>
              <a:t>SA2-3 B</a:t>
            </a:r>
            <a:r>
              <a:rPr kumimoji="1" lang="en-US" altLang="ja-JP" sz="1400" dirty="0">
                <a:latin typeface="Aptos" panose="020B0004020202020204" pitchFamily="34" charset="0"/>
              </a:rPr>
              <a:t>reakout</a:t>
            </a:r>
            <a:endParaRPr kumimoji="1" lang="ja-JP" altLang="en-US" sz="1400" dirty="0">
              <a:latin typeface="Aptos" panose="020B0004020202020204" pitchFamily="34" charset="0"/>
            </a:endParaRPr>
          </a:p>
        </p:txBody>
      </p:sp>
      <p:sp>
        <p:nvSpPr>
          <p:cNvPr id="4" name="吹き出し: 四角形 3">
            <a:extLst>
              <a:ext uri="{FF2B5EF4-FFF2-40B4-BE49-F238E27FC236}">
                <a16:creationId xmlns:a16="http://schemas.microsoft.com/office/drawing/2014/main" id="{34348384-0866-A240-4FA5-FAE39E7368F8}"/>
              </a:ext>
            </a:extLst>
          </p:cNvPr>
          <p:cNvSpPr/>
          <p:nvPr/>
        </p:nvSpPr>
        <p:spPr>
          <a:xfrm>
            <a:off x="8747505" y="4971506"/>
            <a:ext cx="925504" cy="495878"/>
          </a:xfrm>
          <a:prstGeom prst="wedgeRectCallout">
            <a:avLst>
              <a:gd name="adj1" fmla="val -8788"/>
              <a:gd name="adj2" fmla="val -57302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en-US" altLang="ja-JP" sz="1400" dirty="0">
                <a:latin typeface="Aptos" panose="020B0004020202020204" pitchFamily="34" charset="0"/>
              </a:rPr>
              <a:t>SA4-3</a:t>
            </a:r>
            <a:r>
              <a:rPr kumimoji="1" lang="en-US" altLang="ja-JP" sz="1400" dirty="0">
                <a:latin typeface="Aptos" panose="020B0004020202020204" pitchFamily="34" charset="0"/>
              </a:rPr>
              <a:t> Breakout</a:t>
            </a:r>
          </a:p>
        </p:txBody>
      </p:sp>
      <p:sp>
        <p:nvSpPr>
          <p:cNvPr id="7" name="吹き出し: 四角形 6">
            <a:extLst>
              <a:ext uri="{FF2B5EF4-FFF2-40B4-BE49-F238E27FC236}">
                <a16:creationId xmlns:a16="http://schemas.microsoft.com/office/drawing/2014/main" id="{53461F24-9890-0E9A-A03D-3FF35DF8ACDA}"/>
              </a:ext>
            </a:extLst>
          </p:cNvPr>
          <p:cNvSpPr/>
          <p:nvPr/>
        </p:nvSpPr>
        <p:spPr>
          <a:xfrm>
            <a:off x="7373704" y="4973097"/>
            <a:ext cx="925505" cy="495878"/>
          </a:xfrm>
          <a:prstGeom prst="wedgeRectCallout">
            <a:avLst>
              <a:gd name="adj1" fmla="val -11509"/>
              <a:gd name="adj2" fmla="val -55375"/>
            </a:avLst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en-US" altLang="ja-JP" sz="1400" dirty="0">
                <a:latin typeface="Aptos" panose="020B0004020202020204" pitchFamily="34" charset="0"/>
              </a:rPr>
              <a:t>SA6</a:t>
            </a:r>
          </a:p>
          <a:p>
            <a:pPr algn="ctr">
              <a:lnSpc>
                <a:spcPts val="1600"/>
              </a:lnSpc>
            </a:pPr>
            <a:r>
              <a:rPr kumimoji="1" lang="en-US" altLang="ja-JP" sz="1400" dirty="0">
                <a:latin typeface="Aptos" panose="020B0004020202020204" pitchFamily="34" charset="0"/>
              </a:rPr>
              <a:t>Main</a:t>
            </a:r>
          </a:p>
        </p:txBody>
      </p:sp>
      <p:sp>
        <p:nvSpPr>
          <p:cNvPr id="9" name="吹き出し: 四角形 8">
            <a:extLst>
              <a:ext uri="{FF2B5EF4-FFF2-40B4-BE49-F238E27FC236}">
                <a16:creationId xmlns:a16="http://schemas.microsoft.com/office/drawing/2014/main" id="{962DEE1C-5F1E-DC20-CB0B-30C982CF8FC1}"/>
              </a:ext>
            </a:extLst>
          </p:cNvPr>
          <p:cNvSpPr/>
          <p:nvPr/>
        </p:nvSpPr>
        <p:spPr>
          <a:xfrm>
            <a:off x="8052780" y="7154872"/>
            <a:ext cx="1441939" cy="360406"/>
          </a:xfrm>
          <a:prstGeom prst="wedgeRectCallout">
            <a:avLst>
              <a:gd name="adj1" fmla="val -31996"/>
              <a:gd name="adj2" fmla="val -105534"/>
            </a:avLst>
          </a:prstGeom>
          <a:solidFill>
            <a:srgbClr val="06436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en-US" altLang="ja-JP" sz="1400" dirty="0">
                <a:latin typeface="Aptos" panose="020B0004020202020204" pitchFamily="34" charset="0"/>
              </a:rPr>
              <a:t>SA1</a:t>
            </a:r>
            <a:r>
              <a:rPr kumimoji="1" lang="en-US" altLang="ja-JP" sz="1400" dirty="0">
                <a:latin typeface="Aptos" panose="020B0004020202020204" pitchFamily="34" charset="0"/>
              </a:rPr>
              <a:t> </a:t>
            </a:r>
            <a:r>
              <a:rPr lang="en-US" altLang="ja-JP" sz="1400" dirty="0">
                <a:latin typeface="Aptos" panose="020B0004020202020204" pitchFamily="34" charset="0"/>
              </a:rPr>
              <a:t>B</a:t>
            </a:r>
            <a:r>
              <a:rPr kumimoji="1" lang="en-US" altLang="ja-JP" sz="1400" dirty="0">
                <a:latin typeface="Aptos" panose="020B0004020202020204" pitchFamily="34" charset="0"/>
              </a:rPr>
              <a:t>reakout</a:t>
            </a:r>
          </a:p>
        </p:txBody>
      </p:sp>
      <p:sp>
        <p:nvSpPr>
          <p:cNvPr id="13" name="吹き出し: 四角形 12">
            <a:extLst>
              <a:ext uri="{FF2B5EF4-FFF2-40B4-BE49-F238E27FC236}">
                <a16:creationId xmlns:a16="http://schemas.microsoft.com/office/drawing/2014/main" id="{EE6CD195-32D0-5599-65AC-0C199EDE2DCC}"/>
              </a:ext>
            </a:extLst>
          </p:cNvPr>
          <p:cNvSpPr/>
          <p:nvPr/>
        </p:nvSpPr>
        <p:spPr>
          <a:xfrm>
            <a:off x="7898809" y="3783051"/>
            <a:ext cx="1604513" cy="257125"/>
          </a:xfrm>
          <a:prstGeom prst="wedgeRectCallout">
            <a:avLst>
              <a:gd name="adj1" fmla="val 8258"/>
              <a:gd name="adj2" fmla="val -69756"/>
            </a:avLst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00"/>
              </a:lnSpc>
            </a:pPr>
            <a:r>
              <a:rPr kumimoji="1" lang="en-US" altLang="ja-JP" sz="1400" dirty="0">
                <a:latin typeface="Aptos" panose="020B0004020202020204" pitchFamily="34" charset="0"/>
              </a:rPr>
              <a:t>SA5 </a:t>
            </a:r>
            <a:r>
              <a:rPr kumimoji="1" lang="en-US" altLang="ja-JP" sz="1400" dirty="0" err="1">
                <a:latin typeface="Aptos" panose="020B0004020202020204" pitchFamily="34" charset="0"/>
              </a:rPr>
              <a:t>Plenary+OAM</a:t>
            </a:r>
            <a:endParaRPr kumimoji="1" lang="ja-JP" altLang="en-US" sz="1400" dirty="0">
              <a:latin typeface="Aptos" panose="020B0004020202020204" pitchFamily="34" charset="0"/>
            </a:endParaRPr>
          </a:p>
        </p:txBody>
      </p:sp>
      <p:sp>
        <p:nvSpPr>
          <p:cNvPr id="14" name="吹き出し: 四角形 13">
            <a:extLst>
              <a:ext uri="{FF2B5EF4-FFF2-40B4-BE49-F238E27FC236}">
                <a16:creationId xmlns:a16="http://schemas.microsoft.com/office/drawing/2014/main" id="{6F4874C9-99AD-2787-6774-F70B8EB3D9C0}"/>
              </a:ext>
            </a:extLst>
          </p:cNvPr>
          <p:cNvSpPr/>
          <p:nvPr/>
        </p:nvSpPr>
        <p:spPr>
          <a:xfrm>
            <a:off x="5724012" y="6715210"/>
            <a:ext cx="1566378" cy="249828"/>
          </a:xfrm>
          <a:prstGeom prst="wedgeRectCallout">
            <a:avLst>
              <a:gd name="adj1" fmla="val 7942"/>
              <a:gd name="adj2" fmla="val -78809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00"/>
              </a:lnSpc>
            </a:pPr>
            <a:r>
              <a:rPr lang="en-US" altLang="ja-JP" sz="1400" dirty="0">
                <a:latin typeface="Aptos" panose="020B0004020202020204" pitchFamily="34" charset="0"/>
              </a:rPr>
              <a:t>SA4-2 Breakout  </a:t>
            </a:r>
            <a:endParaRPr kumimoji="1" lang="en-US" altLang="ja-JP" sz="1400" dirty="0">
              <a:latin typeface="Aptos" panose="020B0004020202020204" pitchFamily="34" charset="0"/>
            </a:endParaRPr>
          </a:p>
        </p:txBody>
      </p:sp>
      <p:sp>
        <p:nvSpPr>
          <p:cNvPr id="15" name="吹き出し: 四角形 14">
            <a:extLst>
              <a:ext uri="{FF2B5EF4-FFF2-40B4-BE49-F238E27FC236}">
                <a16:creationId xmlns:a16="http://schemas.microsoft.com/office/drawing/2014/main" id="{65D8C25A-6A0C-7FE5-1E9D-63AAFC3FA6A3}"/>
              </a:ext>
            </a:extLst>
          </p:cNvPr>
          <p:cNvSpPr/>
          <p:nvPr/>
        </p:nvSpPr>
        <p:spPr>
          <a:xfrm>
            <a:off x="6507200" y="4316935"/>
            <a:ext cx="925505" cy="495878"/>
          </a:xfrm>
          <a:prstGeom prst="wedgeRectCallout">
            <a:avLst>
              <a:gd name="adj1" fmla="val -57495"/>
              <a:gd name="adj2" fmla="val 54525"/>
            </a:avLst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en-US" altLang="ja-JP" sz="1400" dirty="0">
                <a:latin typeface="Aptos" panose="020B0004020202020204" pitchFamily="34" charset="0"/>
              </a:rPr>
              <a:t>SA6</a:t>
            </a:r>
          </a:p>
          <a:p>
            <a:pPr algn="ctr">
              <a:lnSpc>
                <a:spcPts val="1600"/>
              </a:lnSpc>
            </a:pPr>
            <a:r>
              <a:rPr lang="en-US" altLang="ja-JP" sz="1400" dirty="0">
                <a:latin typeface="Aptos" panose="020B0004020202020204" pitchFamily="34" charset="0"/>
              </a:rPr>
              <a:t>Breakout</a:t>
            </a:r>
            <a:endParaRPr kumimoji="1" lang="en-US" altLang="ja-JP" sz="1400" dirty="0">
              <a:latin typeface="Aptos" panose="020B0004020202020204" pitchFamily="34" charset="0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45F11114-DC13-8DE2-5219-27552F6CE05F}"/>
              </a:ext>
            </a:extLst>
          </p:cNvPr>
          <p:cNvSpPr/>
          <p:nvPr/>
        </p:nvSpPr>
        <p:spPr>
          <a:xfrm>
            <a:off x="7038868" y="1168725"/>
            <a:ext cx="1142065" cy="905011"/>
          </a:xfrm>
          <a:prstGeom prst="rect">
            <a:avLst/>
          </a:prstGeom>
          <a:noFill/>
          <a:ln w="38100">
            <a:solidFill>
              <a:srgbClr val="C32323">
                <a:alpha val="50196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57D38CC6-870D-25C9-2439-39FE8C704D56}"/>
              </a:ext>
            </a:extLst>
          </p:cNvPr>
          <p:cNvSpPr/>
          <p:nvPr/>
        </p:nvSpPr>
        <p:spPr>
          <a:xfrm>
            <a:off x="5649272" y="4159224"/>
            <a:ext cx="804160" cy="1241511"/>
          </a:xfrm>
          <a:prstGeom prst="rect">
            <a:avLst/>
          </a:prstGeom>
          <a:noFill/>
          <a:ln w="38100">
            <a:solidFill>
              <a:srgbClr val="077568">
                <a:alpha val="50196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6936BA60-BC88-A116-6015-BBB0CFA17D61}"/>
              </a:ext>
            </a:extLst>
          </p:cNvPr>
          <p:cNvSpPr/>
          <p:nvPr/>
        </p:nvSpPr>
        <p:spPr>
          <a:xfrm>
            <a:off x="7484135" y="5980929"/>
            <a:ext cx="1737839" cy="1000761"/>
          </a:xfrm>
          <a:prstGeom prst="rect">
            <a:avLst/>
          </a:prstGeom>
          <a:noFill/>
          <a:ln w="38100">
            <a:solidFill>
              <a:srgbClr val="06436B">
                <a:alpha val="50196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B894D280-FC62-C6B2-DF9F-DF9FFBB3FFBA}"/>
              </a:ext>
            </a:extLst>
          </p:cNvPr>
          <p:cNvCxnSpPr/>
          <p:nvPr/>
        </p:nvCxnSpPr>
        <p:spPr>
          <a:xfrm flipV="1">
            <a:off x="4776555" y="4311355"/>
            <a:ext cx="0" cy="656162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吹き出し: 角を丸めた四角形 19">
            <a:extLst>
              <a:ext uri="{FF2B5EF4-FFF2-40B4-BE49-F238E27FC236}">
                <a16:creationId xmlns:a16="http://schemas.microsoft.com/office/drawing/2014/main" id="{B769D97E-3F25-FE09-836B-0FE5F94D4EBC}"/>
              </a:ext>
            </a:extLst>
          </p:cNvPr>
          <p:cNvSpPr/>
          <p:nvPr/>
        </p:nvSpPr>
        <p:spPr>
          <a:xfrm>
            <a:off x="662744" y="2275059"/>
            <a:ext cx="3236686" cy="1644383"/>
          </a:xfrm>
          <a:prstGeom prst="wedgeRoundRectCallout">
            <a:avLst>
              <a:gd name="adj1" fmla="val 94410"/>
              <a:gd name="adj2" fmla="val 27873"/>
              <a:gd name="adj3" fmla="val 16667"/>
            </a:avLst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>
                <a:latin typeface="Aptos" panose="020B0004020202020204" pitchFamily="34" charset="0"/>
              </a:rPr>
              <a:t>Please contact the meeting coordinators at the “Info. desk”, if you have any questions!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EC92FA8D-7761-6425-B658-CECD08920F9F}"/>
              </a:ext>
            </a:extLst>
          </p:cNvPr>
          <p:cNvSpPr txBox="1"/>
          <p:nvPr/>
        </p:nvSpPr>
        <p:spPr>
          <a:xfrm rot="16200000">
            <a:off x="5034488" y="3552319"/>
            <a:ext cx="756000" cy="196257"/>
          </a:xfrm>
          <a:prstGeom prst="flowChartAlternateProcess">
            <a:avLst/>
          </a:prstGeom>
          <a:solidFill>
            <a:srgbClr val="FF0066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ts val="1000"/>
              </a:lnSpc>
            </a:pPr>
            <a:r>
              <a:rPr kumimoji="1" lang="en-US" altLang="ja-JP" sz="1050" b="1" dirty="0">
                <a:solidFill>
                  <a:schemeClr val="bg1"/>
                </a:solidFill>
                <a:latin typeface="Aptos" panose="020B0004020202020204" pitchFamily="34" charset="0"/>
              </a:rPr>
              <a:t>Info. desk</a:t>
            </a:r>
            <a:endParaRPr kumimoji="1" lang="ja-JP" altLang="en-US" sz="1050" b="1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427AA75-F8B6-1D74-FCD5-FEC81E68B973}"/>
              </a:ext>
            </a:extLst>
          </p:cNvPr>
          <p:cNvSpPr txBox="1"/>
          <p:nvPr/>
        </p:nvSpPr>
        <p:spPr>
          <a:xfrm>
            <a:off x="5599478" y="2027323"/>
            <a:ext cx="1277909" cy="308588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noAutofit/>
          </a:bodyPr>
          <a:lstStyle/>
          <a:p>
            <a:pPr algn="ctr">
              <a:lnSpc>
                <a:spcPts val="900"/>
              </a:lnSpc>
            </a:pPr>
            <a:r>
              <a:rPr kumimoji="1" lang="en-US" altLang="ja-JP" sz="1400" b="1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Coffee break corner</a:t>
            </a:r>
            <a:endParaRPr kumimoji="1" lang="ja-JP" altLang="en-US" sz="1400" b="1" dirty="0">
              <a:solidFill>
                <a:schemeClr val="tx2">
                  <a:lumMod val="50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37" name="吹き出し: 四角形 36">
            <a:extLst>
              <a:ext uri="{FF2B5EF4-FFF2-40B4-BE49-F238E27FC236}">
                <a16:creationId xmlns:a16="http://schemas.microsoft.com/office/drawing/2014/main" id="{DC14DA39-DBFB-5398-B32F-C602071C6B85}"/>
              </a:ext>
            </a:extLst>
          </p:cNvPr>
          <p:cNvSpPr/>
          <p:nvPr/>
        </p:nvSpPr>
        <p:spPr>
          <a:xfrm>
            <a:off x="11128938" y="4357848"/>
            <a:ext cx="1367058" cy="431883"/>
          </a:xfrm>
          <a:prstGeom prst="wedgeRectCallout">
            <a:avLst>
              <a:gd name="adj1" fmla="val -64771"/>
              <a:gd name="adj2" fmla="val 37167"/>
            </a:avLst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en-US" altLang="ja-JP" sz="1400" dirty="0">
                <a:latin typeface="Aptos" panose="020B0004020202020204" pitchFamily="34" charset="0"/>
              </a:rPr>
              <a:t>SA5 OAM</a:t>
            </a:r>
          </a:p>
          <a:p>
            <a:pPr algn="ctr">
              <a:lnSpc>
                <a:spcPts val="1600"/>
              </a:lnSpc>
            </a:pPr>
            <a:r>
              <a:rPr lang="en-US" altLang="ja-JP" sz="1400" dirty="0">
                <a:latin typeface="Aptos" panose="020B0004020202020204" pitchFamily="34" charset="0"/>
              </a:rPr>
              <a:t>B</a:t>
            </a:r>
            <a:r>
              <a:rPr kumimoji="1" lang="en-US" altLang="ja-JP" sz="1400" dirty="0">
                <a:latin typeface="Aptos" panose="020B0004020202020204" pitchFamily="34" charset="0"/>
              </a:rPr>
              <a:t>reakout</a:t>
            </a:r>
          </a:p>
        </p:txBody>
      </p:sp>
      <p:sp>
        <p:nvSpPr>
          <p:cNvPr id="2" name="テキスト ボックス 9">
            <a:extLst>
              <a:ext uri="{FF2B5EF4-FFF2-40B4-BE49-F238E27FC236}">
                <a16:creationId xmlns:a16="http://schemas.microsoft.com/office/drawing/2014/main" id="{A521B9F5-9661-2EFF-2C31-88A80F8D87C8}"/>
              </a:ext>
            </a:extLst>
          </p:cNvPr>
          <p:cNvSpPr txBox="1"/>
          <p:nvPr/>
        </p:nvSpPr>
        <p:spPr>
          <a:xfrm>
            <a:off x="5877487" y="2760419"/>
            <a:ext cx="575945" cy="216000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ts val="1400"/>
              </a:lnSpc>
            </a:pPr>
            <a:r>
              <a:rPr lang="en-US" sz="1200" b="1" kern="1200" dirty="0">
                <a:solidFill>
                  <a:srgbClr val="222A35"/>
                </a:solidFill>
                <a:effectLst/>
                <a:latin typeface="Aptos" panose="020B0004020202020204" pitchFamily="34" charset="0"/>
                <a:ea typeface="游明朝" panose="02020400000000000000" pitchFamily="18" charset="-128"/>
                <a:cs typeface="Times New Roman" panose="02020603050405020304" pitchFamily="18" charset="0"/>
              </a:rPr>
              <a:t>IT desk</a:t>
            </a:r>
            <a:endParaRPr lang="ja-JP" sz="105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542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3355F37F-CF57-3E13-4FE0-1FB9E3A4916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122" y="0"/>
            <a:ext cx="8141504" cy="7561263"/>
          </a:xfrm>
          <a:prstGeom prst="rect">
            <a:avLst/>
          </a:prstGeom>
        </p:spPr>
      </p:pic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71F445FF-D759-AC1A-DFA5-E7541BA0D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63526" y="7297048"/>
            <a:ext cx="479424" cy="235640"/>
          </a:xfrm>
        </p:spPr>
        <p:txBody>
          <a:bodyPr/>
          <a:lstStyle/>
          <a:p>
            <a:fld id="{42B882FD-D4AF-408D-92CF-3B44AFA55D63}" type="slidenum">
              <a:rPr kumimoji="1" lang="ja-JP" altLang="en-US" smtClean="0"/>
              <a:pPr/>
              <a:t>7</a:t>
            </a:fld>
            <a:endParaRPr kumimoji="1" lang="ja-JP" altLang="en-US" dirty="0"/>
          </a:p>
        </p:txBody>
      </p:sp>
      <p:sp>
        <p:nvSpPr>
          <p:cNvPr id="11" name="タイトル 1">
            <a:extLst>
              <a:ext uri="{FF2B5EF4-FFF2-40B4-BE49-F238E27FC236}">
                <a16:creationId xmlns:a16="http://schemas.microsoft.com/office/drawing/2014/main" id="{943513AE-A7C7-8C5E-8806-6BEA7FC4A895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2862506" cy="1644383"/>
          </a:xfrm>
          <a:prstGeom prst="rect">
            <a:avLst/>
          </a:prstGeom>
        </p:spPr>
        <p:txBody>
          <a:bodyPr vert="horz" lIns="104306" tIns="52153" rIns="104306" bIns="52153" rtlCol="0" anchor="ctr">
            <a:noAutofit/>
          </a:bodyPr>
          <a:lstStyle>
            <a:lvl1pPr algn="ctr" defTabSz="1043080" rtl="0" eaLnBrk="1" latinLnBrk="0" hangingPunct="1">
              <a:spcBef>
                <a:spcPct val="0"/>
              </a:spcBef>
              <a:buNone/>
              <a:defRPr kumimoji="1" sz="5001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en-US" altLang="ja-JP" sz="4000" b="1" dirty="0">
                <a:latin typeface="Aptos" panose="020B0004020202020204" pitchFamily="34" charset="0"/>
              </a:rPr>
              <a:t>Meeting rooms (3F) </a:t>
            </a:r>
            <a:endParaRPr lang="ja-JP" altLang="en-US" sz="4000" b="1" dirty="0">
              <a:latin typeface="Aptos" panose="020B0004020202020204" pitchFamily="34" charset="0"/>
            </a:endParaRPr>
          </a:p>
        </p:txBody>
      </p:sp>
      <p:sp>
        <p:nvSpPr>
          <p:cNvPr id="14" name="吹き出し: 四角形 13">
            <a:extLst>
              <a:ext uri="{FF2B5EF4-FFF2-40B4-BE49-F238E27FC236}">
                <a16:creationId xmlns:a16="http://schemas.microsoft.com/office/drawing/2014/main" id="{10E5C7F7-3625-9B21-9297-4099C2BA4E98}"/>
              </a:ext>
            </a:extLst>
          </p:cNvPr>
          <p:cNvSpPr/>
          <p:nvPr/>
        </p:nvSpPr>
        <p:spPr>
          <a:xfrm>
            <a:off x="5858868" y="5976517"/>
            <a:ext cx="1127673" cy="399226"/>
          </a:xfrm>
          <a:prstGeom prst="wedgeRectCallout">
            <a:avLst>
              <a:gd name="adj1" fmla="val -15599"/>
              <a:gd name="adj2" fmla="val -95816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kumimoji="1" lang="en-US" altLang="ja-JP" sz="1400" dirty="0">
                <a:latin typeface="Aptos" panose="020B0004020202020204" pitchFamily="34" charset="0"/>
              </a:rPr>
              <a:t>SA4</a:t>
            </a:r>
            <a:endParaRPr lang="en-US" altLang="ja-JP" sz="1400" dirty="0">
              <a:latin typeface="Aptos" panose="020B0004020202020204" pitchFamily="34" charset="0"/>
            </a:endParaRPr>
          </a:p>
          <a:p>
            <a:pPr algn="ctr">
              <a:lnSpc>
                <a:spcPts val="1600"/>
              </a:lnSpc>
            </a:pPr>
            <a:r>
              <a:rPr kumimoji="1" lang="en-US" altLang="ja-JP" sz="1400" dirty="0">
                <a:latin typeface="Aptos" panose="020B0004020202020204" pitchFamily="34" charset="0"/>
              </a:rPr>
              <a:t>Main</a:t>
            </a:r>
          </a:p>
        </p:txBody>
      </p:sp>
      <p:sp>
        <p:nvSpPr>
          <p:cNvPr id="16" name="吹き出し: 四角形 15">
            <a:extLst>
              <a:ext uri="{FF2B5EF4-FFF2-40B4-BE49-F238E27FC236}">
                <a16:creationId xmlns:a16="http://schemas.microsoft.com/office/drawing/2014/main" id="{3F8583C8-5DE7-F3B1-D87D-085B5EF34FCC}"/>
              </a:ext>
            </a:extLst>
          </p:cNvPr>
          <p:cNvSpPr/>
          <p:nvPr/>
        </p:nvSpPr>
        <p:spPr>
          <a:xfrm>
            <a:off x="7402353" y="5964527"/>
            <a:ext cx="1127673" cy="399226"/>
          </a:xfrm>
          <a:prstGeom prst="wedgeRectCallout">
            <a:avLst>
              <a:gd name="adj1" fmla="val -14389"/>
              <a:gd name="adj2" fmla="val -97525"/>
            </a:avLst>
          </a:prstGeom>
          <a:solidFill>
            <a:srgbClr val="07756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en-US" altLang="ja-JP" sz="1400" dirty="0">
                <a:latin typeface="Aptos" panose="020B0004020202020204" pitchFamily="34" charset="0"/>
              </a:rPr>
              <a:t>SA2-2</a:t>
            </a:r>
            <a:endParaRPr kumimoji="1" lang="en-US" altLang="ja-JP" sz="1400" dirty="0">
              <a:latin typeface="Aptos" panose="020B0004020202020204" pitchFamily="34" charset="0"/>
            </a:endParaRPr>
          </a:p>
          <a:p>
            <a:pPr algn="ctr">
              <a:lnSpc>
                <a:spcPts val="1600"/>
              </a:lnSpc>
            </a:pPr>
            <a:r>
              <a:rPr lang="en-US" altLang="ja-JP" sz="1400" dirty="0">
                <a:latin typeface="Aptos" panose="020B0004020202020204" pitchFamily="34" charset="0"/>
              </a:rPr>
              <a:t>Breakout </a:t>
            </a:r>
            <a:endParaRPr kumimoji="1" lang="en-US" altLang="ja-JP" sz="1400" dirty="0">
              <a:latin typeface="Aptos" panose="020B0004020202020204" pitchFamily="34" charset="0"/>
            </a:endParaRPr>
          </a:p>
        </p:txBody>
      </p:sp>
      <p:sp>
        <p:nvSpPr>
          <p:cNvPr id="3" name="吹き出し: 四角形 2">
            <a:extLst>
              <a:ext uri="{FF2B5EF4-FFF2-40B4-BE49-F238E27FC236}">
                <a16:creationId xmlns:a16="http://schemas.microsoft.com/office/drawing/2014/main" id="{3ACB544F-ACCA-C33D-81E7-F850A446B346}"/>
              </a:ext>
            </a:extLst>
          </p:cNvPr>
          <p:cNvSpPr/>
          <p:nvPr/>
        </p:nvSpPr>
        <p:spPr>
          <a:xfrm>
            <a:off x="8983938" y="2064635"/>
            <a:ext cx="1021122" cy="479698"/>
          </a:xfrm>
          <a:prstGeom prst="wedgeRectCallout">
            <a:avLst>
              <a:gd name="adj1" fmla="val -6879"/>
              <a:gd name="adj2" fmla="val -92406"/>
            </a:avLst>
          </a:prstGeom>
          <a:solidFill>
            <a:srgbClr val="06436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en-US" altLang="ja-JP" sz="1400" dirty="0">
                <a:latin typeface="Aptos" panose="020B0004020202020204" pitchFamily="34" charset="0"/>
              </a:rPr>
              <a:t>SA1</a:t>
            </a:r>
            <a:endParaRPr kumimoji="1" lang="en-US" altLang="ja-JP" sz="1400" dirty="0">
              <a:latin typeface="Aptos" panose="020B0004020202020204" pitchFamily="34" charset="0"/>
            </a:endParaRPr>
          </a:p>
          <a:p>
            <a:pPr algn="ctr">
              <a:lnSpc>
                <a:spcPts val="1600"/>
              </a:lnSpc>
            </a:pPr>
            <a:r>
              <a:rPr lang="en-US" altLang="ja-JP" sz="1400" dirty="0">
                <a:latin typeface="Aptos" panose="020B0004020202020204" pitchFamily="34" charset="0"/>
              </a:rPr>
              <a:t>Main</a:t>
            </a:r>
            <a:endParaRPr kumimoji="1" lang="en-US" altLang="ja-JP" sz="1400" dirty="0">
              <a:latin typeface="Aptos" panose="020B0004020202020204" pitchFamily="34" charset="0"/>
            </a:endParaRPr>
          </a:p>
        </p:txBody>
      </p:sp>
      <p:sp>
        <p:nvSpPr>
          <p:cNvPr id="4" name="吹き出し: 四角形 3">
            <a:extLst>
              <a:ext uri="{FF2B5EF4-FFF2-40B4-BE49-F238E27FC236}">
                <a16:creationId xmlns:a16="http://schemas.microsoft.com/office/drawing/2014/main" id="{B3490901-35C4-0134-8DD7-A1AE7872D83A}"/>
              </a:ext>
            </a:extLst>
          </p:cNvPr>
          <p:cNvSpPr/>
          <p:nvPr/>
        </p:nvSpPr>
        <p:spPr>
          <a:xfrm>
            <a:off x="6495420" y="717812"/>
            <a:ext cx="1264878" cy="479698"/>
          </a:xfrm>
          <a:prstGeom prst="wedgeRectCallout">
            <a:avLst>
              <a:gd name="adj1" fmla="val -4766"/>
              <a:gd name="adj2" fmla="val 46295"/>
            </a:avLst>
          </a:prstGeom>
          <a:solidFill>
            <a:srgbClr val="07756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en-US" altLang="ja-JP" sz="1400" dirty="0">
                <a:latin typeface="Aptos" panose="020B0004020202020204" pitchFamily="34" charset="0"/>
              </a:rPr>
              <a:t>SA2</a:t>
            </a:r>
            <a:r>
              <a:rPr kumimoji="1" lang="en-US" altLang="ja-JP" sz="1400" dirty="0">
                <a:latin typeface="Aptos" panose="020B0004020202020204" pitchFamily="34" charset="0"/>
              </a:rPr>
              <a:t> </a:t>
            </a:r>
          </a:p>
          <a:p>
            <a:pPr algn="ctr">
              <a:lnSpc>
                <a:spcPts val="1600"/>
              </a:lnSpc>
            </a:pPr>
            <a:r>
              <a:rPr lang="en-US" altLang="ja-JP" sz="1400" dirty="0">
                <a:latin typeface="Aptos" panose="020B0004020202020204" pitchFamily="34" charset="0"/>
              </a:rPr>
              <a:t>Main</a:t>
            </a:r>
            <a:endParaRPr kumimoji="1" lang="en-US" altLang="ja-JP" sz="1400" dirty="0">
              <a:latin typeface="Aptos" panose="020B0004020202020204" pitchFamily="34" charset="0"/>
            </a:endParaRPr>
          </a:p>
        </p:txBody>
      </p:sp>
      <p:sp>
        <p:nvSpPr>
          <p:cNvPr id="13" name="吹き出し: 四角形 12">
            <a:extLst>
              <a:ext uri="{FF2B5EF4-FFF2-40B4-BE49-F238E27FC236}">
                <a16:creationId xmlns:a16="http://schemas.microsoft.com/office/drawing/2014/main" id="{61956EC7-76A7-8A28-2D48-3A1C9B01E1C8}"/>
              </a:ext>
            </a:extLst>
          </p:cNvPr>
          <p:cNvSpPr/>
          <p:nvPr/>
        </p:nvSpPr>
        <p:spPr>
          <a:xfrm>
            <a:off x="8968698" y="5956940"/>
            <a:ext cx="1108647" cy="444880"/>
          </a:xfrm>
          <a:prstGeom prst="wedgeRectCallout">
            <a:avLst>
              <a:gd name="adj1" fmla="val -8290"/>
              <a:gd name="adj2" fmla="val -104399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en-US" altLang="ja-JP" sz="1400" dirty="0">
                <a:latin typeface="Aptos" panose="020B0004020202020204" pitchFamily="34" charset="0"/>
              </a:rPr>
              <a:t>SA3</a:t>
            </a:r>
            <a:endParaRPr kumimoji="1" lang="en-US" altLang="ja-JP" sz="1400" dirty="0">
              <a:latin typeface="Aptos" panose="020B0004020202020204" pitchFamily="34" charset="0"/>
            </a:endParaRPr>
          </a:p>
          <a:p>
            <a:pPr algn="ctr">
              <a:lnSpc>
                <a:spcPts val="1600"/>
              </a:lnSpc>
            </a:pPr>
            <a:r>
              <a:rPr kumimoji="1" lang="en-US" altLang="ja-JP" sz="1400" dirty="0">
                <a:latin typeface="Aptos" panose="020B0004020202020204" pitchFamily="34" charset="0"/>
              </a:rPr>
              <a:t>Main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03CBBD4B-BBD6-EFC6-6B85-A177544DC1A3}"/>
              </a:ext>
            </a:extLst>
          </p:cNvPr>
          <p:cNvSpPr txBox="1"/>
          <p:nvPr/>
        </p:nvSpPr>
        <p:spPr>
          <a:xfrm rot="16200000">
            <a:off x="4787758" y="3273862"/>
            <a:ext cx="720000" cy="196257"/>
          </a:xfrm>
          <a:prstGeom prst="flowChartAlternateProcess">
            <a:avLst/>
          </a:prstGeom>
          <a:solidFill>
            <a:srgbClr val="FF0066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ts val="1000"/>
              </a:lnSpc>
            </a:pPr>
            <a:r>
              <a:rPr kumimoji="1" lang="en-US" altLang="ja-JP" sz="1050" b="1" dirty="0">
                <a:solidFill>
                  <a:schemeClr val="bg1"/>
                </a:solidFill>
                <a:latin typeface="Aptos" panose="020B0004020202020204" pitchFamily="34" charset="0"/>
              </a:rPr>
              <a:t>Info. desk</a:t>
            </a:r>
            <a:endParaRPr kumimoji="1" lang="ja-JP" altLang="en-US" sz="1050" b="1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2" name="吹き出し: 角を丸めた四角形 1">
            <a:extLst>
              <a:ext uri="{FF2B5EF4-FFF2-40B4-BE49-F238E27FC236}">
                <a16:creationId xmlns:a16="http://schemas.microsoft.com/office/drawing/2014/main" id="{437F98B4-FAE1-7627-42C3-3220FE75F4FF}"/>
              </a:ext>
            </a:extLst>
          </p:cNvPr>
          <p:cNvSpPr/>
          <p:nvPr/>
        </p:nvSpPr>
        <p:spPr>
          <a:xfrm>
            <a:off x="856497" y="2646642"/>
            <a:ext cx="3236686" cy="1644383"/>
          </a:xfrm>
          <a:prstGeom prst="wedgeRoundRectCallout">
            <a:avLst>
              <a:gd name="adj1" fmla="val 79167"/>
              <a:gd name="adj2" fmla="val 13071"/>
              <a:gd name="adj3" fmla="val 16667"/>
            </a:avLst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>
                <a:latin typeface="Aptos" panose="020B0004020202020204" pitchFamily="34" charset="0"/>
              </a:rPr>
              <a:t>Please contact the meeting coordinators at the “Info. desk”, if you have any questions!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0353741C-4365-7C6C-B70F-280D6496BD9C}"/>
              </a:ext>
            </a:extLst>
          </p:cNvPr>
          <p:cNvSpPr/>
          <p:nvPr/>
        </p:nvSpPr>
        <p:spPr>
          <a:xfrm>
            <a:off x="5798820" y="208885"/>
            <a:ext cx="2910839" cy="2785775"/>
          </a:xfrm>
          <a:prstGeom prst="rect">
            <a:avLst/>
          </a:prstGeom>
          <a:noFill/>
          <a:ln w="38100">
            <a:solidFill>
              <a:srgbClr val="077568">
                <a:alpha val="50196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0AD9E47E-7F03-F2B3-5C9B-26C8A9156A6F}"/>
              </a:ext>
            </a:extLst>
          </p:cNvPr>
          <p:cNvSpPr/>
          <p:nvPr/>
        </p:nvSpPr>
        <p:spPr>
          <a:xfrm>
            <a:off x="4299626" y="2132730"/>
            <a:ext cx="750003" cy="6201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82520E28-35F9-F859-BE07-1A3BBF3290F7}"/>
              </a:ext>
            </a:extLst>
          </p:cNvPr>
          <p:cNvSpPr/>
          <p:nvPr/>
        </p:nvSpPr>
        <p:spPr>
          <a:xfrm>
            <a:off x="5092226" y="2253719"/>
            <a:ext cx="576000" cy="18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3578E3CB-942D-F648-2756-E9BF91B7A97E}"/>
              </a:ext>
            </a:extLst>
          </p:cNvPr>
          <p:cNvSpPr/>
          <p:nvPr/>
        </p:nvSpPr>
        <p:spPr>
          <a:xfrm rot="16200000">
            <a:off x="3967278" y="2089315"/>
            <a:ext cx="432000" cy="180000"/>
          </a:xfrm>
          <a:prstGeom prst="rect">
            <a:avLst/>
          </a:prstGeom>
          <a:solidFill>
            <a:srgbClr val="C0BFA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C341C9B-5D24-9015-D001-4683F0DDEE26}"/>
              </a:ext>
            </a:extLst>
          </p:cNvPr>
          <p:cNvSpPr txBox="1"/>
          <p:nvPr/>
        </p:nvSpPr>
        <p:spPr>
          <a:xfrm>
            <a:off x="4318796" y="2419577"/>
            <a:ext cx="900000" cy="308588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ts val="1100"/>
              </a:lnSpc>
            </a:pPr>
            <a:r>
              <a:rPr kumimoji="1" lang="en-US" altLang="ja-JP" sz="1100" b="1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Coffee break corner</a:t>
            </a:r>
            <a:endParaRPr kumimoji="1" lang="ja-JP" altLang="en-US" sz="1100" b="1" dirty="0">
              <a:solidFill>
                <a:schemeClr val="tx2">
                  <a:lumMod val="50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CDDD4B56-ACE4-EBAF-B076-EECDB2AF6139}"/>
              </a:ext>
            </a:extLst>
          </p:cNvPr>
          <p:cNvSpPr/>
          <p:nvPr/>
        </p:nvSpPr>
        <p:spPr>
          <a:xfrm>
            <a:off x="3298523" y="1935807"/>
            <a:ext cx="756000" cy="352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100" b="1" dirty="0">
                <a:solidFill>
                  <a:schemeClr val="tx1"/>
                </a:solidFill>
                <a:latin typeface="Aptos" panose="020B0004020202020204" pitchFamily="34" charset="0"/>
              </a:rPr>
              <a:t>Smoking</a:t>
            </a:r>
          </a:p>
          <a:p>
            <a:pPr algn="ctr"/>
            <a:r>
              <a:rPr lang="en-US" altLang="ja-JP" sz="1100" b="1" dirty="0">
                <a:solidFill>
                  <a:schemeClr val="tx1"/>
                </a:solidFill>
                <a:latin typeface="Aptos" panose="020B0004020202020204" pitchFamily="34" charset="0"/>
              </a:rPr>
              <a:t>room</a:t>
            </a:r>
            <a:endParaRPr kumimoji="1" lang="ja-JP" altLang="en-US" sz="1100" b="1" dirty="0">
              <a:solidFill>
                <a:schemeClr val="tx1"/>
              </a:solidFill>
              <a:latin typeface="Aptos" panose="020B0004020202020204" pitchFamily="34" charset="0"/>
            </a:endParaRPr>
          </a:p>
        </p:txBody>
      </p:sp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6B970387-7F83-B2DF-D198-910042F3C442}"/>
              </a:ext>
            </a:extLst>
          </p:cNvPr>
          <p:cNvCxnSpPr>
            <a:cxnSpLocks/>
          </p:cNvCxnSpPr>
          <p:nvPr/>
        </p:nvCxnSpPr>
        <p:spPr>
          <a:xfrm flipH="1">
            <a:off x="3873432" y="2178420"/>
            <a:ext cx="288000" cy="0"/>
          </a:xfrm>
          <a:prstGeom prst="straightConnector1">
            <a:avLst/>
          </a:prstGeom>
          <a:ln w="19050">
            <a:solidFill>
              <a:schemeClr val="tx1"/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8FAB96DC-272A-072E-3B62-50D533FDB7CA}"/>
              </a:ext>
            </a:extLst>
          </p:cNvPr>
          <p:cNvSpPr/>
          <p:nvPr/>
        </p:nvSpPr>
        <p:spPr>
          <a:xfrm>
            <a:off x="4328155" y="2818445"/>
            <a:ext cx="360000" cy="1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1050" b="1" dirty="0">
                <a:solidFill>
                  <a:schemeClr val="tx1"/>
                </a:solidFill>
                <a:latin typeface="Aptos" panose="020B0004020202020204" pitchFamily="34" charset="0"/>
              </a:rPr>
              <a:t>Down</a:t>
            </a:r>
            <a:endParaRPr kumimoji="1" lang="ja-JP" altLang="en-US" sz="1050" b="1" dirty="0">
              <a:solidFill>
                <a:schemeClr val="tx1"/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832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1">
            <a:extLst>
              <a:ext uri="{FF2B5EF4-FFF2-40B4-BE49-F238E27FC236}">
                <a16:creationId xmlns:a16="http://schemas.microsoft.com/office/drawing/2014/main" id="{E034BE22-D644-83B3-213F-108F91528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149" y="42517"/>
            <a:ext cx="12098655" cy="1381191"/>
          </a:xfrm>
        </p:spPr>
        <p:txBody>
          <a:bodyPr>
            <a:normAutofit/>
          </a:bodyPr>
          <a:lstStyle/>
          <a:p>
            <a:r>
              <a:rPr lang="en-US" altLang="ja-JP" sz="6600" b="1" dirty="0">
                <a:latin typeface="Aptos" panose="020B0004020202020204" pitchFamily="34" charset="0"/>
              </a:rPr>
              <a:t>Wi-Fi info</a:t>
            </a:r>
            <a:endParaRPr kumimoji="1" lang="ja-JP" altLang="en-US" sz="6600" b="1" dirty="0">
              <a:latin typeface="Aptos" panose="020B0004020202020204" pitchFamily="34" charset="0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3E8AFC5-E14C-C7DB-E5D1-21FDE21BC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882FD-D4AF-408D-92CF-3B44AFA55D63}" type="slidenum">
              <a:rPr kumimoji="1" lang="ja-JP" altLang="en-US" smtClean="0"/>
              <a:pPr/>
              <a:t>8</a:t>
            </a:fld>
            <a:endParaRPr kumimoji="1" lang="ja-JP" altLang="en-US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3100B46-271F-C48D-E2AD-CD58ED9DC836}"/>
              </a:ext>
            </a:extLst>
          </p:cNvPr>
          <p:cNvSpPr txBox="1"/>
          <p:nvPr/>
        </p:nvSpPr>
        <p:spPr>
          <a:xfrm>
            <a:off x="1659991" y="2762207"/>
            <a:ext cx="10648949" cy="3477875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4400" b="1" dirty="0">
                <a:solidFill>
                  <a:schemeClr val="bg2">
                    <a:lumMod val="10000"/>
                  </a:schemeClr>
                </a:solidFill>
                <a:latin typeface="Aptos" panose="020B0004020202020204" pitchFamily="34" charset="0"/>
                <a:cs typeface="Aparajita" panose="020B0502040204020203" pitchFamily="18" charset="0"/>
              </a:rPr>
              <a:t>Wireless LAN</a:t>
            </a:r>
            <a:r>
              <a:rPr lang="ja-JP" altLang="en-US" sz="4400" b="1" dirty="0">
                <a:solidFill>
                  <a:schemeClr val="bg2">
                    <a:lumMod val="10000"/>
                  </a:schemeClr>
                </a:solidFill>
                <a:latin typeface="Aptos" panose="020B0004020202020204" pitchFamily="34" charset="0"/>
                <a:cs typeface="Aparajita" panose="020B0502040204020203" pitchFamily="18" charset="0"/>
              </a:rPr>
              <a:t>：</a:t>
            </a:r>
            <a:endParaRPr lang="en-US" altLang="ja-JP" sz="4400" b="1" dirty="0">
              <a:solidFill>
                <a:schemeClr val="bg2">
                  <a:lumMod val="10000"/>
                </a:schemeClr>
              </a:solidFill>
              <a:latin typeface="Aptos" panose="020B0004020202020204" pitchFamily="34" charset="0"/>
              <a:cs typeface="Aparajita" panose="020B0502040204020203" pitchFamily="18" charset="0"/>
            </a:endParaRPr>
          </a:p>
          <a:p>
            <a:pPr algn="ctr"/>
            <a:r>
              <a:rPr lang="en-US" altLang="ja-JP" sz="4400" dirty="0">
                <a:solidFill>
                  <a:schemeClr val="bg2">
                    <a:lumMod val="10000"/>
                  </a:schemeClr>
                </a:solidFill>
                <a:latin typeface="Aptos" panose="020B0004020202020204" pitchFamily="34" charset="0"/>
                <a:cs typeface="Aparajita" panose="020B0502040204020203" pitchFamily="18" charset="0"/>
              </a:rPr>
              <a:t>SSID: 3GPPWIFI</a:t>
            </a:r>
          </a:p>
          <a:p>
            <a:pPr algn="ctr"/>
            <a:r>
              <a:rPr lang="en-US" altLang="ja-JP" sz="4400" dirty="0">
                <a:solidFill>
                  <a:schemeClr val="bg2">
                    <a:lumMod val="10000"/>
                  </a:schemeClr>
                </a:solidFill>
                <a:latin typeface="Aptos" panose="020B0004020202020204" pitchFamily="34" charset="0"/>
                <a:cs typeface="Aparajita" panose="020B0502040204020203" pitchFamily="18" charset="0"/>
              </a:rPr>
              <a:t>Password: 3GPP3GPPM(CAPITAL LETTERS!)</a:t>
            </a:r>
            <a:br>
              <a:rPr lang="en-US" altLang="ja-JP" sz="4400" dirty="0">
                <a:solidFill>
                  <a:schemeClr val="bg2">
                    <a:lumMod val="10000"/>
                  </a:schemeClr>
                </a:solidFill>
                <a:latin typeface="Aptos" panose="020B0004020202020204" pitchFamily="34" charset="0"/>
                <a:cs typeface="Aparajita" panose="020B0502040204020203" pitchFamily="18" charset="0"/>
              </a:rPr>
            </a:br>
            <a:r>
              <a:rPr lang="en-US" altLang="ja-JP" sz="4400" dirty="0">
                <a:solidFill>
                  <a:schemeClr val="bg2">
                    <a:lumMod val="10000"/>
                  </a:schemeClr>
                </a:solidFill>
                <a:latin typeface="Aptos" panose="020B0004020202020204" pitchFamily="34" charset="0"/>
                <a:cs typeface="Aparajita" panose="020B0502040204020203" pitchFamily="18" charset="0"/>
              </a:rPr>
              <a:t>IP address: 10.10.10.10</a:t>
            </a:r>
          </a:p>
          <a:p>
            <a:pPr algn="ctr"/>
            <a:r>
              <a:rPr lang="en-US" altLang="ja-JP" sz="4400" u="sng" dirty="0">
                <a:solidFill>
                  <a:srgbClr val="FF0066"/>
                </a:solidFill>
                <a:latin typeface="Aptos" panose="020B0004020202020204" pitchFamily="34" charset="0"/>
                <a:cs typeface="Aparajita" panose="020B0502040204020203" pitchFamily="18" charset="0"/>
                <a:sym typeface="Wingdings" panose="05000000000000000000" pitchFamily="2" charset="2"/>
              </a:rPr>
              <a:t>--&gt; USUAL SETTING</a:t>
            </a:r>
            <a:endParaRPr lang="en-US" altLang="ja-JP" sz="4400" u="sng" dirty="0">
              <a:solidFill>
                <a:srgbClr val="FF0066"/>
              </a:solidFill>
              <a:latin typeface="Aptos" panose="020B0004020202020204" pitchFamily="34" charset="0"/>
              <a:cs typeface="Aparajita" panose="020B0502040204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6305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72149" y="0"/>
            <a:ext cx="12098655" cy="964708"/>
          </a:xfrm>
        </p:spPr>
        <p:txBody>
          <a:bodyPr>
            <a:noAutofit/>
          </a:bodyPr>
          <a:lstStyle/>
          <a:p>
            <a:r>
              <a:rPr lang="en-US" altLang="ja-JP" sz="6600" b="1" dirty="0">
                <a:latin typeface="Aptos" panose="020B0004020202020204" pitchFamily="34" charset="0"/>
              </a:rPr>
              <a:t>Attention, please!</a:t>
            </a:r>
            <a:endParaRPr kumimoji="1" lang="ja-JP" altLang="en-US" sz="6600" b="1" dirty="0">
              <a:latin typeface="Aptos" panose="020B0004020202020204" pitchFamily="34" charset="0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399A5C11-937A-CDB6-A1FA-346921821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882FD-D4AF-408D-92CF-3B44AFA55D63}" type="slidenum">
              <a:rPr kumimoji="1" lang="ja-JP" altLang="en-US" smtClean="0"/>
              <a:pPr/>
              <a:t>9</a:t>
            </a:fld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13742" y="1668175"/>
            <a:ext cx="13015466" cy="3908762"/>
          </a:xfrm>
          <a:prstGeom prst="rect">
            <a:avLst/>
          </a:prstGeom>
          <a:solidFill>
            <a:srgbClr val="F2F2F2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marL="457210" indent="-457210">
              <a:buFont typeface="Wingdings" pitchFamily="2" charset="2"/>
              <a:buChar char="ü"/>
            </a:pPr>
            <a:r>
              <a:rPr lang="en-US" altLang="ja-JP" sz="2800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Please </a:t>
            </a:r>
            <a:r>
              <a:rPr lang="en-US" altLang="ja-JP" sz="2800" u="sng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wear your badge at all times</a:t>
            </a:r>
            <a:r>
              <a:rPr lang="en-US" altLang="ja-JP" sz="2800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 in the venue.</a:t>
            </a:r>
          </a:p>
          <a:p>
            <a:pPr marL="457210" indent="-457210">
              <a:buClr>
                <a:schemeClr val="tx1"/>
              </a:buClr>
              <a:buFont typeface="Wingdings" pitchFamily="2" charset="2"/>
              <a:buChar char="ü"/>
            </a:pPr>
            <a:r>
              <a:rPr lang="en-US" altLang="ja-JP" sz="2800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Smoking is ONLY allowed in the smoking room. </a:t>
            </a:r>
          </a:p>
          <a:p>
            <a:pPr marL="457210" indent="-457210">
              <a:buClr>
                <a:schemeClr val="tx1"/>
              </a:buClr>
              <a:buFont typeface="Wingdings" pitchFamily="2" charset="2"/>
              <a:buChar char="ü"/>
            </a:pPr>
            <a:r>
              <a:rPr lang="en-US" altLang="ja-JP" sz="2800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Please </a:t>
            </a:r>
            <a:r>
              <a:rPr lang="en-US" altLang="ja-JP" sz="2800" u="sng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do not leave your personal belongings and PCs</a:t>
            </a:r>
            <a:r>
              <a:rPr lang="en-US" altLang="ja-JP" sz="2800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 unattended when you leave the meeting room.</a:t>
            </a:r>
          </a:p>
          <a:p>
            <a:pPr marL="457210" indent="-457210">
              <a:buFont typeface="Wingdings" pitchFamily="2" charset="2"/>
              <a:buChar char="ü"/>
            </a:pPr>
            <a:r>
              <a:rPr lang="en-US" altLang="ja-JP" sz="2800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It is possible to eat and drink inside the venue, but please </a:t>
            </a:r>
            <a:r>
              <a:rPr lang="en-US" altLang="ja-JP" sz="2800" b="1" dirty="0">
                <a:solidFill>
                  <a:srgbClr val="FF0066"/>
                </a:solidFill>
                <a:latin typeface="Aptos" panose="020B0004020202020204" pitchFamily="34" charset="0"/>
              </a:rPr>
              <a:t>throw away cans and bottles in separate designated trash bags on each floor.</a:t>
            </a:r>
          </a:p>
          <a:p>
            <a:pPr marL="457210" indent="-457210">
              <a:buFont typeface="Wingdings" pitchFamily="2" charset="2"/>
              <a:buChar char="ü"/>
            </a:pPr>
            <a:r>
              <a:rPr lang="en-US" altLang="ja-JP" sz="2800" b="1" dirty="0">
                <a:solidFill>
                  <a:srgbClr val="FF0066"/>
                </a:solidFill>
                <a:latin typeface="Aptos" panose="020B0004020202020204" pitchFamily="34" charset="0"/>
              </a:rPr>
              <a:t>No Food Delivery Services are permitted at the venue (e.g. Uber Eats),</a:t>
            </a:r>
            <a:r>
              <a:rPr lang="en-US" altLang="ja-JP" sz="2800" b="1" dirty="0">
                <a:solidFill>
                  <a:srgbClr val="FF0000"/>
                </a:solidFill>
                <a:latin typeface="Aptos" panose="020B0004020202020204" pitchFamily="34" charset="0"/>
              </a:rPr>
              <a:t> </a:t>
            </a:r>
            <a:r>
              <a:rPr lang="en-US" altLang="ja-JP" sz="2800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due to the instruction from the Public Health Center.</a:t>
            </a:r>
          </a:p>
          <a:p>
            <a:endParaRPr lang="en-US" altLang="ja-JP" sz="2400" i="1" dirty="0">
              <a:solidFill>
                <a:schemeClr val="tx2">
                  <a:lumMod val="50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BC197B9A-FC94-0521-70FE-35C5EB050C04}"/>
              </a:ext>
            </a:extLst>
          </p:cNvPr>
          <p:cNvSpPr/>
          <p:nvPr/>
        </p:nvSpPr>
        <p:spPr>
          <a:xfrm>
            <a:off x="599899" y="6280405"/>
            <a:ext cx="12385930" cy="1063151"/>
          </a:xfrm>
          <a:prstGeom prst="roundRect">
            <a:avLst/>
          </a:prstGeom>
          <a:solidFill>
            <a:srgbClr val="016296">
              <a:alpha val="7098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4625"/>
            <a:r>
              <a:rPr lang="en-US" altLang="ja-JP" sz="3200" b="1" i="1" dirty="0">
                <a:solidFill>
                  <a:schemeClr val="bg1"/>
                </a:solidFill>
                <a:latin typeface="Aptos" panose="020B0004020202020204" pitchFamily="34" charset="0"/>
              </a:rPr>
              <a:t>Please contact meeting coordinators at the “Info. desk” on each floor if you have any questions!</a:t>
            </a:r>
          </a:p>
        </p:txBody>
      </p:sp>
    </p:spTree>
    <p:extLst>
      <p:ext uri="{BB962C8B-B14F-4D97-AF65-F5344CB8AC3E}">
        <p14:creationId xmlns:p14="http://schemas.microsoft.com/office/powerpoint/2010/main" val="6789811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ウェーブ">
  <a:themeElements>
    <a:clrScheme name="ウェーブ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ウェーブ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ウェーブ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1300</Words>
  <Application>Microsoft Office PowerPoint</Application>
  <PresentationFormat>ユーザー設定</PresentationFormat>
  <Paragraphs>306</Paragraphs>
  <Slides>14</Slides>
  <Notes>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24" baseType="lpstr">
      <vt:lpstr>MS UI Gothic</vt:lpstr>
      <vt:lpstr>Yu Gothic UI</vt:lpstr>
      <vt:lpstr>Aptos</vt:lpstr>
      <vt:lpstr>Arial</vt:lpstr>
      <vt:lpstr>Calibri</vt:lpstr>
      <vt:lpstr>Candara</vt:lpstr>
      <vt:lpstr>Century</vt:lpstr>
      <vt:lpstr>Symbol</vt:lpstr>
      <vt:lpstr>Wingdings</vt:lpstr>
      <vt:lpstr>ウェーブ</vt:lpstr>
      <vt:lpstr>Welcome to Fukuoka</vt:lpstr>
      <vt:lpstr>Hakata and Fukuoka City</vt:lpstr>
      <vt:lpstr>Tourist spots of Fukuoka City</vt:lpstr>
      <vt:lpstr>Food</vt:lpstr>
      <vt:lpstr>Meeting Room</vt:lpstr>
      <vt:lpstr>Meeting rooms (2F) </vt:lpstr>
      <vt:lpstr>PowerPoint プレゼンテーション</vt:lpstr>
      <vt:lpstr>Wi-Fi info</vt:lpstr>
      <vt:lpstr>Attention, please!</vt:lpstr>
      <vt:lpstr>Trash Collection Point</vt:lpstr>
      <vt:lpstr>PowerPoint プレゼンテーション</vt:lpstr>
      <vt:lpstr>PowerPoint プレゼンテーション</vt:lpstr>
      <vt:lpstr>Please don’t miss to check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2024-05-15T02:04:48Z</dcterms:created>
  <dcterms:modified xsi:type="dcterms:W3CDTF">2025-05-12T03:22:46Z</dcterms:modified>
  <cp:contentStatus/>
</cp:coreProperties>
</file>