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6" d="100"/>
          <a:sy n="76" d="100"/>
        </p:scale>
        <p:origin x="7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53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5/27/2025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5/27/2025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C6E669-E820-0B3C-93B4-F9DFE2BF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E1536-2A50-DFA9-2BDB-0A7C6B230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4368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C4B7B-1892-ED97-A158-53901117A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78946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D9061-5BE8-1024-B5F9-10987C9E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8005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6DA0-15B0-4E5A-0F4F-0474A1D82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79707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558A5-163B-F236-3CD3-D59B7A973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88864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70C8-D85E-D488-FB80-E05FD4DB1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72460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SA3#122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4" r:id="rId2"/>
    <p:sldLayoutId id="2147483775" r:id="rId3"/>
    <p:sldLayoutId id="2147483776" r:id="rId4"/>
    <p:sldLayoutId id="2147483773" r:id="rId5"/>
    <p:sldLayoutId id="2147483771" r:id="rId6"/>
    <p:sldLayoutId id="2147483772" r:id="rId7"/>
    <p:sldLayoutId id="2147483767" r:id="rId8"/>
    <p:sldLayoutId id="2147483768" r:id="rId9"/>
    <p:sldLayoutId id="2147483769" r:id="rId10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AmbientIoT-SEC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Subtitle 6">
            <a:extLst>
              <a:ext uri="{FF2B5EF4-FFF2-40B4-BE49-F238E27FC236}">
                <a16:creationId xmlns:a16="http://schemas.microsoft.com/office/drawing/2014/main" id="{C46B7D44-BFB9-409D-BF12-B397F0F38CCC}"/>
              </a:ext>
            </a:extLst>
          </p:cNvPr>
          <p:cNvSpPr txBox="1">
            <a:spLocks/>
          </p:cNvSpPr>
          <p:nvPr/>
        </p:nvSpPr>
        <p:spPr bwMode="auto">
          <a:xfrm>
            <a:off x="3041010" y="3802310"/>
            <a:ext cx="3393346" cy="108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br>
              <a:rPr lang="en-US" altLang="en-US" sz="2000" b="1" kern="0" dirty="0"/>
            </a:br>
            <a:r>
              <a:rPr lang="en-GB" altLang="en-US" sz="1800" b="1" kern="0" dirty="0">
                <a:latin typeface="Arial" charset="0"/>
              </a:rPr>
              <a:t>Marcus Wong – OPPO</a:t>
            </a:r>
          </a:p>
          <a:p>
            <a:pPr>
              <a:lnSpc>
                <a:spcPct val="80000"/>
              </a:lnSpc>
            </a:pPr>
            <a:r>
              <a:rPr lang="en-GB" sz="1800" b="1" kern="0" dirty="0" err="1">
                <a:latin typeface="Arial" charset="0"/>
              </a:rPr>
              <a:t>Longhua</a:t>
            </a:r>
            <a:r>
              <a:rPr lang="en-GB" sz="1800" b="1" kern="0" dirty="0">
                <a:latin typeface="Arial" charset="0"/>
              </a:rPr>
              <a:t> Guo - 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kern="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89681" y="121674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5G_ProSe_Ph3_SEC Overall Plan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ED952C3B-29B9-3A43-7B59-318308FDED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7291782"/>
              </p:ext>
            </p:extLst>
          </p:nvPr>
        </p:nvGraphicFramePr>
        <p:xfrm>
          <a:off x="964162" y="1963974"/>
          <a:ext cx="6556312" cy="16906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9667">
                  <a:extLst>
                    <a:ext uri="{9D8B030D-6E8A-4147-A177-3AD203B41FA5}">
                      <a16:colId xmlns:a16="http://schemas.microsoft.com/office/drawing/2014/main" val="3469328165"/>
                    </a:ext>
                  </a:extLst>
                </a:gridCol>
                <a:gridCol w="4024604">
                  <a:extLst>
                    <a:ext uri="{9D8B030D-6E8A-4147-A177-3AD203B41FA5}">
                      <a16:colId xmlns:a16="http://schemas.microsoft.com/office/drawing/2014/main" val="1807838196"/>
                    </a:ext>
                  </a:extLst>
                </a:gridCol>
                <a:gridCol w="622041">
                  <a:extLst>
                    <a:ext uri="{9D8B030D-6E8A-4147-A177-3AD203B41FA5}">
                      <a16:colId xmlns:a16="http://schemas.microsoft.com/office/drawing/2014/main" val="3332947003"/>
                    </a:ext>
                  </a:extLst>
                </a:gridCol>
              </a:tblGrid>
              <a:tr h="338138"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Meeting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en-DK" sz="1100" dirty="0">
                          <a:effectLst/>
                        </a:rPr>
                        <a:t>TU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983492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SA3#120 (Feb 2025)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TS  skeleton, scope, terms, security requirements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3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12384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SA3#121 (April 2025)  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Additional requirements, high-level call flow for authentication and command protection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4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346366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sz="1100" dirty="0">
                          <a:effectLst/>
                        </a:rPr>
                        <a:t>SA3#12</a:t>
                      </a:r>
                      <a:r>
                        <a:rPr lang="en-US" sz="1100" dirty="0">
                          <a:effectLst/>
                        </a:rPr>
                        <a:t>2</a:t>
                      </a:r>
                      <a:r>
                        <a:rPr lang="en-DK" sz="1100" dirty="0">
                          <a:effectLst/>
                        </a:rPr>
                        <a:t> (A</a:t>
                      </a:r>
                      <a:r>
                        <a:rPr lang="en-US" sz="1100" dirty="0" err="1">
                          <a:effectLst/>
                        </a:rPr>
                        <a:t>ugust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DK" sz="1100" dirty="0">
                          <a:effectLst/>
                        </a:rPr>
                        <a:t> 2025)  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Details on authentication and command protection. Procedures on ID privacy protection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4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744437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sz="1100" dirty="0">
                          <a:effectLst/>
                        </a:rPr>
                        <a:t>SA3#12</a:t>
                      </a:r>
                      <a:r>
                        <a:rPr lang="en-US" sz="1100" dirty="0">
                          <a:effectLst/>
                        </a:rPr>
                        <a:t>2</a:t>
                      </a:r>
                      <a:r>
                        <a:rPr lang="en-DK" sz="1100" dirty="0">
                          <a:effectLst/>
                        </a:rPr>
                        <a:t> (</a:t>
                      </a:r>
                      <a:r>
                        <a:rPr lang="en-US" sz="1100" dirty="0">
                          <a:effectLst/>
                        </a:rPr>
                        <a:t>October</a:t>
                      </a:r>
                      <a:r>
                        <a:rPr lang="en-DK" sz="1100" dirty="0">
                          <a:effectLst/>
                        </a:rPr>
                        <a:t> 2025)  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Maintenance and detail update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TBD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77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022253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20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Partial requirements on device/AIOTF/ADM were agreed;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The authentication procedure for Ambient IoT devices was described;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security procedures for the information protection in command message were added.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Initial consensuses for ID privacy, including high-level direction  for group inventory and candidate solutions for individual inventory 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Coordination with SA2 on </a:t>
            </a:r>
            <a:r>
              <a:rPr lang="en-GB" sz="1400" dirty="0"/>
              <a:t>ID </a:t>
            </a:r>
            <a:r>
              <a:rPr lang="en-US" altLang="zh-CN" sz="1400" dirty="0"/>
              <a:t>privacy</a:t>
            </a:r>
            <a:r>
              <a:rPr lang="en-GB" sz="1400" dirty="0"/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8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Contentious Issue</a:t>
            </a: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/>
              </a:rPr>
              <a:t>Requirements and solutions related to security </a:t>
            </a:r>
            <a:r>
              <a:rPr lang="en-US" altLang="zh-CN" sz="1400">
                <a:solidFill>
                  <a:prstClr val="black"/>
                </a:solidFill>
                <a:latin typeface="Calibri"/>
              </a:rPr>
              <a:t>credential storage and </a:t>
            </a:r>
            <a:r>
              <a:rPr lang="en-US" altLang="zh-CN" sz="1400" dirty="0">
                <a:solidFill>
                  <a:prstClr val="black"/>
                </a:solidFill>
                <a:latin typeface="Calibri"/>
              </a:rPr>
              <a:t>processing.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Solution selection for ID privacy (espicially for individual inventory)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>
                <a:solidFill>
                  <a:prstClr val="black"/>
                </a:solidFill>
                <a:latin typeface="Calibri"/>
              </a:rPr>
              <a:t>Multiple editor’s notes added, which requires additional work to resolve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.</a:t>
            </a:r>
            <a:endParaRPr lang="en-US" altLang="zh-CN" sz="18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8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AmbientIoT</a:t>
            </a:r>
            <a:r>
              <a:rPr lang="en-US" sz="2000" dirty="0">
                <a:solidFill>
                  <a:srgbClr val="FF0000"/>
                </a:solidFill>
              </a:rPr>
              <a:t>-SEC Status after SA3#122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779636"/>
              </p:ext>
            </p:extLst>
          </p:nvPr>
        </p:nvGraphicFramePr>
        <p:xfrm>
          <a:off x="301625" y="126624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Ambient IoT Services in 5G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de-DE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AmbientIoT-SEC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Details on authentication and command protection.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ID protection solutions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SA3#121 -&gt; 3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SA3#122 -&gt; 4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altLang="zh-CN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7.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/>
              </a:rPr>
              <a:t>Sep, 2025.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AmbientIoT</a:t>
            </a:r>
            <a:r>
              <a:rPr lang="en-US" sz="2000" dirty="0">
                <a:solidFill>
                  <a:srgbClr val="FF0000"/>
                </a:solidFill>
              </a:rPr>
              <a:t>-SEC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272</Words>
  <Application>Microsoft Office PowerPoint</Application>
  <PresentationFormat>全屏显示(4:3)</PresentationFormat>
  <Paragraphs>78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SA WG3 Status Report for AmbientIoT-SEC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1335</cp:revision>
  <dcterms:created xsi:type="dcterms:W3CDTF">2008-08-30T09:32:10Z</dcterms:created>
  <dcterms:modified xsi:type="dcterms:W3CDTF">2025-05-27T10:25:48Z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2024-05-30T08:39:34Z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541d1059-9745-4f99-94e6-67daa7c79ab1</vt:lpwstr>
  </property>
  <property fmtid="{D5CDD505-2E9C-101B-9397-08002B2CF9AE}" pid="19" name="MSIP_Label_cf20372f-9ab3-4551-9149-9f9b12e2c27e_ContentBits">
    <vt:lpwstr>0</vt:lpwstr>
  </property>
</Properties>
</file>