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1"/>
  </p:notesMasterIdLst>
  <p:handoutMasterIdLst>
    <p:handoutMasterId r:id="rId12"/>
  </p:handoutMasterIdLst>
  <p:sldIdLst>
    <p:sldId id="303" r:id="rId7"/>
    <p:sldId id="793" r:id="rId8"/>
    <p:sldId id="792" r:id="rId9"/>
    <p:sldId id="794" r:id="rId10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xmlns="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89" autoAdjust="0"/>
    <p:restoredTop sz="94980" autoAdjust="0"/>
  </p:normalViewPr>
  <p:slideViewPr>
    <p:cSldViewPr snapToGrid="0">
      <p:cViewPr>
        <p:scale>
          <a:sx n="80" d="100"/>
          <a:sy n="80" d="100"/>
        </p:scale>
        <p:origin x="-652" y="-1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notesMaster" Target="notesMasters/notesMaster1.xml"/><Relationship Id="rId5" Type="http://schemas.openxmlformats.org/officeDocument/2006/relationships/customXml" Target="../customXml/item5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5/27/2025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5/27/2025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0223332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xmlns="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xmlns="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dirty="0"/>
              <a:t>SA3#116,</a:t>
            </a: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Status report for 5GSAT_Ph3_SEC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000" b="1" dirty="0"/>
              <a:t/>
            </a:r>
            <a:br>
              <a:rPr lang="en-US" altLang="en-US" sz="2000" b="1" dirty="0"/>
            </a:br>
            <a:r>
              <a:rPr lang="en-GB" altLang="en-US" sz="1800" b="1" dirty="0">
                <a:latin typeface="Arial" charset="0"/>
              </a:rPr>
              <a:t>Wei </a:t>
            </a:r>
            <a:r>
              <a:rPr lang="en-GB" altLang="en-US" sz="1800" b="1" dirty="0" smtClean="0">
                <a:latin typeface="Arial" charset="0"/>
              </a:rPr>
              <a:t>Zhou, CATT</a:t>
            </a:r>
          </a:p>
          <a:p>
            <a:pPr>
              <a:lnSpc>
                <a:spcPct val="80000"/>
              </a:lnSpc>
            </a:pPr>
            <a:r>
              <a:rPr lang="en-GB" altLang="en-US" sz="1800" b="1" dirty="0">
                <a:latin typeface="Arial" charset="0"/>
              </a:rPr>
              <a:t>Bhatt Rakshesh P., Nokia</a:t>
            </a:r>
            <a:endParaRPr lang="en-US" altLang="en-US" sz="2000" dirty="0" smtClean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342900" indent="-342900">
              <a:buFont typeface="Symbol" panose="05050102010706020507" pitchFamily="18" charset="2"/>
              <a:buChar char=""/>
            </a:pPr>
            <a:r>
              <a:rPr lang="en-CA" altLang="zh-CN" sz="1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Meeting plan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Meeting 1 (</a:t>
            </a:r>
            <a:r>
              <a:rPr lang="en-US" altLang="zh-CN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SA3#120 2025-02-17  2025-02-21 </a:t>
            </a: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Athens, GR)</a:t>
            </a:r>
          </a:p>
          <a:p>
            <a:pPr marL="685800" lvl="2" indent="0">
              <a:buNone/>
            </a:pPr>
            <a:r>
              <a:rPr lang="en-US" altLang="zh-CN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TS </a:t>
            </a: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skeleton + </a:t>
            </a:r>
            <a:r>
              <a:rPr lang="en-US" altLang="zh-CN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Content</a:t>
            </a:r>
            <a:endParaRPr lang="en-US" altLang="zh-CN" sz="12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sv-SE" altLang="zh-CN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Meeting 2 </a:t>
            </a:r>
            <a:r>
              <a:rPr lang="sv-SE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(</a:t>
            </a:r>
            <a:r>
              <a:rPr lang="sv-SE" altLang="zh-CN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SA3#121  2025-04-07  2025-04-11 </a:t>
            </a:r>
            <a:r>
              <a:rPr lang="sv-SE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Goteborg, SE</a:t>
            </a:r>
            <a:r>
              <a:rPr lang="en-US" altLang="zh-CN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)</a:t>
            </a:r>
            <a:endParaRPr lang="en-US" altLang="zh-CN" sz="12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85800" lvl="2" indent="0">
              <a:buNone/>
            </a:pP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TS skeleton + </a:t>
            </a:r>
            <a:r>
              <a:rPr lang="en-US" altLang="zh-CN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Content</a:t>
            </a:r>
            <a:endParaRPr lang="en-US" altLang="zh-CN" sz="12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Meeting </a:t>
            </a:r>
            <a:r>
              <a:rPr lang="en-US" altLang="zh-CN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3 </a:t>
            </a: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(</a:t>
            </a:r>
            <a:r>
              <a:rPr lang="en-US" altLang="zh-CN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SA3#122  2025-05-19  2025-05-23 </a:t>
            </a: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Fukuoka, JP)</a:t>
            </a:r>
          </a:p>
          <a:p>
            <a:pPr marL="685800" lvl="2" indent="0">
              <a:buNone/>
            </a:pP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Content finalization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endParaRPr lang="en-US" altLang="zh-CN" sz="1200" dirty="0"/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3 TUs planned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5GSAT_Ph3_SEC </a:t>
            </a:r>
            <a:r>
              <a:rPr lang="en-US" sz="2400" dirty="0" smtClean="0">
                <a:solidFill>
                  <a:srgbClr val="FF0000"/>
                </a:solidFill>
              </a:rPr>
              <a:t>overall </a:t>
            </a:r>
            <a:r>
              <a:rPr lang="en-US" sz="2400" dirty="0">
                <a:solidFill>
                  <a:srgbClr val="FF0000"/>
                </a:solidFill>
              </a:rPr>
              <a:t>plan</a:t>
            </a:r>
          </a:p>
        </p:txBody>
      </p:sp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200" b="1" dirty="0"/>
              <a:t>New definitions have been set.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200" b="1" dirty="0"/>
              <a:t>Security for Store and Forward Satellite operation is organized in a new annex.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200" b="1" dirty="0"/>
              <a:t>Normative content is in the "General" sub clause.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200" b="1" dirty="0"/>
              <a:t>Security aspects of Split MME architecture are in an informative sub clause.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200" b="1" dirty="0"/>
              <a:t>Security aspects of Full EPC in each satellite are in an informative sub clause.</a:t>
            </a:r>
            <a:endParaRPr lang="en-US" altLang="zh-CN" sz="1200" b="1" dirty="0" smtClean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de-DE" sz="1200" b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smtClean="0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200" b="1" dirty="0">
                <a:solidFill>
                  <a:prstClr val="black"/>
                </a:solidFill>
              </a:rPr>
              <a:t>None</a:t>
            </a:r>
            <a:endParaRPr lang="en-US" altLang="de-DE" sz="1200" b="1" dirty="0" smtClean="0">
              <a:solidFill>
                <a:prstClr val="black"/>
              </a:solidFill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de-DE" sz="1200" b="1" dirty="0" smtClean="0">
              <a:solidFill>
                <a:prstClr val="black"/>
              </a:solidFill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6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Contentious </a:t>
            </a: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Issue</a:t>
            </a:r>
            <a:r>
              <a:rPr kumimoji="0" 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r>
              <a:rPr lang="en-US" sz="1200" b="1" dirty="0" smtClean="0">
                <a:solidFill>
                  <a:prstClr val="black"/>
                </a:solidFill>
              </a:rPr>
              <a:t>None</a:t>
            </a:r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endParaRPr lang="en-US" sz="1200" b="1" dirty="0">
              <a:solidFill>
                <a:prstClr val="black"/>
              </a:solidFill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en-US" altLang="zh-CN" sz="16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Risks</a:t>
            </a:r>
            <a:r>
              <a:rPr kumimoji="0" lang="en-US" altLang="zh-CN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None identified</a:t>
            </a: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5GSAT_Ph3_SEC status </a:t>
            </a:r>
            <a:r>
              <a:rPr lang="en-US" sz="2000" dirty="0">
                <a:solidFill>
                  <a:srgbClr val="FF0000"/>
                </a:solidFill>
              </a:rPr>
              <a:t>after </a:t>
            </a:r>
            <a:r>
              <a:rPr lang="en-US" sz="2000" dirty="0" smtClean="0">
                <a:solidFill>
                  <a:srgbClr val="FF0000"/>
                </a:solidFill>
              </a:rPr>
              <a:t>SA3#120</a:t>
            </a:r>
            <a:endParaRPr lang="en-US" sz="2000" dirty="0">
              <a:solidFill>
                <a:srgbClr val="FF0000"/>
              </a:solidFill>
            </a:endParaRPr>
          </a:p>
        </p:txBody>
      </p:sp>
      <p:graphicFrame>
        <p:nvGraphicFramePr>
          <p:cNvPr id="5" name="Table 5">
            <a:extLst>
              <a:ext uri="{FF2B5EF4-FFF2-40B4-BE49-F238E27FC236}">
                <a16:creationId xmlns=""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3641019"/>
              </p:ext>
            </p:extLst>
          </p:nvPr>
        </p:nvGraphicFramePr>
        <p:xfrm>
          <a:off x="217805" y="1279843"/>
          <a:ext cx="8687186" cy="68834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64644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0308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+mj-lt"/>
                          <a:ea typeface="Arial Unicode MS" panose="020B0604020202020204" pitchFamily="34" charset="-122"/>
                          <a:cs typeface="Arial" panose="020B0604020202020204" pitchFamily="34" charset="0"/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1060065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Security Aspects of 5G Satellite Access Phase 3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5GSAT_Ph3_SEC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Rel-19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June</a:t>
                      </a:r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-2025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35%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Arial Unicode MS" panose="020B0604020202020204" pitchFamily="34" charset="-122"/>
                          <a:cs typeface="Arial" panose="020B0604020202020204" pitchFamily="34" charset="0"/>
                        </a:rPr>
                        <a:t>100%</a:t>
                      </a:r>
                      <a:endParaRPr lang="en-GB" sz="12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Arial Unicode MS" panose="020B0604020202020204" pitchFamily="34" charset="-122"/>
                        <a:cs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TS 33.401</a:t>
                      </a:r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45606" y="1234118"/>
            <a:ext cx="8554481" cy="4486198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Pending issues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400" dirty="0" smtClean="0"/>
              <a:t>None</a:t>
            </a:r>
            <a:endParaRPr lang="en-US" altLang="de-DE" sz="1400" dirty="0" smtClean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400" dirty="0" smtClean="0"/>
              <a:t>None</a:t>
            </a:r>
            <a:endParaRPr lang="en-US" sz="14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400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 smtClean="0"/>
              <a:t>TUs </a:t>
            </a:r>
            <a:r>
              <a:rPr lang="en-GB" sz="1600" b="1" dirty="0"/>
              <a:t>consumed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400" dirty="0" smtClean="0"/>
              <a:t>3 TUs used by </a:t>
            </a:r>
            <a:r>
              <a:rPr lang="en-GB" altLang="zh-CN" sz="1400" dirty="0"/>
              <a:t>SA3#1</a:t>
            </a:r>
            <a:r>
              <a:rPr lang="en-US" altLang="zh-CN" sz="1400" dirty="0" smtClean="0"/>
              <a:t>20,</a:t>
            </a:r>
            <a:r>
              <a:rPr lang="en-GB" altLang="zh-CN" sz="1400" smtClean="0"/>
              <a:t> </a:t>
            </a:r>
            <a:r>
              <a:rPr lang="en-GB" altLang="zh-CN" sz="1400" dirty="0"/>
              <a:t>SA3#1</a:t>
            </a:r>
            <a:r>
              <a:rPr lang="en-US" altLang="zh-CN" sz="1400" dirty="0"/>
              <a:t>21</a:t>
            </a:r>
            <a:r>
              <a:rPr lang="en-GB" altLang="zh-CN" sz="1400" dirty="0"/>
              <a:t> </a:t>
            </a:r>
            <a:r>
              <a:rPr lang="en-GB" altLang="zh-CN" sz="1400" dirty="0" smtClean="0"/>
              <a:t>and SA3#1</a:t>
            </a:r>
            <a:r>
              <a:rPr lang="en-US" altLang="zh-CN" sz="1400" dirty="0" smtClean="0"/>
              <a:t>22</a:t>
            </a:r>
            <a:endParaRPr lang="en-GB" sz="14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b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remaining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400" dirty="0"/>
              <a:t>None</a:t>
            </a:r>
            <a:endParaRPr lang="en-GB" sz="1400" dirty="0" smtClean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600" b="1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6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Plan </a:t>
            </a: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for completion</a:t>
            </a:r>
            <a:endParaRPr kumimoji="0" lang="de-DE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r>
              <a:rPr lang="en-US" sz="1400" dirty="0">
                <a:solidFill>
                  <a:prstClr val="black"/>
                </a:solidFill>
              </a:rPr>
              <a:t>None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67375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5GSAT_Ph3_SEC </a:t>
            </a:r>
            <a:r>
              <a:rPr lang="en-US" sz="2000" dirty="0" smtClean="0">
                <a:solidFill>
                  <a:srgbClr val="FF0000"/>
                </a:solidFill>
              </a:rPr>
              <a:t>pending </a:t>
            </a:r>
            <a:r>
              <a:rPr lang="en-US" sz="2000" dirty="0">
                <a:solidFill>
                  <a:srgbClr val="FF0000"/>
                </a:solidFill>
              </a:rPr>
              <a:t>work and plan for completion</a:t>
            </a:r>
          </a:p>
        </p:txBody>
      </p:sp>
    </p:spTree>
    <p:extLst>
      <p:ext uri="{BB962C8B-B14F-4D97-AF65-F5344CB8AC3E}">
        <p14:creationId xmlns:p14="http://schemas.microsoft.com/office/powerpoint/2010/main" val="295450083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haredContentType xmlns="Microsoft.SharePoint.Taxonomy.ContentTypeSync" SourceId="34c87397-5fc1-491e-85e7-d6110dbe9cbd" ContentTypeId="0x0101" PreviousValue="false"/>
</file>

<file path=customXml/item3.xml><?xml version="1.0" encoding="utf-8"?>
<?mso-contentType ?>
<spe:Receivers xmlns:spe="http://schemas.microsoft.com/sharepoint/events"/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Props1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5.xml><?xml version="1.0" encoding="utf-8"?>
<ds:datastoreItem xmlns:ds="http://schemas.openxmlformats.org/officeDocument/2006/customXml" ds:itemID="{1DD099C7-CF44-471D-B7DF-D246DF2BD038}">
  <ds:schemaRefs>
    <ds:schemaRef ds:uri="http://schemas.microsoft.com/office/2006/metadata/properties"/>
    <ds:schemaRef ds:uri="http://schemas.microsoft.com/office/infopath/2007/PartnerControls"/>
    <ds:schemaRef ds:uri="71c5aaf6-e6ce-465b-b873-5148d2a4c10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8614</TotalTime>
  <Words>202</Words>
  <Application>Microsoft Office PowerPoint</Application>
  <PresentationFormat>全屏显示(4:3)</PresentationFormat>
  <Paragraphs>69</Paragraphs>
  <Slides>4</Slides>
  <Notes>4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5" baseType="lpstr">
      <vt:lpstr>Office Theme</vt:lpstr>
      <vt:lpstr>SA WG3 Status report for 5GSAT_Ph3_SEC</vt:lpstr>
      <vt:lpstr>PowerPoint 演示文稿</vt:lpstr>
      <vt:lpstr>PowerPoint 演示文稿</vt:lpstr>
      <vt:lpstr>PowerPoint 演示文稿</vt:lpstr>
    </vt:vector>
  </TitlesOfParts>
  <Company>3GPP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Zhou Wei</cp:lastModifiedBy>
  <cp:revision>1335</cp:revision>
  <dcterms:created xsi:type="dcterms:W3CDTF">2008-08-30T09:32:10Z</dcterms:created>
  <dcterms:modified xsi:type="dcterms:W3CDTF">2025-05-27T02:59:24Z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</Properties>
</file>