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5"/>
  </p:notesMasterIdLst>
  <p:handoutMasterIdLst>
    <p:handoutMasterId r:id="rId16"/>
  </p:handoutMasterIdLst>
  <p:sldIdLst>
    <p:sldId id="303" r:id="rId7"/>
    <p:sldId id="793" r:id="rId8"/>
    <p:sldId id="792" r:id="rId9"/>
    <p:sldId id="795" r:id="rId10"/>
    <p:sldId id="796" r:id="rId11"/>
    <p:sldId id="797" r:id="rId12"/>
    <p:sldId id="798" r:id="rId13"/>
    <p:sldId id="794" r:id="rId14"/>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11" autoAdjust="0"/>
    <p:restoredTop sz="94980" autoAdjust="0"/>
  </p:normalViewPr>
  <p:slideViewPr>
    <p:cSldViewPr snapToGrid="0">
      <p:cViewPr varScale="1">
        <p:scale>
          <a:sx n="136" d="100"/>
          <a:sy n="136" d="100"/>
        </p:scale>
        <p:origin x="204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5/27/25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5/27/25</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D5071-050B-9B91-16F3-0CC0A52DC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583E5-CCB7-8FC0-6341-9A77007585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1C5180-4422-B52E-8C56-224C3E5236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3F2272-1E94-8AAC-1E9C-7A5192F19606}"/>
              </a:ext>
            </a:extLst>
          </p:cNvPr>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dirty="0"/>
          </a:p>
        </p:txBody>
      </p:sp>
    </p:spTree>
    <p:extLst>
      <p:ext uri="{BB962C8B-B14F-4D97-AF65-F5344CB8AC3E}">
        <p14:creationId xmlns:p14="http://schemas.microsoft.com/office/powerpoint/2010/main" val="367490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ADFFF-1F89-6627-92D0-C299C03601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12DF87-2606-90A2-9B12-8F6089DF61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5224F-4538-17B0-F51C-5CBA65714A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948523-1BFF-8C58-529E-A6CCACE54A1E}"/>
              </a:ext>
            </a:extLst>
          </p:cNvPr>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dirty="0"/>
          </a:p>
        </p:txBody>
      </p:sp>
    </p:spTree>
    <p:extLst>
      <p:ext uri="{BB962C8B-B14F-4D97-AF65-F5344CB8AC3E}">
        <p14:creationId xmlns:p14="http://schemas.microsoft.com/office/powerpoint/2010/main" val="2997933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F7543-0479-8ACE-2855-F516EC3E01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85B287-45B8-8DC4-FE6C-0F838B2596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D6A48B-FE08-7689-C115-5B43D2A75E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7BB5FB-2173-E4A4-445E-ADF46CBFE279}"/>
              </a:ext>
            </a:extLst>
          </p:cNvPr>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dirty="0"/>
          </a:p>
        </p:txBody>
      </p:sp>
    </p:spTree>
    <p:extLst>
      <p:ext uri="{BB962C8B-B14F-4D97-AF65-F5344CB8AC3E}">
        <p14:creationId xmlns:p14="http://schemas.microsoft.com/office/powerpoint/2010/main" val="1472008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90900-A9FE-1E4A-2BC9-C34415D745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4BA30F-B6FF-2986-808B-586BE565E4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09C74-74B9-A840-D961-8E0D662F00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4F9CF0-52B0-BC39-FE45-5106CE60BF83}"/>
              </a:ext>
            </a:extLst>
          </p:cNvPr>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dirty="0"/>
          </a:p>
        </p:txBody>
      </p:sp>
    </p:spTree>
    <p:extLst>
      <p:ext uri="{BB962C8B-B14F-4D97-AF65-F5344CB8AC3E}">
        <p14:creationId xmlns:p14="http://schemas.microsoft.com/office/powerpoint/2010/main" val="391426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8</a:t>
            </a:fld>
            <a:endParaRPr lang="en-GB" altLang="en-US" dirty="0"/>
          </a:p>
        </p:txBody>
      </p:sp>
    </p:spTree>
    <p:extLst>
      <p:ext uri="{BB962C8B-B14F-4D97-AF65-F5344CB8AC3E}">
        <p14:creationId xmlns:p14="http://schemas.microsoft.com/office/powerpoint/2010/main" val="4022333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SA2 150E</a:t>
            </a:r>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r>
              <a:rPr lang="en-US" altLang="en-US" dirty="0"/>
              <a:t>SA3#122, May 2025</a:t>
            </a:r>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2025</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3gpp.org/ftp/tsg_sa/WG3_Security/TSGS3_118_Hyderabad/Docs/S3-243830.zip" TargetMode="External"/><Relationship Id="rId13" Type="http://schemas.openxmlformats.org/officeDocument/2006/relationships/hyperlink" Target="https://www.3gpp.org/ftp/tsg_sa/WG3_Security/TSGS3_119_Orlando/Docs/S3-245321.zip" TargetMode="External"/><Relationship Id="rId3" Type="http://schemas.openxmlformats.org/officeDocument/2006/relationships/hyperlink" Target="https://www.3gpp.org/ftp/tsg_sa/WG3_Security/TSGS3_118_Hyderabad/Docs/S3-244426.zip" TargetMode="External"/><Relationship Id="rId7" Type="http://schemas.openxmlformats.org/officeDocument/2006/relationships/hyperlink" Target="https://portal.3gpp.org/desktopmodules/Specifications/SpecificationDetails.aspx?specificationId=4292" TargetMode="External"/><Relationship Id="rId12" Type="http://schemas.openxmlformats.org/officeDocument/2006/relationships/hyperlink" Target="https://www.3gpp.org/ftp/tsg_sa/WG3_Security/TSGS3_119_Orlando/Docs/S3-245194.zip"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www.3gpp.org/ftp/tsg_sa/WG3_Security/TSGS3_118_Hyderabad/Docs/S3-244427.zip" TargetMode="External"/><Relationship Id="rId11" Type="http://schemas.openxmlformats.org/officeDocument/2006/relationships/hyperlink" Target="https://www.3gpp.org/ftp/tsg_sa/WG3_Security/TSGS3_119_Orlando/Docs/S3-244842.zip" TargetMode="External"/><Relationship Id="rId5" Type="http://schemas.openxmlformats.org/officeDocument/2006/relationships/hyperlink" Target="https://www.3gpp.org/ftp/tsg_sa/WG3_Security/TSGS3_118_Hyderabad/Docs/S3-244381.zip" TargetMode="External"/><Relationship Id="rId10" Type="http://schemas.openxmlformats.org/officeDocument/2006/relationships/hyperlink" Target="https://www.3gpp.org/ftp/tsg_sa/WG3_Security/TSGS3_119_Orlando/Docs/S3-245257.zip" TargetMode="External"/><Relationship Id="rId4" Type="http://schemas.openxmlformats.org/officeDocument/2006/relationships/hyperlink" Target="https://www.3gpp.org/ftp/tsg_sa/WG3_Security/TSGS3_118_Hyderabad/Docs/S3-244380.zip" TargetMode="External"/><Relationship Id="rId9" Type="http://schemas.openxmlformats.org/officeDocument/2006/relationships/hyperlink" Target="https://www.3gpp.org/ftp/tsg_sa/WG3_Security/TSGS3_119_Orlando/Docs/S3-245256.zi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3_Security/TSGS3_118_Hyderabad/Docs/S3-244426.zip" TargetMode="External"/><Relationship Id="rId7"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s://www.3gpp.org/ftp/tsg_sa/WG3_Security/TSGS3_118_Hyderabad/Docs/S3-244427.zip" TargetMode="External"/><Relationship Id="rId5" Type="http://schemas.openxmlformats.org/officeDocument/2006/relationships/hyperlink" Target="https://www.3gpp.org/ftp/tsg_sa/WG3_Security/TSGS3_118_Hyderabad/Docs/S3-244381.zip" TargetMode="External"/><Relationship Id="rId4" Type="http://schemas.openxmlformats.org/officeDocument/2006/relationships/hyperlink" Target="https://www.3gpp.org/ftp/tsg_sa/WG3_Security/TSGS3_118_Hyderabad/Docs/S3-244380.zip"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www.3gpp.org/ftp/tsg_sa/WG3_Security/TSGS3_119_Orlando/Docs/S3-245256.zip" TargetMode="External"/><Relationship Id="rId7" Type="http://schemas.openxmlformats.org/officeDocument/2006/relationships/hyperlink" Target="https://www.3gpp.org/ftp/tsg_sa/WG3_Security/TSGS3_119_Orlando/Docs/S3-245370.zip"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https://www.3gpp.org/ftp/tsg_sa/WG3_Security/TSGS3_118_Hyderabad/Docs/S3-244427.zip" TargetMode="External"/><Relationship Id="rId5" Type="http://schemas.openxmlformats.org/officeDocument/2006/relationships/hyperlink" Target="https://www.3gpp.org/ftp/tsg_sa/WG3_Security/TSGS3_119_Orlando/Docs/S3-244842.zip" TargetMode="External"/><Relationship Id="rId4" Type="http://schemas.openxmlformats.org/officeDocument/2006/relationships/hyperlink" Target="https://www.3gpp.org/ftp/tsg_sa/WG3_Security/TSGS3_119_Orlando/Docs/S3-245257.zi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3gpp.org/ftp/tsg_sa/WG3_Security/TSGS3_120_Athens/Docs/S3-251165.zip"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portal.3gpp.org/desktopmodules/Specifications/SpecificationDetails.aspx?specificationId=3853" TargetMode="Externa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portal.3gpp.org/desktopmodules/Specifications/SpecificationDetails.aspx?specificationId=3853"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3gpp.org/ftp/tsg_sa/WG3_Security/TSGS3_122_Fukuoka/Docs/S3-252314.zip"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hyperlink" Target="https://portal.3gpp.org/desktopmodules/Specifications/SpecificationDetails.aspx?specificationId=3853" TargetMode="External"/><Relationship Id="rId5" Type="http://schemas.openxmlformats.org/officeDocument/2006/relationships/image" Target="../media/image2.png"/><Relationship Id="rId4" Type="http://schemas.openxmlformats.org/officeDocument/2006/relationships/hyperlink" Target="https://www.3gpp.org/ftp/tsg_sa/WG3_Security/TSGS3_122_Fukuoka/Docs/S3-252263.zi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portal.3gpp.org/desktopmodules/Specifications/SpecificationDetails.aspx?specificationId=3853"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 for UAS3</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GB" altLang="en-US" sz="1800" b="1" dirty="0">
                <a:latin typeface="Arial" charset="0"/>
              </a:rPr>
              <a:t>Markus Hanhisalo</a:t>
            </a:r>
            <a:endParaRPr lang="en-GB" sz="1800" b="1" dirty="0">
              <a:latin typeface="Arial" charset="0"/>
            </a:endParaRPr>
          </a:p>
          <a:p>
            <a:pPr>
              <a:lnSpc>
                <a:spcPct val="80000"/>
              </a:lnSpc>
            </a:pPr>
            <a:r>
              <a:rPr lang="en-GB" sz="1800" b="1" dirty="0">
                <a:latin typeface="Arial" charset="0"/>
              </a:rPr>
              <a:t>Ericsson</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367663"/>
          </a:xfrm>
        </p:spPr>
        <p:txBody>
          <a:bodyPr/>
          <a:lstStyle/>
          <a:p>
            <a:pPr marL="342900" lvl="0"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TUs planned</a:t>
            </a:r>
          </a:p>
          <a:p>
            <a:pPr marL="628650" lvl="1"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Total TU estimates for the study phase:   1.5  </a:t>
            </a:r>
          </a:p>
          <a:p>
            <a:pPr marL="628650" lvl="1"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Total TU estimates for the normative phase:   1.5 </a:t>
            </a:r>
          </a:p>
          <a:p>
            <a:pPr marL="628650" lvl="1"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Total TU estimates: 3</a:t>
            </a:r>
          </a:p>
          <a:p>
            <a:pPr marL="342900" lvl="0"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In SA3#115Ad-hoc meeting: </a:t>
            </a:r>
            <a:r>
              <a:rPr lang="en-CA" sz="1200" dirty="0">
                <a:solidFill>
                  <a:srgbClr val="FF0000"/>
                </a:solidFill>
                <a:effectLst/>
                <a:latin typeface="Calibri" panose="020F0502020204030204" pitchFamily="34" charset="0"/>
                <a:ea typeface="Times New Roman" panose="02020603050405020304" pitchFamily="18" charset="0"/>
              </a:rPr>
              <a:t> </a:t>
            </a:r>
          </a:p>
          <a:p>
            <a:pPr marL="628650" lvl="1" indent="-342900">
              <a:buFont typeface="Symbol" panose="05050102010706020507" pitchFamily="18" charset="2"/>
              <a:buChar char=""/>
            </a:pPr>
            <a:r>
              <a:rPr lang="en-GB" sz="1200" dirty="0">
                <a:latin typeface="Calibri" panose="020F0502020204030204" pitchFamily="34" charset="0"/>
                <a:ea typeface="Times New Roman" panose="02020603050405020304" pitchFamily="18" charset="0"/>
              </a:rPr>
              <a:t>One KI approved</a:t>
            </a:r>
            <a:endParaRPr lang="en-US" sz="12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In </a:t>
            </a:r>
            <a:r>
              <a:rPr lang="en-CA" sz="1200" dirty="0">
                <a:latin typeface="Calibri" panose="020F0502020204030204" pitchFamily="34" charset="0"/>
                <a:ea typeface="Times New Roman" panose="02020603050405020304" pitchFamily="18" charset="0"/>
              </a:rPr>
              <a:t>SA3#116 </a:t>
            </a:r>
            <a:r>
              <a:rPr lang="en-CA" sz="1200" dirty="0">
                <a:effectLst/>
                <a:latin typeface="Calibri" panose="020F0502020204030204" pitchFamily="34" charset="0"/>
                <a:ea typeface="Times New Roman" panose="02020603050405020304" pitchFamily="18" charset="0"/>
              </a:rPr>
              <a:t> meeting </a:t>
            </a:r>
            <a:endParaRPr lang="en-CA" sz="1200" dirty="0">
              <a:solidFill>
                <a:srgbClr val="FF0000"/>
              </a:solidFill>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rPr>
              <a:t>4 KI1 solutions were approved</a:t>
            </a:r>
          </a:p>
          <a:p>
            <a:pPr marL="342900" lvl="0"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In </a:t>
            </a:r>
            <a:r>
              <a:rPr lang="en-CA" sz="1200" dirty="0">
                <a:latin typeface="Calibri" panose="020F0502020204030204" pitchFamily="34" charset="0"/>
                <a:ea typeface="Times New Roman" panose="02020603050405020304" pitchFamily="18" charset="0"/>
              </a:rPr>
              <a:t>SA3#117 </a:t>
            </a:r>
            <a:r>
              <a:rPr lang="en-CA" sz="1200" dirty="0">
                <a:effectLst/>
                <a:latin typeface="Calibri" panose="020F0502020204030204" pitchFamily="34" charset="0"/>
                <a:ea typeface="Times New Roman" panose="02020603050405020304" pitchFamily="18" charset="0"/>
              </a:rPr>
              <a:t> meeting </a:t>
            </a:r>
            <a:endParaRPr lang="en-CA" sz="1200" dirty="0">
              <a:solidFill>
                <a:srgbClr val="FF0000"/>
              </a:solidFill>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rPr>
              <a:t>2 KI1 solutions were approved</a:t>
            </a:r>
          </a:p>
          <a:p>
            <a:pPr marL="628650" lvl="1" indent="-342900">
              <a:buFont typeface="Symbol" panose="05050102010706020507" pitchFamily="18" charset="2"/>
              <a:buChar char=""/>
            </a:pPr>
            <a:r>
              <a:rPr lang="en-US" sz="1200" dirty="0">
                <a:latin typeface="Calibri" panose="020F0502020204030204" pitchFamily="34" charset="0"/>
                <a:ea typeface="Times New Roman" panose="02020603050405020304" pitchFamily="18" charset="0"/>
              </a:rPr>
              <a:t>Evaluations approved</a:t>
            </a:r>
            <a:endParaRPr lang="en-US" sz="1200" dirty="0">
              <a:effectLst/>
              <a:latin typeface="Calibri" panose="020F0502020204030204" pitchFamily="34" charset="0"/>
              <a:ea typeface="Times New Roman" panose="02020603050405020304" pitchFamily="18" charset="0"/>
            </a:endParaRPr>
          </a:p>
          <a:p>
            <a:pPr marL="342900" lvl="0"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In </a:t>
            </a:r>
            <a:r>
              <a:rPr lang="en-CA" sz="1200" dirty="0">
                <a:latin typeface="Calibri" panose="020F0502020204030204" pitchFamily="34" charset="0"/>
                <a:ea typeface="Times New Roman" panose="02020603050405020304" pitchFamily="18" charset="0"/>
              </a:rPr>
              <a:t>SA3#118 </a:t>
            </a:r>
            <a:r>
              <a:rPr lang="en-CA" sz="1200" dirty="0">
                <a:effectLst/>
                <a:latin typeface="Calibri" panose="020F0502020204030204" pitchFamily="34" charset="0"/>
                <a:ea typeface="Times New Roman" panose="02020603050405020304" pitchFamily="18" charset="0"/>
              </a:rPr>
              <a:t> meeting </a:t>
            </a:r>
            <a:endParaRPr lang="en-CA" sz="1200" dirty="0">
              <a:solidFill>
                <a:srgbClr val="FF0000"/>
              </a:solidFill>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rPr>
              <a:t>1 new solution was approved (</a:t>
            </a:r>
            <a:r>
              <a:rPr lang="en-US" sz="1200" dirty="0">
                <a:hlinkClick r:id="rId3"/>
              </a:rPr>
              <a:t>S3-244426</a:t>
            </a:r>
            <a:r>
              <a:rPr lang="en-US" sz="1200" dirty="0"/>
              <a:t>)</a:t>
            </a:r>
            <a:endParaRPr lang="en-US" sz="1200" dirty="0">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200" dirty="0">
                <a:latin typeface="Calibri" panose="020F0502020204030204" pitchFamily="34" charset="0"/>
                <a:ea typeface="Times New Roman" panose="02020603050405020304" pitchFamily="18" charset="0"/>
              </a:rPr>
              <a:t>Evaluations approved </a:t>
            </a:r>
            <a:r>
              <a:rPr lang="en-US" sz="1200" dirty="0"/>
              <a:t>(</a:t>
            </a:r>
            <a:r>
              <a:rPr lang="en-US" sz="1200" dirty="0">
                <a:hlinkClick r:id="rId4"/>
              </a:rPr>
              <a:t>S3-244380</a:t>
            </a:r>
            <a:r>
              <a:rPr lang="en-US" sz="1200" dirty="0"/>
              <a:t>, </a:t>
            </a:r>
            <a:r>
              <a:rPr lang="en-US" sz="1200" dirty="0">
                <a:hlinkClick r:id="rId5"/>
              </a:rPr>
              <a:t>S3-244381</a:t>
            </a:r>
            <a:r>
              <a:rPr lang="en-US" sz="1200" dirty="0"/>
              <a:t>)</a:t>
            </a:r>
            <a:endParaRPr lang="en-US" sz="1200" dirty="0">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rPr>
              <a:t>KI1 was concluded </a:t>
            </a:r>
            <a:r>
              <a:rPr lang="en-US" sz="1200" dirty="0"/>
              <a:t>(</a:t>
            </a:r>
            <a:r>
              <a:rPr lang="en-US" sz="1200" dirty="0">
                <a:hlinkClick r:id="rId6"/>
              </a:rPr>
              <a:t>S3-244427</a:t>
            </a:r>
            <a:r>
              <a:rPr lang="en-US" sz="1200" dirty="0"/>
              <a:t>)</a:t>
            </a:r>
          </a:p>
          <a:p>
            <a:pPr marL="628650" lvl="1" indent="-342900">
              <a:buFont typeface="Symbol" panose="05050102010706020507" pitchFamily="18" charset="2"/>
              <a:buChar char=""/>
            </a:pPr>
            <a:r>
              <a:rPr lang="en-US" sz="1200" dirty="0">
                <a:hlinkClick r:id="rId7"/>
              </a:rPr>
              <a:t>TR 33.759 </a:t>
            </a:r>
            <a:r>
              <a:rPr lang="en-US" sz="1200" dirty="0"/>
              <a:t>0.4.0 (</a:t>
            </a:r>
            <a:r>
              <a:rPr lang="en-GB" sz="1200" b="0" i="0" dirty="0">
                <a:solidFill>
                  <a:srgbClr val="000000"/>
                </a:solidFill>
                <a:effectLst/>
                <a:hlinkClick r:id="rId8"/>
              </a:rPr>
              <a:t>S3-243830</a:t>
            </a:r>
            <a:r>
              <a:rPr lang="en-US" sz="1200" dirty="0"/>
              <a:t>)</a:t>
            </a:r>
          </a:p>
          <a:p>
            <a:pPr marL="342900" lvl="0" indent="-342900">
              <a:buFont typeface="Symbol" panose="05050102010706020507" pitchFamily="18" charset="2"/>
              <a:buChar char=""/>
            </a:pPr>
            <a:r>
              <a:rPr lang="en-CA" sz="1200" dirty="0">
                <a:effectLst/>
                <a:latin typeface="Calibri" panose="020F0502020204030204" pitchFamily="34" charset="0"/>
                <a:ea typeface="Times New Roman" panose="02020603050405020304" pitchFamily="18" charset="0"/>
              </a:rPr>
              <a:t>In </a:t>
            </a:r>
            <a:r>
              <a:rPr lang="en-CA" sz="1200" dirty="0">
                <a:latin typeface="Calibri" panose="020F0502020204030204" pitchFamily="34" charset="0"/>
                <a:ea typeface="Times New Roman" panose="02020603050405020304" pitchFamily="18" charset="0"/>
              </a:rPr>
              <a:t>SA3#119 </a:t>
            </a:r>
            <a:r>
              <a:rPr lang="en-CA" sz="1200" dirty="0">
                <a:effectLst/>
                <a:latin typeface="Calibri" panose="020F0502020204030204" pitchFamily="34" charset="0"/>
                <a:ea typeface="Times New Roman" panose="02020603050405020304" pitchFamily="18" charset="0"/>
              </a:rPr>
              <a:t> meeting </a:t>
            </a:r>
            <a:endParaRPr lang="en-CA" sz="1200" dirty="0">
              <a:solidFill>
                <a:srgbClr val="FF0000"/>
              </a:solidFill>
              <a:effectLst/>
              <a:latin typeface="Calibri" panose="020F0502020204030204" pitchFamily="34" charset="0"/>
              <a:ea typeface="Times New Roman" panose="02020603050405020304" pitchFamily="18" charset="0"/>
            </a:endParaRPr>
          </a:p>
          <a:p>
            <a:pPr marL="571500" lvl="1"/>
            <a:r>
              <a:rPr lang="en-US" sz="1200" dirty="0">
                <a:effectLst/>
                <a:latin typeface="Calibri" panose="020F0502020204030204" pitchFamily="34" charset="0"/>
                <a:ea typeface="Times New Roman" panose="02020603050405020304" pitchFamily="18" charset="0"/>
              </a:rPr>
              <a:t>2 new solutions were approved (</a:t>
            </a:r>
            <a:r>
              <a:rPr lang="en-US" sz="1200" dirty="0">
                <a:hlinkClick r:id="rId9"/>
              </a:rPr>
              <a:t>S3-245256</a:t>
            </a:r>
            <a:r>
              <a:rPr lang="en-US" sz="1200" dirty="0"/>
              <a:t>, </a:t>
            </a:r>
            <a:r>
              <a:rPr lang="en-US" sz="1200" dirty="0">
                <a:hlinkClick r:id="rId10"/>
              </a:rPr>
              <a:t>S3-245257</a:t>
            </a:r>
            <a:r>
              <a:rPr lang="en-US" sz="1200" dirty="0"/>
              <a:t>) and one solution update (</a:t>
            </a:r>
            <a:r>
              <a:rPr lang="en-US" sz="1200" dirty="0">
                <a:hlinkClick r:id="rId11"/>
              </a:rPr>
              <a:t>S3-244842</a:t>
            </a:r>
            <a:r>
              <a:rPr lang="en-US" sz="1200" dirty="0"/>
              <a:t>)</a:t>
            </a:r>
            <a:endParaRPr lang="en-US" sz="1200" dirty="0">
              <a:effectLst/>
              <a:latin typeface="Calibri" panose="020F0502020204030204" pitchFamily="34" charset="0"/>
              <a:ea typeface="Times New Roman" panose="02020603050405020304" pitchFamily="18" charset="0"/>
            </a:endParaRPr>
          </a:p>
          <a:p>
            <a:pPr marL="571500" lvl="1"/>
            <a:r>
              <a:rPr lang="en-US" sz="1200" dirty="0">
                <a:hlinkClick r:id="rId7"/>
              </a:rPr>
              <a:t>TR 33.759 </a:t>
            </a:r>
            <a:r>
              <a:rPr lang="en-US" sz="1200" dirty="0"/>
              <a:t>0.5.0 (</a:t>
            </a:r>
            <a:r>
              <a:rPr lang="en-GB" sz="1200" b="0" i="0" dirty="0">
                <a:solidFill>
                  <a:srgbClr val="000000"/>
                </a:solidFill>
                <a:effectLst/>
                <a:hlinkClick r:id="rId12"/>
              </a:rPr>
              <a:t>S3-245194</a:t>
            </a:r>
            <a:r>
              <a:rPr lang="en-US" sz="1200" dirty="0"/>
              <a:t>) was sent to TSG for information and approval</a:t>
            </a:r>
            <a:endParaRPr lang="en-US" sz="1200" dirty="0">
              <a:effectLst/>
              <a:latin typeface="Calibri" panose="020F0502020204030204" pitchFamily="34" charset="0"/>
              <a:ea typeface="Times New Roman" panose="02020603050405020304" pitchFamily="18" charset="0"/>
            </a:endParaRPr>
          </a:p>
          <a:p>
            <a:pPr marL="571500" lvl="1"/>
            <a:r>
              <a:rPr lang="en-US" sz="1200" dirty="0">
                <a:effectLst/>
                <a:latin typeface="Calibri" panose="020F0502020204030204" pitchFamily="34" charset="0"/>
                <a:ea typeface="Times New Roman" panose="02020603050405020304" pitchFamily="18" charset="0"/>
              </a:rPr>
              <a:t>The WID on UAS security enhancements (</a:t>
            </a:r>
            <a:r>
              <a:rPr lang="en-US" sz="1200" dirty="0">
                <a:effectLst/>
                <a:latin typeface="Calibri" panose="020F0502020204030204" pitchFamily="34" charset="0"/>
                <a:ea typeface="Times New Roman" panose="02020603050405020304" pitchFamily="18" charset="0"/>
                <a:hlinkClick r:id="rId13"/>
              </a:rPr>
              <a:t>S3-245321</a:t>
            </a:r>
            <a:r>
              <a:rPr lang="en-US" sz="1200" dirty="0">
                <a:effectLst/>
                <a:latin typeface="Calibri" panose="020F0502020204030204" pitchFamily="34" charset="0"/>
                <a:ea typeface="Times New Roman" panose="02020603050405020304" pitchFamily="18" charset="0"/>
              </a:rPr>
              <a:t>) was agreed in SA3#119</a:t>
            </a:r>
          </a:p>
          <a:p>
            <a:pPr marL="285750">
              <a:buFont typeface="Arial" panose="020B0604020202020204" pitchFamily="34" charset="0"/>
              <a:buChar char="•"/>
            </a:pPr>
            <a:r>
              <a:rPr lang="en-US" sz="1200" dirty="0">
                <a:latin typeface="Calibri" panose="020F0502020204030204" pitchFamily="34" charset="0"/>
                <a:ea typeface="Times New Roman" panose="02020603050405020304" pitchFamily="18" charset="0"/>
              </a:rPr>
              <a:t>In SA3#120 meeting</a:t>
            </a:r>
          </a:p>
          <a:p>
            <a:pPr marL="571500" lvl="1"/>
            <a:r>
              <a:rPr lang="en-US" sz="1200" dirty="0">
                <a:effectLst/>
                <a:latin typeface="Calibri" panose="020F0502020204030204" pitchFamily="34" charset="0"/>
                <a:ea typeface="Times New Roman" panose="02020603050405020304" pitchFamily="18" charset="0"/>
              </a:rPr>
              <a:t>9 CR contributions but no agreement for the normative CR</a:t>
            </a:r>
          </a:p>
          <a:p>
            <a:pPr marL="571500" lvl="1"/>
            <a:r>
              <a:rPr lang="en-US" sz="1200" dirty="0">
                <a:effectLst/>
                <a:latin typeface="Calibri" panose="020F0502020204030204" pitchFamily="34" charset="0"/>
                <a:ea typeface="Times New Roman" panose="02020603050405020304" pitchFamily="18" charset="0"/>
              </a:rPr>
              <a:t>The plan is to finish work in SA3#121 in Goteborg</a:t>
            </a:r>
          </a:p>
          <a:p>
            <a:pPr marL="285750"/>
            <a:r>
              <a:rPr lang="en-US" sz="1600" dirty="0">
                <a:latin typeface="Calibri" panose="020F0502020204030204" pitchFamily="34" charset="0"/>
              </a:rPr>
              <a:t>In SA3#122 meeting in Fukuoka UAS3 work was finished and CR was sent for approval </a:t>
            </a:r>
            <a:endParaRPr lang="en-US" sz="1600" dirty="0"/>
          </a:p>
          <a:p>
            <a:pPr marL="571500" lvl="1"/>
            <a:endParaRPr lang="en-US" sz="1400" dirty="0"/>
          </a:p>
          <a:p>
            <a:pPr marL="285750" lvl="1" indent="0">
              <a:buNone/>
            </a:pPr>
            <a:endParaRPr lang="en-US" sz="1400" dirty="0">
              <a:effectLst/>
              <a:latin typeface="Calibri" panose="020F0502020204030204" pitchFamily="34" charset="0"/>
              <a:ea typeface="Times New Roman" panose="02020603050405020304" pitchFamily="18" charset="0"/>
            </a:endParaRPr>
          </a:p>
          <a:p>
            <a:pPr marL="285750" lvl="1" indent="0">
              <a:buNone/>
            </a:pPr>
            <a:endParaRPr lang="en-US" sz="1400" dirty="0">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endParaRPr lang="en-US" sz="1400" dirty="0">
              <a:effectLst/>
              <a:latin typeface="Calibri" panose="020F0502020204030204" pitchFamily="34" charset="0"/>
              <a:ea typeface="Times New Roman" panose="02020603050405020304" pitchFamily="18" charset="0"/>
            </a:endParaRP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377190"/>
            <a:ext cx="6217920" cy="461665"/>
          </a:xfrm>
          <a:prstGeom prst="rect">
            <a:avLst/>
          </a:prstGeom>
          <a:noFill/>
        </p:spPr>
        <p:txBody>
          <a:bodyPr wrap="square" rtlCol="0">
            <a:spAutoFit/>
          </a:bodyPr>
          <a:lstStyle/>
          <a:p>
            <a:r>
              <a:rPr lang="en-US" sz="2400" dirty="0">
                <a:solidFill>
                  <a:srgbClr val="FF0000"/>
                </a:solidFill>
              </a:rPr>
              <a:t>UAS3 overall plan</a:t>
            </a:r>
          </a:p>
        </p:txBody>
      </p:sp>
    </p:spTree>
    <p:extLst>
      <p:ext uri="{BB962C8B-B14F-4D97-AF65-F5344CB8AC3E}">
        <p14:creationId xmlns:p14="http://schemas.microsoft.com/office/powerpoint/2010/main" val="53997002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800" b="1" dirty="0"/>
              <a:t>General</a:t>
            </a:r>
          </a:p>
          <a:p>
            <a:pPr lvl="1">
              <a:spcBef>
                <a:spcPts val="0"/>
              </a:spcBef>
              <a:spcAft>
                <a:spcPts val="0"/>
              </a:spcAft>
            </a:pPr>
            <a:r>
              <a:rPr lang="de-DE" altLang="de-DE" sz="1200" dirty="0"/>
              <a:t>TR </a:t>
            </a:r>
            <a:r>
              <a:rPr lang="de-DE" altLang="de-DE" sz="1200" dirty="0" err="1"/>
              <a:t>scope</a:t>
            </a:r>
            <a:r>
              <a:rPr lang="de-DE" altLang="de-DE" sz="1200" dirty="0"/>
              <a:t> </a:t>
            </a:r>
            <a:r>
              <a:rPr lang="de-DE" altLang="de-DE" sz="1200" dirty="0" err="1"/>
              <a:t>has</a:t>
            </a:r>
            <a:r>
              <a:rPr lang="de-DE" altLang="de-DE" sz="1200" dirty="0"/>
              <a:t> </a:t>
            </a:r>
            <a:r>
              <a:rPr lang="de-DE" altLang="de-DE" sz="1200" dirty="0" err="1"/>
              <a:t>been</a:t>
            </a:r>
            <a:r>
              <a:rPr lang="de-DE" altLang="de-DE" sz="1200" dirty="0"/>
              <a:t> </a:t>
            </a:r>
            <a:r>
              <a:rPr lang="de-DE" altLang="de-DE" sz="1200" dirty="0" err="1"/>
              <a:t>set</a:t>
            </a:r>
            <a:endParaRPr lang="de-DE" altLang="de-DE" sz="1200" dirty="0"/>
          </a:p>
          <a:p>
            <a:pPr lvl="1">
              <a:spcBef>
                <a:spcPts val="0"/>
              </a:spcBef>
              <a:spcAft>
                <a:spcPts val="0"/>
              </a:spcAft>
            </a:pPr>
            <a:r>
              <a:rPr lang="de-DE" altLang="de-DE" sz="1200" dirty="0"/>
              <a:t>TR </a:t>
            </a:r>
            <a:r>
              <a:rPr lang="de-DE" altLang="de-DE" sz="1200" dirty="0" err="1"/>
              <a:t>overview</a:t>
            </a:r>
            <a:r>
              <a:rPr lang="de-DE" altLang="de-DE" sz="1200" dirty="0"/>
              <a:t> and </a:t>
            </a:r>
            <a:r>
              <a:rPr lang="de-DE" altLang="de-DE" sz="1200" dirty="0" err="1"/>
              <a:t>security</a:t>
            </a:r>
            <a:r>
              <a:rPr lang="de-DE" altLang="de-DE" sz="1200" dirty="0"/>
              <a:t> </a:t>
            </a:r>
            <a:r>
              <a:rPr lang="de-DE" altLang="de-DE" sz="1200" dirty="0" err="1"/>
              <a:t>assumptions</a:t>
            </a:r>
            <a:r>
              <a:rPr lang="de-DE" altLang="de-DE" sz="1200" dirty="0"/>
              <a:t> </a:t>
            </a:r>
            <a:r>
              <a:rPr lang="de-DE" altLang="de-DE" sz="1200" dirty="0" err="1"/>
              <a:t>have</a:t>
            </a:r>
            <a:r>
              <a:rPr lang="de-DE" altLang="de-DE" sz="1200" dirty="0"/>
              <a:t> </a:t>
            </a:r>
            <a:r>
              <a:rPr lang="de-DE" altLang="de-DE" sz="1200" dirty="0" err="1"/>
              <a:t>been</a:t>
            </a:r>
            <a:r>
              <a:rPr lang="de-DE" altLang="de-DE" sz="1200" dirty="0"/>
              <a:t> </a:t>
            </a:r>
            <a:r>
              <a:rPr lang="de-DE" altLang="de-DE" sz="1200" dirty="0" err="1"/>
              <a:t>set</a:t>
            </a:r>
            <a:endParaRPr lang="de-DE" altLang="de-DE" sz="1200" dirty="0"/>
          </a:p>
          <a:p>
            <a:pPr lvl="1">
              <a:spcBef>
                <a:spcPts val="0"/>
              </a:spcBef>
              <a:spcAft>
                <a:spcPts val="0"/>
              </a:spcAft>
            </a:pPr>
            <a:r>
              <a:rPr lang="de-DE" altLang="de-DE" sz="1200" dirty="0"/>
              <a:t>Key </a:t>
            </a:r>
            <a:r>
              <a:rPr lang="de-DE" altLang="de-DE" sz="1200" dirty="0" err="1"/>
              <a:t>Issue</a:t>
            </a:r>
            <a:r>
              <a:rPr lang="de-DE" altLang="de-DE" sz="1200" dirty="0"/>
              <a:t> </a:t>
            </a:r>
            <a:r>
              <a:rPr lang="de-DE" altLang="de-DE" sz="1200" dirty="0" err="1"/>
              <a:t>for</a:t>
            </a:r>
            <a:r>
              <a:rPr lang="de-DE" altLang="de-DE" sz="1200" dirty="0"/>
              <a:t> </a:t>
            </a:r>
            <a:r>
              <a:rPr lang="de-DE" altLang="de-DE" sz="1200" dirty="0" err="1"/>
              <a:t>security</a:t>
            </a:r>
            <a:r>
              <a:rPr lang="de-DE" altLang="de-DE" sz="1200" dirty="0"/>
              <a:t> </a:t>
            </a:r>
            <a:r>
              <a:rPr lang="de-DE" altLang="de-DE" sz="1200" dirty="0" err="1"/>
              <a:t>enhancements</a:t>
            </a:r>
            <a:r>
              <a:rPr lang="de-DE" altLang="de-DE" sz="1200" dirty="0"/>
              <a:t> </a:t>
            </a:r>
            <a:r>
              <a:rPr lang="de-DE" altLang="de-DE" sz="1200" dirty="0" err="1"/>
              <a:t>to</a:t>
            </a:r>
            <a:r>
              <a:rPr lang="de-DE" altLang="de-DE" sz="1200" dirty="0"/>
              <a:t> NEF </a:t>
            </a:r>
            <a:r>
              <a:rPr lang="de-DE" altLang="de-DE" sz="1200" dirty="0" err="1"/>
              <a:t>services</a:t>
            </a:r>
            <a:r>
              <a:rPr lang="de-DE" altLang="de-DE" sz="1200" dirty="0"/>
              <a:t> in support </a:t>
            </a:r>
            <a:r>
              <a:rPr lang="de-DE" altLang="de-DE" sz="1200" dirty="0" err="1"/>
              <a:t>of</a:t>
            </a:r>
            <a:r>
              <a:rPr lang="de-DE" altLang="de-DE" sz="1200" dirty="0"/>
              <a:t> multiple USSs </a:t>
            </a:r>
            <a:r>
              <a:rPr lang="de-DE" altLang="de-DE" sz="1200" dirty="0" err="1"/>
              <a:t>has</a:t>
            </a:r>
            <a:r>
              <a:rPr lang="de-DE" altLang="de-DE" sz="1200" dirty="0"/>
              <a:t> </a:t>
            </a:r>
            <a:r>
              <a:rPr lang="de-DE" altLang="de-DE" sz="1200" dirty="0" err="1"/>
              <a:t>been</a:t>
            </a:r>
            <a:r>
              <a:rPr lang="de-DE" altLang="de-DE" sz="1200" dirty="0"/>
              <a:t> </a:t>
            </a:r>
            <a:r>
              <a:rPr lang="de-DE" altLang="de-DE" sz="1200" dirty="0" err="1"/>
              <a:t>set</a:t>
            </a:r>
            <a:endParaRPr lang="de-DE" altLang="de-DE" sz="1200" dirty="0"/>
          </a:p>
          <a:p>
            <a:pPr lvl="1">
              <a:spcBef>
                <a:spcPts val="0"/>
              </a:spcBef>
              <a:spcAft>
                <a:spcPts val="0"/>
              </a:spcAft>
            </a:pPr>
            <a:r>
              <a:rPr lang="en-US" sz="1200" dirty="0">
                <a:effectLst/>
                <a:latin typeface="Calibri" panose="020F0502020204030204" pitchFamily="34" charset="0"/>
                <a:ea typeface="Times New Roman" panose="02020603050405020304" pitchFamily="18" charset="0"/>
              </a:rPr>
              <a:t>7 solutions agreed, one new solutions was agreed in SA3#118 (</a:t>
            </a:r>
            <a:r>
              <a:rPr lang="en-US" sz="1200" dirty="0">
                <a:hlinkClick r:id="rId3"/>
              </a:rPr>
              <a:t>S3-244426</a:t>
            </a:r>
            <a:r>
              <a:rPr lang="en-US" sz="1200" dirty="0"/>
              <a:t>)</a:t>
            </a:r>
            <a:endParaRPr lang="en-US" sz="1200" dirty="0">
              <a:effectLst/>
              <a:latin typeface="Calibri" panose="020F0502020204030204" pitchFamily="34" charset="0"/>
              <a:ea typeface="Times New Roman" panose="02020603050405020304" pitchFamily="18" charset="0"/>
            </a:endParaRPr>
          </a:p>
          <a:p>
            <a:pPr lvl="1">
              <a:spcBef>
                <a:spcPts val="0"/>
              </a:spcBef>
              <a:spcAft>
                <a:spcPts val="0"/>
              </a:spcAft>
            </a:pPr>
            <a:r>
              <a:rPr lang="en-US" altLang="de-DE" sz="1200" dirty="0">
                <a:latin typeface="Calibri" panose="020F0502020204030204" pitchFamily="34" charset="0"/>
              </a:rPr>
              <a:t>Evaluations agreed </a:t>
            </a:r>
            <a:r>
              <a:rPr lang="en-US" sz="1200" dirty="0"/>
              <a:t>(</a:t>
            </a:r>
            <a:r>
              <a:rPr lang="en-US" sz="1200" dirty="0">
                <a:hlinkClick r:id="rId4"/>
              </a:rPr>
              <a:t>S3-244380</a:t>
            </a:r>
            <a:r>
              <a:rPr lang="en-US" sz="1200" dirty="0"/>
              <a:t>, </a:t>
            </a:r>
            <a:r>
              <a:rPr lang="en-US" sz="1200" dirty="0">
                <a:hlinkClick r:id="rId5"/>
              </a:rPr>
              <a:t>S3-244381</a:t>
            </a:r>
            <a:r>
              <a:rPr lang="en-US" sz="1200" dirty="0"/>
              <a:t>)</a:t>
            </a:r>
            <a:endParaRPr lang="en-US" altLang="de-DE" sz="1200" dirty="0">
              <a:latin typeface="Calibri" panose="020F0502020204030204" pitchFamily="34" charset="0"/>
            </a:endParaRPr>
          </a:p>
          <a:p>
            <a:pPr lvl="1">
              <a:spcBef>
                <a:spcPts val="0"/>
              </a:spcBef>
              <a:spcAft>
                <a:spcPts val="0"/>
              </a:spcAft>
            </a:pPr>
            <a:r>
              <a:rPr lang="en-US" altLang="de-DE" sz="1200" dirty="0">
                <a:latin typeface="Calibri" panose="020F0502020204030204" pitchFamily="34" charset="0"/>
              </a:rPr>
              <a:t>Conclusion agreed </a:t>
            </a:r>
            <a:r>
              <a:rPr lang="en-US" sz="1200" dirty="0"/>
              <a:t>(</a:t>
            </a:r>
            <a:r>
              <a:rPr lang="en-US" sz="1200" dirty="0">
                <a:hlinkClick r:id="rId6"/>
              </a:rPr>
              <a:t>S3-244427</a:t>
            </a:r>
            <a:r>
              <a:rPr lang="en-US" sz="1200" dirty="0"/>
              <a:t>)</a:t>
            </a:r>
            <a:endParaRPr lang="de-DE" altLang="de-DE" sz="1200" dirty="0"/>
          </a:p>
          <a:p>
            <a:pPr lvl="1">
              <a:spcBef>
                <a:spcPts val="0"/>
              </a:spcBef>
              <a:spcAft>
                <a:spcPts val="0"/>
              </a:spcAft>
            </a:pPr>
            <a:endParaRPr lang="en-US" altLang="zh-CN" sz="1600" dirty="0"/>
          </a:p>
          <a:p>
            <a:pPr>
              <a:spcBef>
                <a:spcPts val="0"/>
              </a:spcBef>
              <a:spcAft>
                <a:spcPts val="0"/>
              </a:spcAft>
            </a:pPr>
            <a:r>
              <a:rPr lang="en-US" sz="1600" b="1" dirty="0"/>
              <a:t>Dependencies</a:t>
            </a:r>
            <a:r>
              <a:rPr lang="en-US" sz="1600" dirty="0"/>
              <a:t>:</a:t>
            </a:r>
            <a:endParaRPr lang="de-DE" altLang="de-DE" sz="1600" b="1" dirty="0"/>
          </a:p>
          <a:p>
            <a:pPr lvl="1">
              <a:spcBef>
                <a:spcPts val="0"/>
              </a:spcBef>
              <a:spcAft>
                <a:spcPts val="0"/>
              </a:spcAft>
            </a:pPr>
            <a:r>
              <a:rPr lang="en-GB" sz="1200" dirty="0"/>
              <a:t>SA2’s study work on UAS TR 23.700-59</a:t>
            </a:r>
          </a:p>
          <a:p>
            <a:pPr marL="457200" lvl="1" indent="0">
              <a:spcBef>
                <a:spcPts val="0"/>
              </a:spcBef>
              <a:spcAft>
                <a:spcPts val="0"/>
              </a:spcAft>
              <a:buNone/>
            </a:pPr>
            <a:endParaRPr lang="en-GB" sz="1600" dirty="0"/>
          </a:p>
          <a:p>
            <a:pPr marL="457200" marR="0" lvl="0" indent="-457200" algn="l" defTabSz="914400" rtl="0" eaLnBrk="0" fontAlgn="base" latinLnBrk="0" hangingPunct="0">
              <a:lnSpc>
                <a:spcPct val="100000"/>
              </a:lnSpc>
              <a:spcBef>
                <a:spcPts val="0"/>
              </a:spcBef>
              <a:spcAft>
                <a:spcPts val="300"/>
              </a:spcAft>
              <a:buClrTx/>
              <a:buSzTx/>
              <a:buFontTx/>
              <a:buBlip>
                <a:blip r:embed="rId7"/>
              </a:buBlip>
              <a:tabLst/>
              <a:defRPr/>
            </a:pPr>
            <a:r>
              <a:rPr kumimoji="0" lang="de-DE" sz="1600" b="1" i="0" u="none" strike="noStrike" kern="0" cap="none" spc="0" normalizeH="0" baseline="0" noProof="0" dirty="0" err="1">
                <a:ln>
                  <a:noFill/>
                </a:ln>
                <a:solidFill>
                  <a:prstClr val="black"/>
                </a:solidFill>
                <a:effectLst/>
                <a:uLnTx/>
                <a:uFillTx/>
                <a:latin typeface="Calibri"/>
                <a:ea typeface="+mn-ea"/>
                <a:cs typeface="+mn-cs"/>
              </a:rPr>
              <a:t>Contentious</a:t>
            </a:r>
            <a:r>
              <a:rPr kumimoji="0" lang="de-DE" sz="1600" b="1" i="0" u="none" strike="noStrike" kern="0" cap="none" spc="0" normalizeH="0" baseline="0" noProof="0" dirty="0">
                <a:ln>
                  <a:noFill/>
                </a:ln>
                <a:solidFill>
                  <a:prstClr val="black"/>
                </a:solidFill>
                <a:effectLst/>
                <a:uLnTx/>
                <a:uFillTx/>
                <a:latin typeface="Calibri"/>
                <a:ea typeface="+mn-ea"/>
                <a:cs typeface="+mn-cs"/>
              </a:rPr>
              <a:t> Issue</a:t>
            </a:r>
            <a:r>
              <a:rPr kumimoji="0" lang="de-DE" sz="1600" b="0" i="0" u="none" strike="noStrike" kern="0" cap="none" spc="0" normalizeH="0" baseline="0" noProof="0" dirty="0">
                <a:ln>
                  <a:noFill/>
                </a:ln>
                <a:solidFill>
                  <a:prstClr val="black"/>
                </a:solidFill>
                <a:effectLst/>
                <a:uLnTx/>
                <a:uFillTx/>
                <a:latin typeface="Calibri"/>
                <a:ea typeface="+mn-ea"/>
                <a:cs typeface="+mn-cs"/>
              </a:rPr>
              <a:t>:</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a:t>
            </a:r>
            <a:endParaRPr kumimoji="0" lang="de-DE"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457200" marR="0" lvl="0" indent="-457200" algn="l" defTabSz="914400" rtl="0" eaLnBrk="0" fontAlgn="base" latinLnBrk="0" hangingPunct="0">
              <a:lnSpc>
                <a:spcPct val="100000"/>
              </a:lnSpc>
              <a:spcBef>
                <a:spcPts val="0"/>
              </a:spcBef>
              <a:spcAft>
                <a:spcPts val="300"/>
              </a:spcAft>
              <a:buClrTx/>
              <a:buSzTx/>
              <a:buFontTx/>
              <a:buBlip>
                <a:blip r:embed="rId7"/>
              </a:buBlip>
              <a:tabLst/>
              <a:defRPr/>
            </a:pPr>
            <a:r>
              <a:rPr kumimoji="0" lang="en-US" altLang="zh-CN" sz="16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Risks:</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 identified</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UAS3 status after SA3#118</a:t>
            </a: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4251272205"/>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1030033</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Security of Uncrewed Aerial Systems (UAS) Phase 3</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Mar-2024</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50%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100%</a:t>
                      </a:r>
                    </a:p>
                  </a:txBody>
                  <a:tcPr marL="36002" marR="36002" marT="0" marB="0" anchor="ctr"/>
                </a:tc>
                <a:tc>
                  <a:txBody>
                    <a:bodyPr/>
                    <a:lstStyle/>
                    <a:p>
                      <a:pPr algn="ctr">
                        <a:lnSpc>
                          <a:spcPct val="107000"/>
                        </a:lnSpc>
                        <a:spcAft>
                          <a:spcPts val="800"/>
                        </a:spcAft>
                      </a:pPr>
                      <a:r>
                        <a:rPr lang="en-GB" sz="1200" dirty="0" err="1">
                          <a:solidFill>
                            <a:srgbClr val="FF0000"/>
                          </a:solidFill>
                        </a:rPr>
                        <a:t>pCRs</a:t>
                      </a:r>
                      <a:r>
                        <a:rPr lang="en-GB" sz="1200" dirty="0">
                          <a:solidFill>
                            <a:srgbClr val="FF0000"/>
                          </a:solidFill>
                        </a:rPr>
                        <a:t> to TR 33.759</a:t>
                      </a: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70E43-5C69-B2C2-16EC-59574AFC88C8}"/>
            </a:ext>
          </a:extLst>
        </p:cNvPr>
        <p:cNvGrpSpPr/>
        <p:nvPr/>
      </p:nvGrpSpPr>
      <p:grpSpPr>
        <a:xfrm>
          <a:off x="0" y="0"/>
          <a:ext cx="0" cy="0"/>
          <a:chOff x="0" y="0"/>
          <a:chExt cx="0" cy="0"/>
        </a:xfrm>
      </p:grpSpPr>
      <p:sp>
        <p:nvSpPr>
          <p:cNvPr id="29716" name="Content Placeholder 7">
            <a:extLst>
              <a:ext uri="{FF2B5EF4-FFF2-40B4-BE49-F238E27FC236}">
                <a16:creationId xmlns:a16="http://schemas.microsoft.com/office/drawing/2014/main" id="{C6D18536-C4F5-020A-7397-8EF537339BDA}"/>
              </a:ext>
            </a:extLst>
          </p:cNvPr>
          <p:cNvSpPr>
            <a:spLocks noGrp="1"/>
          </p:cNvSpPr>
          <p:nvPr>
            <p:ph sz="half" idx="2"/>
          </p:nvPr>
        </p:nvSpPr>
        <p:spPr>
          <a:xfrm>
            <a:off x="434974" y="2456862"/>
            <a:ext cx="8554481" cy="3548284"/>
          </a:xfrm>
        </p:spPr>
        <p:txBody>
          <a:bodyPr/>
          <a:lstStyle/>
          <a:p>
            <a:pPr>
              <a:spcBef>
                <a:spcPts val="0"/>
              </a:spcBef>
              <a:spcAft>
                <a:spcPts val="0"/>
              </a:spcAft>
            </a:pPr>
            <a:r>
              <a:rPr lang="de-DE" altLang="de-DE" sz="1800" b="1" dirty="0"/>
              <a:t>General</a:t>
            </a:r>
          </a:p>
          <a:p>
            <a:pPr lvl="1">
              <a:spcBef>
                <a:spcPts val="0"/>
              </a:spcBef>
              <a:spcAft>
                <a:spcPts val="0"/>
              </a:spcAft>
            </a:pPr>
            <a:r>
              <a:rPr lang="de-DE" altLang="de-DE" sz="1200" dirty="0"/>
              <a:t>TR </a:t>
            </a:r>
            <a:r>
              <a:rPr lang="de-DE" altLang="de-DE" sz="1200" dirty="0" err="1"/>
              <a:t>is</a:t>
            </a:r>
            <a:r>
              <a:rPr lang="de-DE" altLang="de-DE" sz="1200" dirty="0"/>
              <a:t> </a:t>
            </a:r>
            <a:r>
              <a:rPr lang="de-DE" altLang="de-DE" sz="1200" dirty="0" err="1"/>
              <a:t>ready</a:t>
            </a:r>
            <a:r>
              <a:rPr lang="de-DE" altLang="de-DE" sz="1200" dirty="0"/>
              <a:t> and </a:t>
            </a:r>
            <a:r>
              <a:rPr lang="de-DE" altLang="de-DE" sz="1200" dirty="0" err="1"/>
              <a:t>completed</a:t>
            </a:r>
            <a:r>
              <a:rPr lang="de-DE" altLang="de-DE" sz="1200" dirty="0"/>
              <a:t>, </a:t>
            </a:r>
            <a:r>
              <a:rPr lang="de-DE" altLang="de-DE" sz="1200" dirty="0" err="1"/>
              <a:t>it</a:t>
            </a:r>
            <a:r>
              <a:rPr lang="de-DE" altLang="de-DE" sz="1200" dirty="0"/>
              <a:t> </a:t>
            </a:r>
            <a:r>
              <a:rPr lang="de-DE" altLang="de-DE" sz="1200" dirty="0" err="1"/>
              <a:t>has</a:t>
            </a:r>
            <a:r>
              <a:rPr lang="de-DE" altLang="de-DE" sz="1200" dirty="0"/>
              <a:t> </a:t>
            </a:r>
            <a:r>
              <a:rPr lang="de-DE" altLang="de-DE" sz="1200" dirty="0" err="1"/>
              <a:t>one</a:t>
            </a:r>
            <a:r>
              <a:rPr lang="de-DE" altLang="de-DE" sz="1200" dirty="0"/>
              <a:t> </a:t>
            </a:r>
            <a:r>
              <a:rPr lang="de-DE" altLang="de-DE" sz="1200" dirty="0" err="1"/>
              <a:t>key</a:t>
            </a:r>
            <a:r>
              <a:rPr lang="de-DE" altLang="de-DE" sz="1200" dirty="0"/>
              <a:t> </a:t>
            </a:r>
            <a:r>
              <a:rPr lang="de-DE" altLang="de-DE" sz="1200" dirty="0" err="1"/>
              <a:t>issue</a:t>
            </a:r>
            <a:r>
              <a:rPr lang="de-DE" altLang="de-DE" sz="1200" dirty="0"/>
              <a:t>, 9 </a:t>
            </a:r>
            <a:r>
              <a:rPr lang="de-DE" altLang="de-DE" sz="1200" dirty="0" err="1"/>
              <a:t>solutions</a:t>
            </a:r>
            <a:r>
              <a:rPr lang="de-DE" altLang="de-DE" sz="1200" dirty="0"/>
              <a:t> and </a:t>
            </a:r>
            <a:r>
              <a:rPr lang="de-DE" altLang="de-DE" sz="1200" dirty="0" err="1"/>
              <a:t>it</a:t>
            </a:r>
            <a:r>
              <a:rPr lang="de-DE" altLang="de-DE" sz="1200" dirty="0"/>
              <a:t> </a:t>
            </a:r>
            <a:r>
              <a:rPr lang="de-DE" altLang="de-DE" sz="1200" dirty="0" err="1"/>
              <a:t>has</a:t>
            </a:r>
            <a:r>
              <a:rPr lang="de-DE" altLang="de-DE" sz="1200" dirty="0"/>
              <a:t> </a:t>
            </a:r>
            <a:r>
              <a:rPr lang="de-DE" altLang="de-DE" sz="1200" dirty="0" err="1"/>
              <a:t>been</a:t>
            </a:r>
            <a:r>
              <a:rPr lang="de-DE" altLang="de-DE" sz="1200" dirty="0"/>
              <a:t> </a:t>
            </a:r>
            <a:r>
              <a:rPr lang="de-DE" altLang="de-DE" sz="1200" dirty="0" err="1"/>
              <a:t>concluded</a:t>
            </a:r>
            <a:endParaRPr lang="de-DE" altLang="de-DE" sz="1200" dirty="0"/>
          </a:p>
          <a:p>
            <a:pPr lvl="1">
              <a:spcBef>
                <a:spcPts val="0"/>
              </a:spcBef>
              <a:spcAft>
                <a:spcPts val="0"/>
              </a:spcAft>
            </a:pPr>
            <a:r>
              <a:rPr lang="de-DE" altLang="de-DE" sz="1200" dirty="0" err="1"/>
              <a:t>It</a:t>
            </a:r>
            <a:r>
              <a:rPr lang="de-DE" altLang="de-DE" sz="1200" dirty="0"/>
              <a:t> </a:t>
            </a:r>
            <a:r>
              <a:rPr lang="de-DE" altLang="de-DE" sz="1200" dirty="0" err="1"/>
              <a:t>has</a:t>
            </a:r>
            <a:r>
              <a:rPr lang="de-DE" altLang="de-DE" sz="1200" dirty="0"/>
              <a:t> </a:t>
            </a:r>
            <a:r>
              <a:rPr lang="de-DE" altLang="de-DE" sz="1200" dirty="0" err="1"/>
              <a:t>one</a:t>
            </a:r>
            <a:r>
              <a:rPr lang="de-DE" altLang="de-DE" sz="1200" dirty="0"/>
              <a:t> Key </a:t>
            </a:r>
            <a:r>
              <a:rPr lang="de-DE" altLang="de-DE" sz="1200" dirty="0" err="1"/>
              <a:t>Issue</a:t>
            </a:r>
            <a:r>
              <a:rPr lang="de-DE" altLang="de-DE" sz="1200" dirty="0"/>
              <a:t> </a:t>
            </a:r>
            <a:r>
              <a:rPr lang="de-DE" altLang="de-DE" sz="1200" dirty="0" err="1"/>
              <a:t>for</a:t>
            </a:r>
            <a:r>
              <a:rPr lang="de-DE" altLang="de-DE" sz="1200" dirty="0"/>
              <a:t> </a:t>
            </a:r>
            <a:r>
              <a:rPr lang="de-DE" altLang="de-DE" sz="1200" dirty="0" err="1"/>
              <a:t>security</a:t>
            </a:r>
            <a:r>
              <a:rPr lang="de-DE" altLang="de-DE" sz="1200" dirty="0"/>
              <a:t> </a:t>
            </a:r>
            <a:r>
              <a:rPr lang="de-DE" altLang="de-DE" sz="1200" dirty="0" err="1"/>
              <a:t>enhancements</a:t>
            </a:r>
            <a:r>
              <a:rPr lang="de-DE" altLang="de-DE" sz="1200" dirty="0"/>
              <a:t> </a:t>
            </a:r>
            <a:r>
              <a:rPr lang="de-DE" altLang="de-DE" sz="1200" dirty="0" err="1"/>
              <a:t>to</a:t>
            </a:r>
            <a:r>
              <a:rPr lang="de-DE" altLang="de-DE" sz="1200" dirty="0"/>
              <a:t> NEF </a:t>
            </a:r>
            <a:r>
              <a:rPr lang="de-DE" altLang="de-DE" sz="1200" dirty="0" err="1"/>
              <a:t>services</a:t>
            </a:r>
            <a:r>
              <a:rPr lang="de-DE" altLang="de-DE" sz="1200" dirty="0"/>
              <a:t> in support </a:t>
            </a:r>
            <a:r>
              <a:rPr lang="de-DE" altLang="de-DE" sz="1200" dirty="0" err="1"/>
              <a:t>of</a:t>
            </a:r>
            <a:r>
              <a:rPr lang="de-DE" altLang="de-DE" sz="1200" dirty="0"/>
              <a:t> multiple USSs</a:t>
            </a:r>
          </a:p>
          <a:p>
            <a:pPr lvl="1">
              <a:spcBef>
                <a:spcPts val="0"/>
              </a:spcBef>
              <a:spcAft>
                <a:spcPts val="0"/>
              </a:spcAft>
            </a:pPr>
            <a:r>
              <a:rPr lang="en-US" sz="1200" dirty="0">
                <a:effectLst/>
                <a:latin typeface="Calibri" panose="020F0502020204030204" pitchFamily="34" charset="0"/>
                <a:ea typeface="Times New Roman" panose="02020603050405020304" pitchFamily="18" charset="0"/>
              </a:rPr>
              <a:t>9 solutions, two new solutions were approved in SA3#119 (</a:t>
            </a:r>
            <a:r>
              <a:rPr lang="en-US" sz="1200" dirty="0">
                <a:hlinkClick r:id="rId3"/>
              </a:rPr>
              <a:t>S3-245256</a:t>
            </a:r>
            <a:r>
              <a:rPr lang="en-US" sz="1200" dirty="0"/>
              <a:t>, </a:t>
            </a:r>
            <a:r>
              <a:rPr lang="en-US" sz="1200" dirty="0">
                <a:hlinkClick r:id="rId4"/>
              </a:rPr>
              <a:t>S3-245257</a:t>
            </a:r>
            <a:r>
              <a:rPr lang="en-US" sz="1200" dirty="0"/>
              <a:t>) and one solution update (</a:t>
            </a:r>
            <a:r>
              <a:rPr lang="en-US" sz="1200" dirty="0">
                <a:hlinkClick r:id="rId5"/>
              </a:rPr>
              <a:t>S3-244842</a:t>
            </a:r>
            <a:r>
              <a:rPr lang="en-US" sz="1200" dirty="0"/>
              <a:t>)</a:t>
            </a:r>
            <a:endParaRPr lang="en-US" sz="1200" dirty="0">
              <a:effectLst/>
              <a:latin typeface="Calibri" panose="020F0502020204030204" pitchFamily="34" charset="0"/>
              <a:ea typeface="Times New Roman" panose="02020603050405020304" pitchFamily="18" charset="0"/>
            </a:endParaRPr>
          </a:p>
          <a:p>
            <a:pPr lvl="1">
              <a:spcBef>
                <a:spcPts val="0"/>
              </a:spcBef>
              <a:spcAft>
                <a:spcPts val="0"/>
              </a:spcAft>
            </a:pPr>
            <a:r>
              <a:rPr lang="en-US" altLang="de-DE" sz="1200" dirty="0">
                <a:latin typeface="Calibri" panose="020F0502020204030204" pitchFamily="34" charset="0"/>
              </a:rPr>
              <a:t>Evaluations are done</a:t>
            </a:r>
          </a:p>
          <a:p>
            <a:pPr lvl="1">
              <a:spcBef>
                <a:spcPts val="0"/>
              </a:spcBef>
              <a:spcAft>
                <a:spcPts val="0"/>
              </a:spcAft>
            </a:pPr>
            <a:r>
              <a:rPr lang="en-US" altLang="de-DE" sz="1200" dirty="0">
                <a:latin typeface="Calibri" panose="020F0502020204030204" pitchFamily="34" charset="0"/>
              </a:rPr>
              <a:t>Editor’s Notes were changed to Notes</a:t>
            </a:r>
          </a:p>
          <a:p>
            <a:pPr lvl="1">
              <a:spcBef>
                <a:spcPts val="0"/>
              </a:spcBef>
              <a:spcAft>
                <a:spcPts val="0"/>
              </a:spcAft>
            </a:pPr>
            <a:r>
              <a:rPr lang="en-US" altLang="de-DE" sz="1200" dirty="0">
                <a:latin typeface="Calibri" panose="020F0502020204030204" pitchFamily="34" charset="0"/>
              </a:rPr>
              <a:t>Conclusion was approved in SA3#118 meeting </a:t>
            </a:r>
            <a:r>
              <a:rPr lang="en-US" sz="1200" dirty="0"/>
              <a:t>(</a:t>
            </a:r>
            <a:r>
              <a:rPr lang="en-US" sz="1200" dirty="0">
                <a:hlinkClick r:id="rId6"/>
              </a:rPr>
              <a:t>S3-244427</a:t>
            </a:r>
            <a:r>
              <a:rPr lang="en-US" sz="1200" dirty="0"/>
              <a:t>)</a:t>
            </a:r>
          </a:p>
          <a:p>
            <a:pPr lvl="1">
              <a:spcBef>
                <a:spcPts val="0"/>
              </a:spcBef>
              <a:spcAft>
                <a:spcPts val="0"/>
              </a:spcAft>
            </a:pPr>
            <a:r>
              <a:rPr lang="en-US" sz="1200" dirty="0"/>
              <a:t>Presentation of Report to TSG: TR 33.759 'Study on security enhancements of Uncrewed Aerial Systems (UAS) Phase 3', Version 1.0.0 (</a:t>
            </a:r>
            <a:r>
              <a:rPr lang="en-US" sz="1200" dirty="0">
                <a:hlinkClick r:id="rId7"/>
              </a:rPr>
              <a:t>S3-245370</a:t>
            </a:r>
            <a:r>
              <a:rPr lang="en-US" sz="1200" dirty="0"/>
              <a:t>) was approved</a:t>
            </a:r>
          </a:p>
          <a:p>
            <a:pPr>
              <a:spcBef>
                <a:spcPts val="0"/>
              </a:spcBef>
              <a:spcAft>
                <a:spcPts val="0"/>
              </a:spcAft>
            </a:pPr>
            <a:endParaRPr lang="en-US" sz="1600" b="1" dirty="0"/>
          </a:p>
          <a:p>
            <a:pPr>
              <a:spcBef>
                <a:spcPts val="0"/>
              </a:spcBef>
              <a:spcAft>
                <a:spcPts val="0"/>
              </a:spcAft>
            </a:pPr>
            <a:r>
              <a:rPr lang="en-US" sz="1600" b="1" dirty="0"/>
              <a:t>Dependencies</a:t>
            </a:r>
            <a:r>
              <a:rPr lang="en-US" sz="1600" dirty="0"/>
              <a:t>:</a:t>
            </a:r>
            <a:endParaRPr lang="de-DE" altLang="de-DE" sz="1600" b="1" dirty="0"/>
          </a:p>
          <a:p>
            <a:pPr lvl="1">
              <a:spcBef>
                <a:spcPts val="0"/>
              </a:spcBef>
              <a:spcAft>
                <a:spcPts val="0"/>
              </a:spcAft>
            </a:pPr>
            <a:r>
              <a:rPr lang="en-GB" sz="1200" dirty="0"/>
              <a:t>SA2’s study work on UAS TR 23.700-59</a:t>
            </a:r>
          </a:p>
          <a:p>
            <a:pPr marL="457200" lvl="1" indent="0">
              <a:spcBef>
                <a:spcPts val="0"/>
              </a:spcBef>
              <a:spcAft>
                <a:spcPts val="0"/>
              </a:spcAft>
              <a:buNone/>
            </a:pPr>
            <a:endParaRPr lang="en-GB" sz="1600" dirty="0"/>
          </a:p>
          <a:p>
            <a:pPr marL="457200" marR="0" lvl="0" indent="-457200" algn="l" defTabSz="914400" rtl="0" eaLnBrk="0" fontAlgn="base" latinLnBrk="0" hangingPunct="0">
              <a:lnSpc>
                <a:spcPct val="100000"/>
              </a:lnSpc>
              <a:spcBef>
                <a:spcPts val="0"/>
              </a:spcBef>
              <a:spcAft>
                <a:spcPts val="300"/>
              </a:spcAft>
              <a:buClrTx/>
              <a:buSzTx/>
              <a:buFontTx/>
              <a:buBlip>
                <a:blip r:embed="rId8"/>
              </a:buBlip>
              <a:tabLst/>
              <a:defRPr/>
            </a:pPr>
            <a:r>
              <a:rPr kumimoji="0" lang="de-DE" sz="1600" b="1" i="0" u="none" strike="noStrike" kern="0" cap="none" spc="0" normalizeH="0" baseline="0" noProof="0" dirty="0" err="1">
                <a:ln>
                  <a:noFill/>
                </a:ln>
                <a:solidFill>
                  <a:prstClr val="black"/>
                </a:solidFill>
                <a:effectLst/>
                <a:uLnTx/>
                <a:uFillTx/>
                <a:latin typeface="Calibri"/>
                <a:ea typeface="+mn-ea"/>
                <a:cs typeface="+mn-cs"/>
              </a:rPr>
              <a:t>Contentious</a:t>
            </a:r>
            <a:r>
              <a:rPr kumimoji="0" lang="de-DE" sz="1600" b="1" i="0" u="none" strike="noStrike" kern="0" cap="none" spc="0" normalizeH="0" baseline="0" noProof="0" dirty="0">
                <a:ln>
                  <a:noFill/>
                </a:ln>
                <a:solidFill>
                  <a:prstClr val="black"/>
                </a:solidFill>
                <a:effectLst/>
                <a:uLnTx/>
                <a:uFillTx/>
                <a:latin typeface="Calibri"/>
                <a:ea typeface="+mn-ea"/>
                <a:cs typeface="+mn-cs"/>
              </a:rPr>
              <a:t> Issue</a:t>
            </a:r>
            <a:r>
              <a:rPr kumimoji="0" lang="de-DE" sz="1600" b="0" i="0" u="none" strike="noStrike" kern="0" cap="none" spc="0" normalizeH="0" baseline="0" noProof="0" dirty="0">
                <a:ln>
                  <a:noFill/>
                </a:ln>
                <a:solidFill>
                  <a:prstClr val="black"/>
                </a:solidFill>
                <a:effectLst/>
                <a:uLnTx/>
                <a:uFillTx/>
                <a:latin typeface="Calibri"/>
                <a:ea typeface="+mn-ea"/>
                <a:cs typeface="+mn-cs"/>
              </a:rPr>
              <a:t>:</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a:t>
            </a:r>
            <a:endParaRPr kumimoji="0" lang="de-DE"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457200" marR="0" lvl="0" indent="-457200" algn="l" defTabSz="914400" rtl="0" eaLnBrk="0" fontAlgn="base" latinLnBrk="0" hangingPunct="0">
              <a:lnSpc>
                <a:spcPct val="100000"/>
              </a:lnSpc>
              <a:spcBef>
                <a:spcPts val="0"/>
              </a:spcBef>
              <a:spcAft>
                <a:spcPts val="300"/>
              </a:spcAft>
              <a:buClrTx/>
              <a:buSzTx/>
              <a:buFontTx/>
              <a:buBlip>
                <a:blip r:embed="rId8"/>
              </a:buBlip>
              <a:tabLst/>
              <a:defRPr/>
            </a:pPr>
            <a:r>
              <a:rPr kumimoji="0" lang="en-US" altLang="zh-CN" sz="16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Risks:</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 identified</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55FCB6D0-AD6A-975B-DFAD-E4E05838FBE6}"/>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UAS3 status after SA3#119</a:t>
            </a:r>
          </a:p>
        </p:txBody>
      </p:sp>
      <p:graphicFrame>
        <p:nvGraphicFramePr>
          <p:cNvPr id="6" name="Table 5">
            <a:extLst>
              <a:ext uri="{FF2B5EF4-FFF2-40B4-BE49-F238E27FC236}">
                <a16:creationId xmlns:a16="http://schemas.microsoft.com/office/drawing/2014/main" id="{4040C065-5DCC-DA6E-D341-620B5A3DAB44}"/>
              </a:ext>
            </a:extLst>
          </p:cNvPr>
          <p:cNvGraphicFramePr>
            <a:graphicFrameLocks noGrp="1"/>
          </p:cNvGraphicFramePr>
          <p:nvPr>
            <p:extLst>
              <p:ext uri="{D42A27DB-BD31-4B8C-83A1-F6EECF244321}">
                <p14:modId xmlns:p14="http://schemas.microsoft.com/office/powerpoint/2010/main" val="540226680"/>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529913">
                  <a:extLst>
                    <a:ext uri="{9D8B030D-6E8A-4147-A177-3AD203B41FA5}">
                      <a16:colId xmlns:a16="http://schemas.microsoft.com/office/drawing/2014/main" val="20006"/>
                    </a:ext>
                  </a:extLst>
                </a:gridCol>
                <a:gridCol w="648987">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1030033</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Security of Uncrewed Aerial Systems (UAS) Phase 3</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Mar-2024</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100%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a:t>
                      </a:r>
                    </a:p>
                  </a:txBody>
                  <a:tcPr marL="36002" marR="36002" marT="0" marB="0" anchor="ctr"/>
                </a:tc>
                <a:tc>
                  <a:txBody>
                    <a:bodyPr/>
                    <a:lstStyle/>
                    <a:p>
                      <a:pPr algn="ctr">
                        <a:lnSpc>
                          <a:spcPct val="107000"/>
                        </a:lnSpc>
                        <a:spcAft>
                          <a:spcPts val="800"/>
                        </a:spcAft>
                      </a:pPr>
                      <a:r>
                        <a:rPr lang="en-GB" sz="1200" dirty="0" err="1">
                          <a:solidFill>
                            <a:srgbClr val="FF0000"/>
                          </a:solidFill>
                        </a:rPr>
                        <a:t>pCRs</a:t>
                      </a:r>
                      <a:r>
                        <a:rPr lang="en-GB" sz="1200" dirty="0">
                          <a:solidFill>
                            <a:srgbClr val="FF0000"/>
                          </a:solidFill>
                        </a:rPr>
                        <a:t> to TR 33.759</a:t>
                      </a: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97248284"/>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D6FC8-7D41-2766-52B8-A83BE5C40AC5}"/>
            </a:ext>
          </a:extLst>
        </p:cNvPr>
        <p:cNvGrpSpPr/>
        <p:nvPr/>
      </p:nvGrpSpPr>
      <p:grpSpPr>
        <a:xfrm>
          <a:off x="0" y="0"/>
          <a:ext cx="0" cy="0"/>
          <a:chOff x="0" y="0"/>
          <a:chExt cx="0" cy="0"/>
        </a:xfrm>
      </p:grpSpPr>
      <p:sp>
        <p:nvSpPr>
          <p:cNvPr id="29716" name="Content Placeholder 7">
            <a:extLst>
              <a:ext uri="{FF2B5EF4-FFF2-40B4-BE49-F238E27FC236}">
                <a16:creationId xmlns:a16="http://schemas.microsoft.com/office/drawing/2014/main" id="{7E9483A0-3EC9-D3CC-5FED-D3B1135092A1}"/>
              </a:ext>
            </a:extLst>
          </p:cNvPr>
          <p:cNvSpPr>
            <a:spLocks noGrp="1"/>
          </p:cNvSpPr>
          <p:nvPr>
            <p:ph sz="half" idx="2"/>
          </p:nvPr>
        </p:nvSpPr>
        <p:spPr>
          <a:xfrm>
            <a:off x="434974" y="2456862"/>
            <a:ext cx="8554481" cy="3548284"/>
          </a:xfrm>
        </p:spPr>
        <p:txBody>
          <a:bodyPr/>
          <a:lstStyle/>
          <a:p>
            <a:pPr>
              <a:spcBef>
                <a:spcPts val="0"/>
              </a:spcBef>
              <a:spcAft>
                <a:spcPts val="0"/>
              </a:spcAft>
            </a:pPr>
            <a:r>
              <a:rPr lang="de-DE" altLang="de-DE" sz="1800" b="1" dirty="0"/>
              <a:t>General</a:t>
            </a:r>
          </a:p>
          <a:p>
            <a:pPr lvl="1">
              <a:spcBef>
                <a:spcPts val="0"/>
              </a:spcBef>
              <a:spcAft>
                <a:spcPts val="0"/>
              </a:spcAft>
            </a:pPr>
            <a:r>
              <a:rPr lang="en-US" sz="1200" dirty="0">
                <a:effectLst/>
                <a:latin typeface="Calibri" panose="020F0502020204030204" pitchFamily="34" charset="0"/>
                <a:ea typeface="Times New Roman" panose="02020603050405020304" pitchFamily="18" charset="0"/>
              </a:rPr>
              <a:t>Normative work started at SA3#120. There were 9 CR proposals for the normative work. Only one CR was agreed at the SA3#120 meeting.  </a:t>
            </a:r>
          </a:p>
          <a:p>
            <a:pPr lvl="1">
              <a:spcBef>
                <a:spcPts val="0"/>
              </a:spcBef>
              <a:spcAft>
                <a:spcPts val="0"/>
              </a:spcAft>
            </a:pPr>
            <a:r>
              <a:rPr lang="en-US" sz="1200" dirty="0">
                <a:latin typeface="Calibri" panose="020F0502020204030204" pitchFamily="34" charset="0"/>
                <a:ea typeface="Times New Roman" panose="02020603050405020304" pitchFamily="18" charset="0"/>
              </a:rPr>
              <a:t>The plan is to finish the normative work at the next SA3#121 meeting in Goteborg.</a:t>
            </a:r>
            <a:r>
              <a:rPr lang="en-US" sz="1200" dirty="0">
                <a:effectLst/>
                <a:latin typeface="Calibri" panose="020F0502020204030204" pitchFamily="34" charset="0"/>
                <a:ea typeface="Times New Roman" panose="02020603050405020304" pitchFamily="18" charset="0"/>
              </a:rPr>
              <a:t> </a:t>
            </a:r>
          </a:p>
          <a:p>
            <a:pPr lvl="1">
              <a:spcBef>
                <a:spcPts val="0"/>
              </a:spcBef>
              <a:spcAft>
                <a:spcPts val="0"/>
              </a:spcAft>
            </a:pPr>
            <a:r>
              <a:rPr lang="en-US" sz="1200" dirty="0">
                <a:latin typeface="Calibri" panose="020F0502020204030204" pitchFamily="34" charset="0"/>
              </a:rPr>
              <a:t>Exception sheet was sent to SA March plenary (</a:t>
            </a:r>
            <a:r>
              <a:rPr lang="en-US" sz="1200" dirty="0">
                <a:latin typeface="Calibri" panose="020F0502020204030204" pitchFamily="34" charset="0"/>
                <a:hlinkClick r:id="rId3"/>
              </a:rPr>
              <a:t>S3-251165</a:t>
            </a:r>
            <a:r>
              <a:rPr lang="en-US" sz="1200" dirty="0">
                <a:latin typeface="Calibri" panose="020F0502020204030204" pitchFamily="34" charset="0"/>
              </a:rPr>
              <a:t>). New expected completion date is June 2025.</a:t>
            </a:r>
            <a:endParaRPr lang="en-US" sz="1200" dirty="0"/>
          </a:p>
          <a:p>
            <a:pPr>
              <a:spcBef>
                <a:spcPts val="0"/>
              </a:spcBef>
              <a:spcAft>
                <a:spcPts val="0"/>
              </a:spcAft>
            </a:pPr>
            <a:endParaRPr lang="en-US" sz="1600" b="1" dirty="0"/>
          </a:p>
          <a:p>
            <a:pPr>
              <a:spcBef>
                <a:spcPts val="0"/>
              </a:spcBef>
              <a:spcAft>
                <a:spcPts val="0"/>
              </a:spcAft>
            </a:pPr>
            <a:r>
              <a:rPr lang="en-US" sz="1600" b="1" dirty="0"/>
              <a:t>Dependencies</a:t>
            </a:r>
            <a:r>
              <a:rPr lang="en-US" sz="1600" dirty="0"/>
              <a:t>:</a:t>
            </a:r>
            <a:endParaRPr lang="de-DE" altLang="de-DE" sz="1600" b="1" dirty="0"/>
          </a:p>
          <a:p>
            <a:pPr lvl="1">
              <a:spcBef>
                <a:spcPts val="0"/>
              </a:spcBef>
              <a:spcAft>
                <a:spcPts val="0"/>
              </a:spcAft>
            </a:pPr>
            <a:r>
              <a:rPr lang="en-GB" sz="1200" dirty="0"/>
              <a:t>SA2’s work item on UAS TS 23.256</a:t>
            </a:r>
          </a:p>
          <a:p>
            <a:pPr marL="457200" lvl="1" indent="0">
              <a:spcBef>
                <a:spcPts val="0"/>
              </a:spcBef>
              <a:spcAft>
                <a:spcPts val="0"/>
              </a:spcAft>
              <a:buNone/>
            </a:pPr>
            <a:endParaRPr lang="en-GB" sz="1600" dirty="0"/>
          </a:p>
          <a:p>
            <a:pPr marL="457200" marR="0" lvl="0" indent="-457200" algn="l" defTabSz="914400" rtl="0" eaLnBrk="0" fontAlgn="base" latinLnBrk="0" hangingPunct="0">
              <a:lnSpc>
                <a:spcPct val="100000"/>
              </a:lnSpc>
              <a:spcBef>
                <a:spcPts val="0"/>
              </a:spcBef>
              <a:spcAft>
                <a:spcPts val="300"/>
              </a:spcAft>
              <a:buClrTx/>
              <a:buSzTx/>
              <a:buFontTx/>
              <a:buBlip>
                <a:blip r:embed="rId4"/>
              </a:buBlip>
              <a:tabLst/>
              <a:defRPr/>
            </a:pPr>
            <a:r>
              <a:rPr kumimoji="0" lang="de-DE" sz="1600" b="1" i="0" u="none" strike="noStrike" kern="0" cap="none" spc="0" normalizeH="0" baseline="0" noProof="0" dirty="0" err="1">
                <a:ln>
                  <a:noFill/>
                </a:ln>
                <a:solidFill>
                  <a:prstClr val="black"/>
                </a:solidFill>
                <a:effectLst/>
                <a:uLnTx/>
                <a:uFillTx/>
                <a:latin typeface="Calibri"/>
                <a:ea typeface="+mn-ea"/>
                <a:cs typeface="+mn-cs"/>
              </a:rPr>
              <a:t>Contentious</a:t>
            </a:r>
            <a:r>
              <a:rPr kumimoji="0" lang="de-DE" sz="1600" b="1" i="0" u="none" strike="noStrike" kern="0" cap="none" spc="0" normalizeH="0" baseline="0" noProof="0" dirty="0">
                <a:ln>
                  <a:noFill/>
                </a:ln>
                <a:solidFill>
                  <a:prstClr val="black"/>
                </a:solidFill>
                <a:effectLst/>
                <a:uLnTx/>
                <a:uFillTx/>
                <a:latin typeface="Calibri"/>
                <a:ea typeface="+mn-ea"/>
                <a:cs typeface="+mn-cs"/>
              </a:rPr>
              <a:t> Issue</a:t>
            </a:r>
            <a:r>
              <a:rPr kumimoji="0" lang="de-DE" sz="1600" b="0" i="0" u="none" strike="noStrike" kern="0" cap="none" spc="0" normalizeH="0" baseline="0" noProof="0" dirty="0">
                <a:ln>
                  <a:noFill/>
                </a:ln>
                <a:solidFill>
                  <a:prstClr val="black"/>
                </a:solidFill>
                <a:effectLst/>
                <a:uLnTx/>
                <a:uFillTx/>
                <a:latin typeface="Calibri"/>
                <a:ea typeface="+mn-ea"/>
                <a:cs typeface="+mn-cs"/>
              </a:rPr>
              <a:t>:</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In USS changeover procedure during a UAV flight from USS1 to USS2, who triggers the UUAA, is it UAV or USS2 and is it UUAA or re-auth that is triggered (</a:t>
            </a:r>
            <a:r>
              <a:rPr kumimoji="0" lang="en-GB" sz="1200" b="0" i="0" u="none" strike="noStrike" kern="0" cap="none" spc="0" normalizeH="0" baseline="0" noProof="0" dirty="0">
                <a:ln>
                  <a:noFill/>
                </a:ln>
                <a:solidFill>
                  <a:prstClr val="black"/>
                </a:solidFill>
                <a:effectLst/>
                <a:uLnTx/>
                <a:uFillTx/>
                <a:latin typeface="Calibri"/>
                <a:hlinkClick r:id="rId5"/>
              </a:rPr>
              <a:t>TS 23.256</a:t>
            </a:r>
            <a:r>
              <a:rPr kumimoji="0" lang="en-GB" sz="1200" b="0" i="0" u="none" strike="noStrike" kern="0" cap="none" spc="0" normalizeH="0" baseline="0" noProof="0" dirty="0">
                <a:ln>
                  <a:noFill/>
                </a:ln>
                <a:solidFill>
                  <a:prstClr val="black"/>
                </a:solidFill>
                <a:effectLst/>
                <a:uLnTx/>
                <a:uFillTx/>
                <a:latin typeface="Calibri"/>
              </a:rPr>
              <a:t> clause 5.13.2, step 20).</a:t>
            </a:r>
            <a:endParaRPr kumimoji="0" lang="de-DE"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457200" marR="0" lvl="0" indent="-457200" algn="l" defTabSz="914400" rtl="0" eaLnBrk="0" fontAlgn="base" latinLnBrk="0" hangingPunct="0">
              <a:lnSpc>
                <a:spcPct val="100000"/>
              </a:lnSpc>
              <a:spcBef>
                <a:spcPts val="0"/>
              </a:spcBef>
              <a:spcAft>
                <a:spcPts val="300"/>
              </a:spcAft>
              <a:buClrTx/>
              <a:buSzTx/>
              <a:buFontTx/>
              <a:buBlip>
                <a:blip r:embed="rId4"/>
              </a:buBlip>
              <a:tabLst/>
              <a:defRPr/>
            </a:pPr>
            <a:r>
              <a:rPr kumimoji="0" lang="en-US" altLang="zh-CN" sz="16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Risks:</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 identified</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1CFA0504-3D90-1D77-7300-EF42A6C5F6EC}"/>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UAS3 status after SA3#120</a:t>
            </a:r>
          </a:p>
        </p:txBody>
      </p:sp>
      <p:graphicFrame>
        <p:nvGraphicFramePr>
          <p:cNvPr id="6" name="Table 5">
            <a:extLst>
              <a:ext uri="{FF2B5EF4-FFF2-40B4-BE49-F238E27FC236}">
                <a16:creationId xmlns:a16="http://schemas.microsoft.com/office/drawing/2014/main" id="{3A061D50-F1BA-A832-3439-41F3E2637FE7}"/>
              </a:ext>
            </a:extLst>
          </p:cNvPr>
          <p:cNvGraphicFramePr>
            <a:graphicFrameLocks noGrp="1"/>
          </p:cNvGraphicFramePr>
          <p:nvPr>
            <p:extLst>
              <p:ext uri="{D42A27DB-BD31-4B8C-83A1-F6EECF244321}">
                <p14:modId xmlns:p14="http://schemas.microsoft.com/office/powerpoint/2010/main" val="1294030450"/>
              </p:ext>
            </p:extLst>
          </p:nvPr>
        </p:nvGraphicFramePr>
        <p:xfrm>
          <a:off x="301625" y="1287463"/>
          <a:ext cx="8687186" cy="114538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529913">
                  <a:extLst>
                    <a:ext uri="{9D8B030D-6E8A-4147-A177-3AD203B41FA5}">
                      <a16:colId xmlns:a16="http://schemas.microsoft.com/office/drawing/2014/main" val="20006"/>
                    </a:ext>
                  </a:extLst>
                </a:gridCol>
                <a:gridCol w="648987">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1030033</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Security of Uncrewed Aerial Systems (UAS) Phase 3</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100%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a:t>
                      </a:r>
                    </a:p>
                  </a:txBody>
                  <a:tcPr marL="36002" marR="36002" marT="0" marB="0" anchor="ctr"/>
                </a:tc>
                <a:tc>
                  <a:txBody>
                    <a:bodyPr/>
                    <a:lstStyle/>
                    <a:p>
                      <a:pPr algn="ctr">
                        <a:lnSpc>
                          <a:spcPct val="107000"/>
                        </a:lnSpc>
                        <a:spcAft>
                          <a:spcPts val="800"/>
                        </a:spcAft>
                      </a:pPr>
                      <a:r>
                        <a:rPr lang="en-GB" sz="1200" dirty="0">
                          <a:solidFill>
                            <a:srgbClr val="FF0000"/>
                          </a:solidFill>
                        </a:rPr>
                        <a:t>TR 33.759</a:t>
                      </a:r>
                    </a:p>
                  </a:txBody>
                  <a:tcPr marL="36002" marR="36002" marT="0" marB="0" anchor="ctr"/>
                </a:tc>
                <a:extLst>
                  <a:ext uri="{0D108BD9-81ED-4DB2-BD59-A6C34878D82A}">
                    <a16:rowId xmlns:a16="http://schemas.microsoft.com/office/drawing/2014/main" val="10001"/>
                  </a:ext>
                </a:extLst>
              </a:tr>
              <a:tr h="365595">
                <a:tc>
                  <a:txBody>
                    <a:bodyPr/>
                    <a:lstStyle/>
                    <a:p>
                      <a:pPr algn="ctr" fontAlgn="t"/>
                      <a:r>
                        <a:rPr lang="en-GB" sz="1200" b="1" i="0" u="none" strike="noStrike" dirty="0">
                          <a:solidFill>
                            <a:srgbClr val="000000"/>
                          </a:solidFill>
                          <a:effectLst/>
                          <a:latin typeface="Arial" panose="020B0604020202020204" pitchFamily="34" charset="0"/>
                        </a:rPr>
                        <a:t>1060058</a:t>
                      </a:r>
                    </a:p>
                  </a:txBody>
                  <a:tcPr marL="36002" marR="36002" marT="0" marB="0" anchor="ctr"/>
                </a:tc>
                <a:tc>
                  <a:txBody>
                    <a:bodyPr/>
                    <a:lstStyle/>
                    <a:p>
                      <a:r>
                        <a:rPr lang="en-GB" sz="1200" b="1" i="0" u="none" strike="noStrike" kern="1200" dirty="0">
                          <a:solidFill>
                            <a:srgbClr val="0000FF"/>
                          </a:solidFill>
                          <a:effectLst/>
                          <a:latin typeface="Arial" panose="020B0604020202020204" pitchFamily="34" charset="0"/>
                          <a:ea typeface="+mn-ea"/>
                          <a:cs typeface="+mn-cs"/>
                        </a:rPr>
                        <a:t>Security of Uncrewed Aerial System Phase 3</a:t>
                      </a: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5%</a:t>
                      </a:r>
                    </a:p>
                  </a:txBody>
                  <a:tcPr marL="36002" marR="36002" marT="0" marB="0" anchor="ctr"/>
                </a:tc>
                <a:tc>
                  <a:txBody>
                    <a:bodyPr/>
                    <a:lstStyle/>
                    <a:p>
                      <a:pPr algn="ctr">
                        <a:lnSpc>
                          <a:spcPct val="107000"/>
                        </a:lnSpc>
                        <a:spcAft>
                          <a:spcPts val="800"/>
                        </a:spcAft>
                      </a:pPr>
                      <a:r>
                        <a:rPr lang="en-GB" sz="1200" dirty="0">
                          <a:solidFill>
                            <a:srgbClr val="FF0000"/>
                          </a:solidFill>
                        </a:rPr>
                        <a:t>CR to TS 33.256</a:t>
                      </a:r>
                    </a:p>
                  </a:txBody>
                  <a:tcPr marL="36002" marR="36002" marT="0" marB="0" anchor="ctr"/>
                </a:tc>
                <a:extLst>
                  <a:ext uri="{0D108BD9-81ED-4DB2-BD59-A6C34878D82A}">
                    <a16:rowId xmlns:a16="http://schemas.microsoft.com/office/drawing/2014/main" val="1380302526"/>
                  </a:ext>
                </a:extLst>
              </a:tr>
            </a:tbl>
          </a:graphicData>
        </a:graphic>
      </p:graphicFrame>
    </p:spTree>
    <p:extLst>
      <p:ext uri="{BB962C8B-B14F-4D97-AF65-F5344CB8AC3E}">
        <p14:creationId xmlns:p14="http://schemas.microsoft.com/office/powerpoint/2010/main" val="3490864765"/>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9634B-A5C0-3189-82BD-B6976987E796}"/>
            </a:ext>
          </a:extLst>
        </p:cNvPr>
        <p:cNvGrpSpPr/>
        <p:nvPr/>
      </p:nvGrpSpPr>
      <p:grpSpPr>
        <a:xfrm>
          <a:off x="0" y="0"/>
          <a:ext cx="0" cy="0"/>
          <a:chOff x="0" y="0"/>
          <a:chExt cx="0" cy="0"/>
        </a:xfrm>
      </p:grpSpPr>
      <p:sp>
        <p:nvSpPr>
          <p:cNvPr id="29716" name="Content Placeholder 7">
            <a:extLst>
              <a:ext uri="{FF2B5EF4-FFF2-40B4-BE49-F238E27FC236}">
                <a16:creationId xmlns:a16="http://schemas.microsoft.com/office/drawing/2014/main" id="{D36C854B-64A8-0230-9E13-4AA87744BD3C}"/>
              </a:ext>
            </a:extLst>
          </p:cNvPr>
          <p:cNvSpPr>
            <a:spLocks noGrp="1"/>
          </p:cNvSpPr>
          <p:nvPr>
            <p:ph sz="half" idx="2"/>
          </p:nvPr>
        </p:nvSpPr>
        <p:spPr>
          <a:xfrm>
            <a:off x="434974" y="2456862"/>
            <a:ext cx="8554481" cy="3548284"/>
          </a:xfrm>
        </p:spPr>
        <p:txBody>
          <a:bodyPr/>
          <a:lstStyle/>
          <a:p>
            <a:pPr>
              <a:spcBef>
                <a:spcPts val="0"/>
              </a:spcBef>
              <a:spcAft>
                <a:spcPts val="0"/>
              </a:spcAft>
            </a:pPr>
            <a:r>
              <a:rPr lang="de-DE" altLang="de-DE" sz="1800" b="1" dirty="0"/>
              <a:t>General</a:t>
            </a:r>
          </a:p>
          <a:p>
            <a:pPr lvl="1">
              <a:spcBef>
                <a:spcPts val="0"/>
              </a:spcBef>
              <a:spcAft>
                <a:spcPts val="0"/>
              </a:spcAft>
            </a:pPr>
            <a:r>
              <a:rPr lang="en-US" sz="1200" dirty="0">
                <a:effectLst/>
                <a:latin typeface="Calibri" panose="020F0502020204030204" pitchFamily="34" charset="0"/>
                <a:ea typeface="Times New Roman" panose="02020603050405020304" pitchFamily="18" charset="0"/>
              </a:rPr>
              <a:t>Group agreed one merged draft CR for TS 33.256 for normative work. </a:t>
            </a:r>
          </a:p>
          <a:p>
            <a:pPr lvl="1">
              <a:spcBef>
                <a:spcPts val="0"/>
              </a:spcBef>
              <a:spcAft>
                <a:spcPts val="0"/>
              </a:spcAft>
            </a:pPr>
            <a:r>
              <a:rPr lang="en-US" sz="1200" dirty="0">
                <a:latin typeface="Calibri" panose="020F0502020204030204" pitchFamily="34" charset="0"/>
                <a:ea typeface="Times New Roman" panose="02020603050405020304" pitchFamily="18" charset="0"/>
              </a:rPr>
              <a:t>The plan is to send it for approval at the SA3#122 meeting in Fukuoka.</a:t>
            </a:r>
            <a:endParaRPr lang="en-US" sz="1200" dirty="0">
              <a:effectLst/>
              <a:latin typeface="Calibri" panose="020F0502020204030204" pitchFamily="34" charset="0"/>
              <a:ea typeface="Times New Roman" panose="02020603050405020304" pitchFamily="18" charset="0"/>
            </a:endParaRPr>
          </a:p>
          <a:p>
            <a:pPr lvl="1">
              <a:spcBef>
                <a:spcPts val="0"/>
              </a:spcBef>
              <a:spcAft>
                <a:spcPts val="0"/>
              </a:spcAft>
            </a:pPr>
            <a:r>
              <a:rPr lang="en-US" sz="1200" dirty="0">
                <a:latin typeface="Calibri" panose="020F0502020204030204" pitchFamily="34" charset="0"/>
              </a:rPr>
              <a:t>Expected completion date is June 2025. </a:t>
            </a:r>
            <a:endParaRPr lang="en-US" sz="1200" dirty="0"/>
          </a:p>
          <a:p>
            <a:pPr>
              <a:spcBef>
                <a:spcPts val="0"/>
              </a:spcBef>
              <a:spcAft>
                <a:spcPts val="0"/>
              </a:spcAft>
            </a:pPr>
            <a:endParaRPr lang="en-US" sz="1600" b="1" dirty="0"/>
          </a:p>
          <a:p>
            <a:pPr>
              <a:spcBef>
                <a:spcPts val="0"/>
              </a:spcBef>
              <a:spcAft>
                <a:spcPts val="0"/>
              </a:spcAft>
            </a:pPr>
            <a:r>
              <a:rPr lang="en-US" sz="1600" b="1" dirty="0"/>
              <a:t>Dependencies</a:t>
            </a:r>
            <a:r>
              <a:rPr lang="en-US" sz="1600" dirty="0"/>
              <a:t>:</a:t>
            </a:r>
            <a:endParaRPr lang="de-DE" altLang="de-DE" sz="1600" b="1" dirty="0"/>
          </a:p>
          <a:p>
            <a:pPr lvl="1">
              <a:spcBef>
                <a:spcPts val="0"/>
              </a:spcBef>
              <a:spcAft>
                <a:spcPts val="0"/>
              </a:spcAft>
            </a:pPr>
            <a:r>
              <a:rPr lang="en-GB" sz="1200" dirty="0"/>
              <a:t>SA2’s work item on UAS TS 23.256</a:t>
            </a:r>
          </a:p>
          <a:p>
            <a:pPr marL="457200" lvl="1" indent="0">
              <a:spcBef>
                <a:spcPts val="0"/>
              </a:spcBef>
              <a:spcAft>
                <a:spcPts val="0"/>
              </a:spcAft>
              <a:buNone/>
            </a:pPr>
            <a:endParaRPr lang="en-GB" sz="1600" dirty="0"/>
          </a:p>
          <a:p>
            <a:pPr marL="457200" marR="0" lvl="0" indent="-457200" algn="l" defTabSz="914400" rtl="0" eaLnBrk="0" fontAlgn="base" latinLnBrk="0" hangingPunct="0">
              <a:lnSpc>
                <a:spcPct val="100000"/>
              </a:lnSpc>
              <a:spcBef>
                <a:spcPts val="0"/>
              </a:spcBef>
              <a:spcAft>
                <a:spcPts val="300"/>
              </a:spcAft>
              <a:buClrTx/>
              <a:buSzTx/>
              <a:buFontTx/>
              <a:buBlip>
                <a:blip r:embed="rId3"/>
              </a:buBlip>
              <a:tabLst/>
              <a:defRPr/>
            </a:pPr>
            <a:r>
              <a:rPr kumimoji="0" lang="de-DE" sz="1600" b="1" i="0" u="none" strike="noStrike" kern="0" cap="none" spc="0" normalizeH="0" baseline="0" noProof="0" dirty="0" err="1">
                <a:ln>
                  <a:noFill/>
                </a:ln>
                <a:solidFill>
                  <a:prstClr val="black"/>
                </a:solidFill>
                <a:effectLst/>
                <a:uLnTx/>
                <a:uFillTx/>
                <a:latin typeface="Calibri"/>
                <a:ea typeface="+mn-ea"/>
                <a:cs typeface="+mn-cs"/>
              </a:rPr>
              <a:t>Contentious</a:t>
            </a:r>
            <a:r>
              <a:rPr kumimoji="0" lang="de-DE" sz="1600" b="1" i="0" u="none" strike="noStrike" kern="0" cap="none" spc="0" normalizeH="0" baseline="0" noProof="0" dirty="0">
                <a:ln>
                  <a:noFill/>
                </a:ln>
                <a:solidFill>
                  <a:prstClr val="black"/>
                </a:solidFill>
                <a:effectLst/>
                <a:uLnTx/>
                <a:uFillTx/>
                <a:latin typeface="Calibri"/>
                <a:ea typeface="+mn-ea"/>
                <a:cs typeface="+mn-cs"/>
              </a:rPr>
              <a:t> Issue</a:t>
            </a:r>
            <a:r>
              <a:rPr kumimoji="0" lang="de-DE" sz="1600" b="0" i="0" u="none" strike="noStrike" kern="0" cap="none" spc="0" normalizeH="0" baseline="0" noProof="0" dirty="0">
                <a:ln>
                  <a:noFill/>
                </a:ln>
                <a:solidFill>
                  <a:prstClr val="black"/>
                </a:solidFill>
                <a:effectLst/>
                <a:uLnTx/>
                <a:uFillTx/>
                <a:latin typeface="Calibri"/>
                <a:ea typeface="+mn-ea"/>
                <a:cs typeface="+mn-cs"/>
              </a:rPr>
              <a:t>:</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In USS changeover procedure during a UAV flight from USS1 to USS2, who triggers the UUAA, is it UAV or USS2 and is it UUAA or re-auth that is triggered (</a:t>
            </a:r>
            <a:r>
              <a:rPr kumimoji="0" lang="en-GB" sz="1200" b="0" i="0" u="none" strike="noStrike" kern="0" cap="none" spc="0" normalizeH="0" baseline="0" noProof="0" dirty="0">
                <a:ln>
                  <a:noFill/>
                </a:ln>
                <a:solidFill>
                  <a:prstClr val="black"/>
                </a:solidFill>
                <a:effectLst/>
                <a:uLnTx/>
                <a:uFillTx/>
                <a:latin typeface="Calibri"/>
                <a:hlinkClick r:id="rId4"/>
              </a:rPr>
              <a:t>TS 23.256</a:t>
            </a:r>
            <a:r>
              <a:rPr kumimoji="0" lang="en-GB" sz="1200" b="0" i="0" u="none" strike="noStrike" kern="0" cap="none" spc="0" normalizeH="0" baseline="0" noProof="0" dirty="0">
                <a:ln>
                  <a:noFill/>
                </a:ln>
                <a:solidFill>
                  <a:prstClr val="black"/>
                </a:solidFill>
                <a:effectLst/>
                <a:uLnTx/>
                <a:uFillTx/>
                <a:latin typeface="Calibri"/>
              </a:rPr>
              <a:t> clause 5.13.2, step 20).</a:t>
            </a:r>
            <a:endParaRPr kumimoji="0" lang="de-DE"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457200" marR="0" lvl="0" indent="-457200" algn="l" defTabSz="914400" rtl="0" eaLnBrk="0" fontAlgn="base" latinLnBrk="0" hangingPunct="0">
              <a:lnSpc>
                <a:spcPct val="100000"/>
              </a:lnSpc>
              <a:spcBef>
                <a:spcPts val="0"/>
              </a:spcBef>
              <a:spcAft>
                <a:spcPts val="300"/>
              </a:spcAft>
              <a:buClrTx/>
              <a:buSzTx/>
              <a:buFontTx/>
              <a:buBlip>
                <a:blip r:embed="rId3"/>
              </a:buBlip>
              <a:tabLst/>
              <a:defRPr/>
            </a:pPr>
            <a:r>
              <a:rPr kumimoji="0" lang="en-US" altLang="zh-CN" sz="16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Risks:</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 identified</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C38C7AA-1A05-46E3-F6C0-3C54C74ADD41}"/>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UAS3 status after SA3#121</a:t>
            </a:r>
          </a:p>
        </p:txBody>
      </p:sp>
      <p:graphicFrame>
        <p:nvGraphicFramePr>
          <p:cNvPr id="6" name="Table 5">
            <a:extLst>
              <a:ext uri="{FF2B5EF4-FFF2-40B4-BE49-F238E27FC236}">
                <a16:creationId xmlns:a16="http://schemas.microsoft.com/office/drawing/2014/main" id="{9F53897E-5811-B0DF-2A6F-95E1538C1986}"/>
              </a:ext>
            </a:extLst>
          </p:cNvPr>
          <p:cNvGraphicFramePr>
            <a:graphicFrameLocks noGrp="1"/>
          </p:cNvGraphicFramePr>
          <p:nvPr>
            <p:extLst>
              <p:ext uri="{D42A27DB-BD31-4B8C-83A1-F6EECF244321}">
                <p14:modId xmlns:p14="http://schemas.microsoft.com/office/powerpoint/2010/main" val="2013382157"/>
              </p:ext>
            </p:extLst>
          </p:nvPr>
        </p:nvGraphicFramePr>
        <p:xfrm>
          <a:off x="301625" y="1287463"/>
          <a:ext cx="8687186" cy="114538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529913">
                  <a:extLst>
                    <a:ext uri="{9D8B030D-6E8A-4147-A177-3AD203B41FA5}">
                      <a16:colId xmlns:a16="http://schemas.microsoft.com/office/drawing/2014/main" val="20006"/>
                    </a:ext>
                  </a:extLst>
                </a:gridCol>
                <a:gridCol w="648987">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1030033</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Security of Uncrewed Aerial Systems (UAS) Phase 3</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100%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a:t>
                      </a:r>
                    </a:p>
                  </a:txBody>
                  <a:tcPr marL="36002" marR="36002" marT="0" marB="0" anchor="ctr"/>
                </a:tc>
                <a:tc>
                  <a:txBody>
                    <a:bodyPr/>
                    <a:lstStyle/>
                    <a:p>
                      <a:pPr algn="ctr">
                        <a:lnSpc>
                          <a:spcPct val="107000"/>
                        </a:lnSpc>
                        <a:spcAft>
                          <a:spcPts val="800"/>
                        </a:spcAft>
                      </a:pPr>
                      <a:r>
                        <a:rPr lang="en-GB" sz="1200" dirty="0">
                          <a:solidFill>
                            <a:srgbClr val="FF0000"/>
                          </a:solidFill>
                        </a:rPr>
                        <a:t>TR 33.759</a:t>
                      </a:r>
                    </a:p>
                  </a:txBody>
                  <a:tcPr marL="36002" marR="36002" marT="0" marB="0" anchor="ctr"/>
                </a:tc>
                <a:extLst>
                  <a:ext uri="{0D108BD9-81ED-4DB2-BD59-A6C34878D82A}">
                    <a16:rowId xmlns:a16="http://schemas.microsoft.com/office/drawing/2014/main" val="10001"/>
                  </a:ext>
                </a:extLst>
              </a:tr>
              <a:tr h="365595">
                <a:tc>
                  <a:txBody>
                    <a:bodyPr/>
                    <a:lstStyle/>
                    <a:p>
                      <a:pPr algn="ctr" fontAlgn="t"/>
                      <a:r>
                        <a:rPr lang="en-GB" sz="1200" b="1" i="0" u="none" strike="noStrike" dirty="0">
                          <a:solidFill>
                            <a:srgbClr val="000000"/>
                          </a:solidFill>
                          <a:effectLst/>
                          <a:latin typeface="Arial" panose="020B0604020202020204" pitchFamily="34" charset="0"/>
                        </a:rPr>
                        <a:t>1060058</a:t>
                      </a:r>
                    </a:p>
                  </a:txBody>
                  <a:tcPr marL="36002" marR="36002" marT="0" marB="0" anchor="ctr"/>
                </a:tc>
                <a:tc>
                  <a:txBody>
                    <a:bodyPr/>
                    <a:lstStyle/>
                    <a:p>
                      <a:r>
                        <a:rPr lang="en-GB" sz="1200" b="1" i="0" u="none" strike="noStrike" kern="1200" dirty="0">
                          <a:solidFill>
                            <a:srgbClr val="0000FF"/>
                          </a:solidFill>
                          <a:effectLst/>
                          <a:latin typeface="Arial" panose="020B0604020202020204" pitchFamily="34" charset="0"/>
                          <a:ea typeface="+mn-ea"/>
                          <a:cs typeface="+mn-cs"/>
                        </a:rPr>
                        <a:t>Security of Uncrewed Aerial System Phase 3</a:t>
                      </a: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90%</a:t>
                      </a:r>
                    </a:p>
                  </a:txBody>
                  <a:tcPr marL="36002" marR="36002" marT="0" marB="0" anchor="ctr"/>
                </a:tc>
                <a:tc>
                  <a:txBody>
                    <a:bodyPr/>
                    <a:lstStyle/>
                    <a:p>
                      <a:pPr algn="ctr">
                        <a:lnSpc>
                          <a:spcPct val="107000"/>
                        </a:lnSpc>
                        <a:spcAft>
                          <a:spcPts val="800"/>
                        </a:spcAft>
                      </a:pPr>
                      <a:r>
                        <a:rPr lang="en-GB" sz="1200" dirty="0">
                          <a:solidFill>
                            <a:srgbClr val="FF0000"/>
                          </a:solidFill>
                        </a:rPr>
                        <a:t>Draft CR to TS 33.256</a:t>
                      </a:r>
                    </a:p>
                  </a:txBody>
                  <a:tcPr marL="36002" marR="36002" marT="0" marB="0" anchor="ctr"/>
                </a:tc>
                <a:extLst>
                  <a:ext uri="{0D108BD9-81ED-4DB2-BD59-A6C34878D82A}">
                    <a16:rowId xmlns:a16="http://schemas.microsoft.com/office/drawing/2014/main" val="1380302526"/>
                  </a:ext>
                </a:extLst>
              </a:tr>
            </a:tbl>
          </a:graphicData>
        </a:graphic>
      </p:graphicFrame>
    </p:spTree>
    <p:extLst>
      <p:ext uri="{BB962C8B-B14F-4D97-AF65-F5344CB8AC3E}">
        <p14:creationId xmlns:p14="http://schemas.microsoft.com/office/powerpoint/2010/main" val="377617263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590DE-9DC3-B62C-8A70-A5E422AD06E8}"/>
            </a:ext>
          </a:extLst>
        </p:cNvPr>
        <p:cNvGrpSpPr/>
        <p:nvPr/>
      </p:nvGrpSpPr>
      <p:grpSpPr>
        <a:xfrm>
          <a:off x="0" y="0"/>
          <a:ext cx="0" cy="0"/>
          <a:chOff x="0" y="0"/>
          <a:chExt cx="0" cy="0"/>
        </a:xfrm>
      </p:grpSpPr>
      <p:sp>
        <p:nvSpPr>
          <p:cNvPr id="29716" name="Content Placeholder 7">
            <a:extLst>
              <a:ext uri="{FF2B5EF4-FFF2-40B4-BE49-F238E27FC236}">
                <a16:creationId xmlns:a16="http://schemas.microsoft.com/office/drawing/2014/main" id="{1DEA262E-CD50-81A0-E9D5-19367DAC4140}"/>
              </a:ext>
            </a:extLst>
          </p:cNvPr>
          <p:cNvSpPr>
            <a:spLocks noGrp="1"/>
          </p:cNvSpPr>
          <p:nvPr>
            <p:ph sz="half" idx="2"/>
          </p:nvPr>
        </p:nvSpPr>
        <p:spPr>
          <a:xfrm>
            <a:off x="434974" y="2456862"/>
            <a:ext cx="8554481" cy="3548284"/>
          </a:xfrm>
        </p:spPr>
        <p:txBody>
          <a:bodyPr/>
          <a:lstStyle/>
          <a:p>
            <a:pPr>
              <a:spcBef>
                <a:spcPts val="0"/>
              </a:spcBef>
              <a:spcAft>
                <a:spcPts val="0"/>
              </a:spcAft>
            </a:pPr>
            <a:r>
              <a:rPr lang="de-DE" altLang="de-DE" sz="1800" b="1" dirty="0"/>
              <a:t>General</a:t>
            </a:r>
          </a:p>
          <a:p>
            <a:pPr lvl="1">
              <a:spcBef>
                <a:spcPts val="0"/>
              </a:spcBef>
              <a:spcAft>
                <a:spcPts val="0"/>
              </a:spcAft>
            </a:pPr>
            <a:r>
              <a:rPr lang="en-US" sz="1200" dirty="0">
                <a:effectLst/>
                <a:latin typeface="Calibri" panose="020F0502020204030204" pitchFamily="34" charset="0"/>
                <a:ea typeface="Times New Roman" panose="02020603050405020304" pitchFamily="18" charset="0"/>
              </a:rPr>
              <a:t>The group agreed one merged CR </a:t>
            </a:r>
            <a:r>
              <a:rPr lang="en-US" sz="1200" dirty="0">
                <a:effectLst/>
                <a:latin typeface="Calibri" panose="020F0502020204030204" pitchFamily="34" charset="0"/>
                <a:ea typeface="Times New Roman" panose="02020603050405020304" pitchFamily="18" charset="0"/>
                <a:hlinkClick r:id="rId3"/>
              </a:rPr>
              <a:t>“</a:t>
            </a:r>
            <a:r>
              <a:rPr lang="en-US" sz="1200" dirty="0">
                <a:latin typeface="Calibri" panose="020F0502020204030204" pitchFamily="34" charset="0"/>
                <a:ea typeface="Times New Roman" panose="02020603050405020304" pitchFamily="18" charset="0"/>
                <a:hlinkClick r:id="rId3"/>
              </a:rPr>
              <a:t>S3‑252314</a:t>
            </a:r>
            <a:r>
              <a:rPr lang="en-US" sz="1200" dirty="0">
                <a:latin typeface="Calibri" panose="020F0502020204030204" pitchFamily="34" charset="0"/>
                <a:ea typeface="Times New Roman" panose="02020603050405020304" pitchFamily="18" charset="0"/>
              </a:rPr>
              <a:t> Adding support for multiple USSs” </a:t>
            </a:r>
            <a:r>
              <a:rPr lang="en-US" sz="1200" dirty="0">
                <a:effectLst/>
                <a:latin typeface="Calibri" panose="020F0502020204030204" pitchFamily="34" charset="0"/>
                <a:ea typeface="Times New Roman" panose="02020603050405020304" pitchFamily="18" charset="0"/>
              </a:rPr>
              <a:t>for TS 33.256. Normative work is done.</a:t>
            </a:r>
          </a:p>
          <a:p>
            <a:pPr lvl="1">
              <a:spcBef>
                <a:spcPts val="0"/>
              </a:spcBef>
              <a:spcAft>
                <a:spcPts val="0"/>
              </a:spcAft>
            </a:pPr>
            <a:r>
              <a:rPr lang="en-US" sz="1200" dirty="0">
                <a:latin typeface="Calibri" panose="020F0502020204030204" pitchFamily="34" charset="0"/>
              </a:rPr>
              <a:t>LS on USS changeover procedure was sent to SA2 to ask clarification on whether the UAV can trigger the UUAA procedure in case of the USS changeover and whether the UAV after receiving the instruction from the serving USS can execute the UUAA procedure with the new USS (USS 2). LS: </a:t>
            </a:r>
            <a:r>
              <a:rPr lang="en-US" sz="1200" dirty="0">
                <a:latin typeface="Calibri" panose="020F0502020204030204" pitchFamily="34" charset="0"/>
                <a:hlinkClick r:id="rId4"/>
              </a:rPr>
              <a:t>S3‑252263</a:t>
            </a:r>
            <a:endParaRPr lang="en-US" sz="1200" dirty="0"/>
          </a:p>
          <a:p>
            <a:pPr marL="0" indent="0">
              <a:spcBef>
                <a:spcPts val="0"/>
              </a:spcBef>
              <a:spcAft>
                <a:spcPts val="0"/>
              </a:spcAft>
              <a:buNone/>
            </a:pPr>
            <a:endParaRPr lang="en-US" sz="1600" b="1" dirty="0"/>
          </a:p>
          <a:p>
            <a:pPr>
              <a:spcBef>
                <a:spcPts val="0"/>
              </a:spcBef>
              <a:spcAft>
                <a:spcPts val="0"/>
              </a:spcAft>
            </a:pPr>
            <a:r>
              <a:rPr lang="en-US" sz="1600" b="1" dirty="0"/>
              <a:t>Dependencies</a:t>
            </a:r>
            <a:r>
              <a:rPr lang="en-US" sz="1600" dirty="0"/>
              <a:t>:</a:t>
            </a:r>
            <a:endParaRPr lang="de-DE" altLang="de-DE" sz="1600" b="1" dirty="0"/>
          </a:p>
          <a:p>
            <a:pPr lvl="1">
              <a:spcBef>
                <a:spcPts val="0"/>
              </a:spcBef>
              <a:spcAft>
                <a:spcPts val="0"/>
              </a:spcAft>
            </a:pPr>
            <a:r>
              <a:rPr lang="en-GB" sz="1200" dirty="0"/>
              <a:t>SA2’s work item on UAS TS 23.256</a:t>
            </a:r>
          </a:p>
          <a:p>
            <a:pPr marL="457200" lvl="1" indent="0">
              <a:spcBef>
                <a:spcPts val="0"/>
              </a:spcBef>
              <a:spcAft>
                <a:spcPts val="0"/>
              </a:spcAft>
              <a:buNone/>
            </a:pPr>
            <a:endParaRPr lang="en-GB" sz="1600" dirty="0"/>
          </a:p>
          <a:p>
            <a:pPr marL="457200" marR="0" lvl="0" indent="-457200" algn="l" defTabSz="914400" rtl="0" eaLnBrk="0" fontAlgn="base" latinLnBrk="0" hangingPunct="0">
              <a:lnSpc>
                <a:spcPct val="100000"/>
              </a:lnSpc>
              <a:spcBef>
                <a:spcPts val="0"/>
              </a:spcBef>
              <a:spcAft>
                <a:spcPts val="300"/>
              </a:spcAft>
              <a:buClrTx/>
              <a:buSzTx/>
              <a:buFontTx/>
              <a:buBlip>
                <a:blip r:embed="rId5"/>
              </a:buBlip>
              <a:tabLst/>
              <a:defRPr/>
            </a:pPr>
            <a:r>
              <a:rPr kumimoji="0" lang="de-DE" sz="1600" b="1" i="0" u="none" strike="noStrike" kern="0" cap="none" spc="0" normalizeH="0" baseline="0" noProof="0" dirty="0" err="1">
                <a:ln>
                  <a:noFill/>
                </a:ln>
                <a:solidFill>
                  <a:prstClr val="black"/>
                </a:solidFill>
                <a:effectLst/>
                <a:uLnTx/>
                <a:uFillTx/>
                <a:latin typeface="Calibri"/>
                <a:ea typeface="+mn-ea"/>
                <a:cs typeface="+mn-cs"/>
              </a:rPr>
              <a:t>Contentious</a:t>
            </a:r>
            <a:r>
              <a:rPr kumimoji="0" lang="de-DE" sz="1600" b="1" i="0" u="none" strike="noStrike" kern="0" cap="none" spc="0" normalizeH="0" baseline="0" noProof="0" dirty="0">
                <a:ln>
                  <a:noFill/>
                </a:ln>
                <a:solidFill>
                  <a:prstClr val="black"/>
                </a:solidFill>
                <a:effectLst/>
                <a:uLnTx/>
                <a:uFillTx/>
                <a:latin typeface="Calibri"/>
                <a:ea typeface="+mn-ea"/>
                <a:cs typeface="+mn-cs"/>
              </a:rPr>
              <a:t> Issue</a:t>
            </a:r>
            <a:r>
              <a:rPr kumimoji="0" lang="de-DE" sz="1600" b="0" i="0" u="none" strike="noStrike" kern="0" cap="none" spc="0" normalizeH="0" baseline="0" noProof="0" dirty="0">
                <a:ln>
                  <a:noFill/>
                </a:ln>
                <a:solidFill>
                  <a:prstClr val="black"/>
                </a:solidFill>
                <a:effectLst/>
                <a:uLnTx/>
                <a:uFillTx/>
                <a:latin typeface="Calibri"/>
                <a:ea typeface="+mn-ea"/>
                <a:cs typeface="+mn-cs"/>
              </a:rPr>
              <a:t>:</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Whether the UAV can trigger the UUAA procedure in case of the USS changeover and whether the UAV after receiving the instruction from the serving USS can execute the UUAA procedure with the new USS (USS 2). (</a:t>
            </a:r>
            <a:r>
              <a:rPr kumimoji="0" lang="en-GB" sz="1200" b="0" i="0" u="none" strike="noStrike" kern="0" cap="none" spc="0" normalizeH="0" baseline="0" noProof="0" dirty="0">
                <a:ln>
                  <a:noFill/>
                </a:ln>
                <a:solidFill>
                  <a:prstClr val="black"/>
                </a:solidFill>
                <a:effectLst/>
                <a:uLnTx/>
                <a:uFillTx/>
                <a:latin typeface="Calibri"/>
                <a:hlinkClick r:id="rId6"/>
              </a:rPr>
              <a:t>TS 23.256</a:t>
            </a:r>
            <a:r>
              <a:rPr kumimoji="0" lang="en-GB" sz="1200" b="0" i="0" u="none" strike="noStrike" kern="0" cap="none" spc="0" normalizeH="0" baseline="0" noProof="0" dirty="0">
                <a:ln>
                  <a:noFill/>
                </a:ln>
                <a:solidFill>
                  <a:prstClr val="black"/>
                </a:solidFill>
                <a:effectLst/>
                <a:uLnTx/>
                <a:uFillTx/>
                <a:latin typeface="Calibri"/>
              </a:rPr>
              <a:t> clause 5.13.2, step 20).</a:t>
            </a:r>
            <a:endParaRPr kumimoji="0" lang="de-DE"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457200" marR="0" lvl="0" indent="-457200" algn="l" defTabSz="914400" rtl="0" eaLnBrk="0" fontAlgn="base" latinLnBrk="0" hangingPunct="0">
              <a:lnSpc>
                <a:spcPct val="100000"/>
              </a:lnSpc>
              <a:spcBef>
                <a:spcPts val="0"/>
              </a:spcBef>
              <a:spcAft>
                <a:spcPts val="300"/>
              </a:spcAft>
              <a:buClrTx/>
              <a:buSzTx/>
              <a:buFontTx/>
              <a:buBlip>
                <a:blip r:embed="rId5"/>
              </a:buBlip>
              <a:tabLst/>
              <a:defRPr/>
            </a:pPr>
            <a:r>
              <a:rPr kumimoji="0" lang="en-US" altLang="zh-CN" sz="16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Risks:</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kumimoji="0" lang="en-GB" sz="1200" b="0" i="0" u="none" strike="noStrike" kern="0" cap="none" spc="0" normalizeH="0" baseline="0" noProof="0" dirty="0">
                <a:ln>
                  <a:noFill/>
                </a:ln>
                <a:solidFill>
                  <a:prstClr val="black"/>
                </a:solidFill>
                <a:effectLst/>
                <a:uLnTx/>
                <a:uFillTx/>
                <a:latin typeface="Calibri"/>
              </a:rPr>
              <a:t>None identified</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117D5772-48D0-3C13-B671-35EA6FA2EB03}"/>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UAS3 status after SA3#122</a:t>
            </a:r>
          </a:p>
        </p:txBody>
      </p:sp>
      <p:graphicFrame>
        <p:nvGraphicFramePr>
          <p:cNvPr id="6" name="Table 5">
            <a:extLst>
              <a:ext uri="{FF2B5EF4-FFF2-40B4-BE49-F238E27FC236}">
                <a16:creationId xmlns:a16="http://schemas.microsoft.com/office/drawing/2014/main" id="{55681146-9901-3728-A7D0-D7EF3A7D7E62}"/>
              </a:ext>
            </a:extLst>
          </p:cNvPr>
          <p:cNvGraphicFramePr>
            <a:graphicFrameLocks noGrp="1"/>
          </p:cNvGraphicFramePr>
          <p:nvPr>
            <p:extLst>
              <p:ext uri="{D42A27DB-BD31-4B8C-83A1-F6EECF244321}">
                <p14:modId xmlns:p14="http://schemas.microsoft.com/office/powerpoint/2010/main" val="35708521"/>
              </p:ext>
            </p:extLst>
          </p:nvPr>
        </p:nvGraphicFramePr>
        <p:xfrm>
          <a:off x="301625" y="1287463"/>
          <a:ext cx="8687186" cy="114538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529913">
                  <a:extLst>
                    <a:ext uri="{9D8B030D-6E8A-4147-A177-3AD203B41FA5}">
                      <a16:colId xmlns:a16="http://schemas.microsoft.com/office/drawing/2014/main" val="20006"/>
                    </a:ext>
                  </a:extLst>
                </a:gridCol>
                <a:gridCol w="648987">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1030033</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Security of Uncrewed Aerial Systems (UAS) Phase 3</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100%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a:t>
                      </a:r>
                    </a:p>
                  </a:txBody>
                  <a:tcPr marL="36002" marR="36002" marT="0" marB="0" anchor="ctr"/>
                </a:tc>
                <a:tc>
                  <a:txBody>
                    <a:bodyPr/>
                    <a:lstStyle/>
                    <a:p>
                      <a:pPr algn="ctr">
                        <a:lnSpc>
                          <a:spcPct val="107000"/>
                        </a:lnSpc>
                        <a:spcAft>
                          <a:spcPts val="800"/>
                        </a:spcAft>
                      </a:pPr>
                      <a:r>
                        <a:rPr lang="en-GB" sz="1200" dirty="0">
                          <a:solidFill>
                            <a:srgbClr val="FF0000"/>
                          </a:solidFill>
                        </a:rPr>
                        <a:t>TR 33.759</a:t>
                      </a:r>
                    </a:p>
                  </a:txBody>
                  <a:tcPr marL="36002" marR="36002" marT="0" marB="0" anchor="ctr"/>
                </a:tc>
                <a:extLst>
                  <a:ext uri="{0D108BD9-81ED-4DB2-BD59-A6C34878D82A}">
                    <a16:rowId xmlns:a16="http://schemas.microsoft.com/office/drawing/2014/main" val="10001"/>
                  </a:ext>
                </a:extLst>
              </a:tr>
              <a:tr h="365595">
                <a:tc>
                  <a:txBody>
                    <a:bodyPr/>
                    <a:lstStyle/>
                    <a:p>
                      <a:pPr algn="ctr" fontAlgn="t"/>
                      <a:r>
                        <a:rPr lang="en-GB" sz="1200" b="1" i="0" u="none" strike="noStrike" dirty="0">
                          <a:solidFill>
                            <a:srgbClr val="000000"/>
                          </a:solidFill>
                          <a:effectLst/>
                          <a:latin typeface="Arial" panose="020B0604020202020204" pitchFamily="34" charset="0"/>
                        </a:rPr>
                        <a:t>1060058</a:t>
                      </a:r>
                    </a:p>
                  </a:txBody>
                  <a:tcPr marL="36002" marR="36002" marT="0" marB="0" anchor="ctr"/>
                </a:tc>
                <a:tc>
                  <a:txBody>
                    <a:bodyPr/>
                    <a:lstStyle/>
                    <a:p>
                      <a:r>
                        <a:rPr lang="en-GB" sz="1200" b="1" i="0" u="none" strike="noStrike" kern="1200" dirty="0">
                          <a:solidFill>
                            <a:srgbClr val="0000FF"/>
                          </a:solidFill>
                          <a:effectLst/>
                          <a:latin typeface="Arial" panose="020B0604020202020204" pitchFamily="34" charset="0"/>
                          <a:ea typeface="+mn-ea"/>
                          <a:cs typeface="+mn-cs"/>
                        </a:rPr>
                        <a:t>Security of Uncrewed Aerial System Phase 3</a:t>
                      </a: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UAS_Ph3_Sec</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95%</a:t>
                      </a:r>
                    </a:p>
                  </a:txBody>
                  <a:tcPr marL="36002" marR="36002" marT="0" marB="0" anchor="ctr"/>
                </a:tc>
                <a:tc>
                  <a:txBody>
                    <a:bodyPr/>
                    <a:lstStyle/>
                    <a:p>
                      <a:pPr algn="ctr">
                        <a:lnSpc>
                          <a:spcPct val="107000"/>
                        </a:lnSpc>
                        <a:spcAft>
                          <a:spcPts val="800"/>
                        </a:spcAft>
                      </a:pPr>
                      <a:r>
                        <a:rPr lang="en-GB" sz="1200" dirty="0">
                          <a:solidFill>
                            <a:srgbClr val="FF0000"/>
                          </a:solidFill>
                        </a:rPr>
                        <a:t>CR to TS 33.256</a:t>
                      </a:r>
                    </a:p>
                  </a:txBody>
                  <a:tcPr marL="36002" marR="36002" marT="0" marB="0" anchor="ctr"/>
                </a:tc>
                <a:extLst>
                  <a:ext uri="{0D108BD9-81ED-4DB2-BD59-A6C34878D82A}">
                    <a16:rowId xmlns:a16="http://schemas.microsoft.com/office/drawing/2014/main" val="1380302526"/>
                  </a:ext>
                </a:extLst>
              </a:tr>
            </a:tbl>
          </a:graphicData>
        </a:graphic>
      </p:graphicFrame>
    </p:spTree>
    <p:extLst>
      <p:ext uri="{BB962C8B-B14F-4D97-AF65-F5344CB8AC3E}">
        <p14:creationId xmlns:p14="http://schemas.microsoft.com/office/powerpoint/2010/main" val="48334361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45606" y="1234118"/>
            <a:ext cx="8554481" cy="4486198"/>
          </a:xfrm>
        </p:spPr>
        <p:txBody>
          <a:bodyPr/>
          <a:lstStyle/>
          <a:p>
            <a:pPr>
              <a:spcBef>
                <a:spcPts val="0"/>
              </a:spcBef>
              <a:spcAft>
                <a:spcPts val="0"/>
              </a:spcAft>
            </a:pPr>
            <a:r>
              <a:rPr lang="de-DE" altLang="de-DE" sz="1800" b="1" dirty="0"/>
              <a:t>Pending issues</a:t>
            </a:r>
          </a:p>
          <a:p>
            <a:pPr lvl="1">
              <a:spcBef>
                <a:spcPts val="0"/>
              </a:spcBef>
              <a:spcAft>
                <a:spcPts val="0"/>
              </a:spcAft>
            </a:pPr>
            <a:r>
              <a:rPr lang="de-DE" altLang="de-DE" sz="1400" dirty="0"/>
              <a:t>In USS </a:t>
            </a:r>
            <a:r>
              <a:rPr lang="de-DE" altLang="de-DE" sz="1400" dirty="0" err="1"/>
              <a:t>changeover</a:t>
            </a:r>
            <a:r>
              <a:rPr lang="de-DE" altLang="de-DE" sz="1400" dirty="0"/>
              <a:t> </a:t>
            </a:r>
            <a:r>
              <a:rPr lang="de-DE" altLang="de-DE" sz="1400" dirty="0" err="1"/>
              <a:t>procedure</a:t>
            </a:r>
            <a:r>
              <a:rPr lang="de-DE" altLang="de-DE" sz="1400" dirty="0"/>
              <a:t> </a:t>
            </a:r>
            <a:r>
              <a:rPr lang="de-DE" altLang="de-DE" sz="1400" dirty="0" err="1"/>
              <a:t>during</a:t>
            </a:r>
            <a:r>
              <a:rPr lang="de-DE" altLang="de-DE" sz="1400" dirty="0"/>
              <a:t> a UAV </a:t>
            </a:r>
            <a:r>
              <a:rPr lang="de-DE" altLang="de-DE" sz="1400" dirty="0" err="1"/>
              <a:t>flight</a:t>
            </a:r>
            <a:r>
              <a:rPr lang="de-DE" altLang="de-DE" sz="1400" dirty="0"/>
              <a:t> </a:t>
            </a:r>
            <a:r>
              <a:rPr lang="de-DE" altLang="de-DE" sz="1400" dirty="0" err="1"/>
              <a:t>from</a:t>
            </a:r>
            <a:r>
              <a:rPr lang="de-DE" altLang="de-DE" sz="1400" dirty="0"/>
              <a:t> USS1 </a:t>
            </a:r>
            <a:r>
              <a:rPr lang="de-DE" altLang="de-DE" sz="1400" dirty="0" err="1"/>
              <a:t>to</a:t>
            </a:r>
            <a:r>
              <a:rPr lang="de-DE" altLang="de-DE" sz="1400" dirty="0"/>
              <a:t> USS2, </a:t>
            </a:r>
            <a:r>
              <a:rPr lang="de-DE" altLang="de-DE" sz="1400" dirty="0" err="1"/>
              <a:t>who</a:t>
            </a:r>
            <a:r>
              <a:rPr lang="de-DE" altLang="de-DE" sz="1400" dirty="0"/>
              <a:t> </a:t>
            </a:r>
            <a:r>
              <a:rPr lang="de-DE" altLang="de-DE" sz="1400" dirty="0" err="1"/>
              <a:t>triggers</a:t>
            </a:r>
            <a:r>
              <a:rPr lang="de-DE" altLang="de-DE" sz="1400" dirty="0"/>
              <a:t> </a:t>
            </a:r>
            <a:r>
              <a:rPr lang="de-DE" altLang="de-DE" sz="1400" dirty="0" err="1"/>
              <a:t>the</a:t>
            </a:r>
            <a:r>
              <a:rPr lang="de-DE" altLang="de-DE" sz="1400" dirty="0"/>
              <a:t> UUAA, </a:t>
            </a:r>
            <a:r>
              <a:rPr lang="de-DE" altLang="de-DE" sz="1400" dirty="0" err="1"/>
              <a:t>is</a:t>
            </a:r>
            <a:r>
              <a:rPr lang="de-DE" altLang="de-DE" sz="1400" dirty="0"/>
              <a:t> </a:t>
            </a:r>
            <a:r>
              <a:rPr lang="de-DE" altLang="de-DE" sz="1400" dirty="0" err="1"/>
              <a:t>it</a:t>
            </a:r>
            <a:r>
              <a:rPr lang="de-DE" altLang="de-DE" sz="1400" dirty="0"/>
              <a:t> UAV </a:t>
            </a:r>
            <a:r>
              <a:rPr lang="de-DE" altLang="de-DE" sz="1400" dirty="0" err="1"/>
              <a:t>or</a:t>
            </a:r>
            <a:r>
              <a:rPr lang="de-DE" altLang="de-DE" sz="1400" dirty="0"/>
              <a:t> USS2 </a:t>
            </a:r>
            <a:r>
              <a:rPr kumimoji="0" lang="en-GB" sz="1400" b="0" i="0" u="none" strike="noStrike" kern="0" cap="none" spc="0" normalizeH="0" baseline="0" noProof="0" dirty="0">
                <a:ln>
                  <a:noFill/>
                </a:ln>
                <a:solidFill>
                  <a:prstClr val="black"/>
                </a:solidFill>
                <a:effectLst/>
                <a:uLnTx/>
                <a:uFillTx/>
                <a:latin typeface="Calibri"/>
              </a:rPr>
              <a:t>(</a:t>
            </a:r>
            <a:r>
              <a:rPr kumimoji="0" lang="en-GB" sz="1400" b="0" i="0" u="none" strike="noStrike" kern="0" cap="none" spc="0" normalizeH="0" baseline="0" noProof="0" dirty="0">
                <a:ln>
                  <a:noFill/>
                </a:ln>
                <a:solidFill>
                  <a:prstClr val="black"/>
                </a:solidFill>
                <a:effectLst/>
                <a:uLnTx/>
                <a:uFillTx/>
                <a:latin typeface="Calibri"/>
                <a:hlinkClick r:id="rId3"/>
              </a:rPr>
              <a:t>TS 23.256</a:t>
            </a:r>
            <a:r>
              <a:rPr kumimoji="0" lang="en-GB" sz="1400" b="0" i="0" u="none" strike="noStrike" kern="0" cap="none" spc="0" normalizeH="0" baseline="0" noProof="0" dirty="0">
                <a:ln>
                  <a:noFill/>
                </a:ln>
                <a:solidFill>
                  <a:prstClr val="black"/>
                </a:solidFill>
                <a:effectLst/>
                <a:uLnTx/>
                <a:uFillTx/>
                <a:latin typeface="Calibri"/>
              </a:rPr>
              <a:t> clause 5.13.2, step 20)</a:t>
            </a:r>
            <a:r>
              <a:rPr lang="de-DE" altLang="de-DE" sz="1400" dirty="0"/>
              <a:t>.</a:t>
            </a:r>
          </a:p>
          <a:p>
            <a:pPr>
              <a:spcBef>
                <a:spcPts val="0"/>
              </a:spcBef>
              <a:spcAft>
                <a:spcPts val="0"/>
              </a:spcAft>
            </a:pPr>
            <a:r>
              <a:rPr lang="de-DE" altLang="de-DE" sz="1600" b="1" dirty="0" err="1"/>
              <a:t>Dependencies</a:t>
            </a:r>
            <a:r>
              <a:rPr lang="de-DE" altLang="de-DE" sz="1600" b="1" dirty="0"/>
              <a:t>:</a:t>
            </a:r>
          </a:p>
          <a:p>
            <a:pPr lvl="1">
              <a:spcBef>
                <a:spcPts val="0"/>
              </a:spcBef>
              <a:spcAft>
                <a:spcPts val="0"/>
              </a:spcAft>
            </a:pPr>
            <a:r>
              <a:rPr lang="en-GB" sz="1200" dirty="0"/>
              <a:t>SA2’s work on UAS TS 23.256</a:t>
            </a:r>
          </a:p>
          <a:p>
            <a:pPr>
              <a:spcBef>
                <a:spcPts val="0"/>
              </a:spcBef>
              <a:spcAft>
                <a:spcPts val="0"/>
              </a:spcAft>
            </a:pPr>
            <a:r>
              <a:rPr lang="en-GB" sz="1600" b="1" dirty="0"/>
              <a:t>TUs consumed</a:t>
            </a:r>
          </a:p>
          <a:p>
            <a:pPr lvl="1">
              <a:spcBef>
                <a:spcPts val="0"/>
              </a:spcBef>
              <a:spcAft>
                <a:spcPts val="0"/>
              </a:spcAft>
            </a:pPr>
            <a:r>
              <a:rPr lang="en-GB" sz="1200" dirty="0"/>
              <a:t>SA3#121 </a:t>
            </a:r>
            <a:r>
              <a:rPr lang="en-GB" sz="1200" b="1" dirty="0"/>
              <a:t>– </a:t>
            </a:r>
            <a:r>
              <a:rPr lang="en-GB" sz="1200" dirty="0"/>
              <a:t>0,3</a:t>
            </a:r>
            <a:endParaRPr lang="en-GB" sz="1600" dirty="0"/>
          </a:p>
          <a:p>
            <a:pPr lvl="1">
              <a:spcBef>
                <a:spcPts val="0"/>
              </a:spcBef>
              <a:spcAft>
                <a:spcPts val="0"/>
              </a:spcAft>
            </a:pPr>
            <a:r>
              <a:rPr lang="en-GB" sz="1200" dirty="0"/>
              <a:t>SA3#122 </a:t>
            </a:r>
            <a:r>
              <a:rPr lang="en-GB" sz="1200" b="1" dirty="0"/>
              <a:t>– </a:t>
            </a:r>
            <a:r>
              <a:rPr lang="en-GB" sz="1200" dirty="0"/>
              <a:t>0,2</a:t>
            </a:r>
            <a:endParaRPr lang="en-GB" sz="1600" dirty="0"/>
          </a:p>
          <a:p>
            <a:pPr>
              <a:spcBef>
                <a:spcPts val="0"/>
              </a:spcBef>
              <a:spcAft>
                <a:spcPts val="0"/>
              </a:spcAft>
            </a:pPr>
            <a:r>
              <a:rPr lang="en-GB" sz="1600" b="1" dirty="0"/>
              <a:t>TUs remaining</a:t>
            </a:r>
          </a:p>
          <a:p>
            <a:pPr lvl="1">
              <a:spcBef>
                <a:spcPts val="0"/>
              </a:spcBef>
              <a:spcAft>
                <a:spcPts val="0"/>
              </a:spcAft>
            </a:pPr>
            <a:r>
              <a:rPr lang="en-GB" sz="1200" dirty="0"/>
              <a:t>SA3#123 </a:t>
            </a:r>
            <a:r>
              <a:rPr lang="en-GB" sz="1200" b="1" dirty="0"/>
              <a:t>– 0,5</a:t>
            </a:r>
            <a:r>
              <a:rPr lang="en-GB" sz="1200" dirty="0"/>
              <a:t> </a:t>
            </a:r>
            <a:endParaRPr lang="en-GB" sz="1600" dirty="0"/>
          </a:p>
          <a:p>
            <a:pPr marL="457200" marR="0" lvl="0" indent="-457200" algn="l" defTabSz="914400" rtl="0" eaLnBrk="0" fontAlgn="base" latinLnBrk="0" hangingPunct="0">
              <a:lnSpc>
                <a:spcPct val="100000"/>
              </a:lnSpc>
              <a:spcBef>
                <a:spcPts val="0"/>
              </a:spcBef>
              <a:spcAft>
                <a:spcPts val="300"/>
              </a:spcAft>
              <a:buClrTx/>
              <a:buSzTx/>
              <a:buFontTx/>
              <a:buBlip>
                <a:blip r:embed="rId4"/>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Plan for completion</a:t>
            </a:r>
            <a:endParaRPr kumimoji="0" lang="de-DE" sz="1600" b="0" i="0" u="none" strike="noStrike" kern="0" cap="none" spc="0" normalizeH="0" baseline="0" noProof="0" dirty="0">
              <a:ln>
                <a:noFill/>
              </a:ln>
              <a:solidFill>
                <a:prstClr val="black"/>
              </a:solidFill>
              <a:effectLst/>
              <a:uLnTx/>
              <a:uFillTx/>
              <a:latin typeface="Calibri"/>
              <a:ea typeface="+mn-ea"/>
              <a:cs typeface="+mn-cs"/>
            </a:endParaRPr>
          </a:p>
          <a:p>
            <a:pPr lvl="1">
              <a:spcBef>
                <a:spcPts val="0"/>
              </a:spcBef>
              <a:spcAft>
                <a:spcPts val="300"/>
              </a:spcAft>
              <a:defRPr/>
            </a:pPr>
            <a:r>
              <a:rPr kumimoji="0" lang="en-US" sz="1200" b="0" i="0" u="none" strike="noStrike" kern="0" cap="none" spc="0" normalizeH="0" baseline="0" noProof="0" dirty="0">
                <a:ln>
                  <a:noFill/>
                </a:ln>
                <a:solidFill>
                  <a:prstClr val="black"/>
                </a:solidFill>
                <a:effectLst/>
                <a:uLnTx/>
                <a:uFillTx/>
                <a:latin typeface="Calibri"/>
              </a:rPr>
              <a:t>The plan is to wait SA2’s response for the LS at the next SA3#123 meeting in Goteborg in August 2025 and based on the response handle the remaining Editor’s Note. </a:t>
            </a:r>
            <a:endParaRPr lang="en-US" sz="1200" dirty="0"/>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endParaRPr kumimoji="0" lang="en-US"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0" marR="0" lvl="0" indent="0" algn="l" defTabSz="914400" rtl="0" eaLnBrk="0" fontAlgn="base" latinLnBrk="0" hangingPunct="0">
              <a:lnSpc>
                <a:spcPct val="100000"/>
              </a:lnSpc>
              <a:spcBef>
                <a:spcPts val="0"/>
              </a:spcBef>
              <a:spcAft>
                <a:spcPts val="300"/>
              </a:spcAft>
              <a:buClrTx/>
              <a:buSzTx/>
              <a:buNone/>
              <a:tabLst/>
              <a:defRPr/>
            </a:pP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6737586" cy="400110"/>
          </a:xfrm>
          <a:prstGeom prst="rect">
            <a:avLst/>
          </a:prstGeom>
          <a:noFill/>
        </p:spPr>
        <p:txBody>
          <a:bodyPr wrap="square" rtlCol="0">
            <a:spAutoFit/>
          </a:bodyPr>
          <a:lstStyle/>
          <a:p>
            <a:r>
              <a:rPr lang="en-US" sz="2000" dirty="0">
                <a:solidFill>
                  <a:srgbClr val="FF0000"/>
                </a:solidFill>
              </a:rPr>
              <a:t>UAS3 pending work and plan for completion</a:t>
            </a:r>
          </a:p>
        </p:txBody>
      </p:sp>
    </p:spTree>
    <p:extLst>
      <p:ext uri="{BB962C8B-B14F-4D97-AF65-F5344CB8AC3E}">
        <p14:creationId xmlns:p14="http://schemas.microsoft.com/office/powerpoint/2010/main" val="295450083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34c87397-5fc1-491e-85e7-d6110dbe9cbd" ContentTypeId="0x0101" PreviousValue="false"/>
</file>

<file path=customXml/item5.xml><?xml version="1.0" encoding="utf-8"?>
<?mso-contentType ?>
<spe:Receivers xmlns:spe="http://schemas.microsoft.com/sharepoint/events"/>
</file>

<file path=customXml/itemProps1.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2.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3.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5.xml><?xml version="1.0" encoding="utf-8"?>
<ds:datastoreItem xmlns:ds="http://schemas.openxmlformats.org/officeDocument/2006/customXml" ds:itemID="{CD561E15-ED7D-426C-AAA3-BE3BEEF7B6CC}">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10535</TotalTime>
  <Words>1128</Words>
  <Application>Microsoft Macintosh PowerPoint</Application>
  <PresentationFormat>On-screen Show (4:3)</PresentationFormat>
  <Paragraphs>247</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Symbol</vt:lpstr>
      <vt:lpstr>Times New Roman</vt:lpstr>
      <vt:lpstr>Office Theme</vt:lpstr>
      <vt:lpstr>SA WG3 Status report for UAS3</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Markus Hanhisalo</cp:lastModifiedBy>
  <cp:revision>1323</cp:revision>
  <dcterms:created xsi:type="dcterms:W3CDTF">2008-08-30T09:32:10Z</dcterms:created>
  <dcterms:modified xsi:type="dcterms:W3CDTF">2025-05-27T13:01:42Z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