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9" d="100"/>
          <a:sy n="99" d="100"/>
        </p:scale>
        <p:origin x="725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5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6E669-E820-0B3C-93B4-F9DFE2BF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E1536-2A50-DFA9-2BDB-0A7C6B23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4368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C4B7B-1892-ED97-A158-53901117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7894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9061-5BE8-1024-B5F9-10987C9E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8005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6DA0-15B0-4E5A-0F4F-0474A1D82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9707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58A5-163B-F236-3CD3-D59B7A97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88864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70C8-D85E-D488-FB80-E05FD4DB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72460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 smtClean="0"/>
              <a:t>SA3#122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4" r:id="rId2"/>
    <p:sldLayoutId id="2147483775" r:id="rId3"/>
    <p:sldLayoutId id="2147483776" r:id="rId4"/>
    <p:sldLayoutId id="2147483773" r:id="rId5"/>
    <p:sldLayoutId id="2147483771" r:id="rId6"/>
    <p:sldLayoutId id="2147483772" r:id="rId7"/>
    <p:sldLayoutId id="2147483767" r:id="rId8"/>
    <p:sldLayoutId id="2147483768" r:id="rId9"/>
    <p:sldLayoutId id="2147483769" r:id="rId10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mtClean="0"/>
              <a:t>SA WG3 Status Report for 5G_ProSe_Ph3_SEC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smtClean="0"/>
              <a:t/>
            </a:r>
            <a:br>
              <a:rPr lang="en-US" altLang="en-US" sz="2000" b="1" smtClean="0"/>
            </a:br>
            <a:r>
              <a:rPr lang="en-US" altLang="zh-CN" sz="1800" b="1" smtClean="0"/>
              <a:t>Ao Lei</a:t>
            </a:r>
            <a:r>
              <a:rPr lang="en-GB" altLang="zh-CN" sz="1800" b="1" smtClean="0"/>
              <a:t>, Huawei</a:t>
            </a:r>
          </a:p>
          <a:p>
            <a:pPr>
              <a:lnSpc>
                <a:spcPct val="80000"/>
              </a:lnSpc>
            </a:pPr>
            <a:r>
              <a:rPr lang="en-GB" altLang="en-US" sz="1800" b="1" smtClean="0"/>
              <a:t>Weihan Gao, China Telecom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5G_ProSe_Ph3_SEC Overall Plan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ED952C3B-29B9-3A43-7B59-318308FDED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6290348"/>
              </p:ext>
            </p:extLst>
          </p:nvPr>
        </p:nvGraphicFramePr>
        <p:xfrm>
          <a:off x="964162" y="1376745"/>
          <a:ext cx="7215675" cy="3381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667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4024604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659363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  <a:gridCol w="622041">
                  <a:extLst>
                    <a:ext uri="{9D8B030D-6E8A-4147-A177-3AD203B41FA5}">
                      <a16:colId xmlns:a16="http://schemas.microsoft.com/office/drawing/2014/main" val="3332947003"/>
                    </a:ext>
                  </a:extLst>
                </a:gridCol>
              </a:tblGrid>
              <a:tr h="338138"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Meeting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SID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SA3#115</a:t>
                      </a:r>
                      <a:r>
                        <a:rPr lang="en-GB" sz="1100" dirty="0">
                          <a:effectLst/>
                        </a:rPr>
                        <a:t>ah-e</a:t>
                      </a:r>
                      <a:r>
                        <a:rPr lang="en-DK" sz="1100" dirty="0">
                          <a:effectLst/>
                        </a:rPr>
                        <a:t> (April)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TR skeleton, assumptions and new KIs are agreed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GB" sz="11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69904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SA3#116 (May)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 and KI updates are agreed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SA3#117 (August)</a:t>
                      </a:r>
                      <a:r>
                        <a:rPr lang="en-GB" altLang="zh-CN" sz="1100" dirty="0">
                          <a:effectLst/>
                        </a:rPr>
                        <a:t>, finished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Solution update and evaluations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038973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SA3#118 (October)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Start conclusion work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0.75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676276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SA3#119 (November)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Finalise SID conclusions</a:t>
                      </a: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Corresponding WID proposal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0.75</a:t>
                      </a:r>
                      <a:endParaRPr lang="en-DK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effectLst/>
                        </a:rPr>
                        <a:t>    </a:t>
                      </a:r>
                      <a:r>
                        <a:rPr lang="en-DK" sz="1100" dirty="0">
                          <a:effectLst/>
                        </a:rPr>
                        <a:t>SA#10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en-DK" sz="1100" dirty="0">
                          <a:effectLst/>
                        </a:rPr>
                        <a:t> (December)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altLang="zh-CN" sz="1100" dirty="0">
                          <a:effectLst/>
                        </a:rPr>
                        <a:t>Send TR to SA </a:t>
                      </a:r>
                      <a:r>
                        <a:rPr lang="en-GB" altLang="zh-CN" sz="1100" dirty="0">
                          <a:effectLst/>
                        </a:rPr>
                        <a:t>for information and for </a:t>
                      </a:r>
                      <a:r>
                        <a:rPr lang="en-DK" altLang="zh-CN" sz="1100" dirty="0">
                          <a:effectLst/>
                        </a:rPr>
                        <a:t>approval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167484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SA3#120 (Feb 2025)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Normative work</a:t>
                      </a:r>
                      <a:r>
                        <a:rPr lang="en-US" sz="1100" dirty="0">
                          <a:effectLst/>
                        </a:rPr>
                        <a:t> and TR maintenance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12384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SA3#121 (April 2025)  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Finalise the </a:t>
                      </a:r>
                      <a:r>
                        <a:rPr lang="en-DK" sz="1100" dirty="0">
                          <a:effectLst/>
                        </a:rPr>
                        <a:t>Normative work</a:t>
                      </a:r>
                      <a:r>
                        <a:rPr lang="en-US" sz="1100" dirty="0">
                          <a:effectLst/>
                        </a:rPr>
                        <a:t> and</a:t>
                      </a:r>
                      <a:r>
                        <a:rPr lang="zh-CN" altLang="en-US" sz="1100" dirty="0">
                          <a:effectLst/>
                        </a:rPr>
                        <a:t> </a:t>
                      </a:r>
                      <a:r>
                        <a:rPr lang="en-US" altLang="zh-CN" sz="1100" dirty="0">
                          <a:effectLst/>
                        </a:rPr>
                        <a:t>preparation</a:t>
                      </a:r>
                      <a:r>
                        <a:rPr lang="zh-CN" altLang="en-US" sz="1100" dirty="0">
                          <a:effectLst/>
                        </a:rPr>
                        <a:t> </a:t>
                      </a:r>
                      <a:r>
                        <a:rPr lang="en-US" altLang="zh-CN" sz="1100" dirty="0">
                          <a:effectLst/>
                        </a:rPr>
                        <a:t>for</a:t>
                      </a:r>
                      <a:r>
                        <a:rPr lang="zh-CN" altLang="en-US" sz="1100" dirty="0">
                          <a:effectLst/>
                        </a:rPr>
                        <a:t> </a:t>
                      </a:r>
                      <a:r>
                        <a:rPr lang="en-US" altLang="zh-CN" sz="1100" dirty="0">
                          <a:effectLst/>
                        </a:rPr>
                        <a:t>SA approval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46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The EN clean up of </a:t>
            </a:r>
            <a:r>
              <a:rPr lang="de-DE" altLang="de-DE" sz="1200" dirty="0" smtClean="0"/>
              <a:t>WID </a:t>
            </a:r>
            <a:r>
              <a:rPr lang="de-DE" altLang="de-DE" sz="1200" dirty="0"/>
              <a:t>proposal has been approved at </a:t>
            </a:r>
            <a:r>
              <a:rPr lang="de-DE" altLang="de-DE" sz="1200" dirty="0" smtClean="0"/>
              <a:t>SA3#122.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N</a:t>
            </a:r>
            <a:r>
              <a:rPr lang="en-US" altLang="zh-CN" sz="1200" dirty="0" smtClean="0">
                <a:solidFill>
                  <a:prstClr val="black"/>
                </a:solidFill>
                <a:latin typeface="Calibri"/>
              </a:rPr>
              <a:t>one identified.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5G_ProSe_Ph3_SEC Status after </a:t>
            </a:r>
            <a:r>
              <a:rPr lang="en-US" sz="2000" dirty="0" smtClean="0">
                <a:solidFill>
                  <a:srgbClr val="FF0000"/>
                </a:solidFill>
              </a:rPr>
              <a:t>SA3#122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4107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1060057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WID on Security Aspects of Proximity Based Services in 5GS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de-DE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5G_ProSe_Ph3_Sec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 smtClean="0"/>
              <a:t>None.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SA3#122 </a:t>
            </a:r>
            <a:r>
              <a:rPr lang="en-GB" sz="1200" dirty="0"/>
              <a:t>-&gt; </a:t>
            </a:r>
            <a:r>
              <a:rPr lang="en-GB" sz="1200" dirty="0" smtClean="0"/>
              <a:t>0.1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altLang="zh-CN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 smtClean="0"/>
              <a:t>None.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 smtClean="0">
                <a:solidFill>
                  <a:prstClr val="black"/>
                </a:solidFill>
                <a:latin typeface="Calibri"/>
              </a:rPr>
              <a:t>None.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5G_ProSe_Ph3_SEC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240</Words>
  <Application>Microsoft Office PowerPoint</Application>
  <PresentationFormat>全屏显示(4:3)</PresentationFormat>
  <Paragraphs>93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Aptos</vt:lpstr>
      <vt:lpstr>宋体</vt:lpstr>
      <vt:lpstr>Arial</vt:lpstr>
      <vt:lpstr>Calibri</vt:lpstr>
      <vt:lpstr>Times New Roman</vt:lpstr>
      <vt:lpstr>Office Theme</vt:lpstr>
      <vt:lpstr>SA WG3 Status Report for 5G_ProSe_Ph3_SEC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Telecom-r1</cp:lastModifiedBy>
  <cp:revision>1329</cp:revision>
  <dcterms:created xsi:type="dcterms:W3CDTF">2008-08-30T09:32:10Z</dcterms:created>
  <dcterms:modified xsi:type="dcterms:W3CDTF">2025-05-27T02:05:31Z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2024-05-30T08:39:34Z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541d1059-9745-4f99-94e6-67daa7c79ab1</vt:lpwstr>
  </property>
  <property fmtid="{D5CDD505-2E9C-101B-9397-08002B2CF9AE}" pid="19" name="MSIP_Label_cf20372f-9ab3-4551-9149-9f9b12e2c27e_ContentBits">
    <vt:lpwstr>0</vt:lpwstr>
  </property>
</Properties>
</file>