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</p:sldMasterIdLst>
  <p:sldIdLst>
    <p:sldId id="260" r:id="rId2"/>
    <p:sldId id="256" r:id="rId3"/>
    <p:sldId id="257" r:id="rId4"/>
    <p:sldId id="258" r:id="rId5"/>
    <p:sldId id="259" r:id="rId6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33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F2FCAEA-980B-4D51-9C47-3AD11330425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u="none" strike="noStrik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54A7FD8-DA74-4E61-BC6F-41E326F020DD}" type="slidenum">
              <a:rPr lang="de-DE" sz="1400" b="0" u="none" strike="noStrike">
                <a:solidFill>
                  <a:srgbClr val="000000"/>
                </a:solidFill>
                <a:uFillTx/>
                <a:latin typeface="Times New Roman"/>
              </a:rPr>
              <a:t>‹#›</a:t>
            </a:fld>
            <a:endParaRPr lang="de-DE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u="none" strike="noStrik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u="none" strike="noStrik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u="none" strike="noStrike">
                <a:solidFill>
                  <a:srgbClr val="000000"/>
                </a:solidFill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u="none" strike="noStrik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Visio_Drawing1.vsdx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altLang="zh-CN" sz="4400" b="0" u="none" strike="noStrike" dirty="0" err="1">
                <a:solidFill>
                  <a:srgbClr val="000000"/>
                </a:solidFill>
                <a:uFillTx/>
                <a:latin typeface="Arial"/>
              </a:rPr>
              <a:t>AIoT</a:t>
            </a:r>
            <a:r>
              <a:rPr lang="en-US" altLang="zh-CN" sz="4400" b="0" u="none" strike="noStrike" dirty="0">
                <a:solidFill>
                  <a:srgbClr val="000000"/>
                </a:solidFill>
                <a:uFillTx/>
                <a:latin typeface="Arial"/>
              </a:rPr>
              <a:t> Temp ID way forward</a:t>
            </a:r>
            <a:endParaRPr lang="de-DE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100" b="0" u="none" strike="noStrike" dirty="0">
                <a:solidFill>
                  <a:srgbClr val="000000"/>
                </a:solidFill>
                <a:uFillTx/>
                <a:latin typeface="Arial"/>
              </a:rPr>
              <a:t>OPPO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kumimoji="1" lang="en-US" altLang="zh-CN" sz="2400" dirty="0">
                <a:solidFill>
                  <a:srgbClr val="201F1C"/>
                </a:solidFill>
                <a:highlight>
                  <a:srgbClr val="FAFAFA"/>
                </a:highlight>
                <a:latin typeface="OPPO Sans" pitchFamily="2" charset="-122"/>
                <a:ea typeface="OPPO Sans" pitchFamily="2" charset="-122"/>
                <a:cs typeface="OPPO Sans" pitchFamily="2" charset="-122"/>
              </a:rPr>
              <a:t>Network is aware whether Inventory only or Inventory and Command procedure is used and can decide which of the following to use.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kumimoji="1" lang="en-US" altLang="zh-CN" sz="2400" dirty="0">
              <a:solidFill>
                <a:srgbClr val="201F1C"/>
              </a:solidFill>
              <a:highlight>
                <a:srgbClr val="FAFAFA"/>
              </a:highlight>
              <a:latin typeface="OPPO Sans" pitchFamily="2" charset="-122"/>
              <a:ea typeface="OPPO Sans" pitchFamily="2" charset="-122"/>
              <a:cs typeface="OPPO Sans" pitchFamily="2" charset="-122"/>
            </a:endParaRP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kumimoji="1" lang="en-US" altLang="zh-CN" sz="2300" dirty="0">
                <a:solidFill>
                  <a:srgbClr val="201F1C"/>
                </a:solidFill>
                <a:highlight>
                  <a:srgbClr val="FAFAFA"/>
                </a:highlight>
                <a:latin typeface="OPPO Sans" pitchFamily="2" charset="-122"/>
                <a:ea typeface="OPPO Sans" pitchFamily="2" charset="-122"/>
                <a:cs typeface="OPPO Sans" pitchFamily="2" charset="-122"/>
              </a:rPr>
              <a:t>For the Inventory only procedure, new Temp ID (which is used for the next round of paging procedure) is generated by the device and the </a:t>
            </a:r>
            <a:r>
              <a:rPr kumimoji="1" lang="en-US" altLang="zh-CN" sz="2300" dirty="0" err="1">
                <a:solidFill>
                  <a:srgbClr val="201F1C"/>
                </a:solidFill>
                <a:highlight>
                  <a:srgbClr val="FAFAFA"/>
                </a:highlight>
                <a:latin typeface="OPPO Sans" pitchFamily="2" charset="-122"/>
                <a:ea typeface="OPPO Sans" pitchFamily="2" charset="-122"/>
                <a:cs typeface="OPPO Sans" pitchFamily="2" charset="-122"/>
              </a:rPr>
              <a:t>AIoTF</a:t>
            </a:r>
            <a:r>
              <a:rPr kumimoji="1" lang="en-US" altLang="zh-CN" sz="2300" dirty="0">
                <a:solidFill>
                  <a:srgbClr val="201F1C"/>
                </a:solidFill>
                <a:highlight>
                  <a:srgbClr val="FAFAFA"/>
                </a:highlight>
                <a:latin typeface="OPPO Sans" pitchFamily="2" charset="-122"/>
                <a:ea typeface="OPPO Sans" pitchFamily="2" charset="-122"/>
                <a:cs typeface="OPPO Sans" pitchFamily="2" charset="-122"/>
              </a:rPr>
              <a:t> separately.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kumimoji="1" lang="en-US" altLang="zh-CN" sz="2300" dirty="0">
              <a:solidFill>
                <a:srgbClr val="201F1C"/>
              </a:solidFill>
              <a:highlight>
                <a:srgbClr val="FAFAFA"/>
              </a:highlight>
              <a:latin typeface="OPPO Sans" pitchFamily="2" charset="-122"/>
              <a:ea typeface="OPPO Sans" pitchFamily="2" charset="-122"/>
              <a:cs typeface="OPPO Sans" pitchFamily="2" charset="-122"/>
            </a:endParaRP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kumimoji="1" lang="en-US" altLang="zh-CN" sz="2300" dirty="0">
                <a:solidFill>
                  <a:srgbClr val="201F1C"/>
                </a:solidFill>
                <a:highlight>
                  <a:srgbClr val="FAFAFA"/>
                </a:highlight>
                <a:latin typeface="OPPO Sans" pitchFamily="2" charset="-122"/>
                <a:ea typeface="OPPO Sans" pitchFamily="2" charset="-122"/>
                <a:cs typeface="OPPO Sans" pitchFamily="2" charset="-122"/>
              </a:rPr>
              <a:t>For the Inventory and Command procedure</a:t>
            </a:r>
            <a:r>
              <a:rPr kumimoji="1" lang="en-US" altLang="zh-CN" sz="2300" dirty="0">
                <a:solidFill>
                  <a:srgbClr val="201F1C"/>
                </a:solidFill>
                <a:latin typeface="OPPO Sans" pitchFamily="2" charset="-122"/>
                <a:ea typeface="OPPO Sans" pitchFamily="2" charset="-122"/>
                <a:cs typeface="OPPO Sans" pitchFamily="2" charset="-122"/>
              </a:rPr>
              <a:t>, new Temp ID is secured allocated to the device by the </a:t>
            </a:r>
            <a:r>
              <a:rPr kumimoji="1" lang="en-US" altLang="zh-CN" sz="2300" dirty="0" err="1">
                <a:solidFill>
                  <a:srgbClr val="201F1C"/>
                </a:solidFill>
                <a:latin typeface="OPPO Sans" pitchFamily="2" charset="-122"/>
                <a:ea typeface="OPPO Sans" pitchFamily="2" charset="-122"/>
                <a:cs typeface="OPPO Sans" pitchFamily="2" charset="-122"/>
              </a:rPr>
              <a:t>AIoTF</a:t>
            </a:r>
            <a:r>
              <a:rPr kumimoji="1" lang="en-US" altLang="zh-CN" sz="2300" dirty="0">
                <a:solidFill>
                  <a:srgbClr val="201F1C"/>
                </a:solidFill>
                <a:latin typeface="OPPO Sans" pitchFamily="2" charset="-122"/>
                <a:ea typeface="OPPO Sans" pitchFamily="2" charset="-122"/>
                <a:cs typeface="OPPO Sans" pitchFamily="2" charset="-122"/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1E4E8A-FDC6-0E22-FABD-061305217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Temp ID based </a:t>
            </a:r>
            <a:r>
              <a:rPr lang="en-US" altLang="zh-CN" dirty="0" err="1"/>
              <a:t>AIoT</a:t>
            </a:r>
            <a:r>
              <a:rPr lang="en-US" altLang="zh-CN" dirty="0"/>
              <a:t> ID protection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23C82-F2E0-A3B7-15B1-2CEDC4842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89033E-8FB5-8491-D2D8-F6F2EA61D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Temp ID based </a:t>
            </a:r>
            <a:r>
              <a:rPr lang="en-US" altLang="zh-CN" dirty="0" err="1"/>
              <a:t>AIoT</a:t>
            </a:r>
            <a:r>
              <a:rPr lang="en-US" altLang="zh-CN" dirty="0"/>
              <a:t> ID protection for Inventory</a:t>
            </a:r>
            <a:endParaRPr 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2761D58-0C93-BE30-25C3-32E57CCC4412}"/>
              </a:ext>
            </a:extLst>
          </p:cNvPr>
          <p:cNvSpPr txBox="1"/>
          <p:nvPr/>
        </p:nvSpPr>
        <p:spPr>
          <a:xfrm>
            <a:off x="421142" y="1284202"/>
            <a:ext cx="516838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highlight>
                  <a:srgbClr val="FAFAFA"/>
                </a:highlight>
              </a:rPr>
              <a:t>The </a:t>
            </a:r>
            <a:r>
              <a:rPr lang="en-US" altLang="zh-CN" sz="1600" dirty="0" err="1">
                <a:highlight>
                  <a:srgbClr val="FAFAFA"/>
                </a:highlight>
              </a:rPr>
              <a:t>AIoTF</a:t>
            </a:r>
            <a:r>
              <a:rPr lang="en-US" altLang="zh-CN" sz="1600" dirty="0">
                <a:highlight>
                  <a:srgbClr val="FAFAFA"/>
                </a:highlight>
              </a:rPr>
              <a:t> and device pre-stored the Temp ID (e.g., initial pre-provisioned Temp ID).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/>
              <a:t>The </a:t>
            </a:r>
            <a:r>
              <a:rPr lang="en-US" altLang="zh-CN" sz="1600" dirty="0" err="1"/>
              <a:t>AIoTF</a:t>
            </a:r>
            <a:r>
              <a:rPr lang="en-US" altLang="zh-CN" sz="1600" dirty="0"/>
              <a:t> receives </a:t>
            </a:r>
            <a:r>
              <a:rPr lang="en-GB" altLang="zh-CN" sz="1600" dirty="0" err="1"/>
              <a:t>AIoT</a:t>
            </a:r>
            <a:r>
              <a:rPr lang="en-GB" altLang="zh-CN" sz="1600" dirty="0"/>
              <a:t> service operation (i.e., Inventory) request, it sends Inventory Request to the NG-RAN.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GB" altLang="zh-CN" sz="1600" dirty="0"/>
              <a:t>If it targets to one/multiple individual </a:t>
            </a:r>
            <a:r>
              <a:rPr lang="en-GB" altLang="zh-CN" sz="1600" dirty="0" err="1"/>
              <a:t>AIoT</a:t>
            </a:r>
            <a:r>
              <a:rPr lang="en-GB" altLang="zh-CN" sz="1600" dirty="0"/>
              <a:t> device, message includes one or multiple </a:t>
            </a:r>
            <a:r>
              <a:rPr lang="en-GB" altLang="zh-CN" sz="1600" dirty="0">
                <a:solidFill>
                  <a:srgbClr val="00B0F0"/>
                </a:solidFill>
              </a:rPr>
              <a:t>Temp ID(s)</a:t>
            </a:r>
            <a:r>
              <a:rPr lang="en-GB" altLang="zh-CN" sz="1600" dirty="0"/>
              <a:t>, </a:t>
            </a:r>
            <a:r>
              <a:rPr lang="en-GB" altLang="zh-CN" sz="1600" dirty="0">
                <a:highlight>
                  <a:srgbClr val="FAFAFA"/>
                </a:highlight>
              </a:rPr>
              <a:t>and a Nonce</a:t>
            </a:r>
            <a:r>
              <a:rPr lang="en-GB" altLang="zh-CN" sz="1600" dirty="0">
                <a:solidFill>
                  <a:srgbClr val="7030A0"/>
                </a:solidFill>
              </a:rPr>
              <a:t>;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GB" altLang="zh-CN" sz="1600" dirty="0"/>
              <a:t>If it targets to a group of </a:t>
            </a:r>
            <a:r>
              <a:rPr lang="en-GB" altLang="zh-CN" sz="1600" dirty="0" err="1"/>
              <a:t>AIoT</a:t>
            </a:r>
            <a:r>
              <a:rPr lang="en-GB" altLang="zh-CN" sz="1600" dirty="0"/>
              <a:t> devices, message includes filter info</a:t>
            </a:r>
            <a:r>
              <a:rPr lang="en-GB" altLang="zh-CN" sz="1600" dirty="0">
                <a:highlight>
                  <a:srgbClr val="FAFAFA"/>
                </a:highlight>
              </a:rPr>
              <a:t>, a </a:t>
            </a:r>
            <a:r>
              <a:rPr lang="en-GB" altLang="zh-CN" sz="1600" dirty="0"/>
              <a:t>Nonce</a:t>
            </a:r>
            <a:r>
              <a:rPr lang="en-US" altLang="zh-CN" sz="1600" dirty="0"/>
              <a:t>,</a:t>
            </a:r>
            <a:r>
              <a:rPr lang="zh-CN" altLang="en-US" sz="1600" dirty="0"/>
              <a:t> </a:t>
            </a:r>
            <a:r>
              <a:rPr lang="en-US" altLang="zh-CN" sz="1600" dirty="0"/>
              <a:t>and an indicator (indicate device to generate Temp ID)</a:t>
            </a:r>
            <a:r>
              <a:rPr lang="en-GB" altLang="zh-CN" sz="16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/>
              <a:t>The device(s) matches the ID info in the paging message, and check indicator. </a:t>
            </a:r>
            <a:r>
              <a:rPr lang="en-GB" altLang="zh-CN" sz="1600" dirty="0"/>
              <a:t>The device(s) generate </a:t>
            </a:r>
            <a:r>
              <a:rPr lang="en-GB" altLang="zh-CN" sz="1600" dirty="0">
                <a:solidFill>
                  <a:srgbClr val="7030A0"/>
                </a:solidFill>
              </a:rPr>
              <a:t>new Temp ID </a:t>
            </a:r>
            <a:r>
              <a:rPr lang="en-GB" altLang="zh-CN" sz="1600" dirty="0"/>
              <a:t>using </a:t>
            </a:r>
            <a:r>
              <a:rPr lang="en-GB" altLang="zh-CN" sz="1600" dirty="0">
                <a:highlight>
                  <a:srgbClr val="FAFAFA"/>
                </a:highlight>
              </a:rPr>
              <a:t>(TID = F(PSK, </a:t>
            </a:r>
            <a:r>
              <a:rPr lang="en-GB" altLang="zh-CN" sz="1600" dirty="0">
                <a:solidFill>
                  <a:srgbClr val="00B0F0"/>
                </a:solidFill>
                <a:highlight>
                  <a:srgbClr val="FAFAFA"/>
                </a:highlight>
              </a:rPr>
              <a:t>Temp ID</a:t>
            </a:r>
            <a:r>
              <a:rPr lang="en-US" altLang="zh-CN" sz="1600" dirty="0">
                <a:highlight>
                  <a:srgbClr val="FAFAFA"/>
                </a:highlight>
              </a:rPr>
              <a:t>/permanent</a:t>
            </a:r>
            <a:r>
              <a:rPr lang="zh-CN" altLang="en-US" sz="1600" dirty="0">
                <a:highlight>
                  <a:srgbClr val="FAFAFA"/>
                </a:highlight>
              </a:rPr>
              <a:t> </a:t>
            </a:r>
            <a:r>
              <a:rPr lang="en-US" altLang="zh-CN" sz="1600" dirty="0">
                <a:highlight>
                  <a:srgbClr val="FAFAFA"/>
                </a:highlight>
              </a:rPr>
              <a:t>ID</a:t>
            </a:r>
            <a:r>
              <a:rPr lang="en-GB" altLang="zh-CN" sz="1600" dirty="0">
                <a:highlight>
                  <a:srgbClr val="FAFAFA"/>
                </a:highlight>
              </a:rPr>
              <a:t>, Nonce), a</a:t>
            </a:r>
            <a:r>
              <a:rPr lang="en-GB" altLang="zh-CN" sz="1600" dirty="0"/>
              <a:t>nd </a:t>
            </a:r>
            <a:r>
              <a:rPr lang="en-US" altLang="zh-CN" sz="1600" dirty="0"/>
              <a:t>stores</a:t>
            </a:r>
            <a:r>
              <a:rPr lang="en-GB" altLang="zh-CN" sz="1600" dirty="0"/>
              <a:t> </a:t>
            </a:r>
            <a:r>
              <a:rPr lang="en-GB" altLang="zh-CN" sz="1600" dirty="0">
                <a:solidFill>
                  <a:srgbClr val="7030A0"/>
                </a:solidFill>
              </a:rPr>
              <a:t>new Temp ID</a:t>
            </a:r>
            <a:r>
              <a:rPr lang="en-GB" altLang="zh-CN" sz="1600" dirty="0"/>
              <a:t> for next paging;</a:t>
            </a:r>
          </a:p>
          <a:p>
            <a:endParaRPr lang="en-GB" altLang="zh-CN" dirty="0"/>
          </a:p>
          <a:p>
            <a:endParaRPr lang="zh-CN" altLang="en-US" dirty="0">
              <a:solidFill>
                <a:srgbClr val="7030A0"/>
              </a:solidFill>
            </a:endParaRPr>
          </a:p>
        </p:txBody>
      </p:sp>
      <p:graphicFrame>
        <p:nvGraphicFramePr>
          <p:cNvPr id="8" name="对象 99">
            <a:extLst>
              <a:ext uri="{FF2B5EF4-FFF2-40B4-BE49-F238E27FC236}">
                <a16:creationId xmlns:a16="http://schemas.microsoft.com/office/drawing/2014/main" id="{DFBCC951-00B3-3A53-6469-44C3B5801D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486663"/>
              </p:ext>
            </p:extLst>
          </p:nvPr>
        </p:nvGraphicFramePr>
        <p:xfrm>
          <a:off x="5901611" y="1172160"/>
          <a:ext cx="3884369" cy="3686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46648" imgH="5524639" progId="Visio.Drawing.15">
                  <p:embed/>
                </p:oleObj>
              </mc:Choice>
              <mc:Fallback>
                <p:oleObj name="Visio" r:id="rId2" imgW="5346648" imgH="5524639" progId="Visio.Drawing.15">
                  <p:embed/>
                  <p:pic>
                    <p:nvPicPr>
                      <p:cNvPr id="100" name="对象 99">
                        <a:extLst>
                          <a:ext uri="{FF2B5EF4-FFF2-40B4-BE49-F238E27FC236}">
                            <a16:creationId xmlns:a16="http://schemas.microsoft.com/office/drawing/2014/main" id="{CEF7A44C-1FFF-45C5-BC47-6DA8CF7B5E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01611" y="1172160"/>
                        <a:ext cx="3884369" cy="3686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783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6CAC9-7EF4-FB10-DFEC-1D1082525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D31371-3FD9-5FF3-7236-59A9D67F2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Temp ID based </a:t>
            </a:r>
            <a:r>
              <a:rPr lang="en-US" altLang="zh-CN" dirty="0" err="1"/>
              <a:t>AIoT</a:t>
            </a:r>
            <a:r>
              <a:rPr lang="en-US" altLang="zh-CN" dirty="0"/>
              <a:t> ID protection for command</a:t>
            </a:r>
            <a:endParaRPr 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C7EAEEC-9244-B8D8-12CF-7CDAC74A1B82}"/>
              </a:ext>
            </a:extLst>
          </p:cNvPr>
          <p:cNvSpPr txBox="1"/>
          <p:nvPr/>
        </p:nvSpPr>
        <p:spPr>
          <a:xfrm>
            <a:off x="582507" y="1307254"/>
            <a:ext cx="516838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/>
              <a:t>The </a:t>
            </a:r>
            <a:r>
              <a:rPr lang="en-US" altLang="zh-CN" dirty="0">
                <a:highlight>
                  <a:srgbClr val="FAFAFA"/>
                </a:highlight>
              </a:rPr>
              <a:t>AIoTF and device have pre-stored the Temp ID (e.g., pre-provisioned initial TID).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/>
              <a:t>The AIoTF receives </a:t>
            </a:r>
            <a:r>
              <a:rPr lang="en-GB" altLang="zh-CN" dirty="0" err="1"/>
              <a:t>AIoT</a:t>
            </a:r>
            <a:r>
              <a:rPr lang="en-GB" altLang="zh-CN" dirty="0"/>
              <a:t> service operation (i.e., Command) request. The </a:t>
            </a:r>
            <a:r>
              <a:rPr lang="en-GB" altLang="zh-CN" dirty="0" err="1"/>
              <a:t>AIoTF</a:t>
            </a:r>
            <a:r>
              <a:rPr lang="en-GB" altLang="zh-CN" dirty="0"/>
              <a:t> performs inventory procedure with the device(s</a:t>
            </a:r>
            <a:r>
              <a:rPr lang="en-GB" altLang="zh-CN" dirty="0">
                <a:highlight>
                  <a:srgbClr val="FAFAFA"/>
                </a:highlight>
              </a:rPr>
              <a:t>) using current Temp ID. </a:t>
            </a:r>
            <a:r>
              <a:rPr lang="en-GB" altLang="zh-CN" dirty="0"/>
              <a:t>Then the </a:t>
            </a:r>
            <a:r>
              <a:rPr lang="en-GB" altLang="zh-CN" dirty="0" err="1"/>
              <a:t>AIoTF</a:t>
            </a:r>
            <a:r>
              <a:rPr lang="en-GB" altLang="zh-CN" dirty="0"/>
              <a:t> allocates </a:t>
            </a:r>
            <a:r>
              <a:rPr lang="en-GB" altLang="zh-CN" dirty="0">
                <a:solidFill>
                  <a:srgbClr val="7030A0"/>
                </a:solidFill>
              </a:rPr>
              <a:t>the new Temp ID </a:t>
            </a:r>
            <a:r>
              <a:rPr lang="en-GB" altLang="zh-CN" dirty="0"/>
              <a:t>to the device in </a:t>
            </a:r>
            <a:r>
              <a:rPr lang="en-GB" altLang="zh-CN" dirty="0">
                <a:highlight>
                  <a:srgbClr val="FAFAFA"/>
                </a:highlight>
              </a:rPr>
              <a:t>the Command </a:t>
            </a:r>
            <a:r>
              <a:rPr lang="en-GB" altLang="zh-CN" dirty="0"/>
              <a:t>procedure.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altLang="zh-CN" dirty="0"/>
              <a:t>The device receives </a:t>
            </a:r>
            <a:r>
              <a:rPr lang="en-GB" altLang="zh-CN" dirty="0">
                <a:solidFill>
                  <a:srgbClr val="7030A0"/>
                </a:solidFill>
              </a:rPr>
              <a:t>new Temp ID </a:t>
            </a:r>
            <a:r>
              <a:rPr lang="en-GB" altLang="zh-CN" dirty="0">
                <a:highlight>
                  <a:srgbClr val="FAFAFA"/>
                </a:highlight>
              </a:rPr>
              <a:t>sent protected in the Command Request, and </a:t>
            </a:r>
            <a:r>
              <a:rPr lang="en-GB" altLang="zh-CN" dirty="0"/>
              <a:t>stores </a:t>
            </a:r>
            <a:r>
              <a:rPr lang="en-GB" altLang="zh-CN" dirty="0">
                <a:solidFill>
                  <a:srgbClr val="7030A0"/>
                </a:solidFill>
              </a:rPr>
              <a:t>the new Temp ID </a:t>
            </a:r>
            <a:r>
              <a:rPr lang="en-GB" altLang="zh-CN" dirty="0"/>
              <a:t>for subsequent paging.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altLang="zh-CN" dirty="0"/>
              <a:t>The AIOTF </a:t>
            </a:r>
            <a:r>
              <a:rPr lang="en-GB" altLang="zh-CN" dirty="0">
                <a:highlight>
                  <a:srgbClr val="FAFAFA"/>
                </a:highlight>
              </a:rPr>
              <a:t>receives Command response </a:t>
            </a:r>
            <a:r>
              <a:rPr lang="en-GB" altLang="zh-CN" dirty="0"/>
              <a:t>from the device, to make sure that the device has refreshed </a:t>
            </a:r>
            <a:r>
              <a:rPr lang="en-GB" altLang="zh-CN" dirty="0">
                <a:highlight>
                  <a:srgbClr val="FAFAFA"/>
                </a:highlight>
              </a:rPr>
              <a:t>the Temp </a:t>
            </a:r>
            <a:r>
              <a:rPr lang="en-GB" altLang="zh-CN" dirty="0"/>
              <a:t>ID. </a:t>
            </a:r>
          </a:p>
          <a:p>
            <a:endParaRPr lang="en-GB" altLang="zh-CN" dirty="0"/>
          </a:p>
          <a:p>
            <a:endParaRPr lang="zh-CN" altLang="en-US" dirty="0">
              <a:solidFill>
                <a:srgbClr val="7030A0"/>
              </a:solidFill>
            </a:endParaRPr>
          </a:p>
        </p:txBody>
      </p:sp>
      <p:graphicFrame>
        <p:nvGraphicFramePr>
          <p:cNvPr id="6" name="对象 2">
            <a:extLst>
              <a:ext uri="{FF2B5EF4-FFF2-40B4-BE49-F238E27FC236}">
                <a16:creationId xmlns:a16="http://schemas.microsoft.com/office/drawing/2014/main" id="{1DACD337-8CD9-929B-9D48-16A675155D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4663" y="1074043"/>
          <a:ext cx="4387666" cy="3881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165669" imgH="5441927" progId="Visio.Drawing.15">
                  <p:embed/>
                </p:oleObj>
              </mc:Choice>
              <mc:Fallback>
                <p:oleObj name="Visio" r:id="rId2" imgW="6165669" imgH="5441927" progId="Visio.Drawing.15">
                  <p:embed/>
                  <p:pic>
                    <p:nvPicPr>
                      <p:cNvPr id="6" name="对象 2">
                        <a:extLst>
                          <a:ext uri="{FF2B5EF4-FFF2-40B4-BE49-F238E27FC236}">
                            <a16:creationId xmlns:a16="http://schemas.microsoft.com/office/drawing/2014/main" id="{75C57367-A062-3E88-3421-5AE3E2183D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04663" y="1074043"/>
                        <a:ext cx="4387666" cy="3881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795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011A0-F2D2-A2E1-8F1E-B36A6F6DB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2">
            <a:extLst>
              <a:ext uri="{FF2B5EF4-FFF2-40B4-BE49-F238E27FC236}">
                <a16:creationId xmlns:a16="http://schemas.microsoft.com/office/drawing/2014/main" id="{B5088434-5EBA-8C99-5FDF-27BC81272600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>
                <a:highlight>
                  <a:srgbClr val="FAFAFA"/>
                </a:highlight>
              </a:rPr>
              <a:t>If Inventory procedure failed (e.g., </a:t>
            </a:r>
            <a:r>
              <a:rPr lang="en-US" altLang="zh-CN" sz="2000" dirty="0" err="1">
                <a:highlight>
                  <a:srgbClr val="FAFAFA"/>
                </a:highlight>
              </a:rPr>
              <a:t>AIoT</a:t>
            </a:r>
            <a:r>
              <a:rPr lang="en-US" altLang="zh-CN" sz="2000" dirty="0">
                <a:highlight>
                  <a:srgbClr val="FAFAFA"/>
                </a:highlight>
              </a:rPr>
              <a:t> Device did not complete Inventory Report message), </a:t>
            </a:r>
            <a:r>
              <a:rPr lang="en-US" altLang="zh-CN" sz="2000" dirty="0" err="1">
                <a:highlight>
                  <a:srgbClr val="FAFAFA"/>
                </a:highlight>
              </a:rPr>
              <a:t>AIoTF</a:t>
            </a:r>
            <a:r>
              <a:rPr lang="en-US" altLang="zh-CN" sz="2000" dirty="0">
                <a:highlight>
                  <a:srgbClr val="FAFAFA"/>
                </a:highlight>
              </a:rPr>
              <a:t> does not update Temp ID.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000" dirty="0">
              <a:highlight>
                <a:srgbClr val="FAFAFA"/>
              </a:highlight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>
                <a:highlight>
                  <a:srgbClr val="FAFAFA"/>
                </a:highlight>
              </a:rPr>
              <a:t>In inventor-only procedure, only after the device receives ACK after ID transmission to the reader, then device updates the </a:t>
            </a:r>
            <a:r>
              <a:rPr lang="en-US" altLang="zh-CN" sz="2000" dirty="0">
                <a:solidFill>
                  <a:srgbClr val="00B0F0"/>
                </a:solidFill>
                <a:highlight>
                  <a:srgbClr val="FAFAFA"/>
                </a:highlight>
              </a:rPr>
              <a:t>Temp ID</a:t>
            </a:r>
            <a:r>
              <a:rPr lang="en-US" altLang="zh-CN" sz="2000" dirty="0">
                <a:highlight>
                  <a:srgbClr val="FAFAFA"/>
                </a:highlight>
              </a:rPr>
              <a:t> with </a:t>
            </a:r>
            <a:r>
              <a:rPr lang="en-US" altLang="zh-CN" sz="2000" dirty="0">
                <a:solidFill>
                  <a:srgbClr val="7030A0"/>
                </a:solidFill>
                <a:highlight>
                  <a:srgbClr val="FAFAFA"/>
                </a:highlight>
              </a:rPr>
              <a:t>new generated Temp ID. </a:t>
            </a:r>
            <a:r>
              <a:rPr lang="en-US" altLang="zh-CN" sz="2000" dirty="0">
                <a:highlight>
                  <a:srgbClr val="FAFAFA"/>
                </a:highlight>
              </a:rPr>
              <a:t>Otherwise, the device remains the </a:t>
            </a:r>
            <a:r>
              <a:rPr lang="en-US" altLang="zh-CN" sz="2000" dirty="0">
                <a:solidFill>
                  <a:srgbClr val="00B0F0"/>
                </a:solidFill>
                <a:highlight>
                  <a:srgbClr val="FAFAFA"/>
                </a:highlight>
              </a:rPr>
              <a:t>Temp ID</a:t>
            </a:r>
            <a:r>
              <a:rPr lang="en-US" altLang="zh-CN" sz="2000" dirty="0">
                <a:highlight>
                  <a:srgbClr val="FAFAFA"/>
                </a:highlight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CA0183-AEB8-C1C2-1C60-D14B936C3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Temp ID based </a:t>
            </a:r>
            <a:r>
              <a:rPr lang="en-US" altLang="zh-CN" dirty="0" err="1"/>
              <a:t>AIoT</a:t>
            </a:r>
            <a:r>
              <a:rPr lang="en-US" altLang="zh-CN" dirty="0"/>
              <a:t> ID protection——synchronization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07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430</Words>
  <Application>Microsoft Office PowerPoint</Application>
  <PresentationFormat>Custom</PresentationFormat>
  <Paragraphs>23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OPPO Sans</vt:lpstr>
      <vt:lpstr>Arial</vt:lpstr>
      <vt:lpstr>Symbol</vt:lpstr>
      <vt:lpstr>Times New Roman</vt:lpstr>
      <vt:lpstr>Wingdings</vt:lpstr>
      <vt:lpstr>Office</vt:lpstr>
      <vt:lpstr>Visio</vt:lpstr>
      <vt:lpstr>AIoT Temp ID way forward</vt:lpstr>
      <vt:lpstr>Temp ID based AIoT ID protection</vt:lpstr>
      <vt:lpstr>Temp ID based AIoT ID protection for Inventory</vt:lpstr>
      <vt:lpstr>Temp ID based AIoT ID protection for command</vt:lpstr>
      <vt:lpstr>Temp ID based AIoT ID protection——synchronization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rev4</dc:creator>
  <dc:description/>
  <cp:lastModifiedBy>rapporteur</cp:lastModifiedBy>
  <cp:revision>12</cp:revision>
  <dcterms:created xsi:type="dcterms:W3CDTF">2025-03-31T09:53:20Z</dcterms:created>
  <dcterms:modified xsi:type="dcterms:W3CDTF">2025-04-23T14:18:52Z</dcterms:modified>
  <dc:language>de-DE</dc:language>
</cp:coreProperties>
</file>