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7"/>
  </p:notesMasterIdLst>
  <p:handoutMasterIdLst>
    <p:handoutMasterId r:id="rId18"/>
  </p:handoutMasterIdLst>
  <p:sldIdLst>
    <p:sldId id="341" r:id="rId5"/>
    <p:sldId id="363" r:id="rId6"/>
    <p:sldId id="364" r:id="rId7"/>
    <p:sldId id="366" r:id="rId8"/>
    <p:sldId id="372" r:id="rId9"/>
    <p:sldId id="373" r:id="rId10"/>
    <p:sldId id="367" r:id="rId11"/>
    <p:sldId id="368" r:id="rId12"/>
    <p:sldId id="370" r:id="rId13"/>
    <p:sldId id="369" r:id="rId14"/>
    <p:sldId id="371" r:id="rId15"/>
    <p:sldId id="365" r:id="rId1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FFFFFF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5C9C75-BB5E-403E-A99F-A23F24BE52D2}" v="5" dt="2025-04-24T08:42:35.3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147" d="100"/>
          <a:sy n="147" d="100"/>
        </p:scale>
        <p:origin x="201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rd, Lars" userId="c86407c5-7eca-44d1-a9bb-afe13fa7bdad" providerId="ADAL" clId="{095C9C75-BB5E-403E-A99F-A23F24BE52D2}"/>
    <pc:docChg chg="custSel modSld">
      <pc:chgData name="Nord, Lars" userId="c86407c5-7eca-44d1-a9bb-afe13fa7bdad" providerId="ADAL" clId="{095C9C75-BB5E-403E-A99F-A23F24BE52D2}" dt="2025-04-24T08:59:06.269" v="825" actId="20577"/>
      <pc:docMkLst>
        <pc:docMk/>
      </pc:docMkLst>
      <pc:sldChg chg="modSp mod">
        <pc:chgData name="Nord, Lars" userId="c86407c5-7eca-44d1-a9bb-afe13fa7bdad" providerId="ADAL" clId="{095C9C75-BB5E-403E-A99F-A23F24BE52D2}" dt="2025-04-24T08:55:46.103" v="744" actId="6549"/>
        <pc:sldMkLst>
          <pc:docMk/>
          <pc:sldMk cId="4232262195" sldId="367"/>
        </pc:sldMkLst>
        <pc:spChg chg="mod">
          <ac:chgData name="Nord, Lars" userId="c86407c5-7eca-44d1-a9bb-afe13fa7bdad" providerId="ADAL" clId="{095C9C75-BB5E-403E-A99F-A23F24BE52D2}" dt="2025-04-24T08:55:46.103" v="744" actId="6549"/>
          <ac:spMkLst>
            <pc:docMk/>
            <pc:sldMk cId="4232262195" sldId="367"/>
            <ac:spMk id="7171" creationId="{8B215120-9330-4C24-86C0-93DB3C460B0D}"/>
          </ac:spMkLst>
        </pc:spChg>
      </pc:sldChg>
      <pc:sldChg chg="modSp mod">
        <pc:chgData name="Nord, Lars" userId="c86407c5-7eca-44d1-a9bb-afe13fa7bdad" providerId="ADAL" clId="{095C9C75-BB5E-403E-A99F-A23F24BE52D2}" dt="2025-04-24T08:41:06.127" v="83" actId="1076"/>
        <pc:sldMkLst>
          <pc:docMk/>
          <pc:sldMk cId="3367404851" sldId="372"/>
        </pc:sldMkLst>
        <pc:spChg chg="mod">
          <ac:chgData name="Nord, Lars" userId="c86407c5-7eca-44d1-a9bb-afe13fa7bdad" providerId="ADAL" clId="{095C9C75-BB5E-403E-A99F-A23F24BE52D2}" dt="2025-04-24T08:39:46.846" v="50" actId="404"/>
          <ac:spMkLst>
            <pc:docMk/>
            <pc:sldMk cId="3367404851" sldId="372"/>
            <ac:spMk id="2" creationId="{B76D2755-05A0-09CF-A6B9-76F53504B15B}"/>
          </ac:spMkLst>
        </pc:spChg>
        <pc:spChg chg="mod">
          <ac:chgData name="Nord, Lars" userId="c86407c5-7eca-44d1-a9bb-afe13fa7bdad" providerId="ADAL" clId="{095C9C75-BB5E-403E-A99F-A23F24BE52D2}" dt="2025-04-24T08:41:06.127" v="83" actId="1076"/>
          <ac:spMkLst>
            <pc:docMk/>
            <pc:sldMk cId="3367404851" sldId="372"/>
            <ac:spMk id="7" creationId="{F0BAEAF1-F188-B780-2F56-4C5B520FAB5B}"/>
          </ac:spMkLst>
        </pc:spChg>
        <pc:graphicFrameChg chg="mod modGraphic">
          <ac:chgData name="Nord, Lars" userId="c86407c5-7eca-44d1-a9bb-afe13fa7bdad" providerId="ADAL" clId="{095C9C75-BB5E-403E-A99F-A23F24BE52D2}" dt="2025-04-24T08:40:59.631" v="82" actId="20577"/>
          <ac:graphicFrameMkLst>
            <pc:docMk/>
            <pc:sldMk cId="3367404851" sldId="372"/>
            <ac:graphicFrameMk id="4" creationId="{E05D1AB6-E022-4A04-5E85-E7DDFBBCBD49}"/>
          </ac:graphicFrameMkLst>
        </pc:graphicFrameChg>
      </pc:sldChg>
      <pc:sldChg chg="modSp mod">
        <pc:chgData name="Nord, Lars" userId="c86407c5-7eca-44d1-a9bb-afe13fa7bdad" providerId="ADAL" clId="{095C9C75-BB5E-403E-A99F-A23F24BE52D2}" dt="2025-04-24T08:59:06.269" v="825" actId="20577"/>
        <pc:sldMkLst>
          <pc:docMk/>
          <pc:sldMk cId="1028148830" sldId="373"/>
        </pc:sldMkLst>
        <pc:spChg chg="mod">
          <ac:chgData name="Nord, Lars" userId="c86407c5-7eca-44d1-a9bb-afe13fa7bdad" providerId="ADAL" clId="{095C9C75-BB5E-403E-A99F-A23F24BE52D2}" dt="2025-04-24T08:56:18.169" v="749" actId="20577"/>
          <ac:spMkLst>
            <pc:docMk/>
            <pc:sldMk cId="1028148830" sldId="373"/>
            <ac:spMk id="3" creationId="{5948825E-1A01-72F8-17A1-1858FC795572}"/>
          </ac:spMkLst>
        </pc:spChg>
        <pc:graphicFrameChg chg="mod modGraphic">
          <ac:chgData name="Nord, Lars" userId="c86407c5-7eca-44d1-a9bb-afe13fa7bdad" providerId="ADAL" clId="{095C9C75-BB5E-403E-A99F-A23F24BE52D2}" dt="2025-04-24T08:59:06.269" v="825" actId="20577"/>
          <ac:graphicFrameMkLst>
            <pc:docMk/>
            <pc:sldMk cId="1028148830" sldId="373"/>
            <ac:graphicFrameMk id="4" creationId="{E05D1AB6-E022-4A04-5E85-E7DDFBBCBD49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&lt;</a:t>
            </a:r>
            <a:r>
              <a:rPr lang="sv-SE" altLang="en-US" sz="1200" b="1" i="1" dirty="0">
                <a:latin typeface="Arial "/>
              </a:rPr>
              <a:t>meeting</a:t>
            </a:r>
            <a:r>
              <a:rPr lang="sv-SE" altLang="en-US" sz="1200" b="1" dirty="0">
                <a:latin typeface="Arial "/>
              </a:rPr>
              <a:t>&gt;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location</a:t>
            </a:r>
            <a:r>
              <a:rPr lang="sv-SE" altLang="en-US" sz="1200" b="1" dirty="0">
                <a:latin typeface="Arial "/>
              </a:rPr>
              <a:t>&gt; – &lt;</a:t>
            </a:r>
            <a:r>
              <a:rPr lang="sv-SE" altLang="en-US" sz="1200" b="1" i="1" dirty="0">
                <a:latin typeface="Arial "/>
              </a:rPr>
              <a:t>month</a:t>
            </a:r>
            <a:r>
              <a:rPr lang="sv-SE" altLang="en-US" sz="1200" b="1" dirty="0">
                <a:latin typeface="Arial "/>
              </a:rPr>
              <a:t>&gt; 2022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Document Ref.</a:t>
            </a:r>
            <a:r>
              <a:rPr lang="sv-SE" altLang="en-US" sz="1200" b="1" dirty="0">
                <a:latin typeface="Arial "/>
              </a:rPr>
              <a:t>&gt;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Word_Document1.docx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 dirty="0"/>
              <a:t>Way forward on Identity protection, KI#3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en-GB" altLang="en-US" dirty="0"/>
          </a:p>
          <a:p>
            <a:pPr marL="0" indent="0" eaLnBrk="1" hangingPunct="1">
              <a:buFontTx/>
              <a:buNone/>
            </a:pPr>
            <a:r>
              <a:rPr lang="en-GB" altLang="en-US" dirty="0"/>
              <a:t>Sony,…more?</a:t>
            </a:r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Individual Inventory – WF proposal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838695"/>
            <a:ext cx="5526121" cy="4576353"/>
          </a:xfrm>
        </p:spPr>
        <p:txBody>
          <a:bodyPr/>
          <a:lstStyle/>
          <a:p>
            <a:r>
              <a:rPr lang="en-US" altLang="en-US" sz="1800" dirty="0"/>
              <a:t>Paging message includes:</a:t>
            </a:r>
          </a:p>
          <a:p>
            <a:pPr lvl="1"/>
            <a:r>
              <a:rPr lang="en-US" altLang="en-US" sz="1600" dirty="0" err="1"/>
              <a:t>Temp_ID</a:t>
            </a:r>
            <a:r>
              <a:rPr lang="en-US" altLang="en-US" sz="1600" dirty="0"/>
              <a:t> (stored in the </a:t>
            </a:r>
            <a:r>
              <a:rPr lang="en-US" altLang="en-US" sz="1600" dirty="0" err="1"/>
              <a:t>AIoT</a:t>
            </a:r>
            <a:r>
              <a:rPr lang="en-US" altLang="en-US" sz="1600" dirty="0"/>
              <a:t> Device Profile).</a:t>
            </a:r>
          </a:p>
          <a:p>
            <a:pPr lvl="1"/>
            <a:r>
              <a:rPr lang="en-US" altLang="en-US" sz="1600" dirty="0"/>
              <a:t>New </a:t>
            </a:r>
            <a:r>
              <a:rPr lang="en-US" altLang="en-US" sz="1600" dirty="0" err="1"/>
              <a:t>Nonce_nw</a:t>
            </a:r>
            <a:endParaRPr lang="en-US" altLang="en-US" sz="1600" dirty="0"/>
          </a:p>
          <a:p>
            <a:r>
              <a:rPr lang="en-US" altLang="en-US" sz="1800" dirty="0"/>
              <a:t>Matching </a:t>
            </a:r>
            <a:r>
              <a:rPr lang="en-US" altLang="en-US" sz="1800" dirty="0" err="1"/>
              <a:t>AIoT</a:t>
            </a:r>
            <a:r>
              <a:rPr lang="en-US" altLang="en-US" sz="1800" dirty="0"/>
              <a:t> Device:</a:t>
            </a:r>
          </a:p>
          <a:p>
            <a:pPr lvl="1"/>
            <a:r>
              <a:rPr lang="en-US" altLang="en-US" sz="1600" dirty="0"/>
              <a:t>Derive </a:t>
            </a:r>
            <a:r>
              <a:rPr lang="en-US" altLang="en-US" sz="1600" dirty="0" err="1"/>
              <a:t>Nonce_d</a:t>
            </a:r>
            <a:endParaRPr lang="en-US" altLang="en-US" sz="1600" dirty="0"/>
          </a:p>
          <a:p>
            <a:pPr lvl="1"/>
            <a:r>
              <a:rPr lang="en-US" altLang="en-US" sz="1600" dirty="0"/>
              <a:t>MAC=HMAC (key, </a:t>
            </a:r>
            <a:r>
              <a:rPr lang="en-US" altLang="en-US" sz="1600" dirty="0" err="1"/>
              <a:t>Nonce_nw</a:t>
            </a:r>
            <a:r>
              <a:rPr lang="en-US" altLang="en-US" sz="1600" dirty="0"/>
              <a:t>, </a:t>
            </a:r>
            <a:r>
              <a:rPr lang="en-US" altLang="en-US" sz="1600" dirty="0" err="1"/>
              <a:t>Nonce_d</a:t>
            </a:r>
            <a:r>
              <a:rPr lang="en-US" altLang="en-US" sz="1600" dirty="0"/>
              <a:t>)</a:t>
            </a:r>
          </a:p>
          <a:p>
            <a:pPr lvl="1"/>
            <a:r>
              <a:rPr lang="en-US" altLang="en-US" sz="1600" dirty="0"/>
              <a:t>Derive new </a:t>
            </a:r>
            <a:r>
              <a:rPr lang="en-US" altLang="en-US" sz="1600" dirty="0" err="1"/>
              <a:t>Temp_ID</a:t>
            </a:r>
            <a:r>
              <a:rPr lang="en-US" altLang="en-US" sz="1600" dirty="0"/>
              <a:t> =&gt; store the </a:t>
            </a:r>
            <a:r>
              <a:rPr lang="en-US" altLang="en-US" sz="1600" dirty="0" err="1"/>
              <a:t>Temp_ID</a:t>
            </a:r>
            <a:endParaRPr lang="en-US" altLang="en-US" sz="1600" dirty="0"/>
          </a:p>
          <a:p>
            <a:pPr lvl="1"/>
            <a:r>
              <a:rPr lang="en-US" altLang="en-US" sz="1600" dirty="0"/>
              <a:t>Send a NAS Inventory response =&gt; Network derive and store the new </a:t>
            </a:r>
            <a:r>
              <a:rPr lang="en-US" altLang="en-US" sz="1600" dirty="0" err="1"/>
              <a:t>Temp_ID</a:t>
            </a:r>
            <a:endParaRPr lang="en-US" altLang="en-US" sz="1600" dirty="0"/>
          </a:p>
          <a:p>
            <a:r>
              <a:rPr lang="en-US" altLang="en-US" sz="1800" dirty="0"/>
              <a:t>No response from </a:t>
            </a:r>
            <a:r>
              <a:rPr lang="en-US" altLang="en-US" sz="1800" dirty="0" err="1"/>
              <a:t>AIoT</a:t>
            </a:r>
            <a:r>
              <a:rPr lang="en-US" altLang="en-US" sz="1800" dirty="0"/>
              <a:t> Device:</a:t>
            </a:r>
          </a:p>
          <a:p>
            <a:pPr lvl="1"/>
            <a:r>
              <a:rPr lang="en-US" altLang="en-US" sz="1600" dirty="0"/>
              <a:t>Not within range</a:t>
            </a:r>
          </a:p>
          <a:p>
            <a:pPr lvl="1"/>
            <a:r>
              <a:rPr lang="en-US" altLang="en-US" sz="1600" dirty="0" err="1"/>
              <a:t>Temp_ID</a:t>
            </a:r>
            <a:r>
              <a:rPr lang="en-US" altLang="en-US" sz="1600" dirty="0"/>
              <a:t> out-of-synch</a:t>
            </a:r>
          </a:p>
          <a:p>
            <a:pPr lvl="2"/>
            <a:r>
              <a:rPr lang="en-US" altLang="en-US" sz="1200" dirty="0"/>
              <a:t>Option 1: Retry with </a:t>
            </a:r>
            <a:r>
              <a:rPr lang="en-US" altLang="en-US" sz="1200" b="1" u="sng" dirty="0"/>
              <a:t>previous and next </a:t>
            </a:r>
            <a:r>
              <a:rPr lang="en-US" altLang="en-US" sz="1200" b="1" u="sng" dirty="0" err="1"/>
              <a:t>Temp_ID</a:t>
            </a:r>
            <a:r>
              <a:rPr lang="en-US" altLang="en-US" sz="1200" b="1" u="sng" dirty="0"/>
              <a:t> </a:t>
            </a:r>
            <a:r>
              <a:rPr lang="en-US" altLang="en-US" sz="1200" dirty="0"/>
              <a:t>as it can only be one </a:t>
            </a:r>
            <a:r>
              <a:rPr lang="en-US" altLang="en-US" sz="1200" dirty="0" err="1"/>
              <a:t>Temp_ID</a:t>
            </a:r>
            <a:r>
              <a:rPr lang="en-US" altLang="en-US" sz="1200" dirty="0"/>
              <a:t> off in the sequence.</a:t>
            </a:r>
          </a:p>
          <a:p>
            <a:pPr lvl="2"/>
            <a:r>
              <a:rPr lang="en-US" altLang="en-US" sz="1200" dirty="0"/>
              <a:t>Option 2: Perform group inventory including </a:t>
            </a:r>
            <a:r>
              <a:rPr lang="en-US" altLang="en-US" sz="1200" b="1" u="sng" dirty="0"/>
              <a:t>an indication </a:t>
            </a:r>
            <a:r>
              <a:rPr lang="en-US" altLang="en-US" sz="1200" dirty="0"/>
              <a:t>to use the </a:t>
            </a:r>
            <a:r>
              <a:rPr lang="en-US" altLang="en-US" sz="1200" dirty="0" err="1"/>
              <a:t>Nonce_nw</a:t>
            </a:r>
            <a:r>
              <a:rPr lang="en-US" altLang="en-US" sz="1200" dirty="0"/>
              <a:t> to generate a new </a:t>
            </a:r>
            <a:r>
              <a:rPr lang="en-US" altLang="en-US" sz="1200" dirty="0" err="1"/>
              <a:t>Temp_ID</a:t>
            </a:r>
            <a:r>
              <a:rPr lang="en-US" altLang="en-US" sz="1200" dirty="0"/>
              <a:t> (re-start the sequence)</a:t>
            </a:r>
          </a:p>
          <a:p>
            <a:pPr lvl="2"/>
            <a:r>
              <a:rPr lang="en-US" altLang="en-US" sz="1200" dirty="0"/>
              <a:t>No response = out of range of the reader is confirmed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80117630-F0CE-A97B-48D3-64709A3165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68752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0792135-21A5-8F55-FAAF-6730FF5C00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8264267"/>
              </p:ext>
            </p:extLst>
          </p:nvPr>
        </p:nvGraphicFramePr>
        <p:xfrm>
          <a:off x="6278563" y="1460500"/>
          <a:ext cx="5562600" cy="489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871041" imgH="5168359" progId="Word.Document.12">
                  <p:embed/>
                </p:oleObj>
              </mc:Choice>
              <mc:Fallback>
                <p:oleObj name="Document" r:id="rId2" imgW="5871041" imgH="5168359" progId="Word.Documen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0792135-21A5-8F55-FAAF-6730FF5C00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8563" y="1460500"/>
                        <a:ext cx="5562600" cy="4899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1894650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Individual Inventory – WF proposal cont.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Pros:</a:t>
            </a:r>
          </a:p>
          <a:p>
            <a:pPr lvl="1"/>
            <a:r>
              <a:rPr lang="en-US" altLang="en-US" sz="2000" dirty="0" err="1"/>
              <a:t>AIoT</a:t>
            </a:r>
            <a:r>
              <a:rPr lang="en-US" altLang="en-US" sz="2000" dirty="0"/>
              <a:t> Device can match the </a:t>
            </a:r>
            <a:r>
              <a:rPr lang="en-US" altLang="en-US" sz="2000" dirty="0" err="1"/>
              <a:t>Temp_ID</a:t>
            </a:r>
            <a:r>
              <a:rPr lang="en-US" altLang="en-US" sz="2000" dirty="0"/>
              <a:t> without performing any calculations</a:t>
            </a:r>
          </a:p>
          <a:p>
            <a:pPr lvl="1"/>
            <a:r>
              <a:rPr lang="en-US" altLang="en-US" sz="2000" dirty="0"/>
              <a:t>Consecutive Command procedure is not need to provision a new </a:t>
            </a:r>
            <a:r>
              <a:rPr lang="en-US" altLang="en-US" sz="2000" dirty="0" err="1"/>
              <a:t>Temp_ID</a:t>
            </a:r>
            <a:r>
              <a:rPr lang="en-US" altLang="en-US" sz="2000" dirty="0"/>
              <a:t> in the device.</a:t>
            </a:r>
          </a:p>
          <a:p>
            <a:pPr lvl="1"/>
            <a:r>
              <a:rPr lang="en-US" altLang="en-US" sz="2000" dirty="0"/>
              <a:t>Resynch w. Option 1: Network can retry with </a:t>
            </a:r>
            <a:r>
              <a:rPr lang="en-US" altLang="en-US" sz="2000" dirty="0" err="1"/>
              <a:t>Temp_ID</a:t>
            </a:r>
            <a:r>
              <a:rPr lang="en-US" altLang="en-US" sz="2000" dirty="0"/>
              <a:t> in the sequence to get back into synch with the device.</a:t>
            </a:r>
          </a:p>
          <a:p>
            <a:pPr lvl="1"/>
            <a:r>
              <a:rPr lang="en-US" altLang="en-US" sz="2000" dirty="0"/>
              <a:t>The permanent device ID or the concealed permanent device ID is not used to re-synchronize the </a:t>
            </a:r>
            <a:r>
              <a:rPr lang="en-US" altLang="en-US" sz="2000" dirty="0" err="1"/>
              <a:t>Temp_ID</a:t>
            </a:r>
            <a:r>
              <a:rPr lang="en-US" altLang="en-US" sz="2000" dirty="0"/>
              <a:t>.</a:t>
            </a:r>
          </a:p>
          <a:p>
            <a:r>
              <a:rPr lang="en-US" altLang="en-US" sz="2400" dirty="0"/>
              <a:t>Cons:</a:t>
            </a:r>
          </a:p>
          <a:p>
            <a:pPr lvl="1"/>
            <a:r>
              <a:rPr lang="en-US" altLang="en-US" sz="2000" dirty="0" err="1"/>
              <a:t>AIoT</a:t>
            </a:r>
            <a:r>
              <a:rPr lang="en-US" altLang="en-US" sz="2000" dirty="0"/>
              <a:t> Device needs to support NVM.</a:t>
            </a:r>
          </a:p>
          <a:p>
            <a:pPr lvl="1"/>
            <a:r>
              <a:rPr lang="en-US" altLang="en-US" sz="2000" dirty="0"/>
              <a:t>ID collision may happen to with the probability of 2</a:t>
            </a:r>
            <a:r>
              <a:rPr lang="en-US" altLang="en-US" sz="2000" baseline="30000" dirty="0"/>
              <a:t>-n bits</a:t>
            </a:r>
            <a:r>
              <a:rPr lang="en-US" altLang="en-US" sz="2000" dirty="0"/>
              <a:t>, where n is the number of bits used in the </a:t>
            </a:r>
            <a:r>
              <a:rPr lang="en-US" altLang="en-US" sz="2000" dirty="0" err="1"/>
              <a:t>Temp_ID</a:t>
            </a:r>
            <a:r>
              <a:rPr lang="en-US" altLang="en-US" sz="2000" dirty="0"/>
              <a:t>. However, if network detects devices with the same </a:t>
            </a:r>
            <a:r>
              <a:rPr lang="en-US" altLang="en-US" sz="2000" dirty="0" err="1"/>
              <a:t>Temp_ID</a:t>
            </a:r>
            <a:r>
              <a:rPr lang="en-US" altLang="en-US" sz="2000" dirty="0"/>
              <a:t> they would not generate the same MAC in the response. The network can resolve the ID collision.</a:t>
            </a:r>
          </a:p>
          <a:p>
            <a:pPr lvl="1"/>
            <a:r>
              <a:rPr lang="en-US" altLang="en-US" sz="2000" dirty="0"/>
              <a:t>Resynch with option 2: Using Group Inventory to reset the </a:t>
            </a:r>
            <a:r>
              <a:rPr lang="en-US" altLang="en-US" sz="2000" dirty="0" err="1"/>
              <a:t>Temp_ID</a:t>
            </a:r>
            <a:r>
              <a:rPr lang="en-US" altLang="en-US" sz="2000" dirty="0"/>
              <a:t> will trigger all responding devices to reset their </a:t>
            </a:r>
            <a:r>
              <a:rPr lang="en-US" altLang="en-US" sz="2000" dirty="0" err="1"/>
              <a:t>Temp_IDs</a:t>
            </a:r>
            <a:r>
              <a:rPr lang="en-US" alt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5224594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Way Forward 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497" y="1846250"/>
            <a:ext cx="11269006" cy="4351338"/>
          </a:xfrm>
        </p:spPr>
        <p:txBody>
          <a:bodyPr/>
          <a:lstStyle/>
          <a:p>
            <a:r>
              <a:rPr lang="en-US" altLang="en-US" sz="2400" dirty="0"/>
              <a:t>Two methods used to Protect the Device ID depending on the use case:</a:t>
            </a:r>
          </a:p>
          <a:p>
            <a:pPr lvl="1"/>
            <a:r>
              <a:rPr lang="en-US" altLang="en-US" sz="2000" dirty="0"/>
              <a:t>Group Inventory: Device responds with a concealed ID</a:t>
            </a:r>
          </a:p>
          <a:p>
            <a:pPr lvl="1"/>
            <a:r>
              <a:rPr lang="en-US" altLang="en-US" sz="2000" dirty="0"/>
              <a:t>Individual Inventory: Device and Network locally derive </a:t>
            </a:r>
            <a:r>
              <a:rPr lang="en-US" altLang="en-US" sz="2000" dirty="0" err="1"/>
              <a:t>Temp_ID</a:t>
            </a:r>
            <a:endParaRPr lang="en-US" altLang="en-US" sz="2000" dirty="0"/>
          </a:p>
          <a:p>
            <a:pPr lvl="1"/>
            <a:endParaRPr lang="en-US" altLang="en-US" sz="2000" dirty="0"/>
          </a:p>
          <a:p>
            <a:pPr lvl="1"/>
            <a:endParaRPr lang="en-US" altLang="en-US" sz="2000" dirty="0"/>
          </a:p>
          <a:p>
            <a:r>
              <a:rPr lang="en-US" altLang="en-US" sz="2400" dirty="0"/>
              <a:t>LS to RAN2</a:t>
            </a:r>
          </a:p>
          <a:p>
            <a:pPr lvl="1"/>
            <a:r>
              <a:rPr lang="en-US" altLang="en-US" sz="2000" dirty="0"/>
              <a:t>Ask if the paging message can include a </a:t>
            </a:r>
            <a:r>
              <a:rPr lang="en-US" altLang="en-US" sz="2000" dirty="0" err="1"/>
              <a:t>Nonce_nw</a:t>
            </a:r>
            <a:endParaRPr lang="en-US" altLang="en-US" sz="2000" dirty="0"/>
          </a:p>
          <a:p>
            <a:r>
              <a:rPr lang="en-US" altLang="en-US" sz="2400" dirty="0"/>
              <a:t>LS to SA2 and RAN2</a:t>
            </a:r>
          </a:p>
          <a:p>
            <a:pPr lvl="1"/>
            <a:r>
              <a:rPr lang="en-US" altLang="en-US" sz="2000" dirty="0"/>
              <a:t>Informing that ID protection for large groups will consume proportional network compute resources. </a:t>
            </a:r>
          </a:p>
          <a:p>
            <a:pPr lvl="1"/>
            <a:r>
              <a:rPr lang="en-US" altLang="en-US" sz="2000" dirty="0"/>
              <a:t>Inventory request (ALL) shall not supported.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Issue to be resolved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Identity protection for group Inventory</a:t>
            </a:r>
          </a:p>
          <a:p>
            <a:r>
              <a:rPr lang="en-US" altLang="en-US" dirty="0"/>
              <a:t>Identity protection for Individual Inventory</a:t>
            </a:r>
          </a:p>
          <a:p>
            <a:pPr lvl="1"/>
            <a:r>
              <a:rPr lang="en-US" altLang="en-US" dirty="0"/>
              <a:t>May or may not be followed by a Command.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Group Inventory case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What format of the Identity Information: </a:t>
            </a:r>
          </a:p>
          <a:p>
            <a:pPr lvl="1"/>
            <a:r>
              <a:rPr lang="en-US" altLang="en-US" sz="2000" dirty="0"/>
              <a:t>Filtering information of the permanent ID or a dedicated Group ID?</a:t>
            </a:r>
          </a:p>
          <a:p>
            <a:pPr lvl="1"/>
            <a:r>
              <a:rPr lang="en-US" altLang="en-US" sz="2000" dirty="0"/>
              <a:t>Will a new Group ID be assigned by the Application or by the MNO?</a:t>
            </a:r>
          </a:p>
          <a:p>
            <a:r>
              <a:rPr lang="en-US" altLang="en-US" sz="2400" dirty="0"/>
              <a:t>In SA3#121 (</a:t>
            </a:r>
            <a:r>
              <a:rPr lang="en-US" altLang="en-US" sz="2400" dirty="0" err="1"/>
              <a:t>Göteborg</a:t>
            </a:r>
            <a:r>
              <a:rPr lang="en-US" altLang="en-US" sz="2400" dirty="0"/>
              <a:t>), A new threat related to the filtering of the permanent ID was discussed but the proposed new text was not agreed to be added.</a:t>
            </a:r>
          </a:p>
          <a:p>
            <a:r>
              <a:rPr lang="en-US" altLang="en-US" sz="2400" dirty="0"/>
              <a:t>The “ALL device” Inventory request was mentioned as a difficult case that needs to be analyzed more and should be considered in the Way forward.</a:t>
            </a: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Individual Inventory case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All companies agrees that the identification Information in the request must be protected.</a:t>
            </a:r>
          </a:p>
          <a:p>
            <a:r>
              <a:rPr lang="en-US" altLang="en-US" sz="2400" dirty="0"/>
              <a:t>Conclusion agreed is that Temp ID shall be used. Two options</a:t>
            </a:r>
          </a:p>
          <a:p>
            <a:pPr lvl="1"/>
            <a:r>
              <a:rPr lang="en-US" altLang="en-US" sz="2000" dirty="0"/>
              <a:t>Network assign a new Temp ID using a write command.</a:t>
            </a:r>
          </a:p>
          <a:p>
            <a:pPr lvl="1"/>
            <a:r>
              <a:rPr lang="en-US" altLang="en-US" sz="2000" dirty="0"/>
              <a:t>Both the network and the </a:t>
            </a:r>
            <a:r>
              <a:rPr lang="en-US" altLang="en-US" sz="2000" dirty="0" err="1"/>
              <a:t>AIoT</a:t>
            </a:r>
            <a:r>
              <a:rPr lang="en-US" altLang="en-US" sz="2000" dirty="0"/>
              <a:t> Device derive a new Temp ID based on shared secrete and freshness parameters.</a:t>
            </a:r>
          </a:p>
          <a:p>
            <a:r>
              <a:rPr lang="en-US" altLang="en-US" sz="2400" dirty="0"/>
              <a:t>In SA3#121 (</a:t>
            </a:r>
            <a:r>
              <a:rPr lang="en-US" altLang="en-US" sz="2400" dirty="0" err="1"/>
              <a:t>Göteborg</a:t>
            </a:r>
            <a:r>
              <a:rPr lang="en-US" altLang="en-US" sz="2400" dirty="0"/>
              <a:t>), during a drafting the following evaluation criteria for the Temp ID were captured:</a:t>
            </a:r>
          </a:p>
          <a:p>
            <a:pPr lvl="1"/>
            <a:r>
              <a:rPr lang="en-US" altLang="en-US" sz="2000" dirty="0"/>
              <a:t>ID Collision, Group paging, Re-Synchronization, </a:t>
            </a:r>
            <a:r>
              <a:rPr lang="en-US" altLang="en-US" sz="2000" dirty="0" err="1"/>
              <a:t>AIoT</a:t>
            </a:r>
            <a:r>
              <a:rPr lang="en-US" altLang="en-US" sz="2000" dirty="0"/>
              <a:t> device capability, Initial temp ID, Avoid frequently writing to NVM, Temp ID allocation should be securely protected, Temp ID update frequency, Command one by one to update the temp ID.</a:t>
            </a:r>
          </a:p>
          <a:p>
            <a:pPr lvl="1"/>
            <a:r>
              <a:rPr lang="en-US" altLang="en-US" sz="2000" dirty="0"/>
              <a:t>Legacy </a:t>
            </a:r>
            <a:r>
              <a:rPr lang="en-US" altLang="en-US" sz="2000" dirty="0" err="1"/>
              <a:t>Temp_ID</a:t>
            </a:r>
            <a:r>
              <a:rPr lang="en-US" altLang="en-US" sz="2000" dirty="0"/>
              <a:t> update requirements (i.e., The </a:t>
            </a:r>
            <a:r>
              <a:rPr lang="en-US" altLang="en-US" sz="2000" dirty="0" err="1"/>
              <a:t>Temp_ID</a:t>
            </a:r>
            <a:r>
              <a:rPr lang="en-US" altLang="en-US" sz="2000" dirty="0"/>
              <a:t> shall be updated when used in the paging message) should be considered.</a:t>
            </a:r>
          </a:p>
        </p:txBody>
      </p:sp>
    </p:spTree>
    <p:extLst>
      <p:ext uri="{BB962C8B-B14F-4D97-AF65-F5344CB8AC3E}">
        <p14:creationId xmlns:p14="http://schemas.microsoft.com/office/powerpoint/2010/main" val="3356189999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D2755-05A0-09CF-A6B9-76F53504B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dirty="0"/>
              <a:t>Evaluation – Group Inventory </a:t>
            </a:r>
            <a:r>
              <a:rPr lang="sv-SE" sz="2800" dirty="0"/>
              <a:t>(incl. filter/group ID)</a:t>
            </a:r>
            <a:endParaRPr lang="sv-SE" sz="3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05D1AB6-E022-4A04-5E85-E7DDFBBCBD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514868"/>
              </p:ext>
            </p:extLst>
          </p:nvPr>
        </p:nvGraphicFramePr>
        <p:xfrm>
          <a:off x="363166" y="1825626"/>
          <a:ext cx="11348936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7234">
                  <a:extLst>
                    <a:ext uri="{9D8B030D-6E8A-4147-A177-3AD203B41FA5}">
                      <a16:colId xmlns:a16="http://schemas.microsoft.com/office/drawing/2014/main" val="4153414564"/>
                    </a:ext>
                  </a:extLst>
                </a:gridCol>
                <a:gridCol w="2402732">
                  <a:extLst>
                    <a:ext uri="{9D8B030D-6E8A-4147-A177-3AD203B41FA5}">
                      <a16:colId xmlns:a16="http://schemas.microsoft.com/office/drawing/2014/main" val="1097431766"/>
                    </a:ext>
                  </a:extLst>
                </a:gridCol>
                <a:gridCol w="3093396">
                  <a:extLst>
                    <a:ext uri="{9D8B030D-6E8A-4147-A177-3AD203B41FA5}">
                      <a16:colId xmlns:a16="http://schemas.microsoft.com/office/drawing/2014/main" val="2017984472"/>
                    </a:ext>
                  </a:extLst>
                </a:gridCol>
                <a:gridCol w="3015574">
                  <a:extLst>
                    <a:ext uri="{9D8B030D-6E8A-4147-A177-3AD203B41FA5}">
                      <a16:colId xmlns:a16="http://schemas.microsoft.com/office/drawing/2014/main" val="195554714"/>
                    </a:ext>
                  </a:extLst>
                </a:gridCol>
              </a:tblGrid>
              <a:tr h="223939">
                <a:tc>
                  <a:txBody>
                    <a:bodyPr/>
                    <a:lstStyle/>
                    <a:p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Concealed ID </a:t>
                      </a:r>
                    </a:p>
                    <a:p>
                      <a:r>
                        <a:rPr lang="en-US" sz="1400" noProof="0" dirty="0"/>
                        <a:t>(in the response)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Network Assigned </a:t>
                      </a:r>
                      <a:r>
                        <a:rPr lang="en-US" sz="1400" noProof="0" dirty="0" err="1"/>
                        <a:t>Temp_ID</a:t>
                      </a:r>
                      <a:endParaRPr lang="en-US" sz="1400" noProof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(in the response)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Locally derived </a:t>
                      </a:r>
                      <a:r>
                        <a:rPr lang="en-US" sz="1400" noProof="0" dirty="0" err="1"/>
                        <a:t>Temp_ID</a:t>
                      </a:r>
                      <a:endParaRPr lang="en-US" sz="1400" noProof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(in the response)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524086"/>
                  </a:ext>
                </a:extLst>
              </a:tr>
              <a:tr h="223939">
                <a:tc>
                  <a:txBody>
                    <a:bodyPr/>
                    <a:lstStyle/>
                    <a:p>
                      <a:r>
                        <a:rPr lang="en-US" altLang="en-US" sz="1400" noProof="0" dirty="0"/>
                        <a:t>ID Collision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Yes (low probability)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Yes (low probability)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480113"/>
                  </a:ext>
                </a:extLst>
              </a:tr>
              <a:tr h="380696">
                <a:tc>
                  <a:txBody>
                    <a:bodyPr/>
                    <a:lstStyle/>
                    <a:p>
                      <a:r>
                        <a:rPr lang="en-US" altLang="en-US" sz="1400" noProof="0" dirty="0"/>
                        <a:t>Re-Synchronization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Yes, if indicator is set there is risk for out-of-synch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162742"/>
                  </a:ext>
                </a:extLst>
              </a:tr>
              <a:tr h="223939">
                <a:tc>
                  <a:txBody>
                    <a:bodyPr/>
                    <a:lstStyle/>
                    <a:p>
                      <a:r>
                        <a:rPr lang="en-US" altLang="en-US" sz="1400" noProof="0" dirty="0" err="1"/>
                        <a:t>AIoT</a:t>
                      </a:r>
                      <a:r>
                        <a:rPr lang="en-US" altLang="en-US" sz="1400" noProof="0" dirty="0"/>
                        <a:t> device capability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Low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NVM </a:t>
                      </a: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NVM</a:t>
                      </a:r>
                    </a:p>
                  </a:txBody>
                  <a:tcP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713548"/>
                  </a:ext>
                </a:extLst>
              </a:tr>
              <a:tr h="380696">
                <a:tc>
                  <a:txBody>
                    <a:bodyPr/>
                    <a:lstStyle/>
                    <a:p>
                      <a:r>
                        <a:rPr lang="en-US" altLang="en-US" sz="1400" noProof="0" dirty="0"/>
                        <a:t>Avoid frequently writing to NVM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N/A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Network controlled (risk to send </a:t>
                      </a:r>
                      <a:r>
                        <a:rPr lang="en-US" sz="1400" noProof="0" dirty="0" err="1"/>
                        <a:t>Temp_ID</a:t>
                      </a:r>
                      <a:r>
                        <a:rPr lang="en-US" sz="1400" noProof="0" dirty="0"/>
                        <a:t> multiple times)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Network controlled (risk to send </a:t>
                      </a:r>
                      <a:r>
                        <a:rPr lang="en-US" sz="1400" noProof="0" dirty="0" err="1"/>
                        <a:t>Temp_ID</a:t>
                      </a:r>
                      <a:r>
                        <a:rPr lang="en-US" sz="1400" noProof="0" dirty="0"/>
                        <a:t> multiple times)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107220"/>
                  </a:ext>
                </a:extLst>
              </a:tr>
              <a:tr h="500052">
                <a:tc>
                  <a:txBody>
                    <a:bodyPr/>
                    <a:lstStyle/>
                    <a:p>
                      <a:r>
                        <a:rPr lang="en-US" altLang="en-US" sz="1400" noProof="0" dirty="0"/>
                        <a:t>Initial temp ID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N/A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Command is needed or device must be provisioned before deployed.</a:t>
                      </a: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Use initial group Inventory Request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106858"/>
                  </a:ext>
                </a:extLst>
              </a:tr>
              <a:tr h="380696">
                <a:tc>
                  <a:txBody>
                    <a:bodyPr/>
                    <a:lstStyle/>
                    <a:p>
                      <a:r>
                        <a:rPr lang="en-US" altLang="en-US" sz="1400" noProof="0" dirty="0"/>
                        <a:t>Temp ID allocation should be securely protected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N/A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Encrypted Command message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N/A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539217"/>
                  </a:ext>
                </a:extLst>
              </a:tr>
              <a:tr h="380696">
                <a:tc>
                  <a:txBody>
                    <a:bodyPr/>
                    <a:lstStyle/>
                    <a:p>
                      <a:r>
                        <a:rPr lang="en-US" altLang="en-US" sz="1400" noProof="0" dirty="0"/>
                        <a:t>Temp ID update frequency 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N/A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Network send Command after Inventory.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Network include indicator in the Inventory request.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0872241"/>
                  </a:ext>
                </a:extLst>
              </a:tr>
              <a:tr h="350037"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Inventory (ALL)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High network load (depends on group size)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Ok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Ok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545101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0BAEAF1-F188-B780-2F56-4C5B520FAB5B}"/>
              </a:ext>
            </a:extLst>
          </p:cNvPr>
          <p:cNvSpPr txBox="1"/>
          <p:nvPr/>
        </p:nvSpPr>
        <p:spPr>
          <a:xfrm>
            <a:off x="620949" y="6012618"/>
            <a:ext cx="10732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u="sng" dirty="0"/>
              <a:t>Way forward: </a:t>
            </a:r>
            <a:r>
              <a:rPr lang="sv-SE" dirty="0"/>
              <a:t>Use Concealed ID for group Inventory, but do not allow Inventory (ALL) requests.</a:t>
            </a:r>
          </a:p>
        </p:txBody>
      </p:sp>
    </p:spTree>
    <p:extLst>
      <p:ext uri="{BB962C8B-B14F-4D97-AF65-F5344CB8AC3E}">
        <p14:creationId xmlns:p14="http://schemas.microsoft.com/office/powerpoint/2010/main" val="3367404851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D2755-05A0-09CF-A6B9-76F53504B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Evaluation – Individual Inventory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05D1AB6-E022-4A04-5E85-E7DDFBBCBD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9788861"/>
              </p:ext>
            </p:extLst>
          </p:nvPr>
        </p:nvGraphicFramePr>
        <p:xfrm>
          <a:off x="332362" y="1726998"/>
          <a:ext cx="11348936" cy="4076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7234">
                  <a:extLst>
                    <a:ext uri="{9D8B030D-6E8A-4147-A177-3AD203B41FA5}">
                      <a16:colId xmlns:a16="http://schemas.microsoft.com/office/drawing/2014/main" val="4153414564"/>
                    </a:ext>
                  </a:extLst>
                </a:gridCol>
                <a:gridCol w="2512979">
                  <a:extLst>
                    <a:ext uri="{9D8B030D-6E8A-4147-A177-3AD203B41FA5}">
                      <a16:colId xmlns:a16="http://schemas.microsoft.com/office/drawing/2014/main" val="1097431766"/>
                    </a:ext>
                  </a:extLst>
                </a:gridCol>
                <a:gridCol w="2983149">
                  <a:extLst>
                    <a:ext uri="{9D8B030D-6E8A-4147-A177-3AD203B41FA5}">
                      <a16:colId xmlns:a16="http://schemas.microsoft.com/office/drawing/2014/main" val="2017984472"/>
                    </a:ext>
                  </a:extLst>
                </a:gridCol>
                <a:gridCol w="3015574">
                  <a:extLst>
                    <a:ext uri="{9D8B030D-6E8A-4147-A177-3AD203B41FA5}">
                      <a16:colId xmlns:a16="http://schemas.microsoft.com/office/drawing/2014/main" val="195554714"/>
                    </a:ext>
                  </a:extLst>
                </a:gridCol>
              </a:tblGrid>
              <a:tr h="251393">
                <a:tc>
                  <a:txBody>
                    <a:bodyPr/>
                    <a:lstStyle/>
                    <a:p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Concealed ID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(in both request and  response)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Network Assigned </a:t>
                      </a:r>
                      <a:r>
                        <a:rPr lang="en-US" sz="1400" noProof="0" dirty="0" err="1"/>
                        <a:t>Temp_ID</a:t>
                      </a:r>
                      <a:endParaRPr lang="en-US" sz="1400" noProof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(in both request and  response)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Locally derived </a:t>
                      </a:r>
                      <a:r>
                        <a:rPr lang="en-US" sz="1400" noProof="0" dirty="0" err="1"/>
                        <a:t>Temp_ID</a:t>
                      </a:r>
                      <a:endParaRPr lang="en-US" sz="1400" noProof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(in both request and  response)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524086"/>
                  </a:ext>
                </a:extLst>
              </a:tr>
              <a:tr h="251393">
                <a:tc>
                  <a:txBody>
                    <a:bodyPr/>
                    <a:lstStyle/>
                    <a:p>
                      <a:r>
                        <a:rPr lang="en-US" altLang="en-US" sz="1400" noProof="0" dirty="0"/>
                        <a:t>ID Collision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Yes (low probability)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noProof="0" dirty="0"/>
                        <a:t>Yes (low probability)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480113"/>
                  </a:ext>
                </a:extLst>
              </a:tr>
              <a:tr h="427368">
                <a:tc>
                  <a:txBody>
                    <a:bodyPr/>
                    <a:lstStyle/>
                    <a:p>
                      <a:r>
                        <a:rPr lang="en-US" altLang="en-US" sz="1400" noProof="0" dirty="0"/>
                        <a:t>Re-Synchronization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162742"/>
                  </a:ext>
                </a:extLst>
              </a:tr>
              <a:tr h="603344">
                <a:tc>
                  <a:txBody>
                    <a:bodyPr/>
                    <a:lstStyle/>
                    <a:p>
                      <a:r>
                        <a:rPr lang="en-US" altLang="en-US" sz="1400" noProof="0" dirty="0" err="1"/>
                        <a:t>AIoT</a:t>
                      </a:r>
                      <a:r>
                        <a:rPr lang="en-US" altLang="en-US" sz="1400" noProof="0" dirty="0"/>
                        <a:t> device capability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High compute load to decode the paging message – drain the energy storage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NVM </a:t>
                      </a: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NVM</a:t>
                      </a:r>
                    </a:p>
                  </a:txBody>
                  <a:tcP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713548"/>
                  </a:ext>
                </a:extLst>
              </a:tr>
              <a:tr h="427368">
                <a:tc>
                  <a:txBody>
                    <a:bodyPr/>
                    <a:lstStyle/>
                    <a:p>
                      <a:r>
                        <a:rPr lang="en-US" altLang="en-US" sz="1400" noProof="0" dirty="0"/>
                        <a:t>Avoid frequently writing to NVM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N/A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Individual Inventory is not assumed to be used frequently.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Individual Inventory is not assumed to be used frequently.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107220"/>
                  </a:ext>
                </a:extLst>
              </a:tr>
              <a:tr h="540372">
                <a:tc>
                  <a:txBody>
                    <a:bodyPr/>
                    <a:lstStyle/>
                    <a:p>
                      <a:r>
                        <a:rPr lang="en-US" altLang="en-US" sz="1400" noProof="0" dirty="0"/>
                        <a:t>Initial temp ID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N/A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Command is needed or device must be provisioned before deployed.</a:t>
                      </a: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Use initial group Inventory Request (use </a:t>
                      </a:r>
                      <a:r>
                        <a:rPr lang="en-US" sz="1400" noProof="0" dirty="0" err="1"/>
                        <a:t>NONCE_nw</a:t>
                      </a:r>
                      <a:r>
                        <a:rPr lang="en-US" sz="1400" noProof="0" dirty="0"/>
                        <a:t> as SEED)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106858"/>
                  </a:ext>
                </a:extLst>
              </a:tr>
              <a:tr h="427368">
                <a:tc>
                  <a:txBody>
                    <a:bodyPr/>
                    <a:lstStyle/>
                    <a:p>
                      <a:r>
                        <a:rPr lang="en-US" altLang="en-US" sz="1400" noProof="0" dirty="0"/>
                        <a:t>Temp ID allocation should be securely protected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N/A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Encrypted Command message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N/A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539217"/>
                  </a:ext>
                </a:extLst>
              </a:tr>
              <a:tr h="427368">
                <a:tc>
                  <a:txBody>
                    <a:bodyPr/>
                    <a:lstStyle/>
                    <a:p>
                      <a:r>
                        <a:rPr lang="en-US" altLang="en-US" sz="1400" noProof="0" dirty="0"/>
                        <a:t>Temp ID update frequency </a:t>
                      </a: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N/A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Always – Must send a write command with new </a:t>
                      </a:r>
                      <a:r>
                        <a:rPr lang="en-US" sz="1400" noProof="0" dirty="0" err="1"/>
                        <a:t>Temp_ID</a:t>
                      </a:r>
                      <a:r>
                        <a:rPr lang="en-US" sz="1400" noProof="0" dirty="0"/>
                        <a:t> after Inventory.</a:t>
                      </a:r>
                    </a:p>
                  </a:txBody>
                  <a:tcP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noProof="0"/>
                        <a:t>Always</a:t>
                      </a:r>
                      <a:endParaRPr lang="en-US" sz="14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087224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948825E-1A01-72F8-17A1-1858FC795572}"/>
              </a:ext>
            </a:extLst>
          </p:cNvPr>
          <p:cNvSpPr txBox="1"/>
          <p:nvPr/>
        </p:nvSpPr>
        <p:spPr>
          <a:xfrm>
            <a:off x="569068" y="5840008"/>
            <a:ext cx="10732851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v-SE" sz="1400" dirty="0"/>
              <a:t>The high compute load for all devices to constantly decode </a:t>
            </a:r>
            <a:r>
              <a:rPr lang="sv-SE" sz="1400" b="1" u="sng" dirty="0"/>
              <a:t>concealed IDs </a:t>
            </a:r>
            <a:r>
              <a:rPr lang="sv-SE" sz="1400" dirty="0"/>
              <a:t>in the paging messages is a </a:t>
            </a:r>
            <a:r>
              <a:rPr lang="sv-SE" sz="1400" dirty="0">
                <a:highlight>
                  <a:srgbClr val="FF6600"/>
                </a:highlight>
              </a:rPr>
              <a:t>show stopper </a:t>
            </a:r>
            <a:r>
              <a:rPr lang="sv-SE" sz="1400" dirty="0"/>
              <a:t>as it may lead to that the devices will never be able to respond back as no/too little energy remains in the energy storage.</a:t>
            </a:r>
          </a:p>
          <a:p>
            <a:r>
              <a:rPr lang="sv-SE" sz="1400" b="1" u="sng" dirty="0"/>
              <a:t>Way forward: </a:t>
            </a:r>
            <a:r>
              <a:rPr lang="sv-SE" sz="1400" dirty="0"/>
              <a:t>Use Locally derived Temp_ID for Individual Inventory.</a:t>
            </a:r>
          </a:p>
        </p:txBody>
      </p:sp>
    </p:spTree>
    <p:extLst>
      <p:ext uri="{BB962C8B-B14F-4D97-AF65-F5344CB8AC3E}">
        <p14:creationId xmlns:p14="http://schemas.microsoft.com/office/powerpoint/2010/main" val="1028148830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Other important considerations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/>
              <a:t>ID protection and message authentication and integrity check are tightly connected. (</a:t>
            </a:r>
            <a:r>
              <a:rPr lang="en-US" altLang="en-US" sz="2000" dirty="0" err="1"/>
              <a:t>NONCE_nw</a:t>
            </a:r>
            <a:r>
              <a:rPr lang="en-US" altLang="en-US" sz="2000" dirty="0"/>
              <a:t> is needed in the paging message/Inventory request)</a:t>
            </a:r>
          </a:p>
          <a:p>
            <a:endParaRPr lang="en-US" altLang="en-US" sz="2000" dirty="0"/>
          </a:p>
          <a:p>
            <a:r>
              <a:rPr lang="en-US" altLang="en-US" sz="2000" dirty="0"/>
              <a:t>Group Inventory is assumed to be the most important and most frequent use case in Rel-19</a:t>
            </a:r>
          </a:p>
          <a:p>
            <a:endParaRPr lang="en-US" altLang="en-US" sz="2000" dirty="0"/>
          </a:p>
          <a:p>
            <a:r>
              <a:rPr lang="en-US" altLang="en-US" sz="2000" dirty="0"/>
              <a:t>Individual Inventory is assumed to be less frequent:</a:t>
            </a:r>
          </a:p>
          <a:p>
            <a:pPr lvl="1"/>
            <a:r>
              <a:rPr lang="en-US" altLang="en-US" sz="1800" dirty="0"/>
              <a:t>Individual Inventory only. – (The AF needs to locate the specific device)</a:t>
            </a:r>
          </a:p>
          <a:p>
            <a:pPr lvl="1"/>
            <a:r>
              <a:rPr lang="en-US" altLang="en-US" sz="1800" dirty="0"/>
              <a:t>Individual Inventory preceding a write/read command. (The AF needs to write/read information)</a:t>
            </a:r>
          </a:p>
          <a:p>
            <a:pPr lvl="1"/>
            <a:endParaRPr lang="en-US" altLang="en-US" sz="1800" dirty="0"/>
          </a:p>
          <a:p>
            <a:r>
              <a:rPr lang="en-US" altLang="en-US" sz="2000" dirty="0"/>
              <a:t>Rel-19 devices are assumed to be very low complexity devices, reading and writing information to such devices is assumed to be a very uncommon service to support by an </a:t>
            </a:r>
            <a:r>
              <a:rPr lang="en-US" altLang="en-US" sz="2000" dirty="0" err="1"/>
              <a:t>AIoT</a:t>
            </a:r>
            <a:r>
              <a:rPr lang="en-US" altLang="en-US" sz="2000" dirty="0"/>
              <a:t> device.</a:t>
            </a:r>
          </a:p>
          <a:p>
            <a:endParaRPr lang="en-US" altLang="en-US" sz="24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232262195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Group Inventory – WF proposal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146" y="1831820"/>
            <a:ext cx="5753100" cy="4576353"/>
          </a:xfrm>
        </p:spPr>
        <p:txBody>
          <a:bodyPr/>
          <a:lstStyle/>
          <a:p>
            <a:r>
              <a:rPr lang="en-US" altLang="en-US" sz="1800" dirty="0"/>
              <a:t>Paging message includes:</a:t>
            </a:r>
          </a:p>
          <a:p>
            <a:pPr lvl="1"/>
            <a:r>
              <a:rPr lang="en-US" altLang="en-US" sz="1600" dirty="0"/>
              <a:t>Target device information i.e., Filtering information of the permanent ID or a dedicated Group ID.</a:t>
            </a:r>
          </a:p>
          <a:p>
            <a:pPr marL="457200" lvl="1" indent="0">
              <a:buNone/>
            </a:pPr>
            <a:r>
              <a:rPr lang="en-US" altLang="en-US" sz="1600" dirty="0"/>
              <a:t>NOTE: Assuming it is ok to re-use this target device information in future group inventory.</a:t>
            </a:r>
          </a:p>
          <a:p>
            <a:pPr lvl="1"/>
            <a:r>
              <a:rPr lang="en-US" altLang="en-US" sz="1600" dirty="0"/>
              <a:t>New </a:t>
            </a:r>
            <a:r>
              <a:rPr lang="en-US" altLang="en-US" sz="1600" dirty="0" err="1"/>
              <a:t>Nonce_nw</a:t>
            </a:r>
            <a:endParaRPr lang="en-US" altLang="en-US" sz="1600" dirty="0"/>
          </a:p>
          <a:p>
            <a:r>
              <a:rPr lang="en-US" altLang="en-US" sz="1800" dirty="0"/>
              <a:t>Matching </a:t>
            </a:r>
            <a:r>
              <a:rPr lang="en-US" altLang="en-US" sz="1800" dirty="0" err="1"/>
              <a:t>AIoT</a:t>
            </a:r>
            <a:r>
              <a:rPr lang="en-US" altLang="en-US" sz="1800" dirty="0"/>
              <a:t> Device:</a:t>
            </a:r>
          </a:p>
          <a:p>
            <a:pPr lvl="1"/>
            <a:r>
              <a:rPr lang="en-US" altLang="en-US" sz="1600" dirty="0"/>
              <a:t>Calculate Concealed ID using the </a:t>
            </a:r>
            <a:r>
              <a:rPr lang="en-US" altLang="en-US" sz="1600" dirty="0" err="1"/>
              <a:t>Nonce_nw</a:t>
            </a:r>
            <a:r>
              <a:rPr lang="en-US" altLang="en-US" sz="1600" dirty="0"/>
              <a:t> + Key</a:t>
            </a:r>
          </a:p>
          <a:p>
            <a:pPr lvl="1"/>
            <a:r>
              <a:rPr lang="en-US" altLang="en-US" sz="1600" dirty="0"/>
              <a:t>Derive </a:t>
            </a:r>
            <a:r>
              <a:rPr lang="en-US" altLang="en-US" sz="1600" dirty="0" err="1"/>
              <a:t>Nonce_d</a:t>
            </a:r>
            <a:endParaRPr lang="en-US" altLang="en-US" sz="1600" dirty="0"/>
          </a:p>
          <a:p>
            <a:pPr lvl="1"/>
            <a:r>
              <a:rPr lang="en-US" altLang="en-US" sz="1600" dirty="0"/>
              <a:t>MAC=HMAC (key, </a:t>
            </a:r>
            <a:r>
              <a:rPr lang="en-US" altLang="en-US" sz="1600" dirty="0" err="1"/>
              <a:t>Nonce_nw</a:t>
            </a:r>
            <a:r>
              <a:rPr lang="en-US" altLang="en-US" sz="1600" dirty="0"/>
              <a:t>, </a:t>
            </a:r>
            <a:r>
              <a:rPr lang="en-US" altLang="en-US" sz="1600" dirty="0" err="1"/>
              <a:t>Nonce_d</a:t>
            </a:r>
            <a:r>
              <a:rPr lang="en-US" altLang="en-US" sz="1600" dirty="0"/>
              <a:t>)</a:t>
            </a:r>
          </a:p>
          <a:p>
            <a:r>
              <a:rPr lang="en-US" altLang="en-US" sz="1800" dirty="0" err="1"/>
              <a:t>AIoT</a:t>
            </a:r>
            <a:r>
              <a:rPr lang="en-US" altLang="en-US" sz="1800" dirty="0"/>
              <a:t> Device supporting individual inventory</a:t>
            </a:r>
          </a:p>
          <a:p>
            <a:pPr lvl="1"/>
            <a:r>
              <a:rPr lang="en-US" altLang="en-US" sz="1600" dirty="0"/>
              <a:t>If no </a:t>
            </a:r>
            <a:r>
              <a:rPr lang="en-US" altLang="en-US" sz="1600" dirty="0" err="1"/>
              <a:t>Temp_ID</a:t>
            </a:r>
            <a:r>
              <a:rPr lang="en-US" altLang="en-US" sz="1600" dirty="0"/>
              <a:t> stored -&gt; derive a </a:t>
            </a:r>
            <a:r>
              <a:rPr lang="en-US" altLang="en-US" sz="1600" dirty="0" err="1"/>
              <a:t>Temp_ID</a:t>
            </a:r>
            <a:r>
              <a:rPr lang="en-US" altLang="en-US" sz="1600" dirty="0"/>
              <a:t> using </a:t>
            </a:r>
            <a:r>
              <a:rPr lang="en-US" altLang="en-US" sz="1600" dirty="0" err="1"/>
              <a:t>Nonce_nw</a:t>
            </a:r>
            <a:endParaRPr lang="en-US" altLang="en-US" sz="1600" dirty="0"/>
          </a:p>
          <a:p>
            <a:pPr lvl="1"/>
            <a:r>
              <a:rPr lang="en-US" altLang="en-US" sz="1600" dirty="0"/>
              <a:t>Temp ID ≠ Concealed ID =&gt; Store this </a:t>
            </a:r>
            <a:r>
              <a:rPr lang="en-US" altLang="en-US" sz="1600" dirty="0" err="1"/>
              <a:t>Temp_ID</a:t>
            </a:r>
            <a:r>
              <a:rPr lang="en-US" altLang="en-US" sz="1600" dirty="0"/>
              <a:t> in NVM</a:t>
            </a:r>
          </a:p>
          <a:p>
            <a:pPr lvl="1"/>
            <a:r>
              <a:rPr lang="en-US" altLang="en-US" sz="1600" dirty="0"/>
              <a:t>Network also derive the same </a:t>
            </a:r>
            <a:r>
              <a:rPr lang="en-US" altLang="en-US" sz="1600" dirty="0" err="1"/>
              <a:t>Temp_ID</a:t>
            </a:r>
            <a:r>
              <a:rPr lang="en-US" altLang="en-US" sz="1600" dirty="0"/>
              <a:t> and store it in the Device profile in ADM.</a:t>
            </a:r>
          </a:p>
          <a:p>
            <a:pPr lvl="1"/>
            <a:r>
              <a:rPr lang="en-US" altLang="en-US" sz="1600" dirty="0"/>
              <a:t>Further group inventory will not trigger a new </a:t>
            </a:r>
            <a:r>
              <a:rPr lang="en-US" altLang="en-US" sz="1600" dirty="0" err="1"/>
              <a:t>Temp_ID</a:t>
            </a:r>
            <a:endParaRPr lang="en-US" altLang="en-US" sz="1600" dirty="0"/>
          </a:p>
          <a:p>
            <a:pPr lvl="1"/>
            <a:endParaRPr lang="en-US" altLang="en-US" sz="1600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80117630-F0CE-A97B-48D3-64709A3165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68752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A0BCD24-F242-AEAA-2D3B-DB994126DA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2550368"/>
              </p:ext>
            </p:extLst>
          </p:nvPr>
        </p:nvGraphicFramePr>
        <p:xfrm>
          <a:off x="6270625" y="1463675"/>
          <a:ext cx="5578475" cy="489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888566" imgH="5161259" progId="Word.Document.12">
                  <p:embed/>
                </p:oleObj>
              </mc:Choice>
              <mc:Fallback>
                <p:oleObj name="Document" r:id="rId2" imgW="5888566" imgH="5161259" progId="Word.Documen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A0BCD24-F242-AEAA-2D3B-DB994126DA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25" y="1463675"/>
                        <a:ext cx="5578475" cy="4891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0526035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Group Inventory – WF proposal cont.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Pros:</a:t>
            </a:r>
          </a:p>
          <a:p>
            <a:pPr lvl="1"/>
            <a:r>
              <a:rPr lang="en-US" altLang="en-US" sz="2000" dirty="0"/>
              <a:t>Devices that ONLY support group inventory do not need NVM</a:t>
            </a:r>
          </a:p>
          <a:p>
            <a:pPr lvl="1"/>
            <a:r>
              <a:rPr lang="en-US" altLang="en-US" sz="2000" dirty="0"/>
              <a:t>Device complexity reduced.</a:t>
            </a:r>
          </a:p>
          <a:p>
            <a:r>
              <a:rPr lang="en-US" altLang="en-US" sz="2400" dirty="0"/>
              <a:t>Cons:</a:t>
            </a:r>
          </a:p>
          <a:p>
            <a:pPr lvl="1"/>
            <a:r>
              <a:rPr lang="en-US" altLang="en-US" sz="2000" dirty="0"/>
              <a:t>The network needs to derive all Concealed IDs within the group to match the responses to the Devices that responded.</a:t>
            </a:r>
          </a:p>
          <a:p>
            <a:pPr lvl="1"/>
            <a:r>
              <a:rPr lang="en-US" altLang="en-US" sz="2000" dirty="0"/>
              <a:t>Group Inventory targeting ALL devices – is not good as the network will have to derive all Concealed ID from all devices stored in the ADM.</a:t>
            </a:r>
          </a:p>
          <a:p>
            <a:r>
              <a:rPr lang="en-US" altLang="en-US" sz="2400" dirty="0"/>
              <a:t>Other:</a:t>
            </a:r>
          </a:p>
          <a:p>
            <a:pPr lvl="1"/>
            <a:r>
              <a:rPr lang="en-US" altLang="en-US" sz="2000" dirty="0"/>
              <a:t>Group Inventory can be used to derive the “Initial” </a:t>
            </a:r>
            <a:r>
              <a:rPr lang="en-US" altLang="en-US" sz="2000" dirty="0" err="1"/>
              <a:t>Temp_ID</a:t>
            </a:r>
            <a:endParaRPr lang="en-US" altLang="en-US" sz="2000" dirty="0"/>
          </a:p>
          <a:p>
            <a:pPr lvl="1"/>
            <a:r>
              <a:rPr lang="en-US" altLang="en-US" sz="2000" dirty="0"/>
              <a:t>A group inventory will not trigger a new </a:t>
            </a:r>
            <a:r>
              <a:rPr lang="en-US" altLang="en-US" sz="2000" dirty="0" err="1"/>
              <a:t>Temp_ID</a:t>
            </a:r>
            <a:r>
              <a:rPr lang="en-US" altLang="en-US" sz="2000" dirty="0"/>
              <a:t> to be stored in the NVM. (only the first group inventory in this proposal).</a:t>
            </a:r>
          </a:p>
          <a:p>
            <a:pPr lvl="1"/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234388723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Metadata/LabelInfo.xml><?xml version="1.0" encoding="utf-8"?>
<clbl:labelList xmlns:clbl="http://schemas.microsoft.com/office/2020/mipLabelMetadata">
  <clbl:label id="{66c65d8a-9158-4521-a2d8-664963db48e4}" enabled="0" method="" siteId="{66c65d8a-9158-4521-a2d8-664963db48e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16906</TotalTime>
  <Words>1496</Words>
  <Application>Microsoft Office PowerPoint</Application>
  <PresentationFormat>Widescreen</PresentationFormat>
  <Paragraphs>168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Arial </vt:lpstr>
      <vt:lpstr>Calibri</vt:lpstr>
      <vt:lpstr>Calibri Light</vt:lpstr>
      <vt:lpstr>Times New Roman</vt:lpstr>
      <vt:lpstr>Office Theme</vt:lpstr>
      <vt:lpstr>Document</vt:lpstr>
      <vt:lpstr>Microsoft Word Document</vt:lpstr>
      <vt:lpstr>Way forward on Identity protection, KI#3</vt:lpstr>
      <vt:lpstr>Issue to be resolved</vt:lpstr>
      <vt:lpstr>Group Inventory case</vt:lpstr>
      <vt:lpstr>Individual Inventory case</vt:lpstr>
      <vt:lpstr>Evaluation – Group Inventory (incl. filter/group ID)</vt:lpstr>
      <vt:lpstr>Evaluation – Individual Inventory</vt:lpstr>
      <vt:lpstr>Other important considerations</vt:lpstr>
      <vt:lpstr>Group Inventory – WF proposal</vt:lpstr>
      <vt:lpstr>Group Inventory – WF proposal cont.</vt:lpstr>
      <vt:lpstr>Individual Inventory – WF proposal</vt:lpstr>
      <vt:lpstr>Individual Inventory – WF proposal cont.</vt:lpstr>
      <vt:lpstr>Way Forward 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Lars</cp:lastModifiedBy>
  <cp:revision>596</cp:revision>
  <dcterms:created xsi:type="dcterms:W3CDTF">2010-02-05T13:52:04Z</dcterms:created>
  <dcterms:modified xsi:type="dcterms:W3CDTF">2025-04-24T08:59:07Z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