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8"/>
  </p:handoutMasterIdLst>
  <p:sldIdLst>
    <p:sldId id="303" r:id="rId3"/>
    <p:sldId id="796" r:id="rId5"/>
    <p:sldId id="797" r:id="rId6"/>
    <p:sldId id="798" r:id="rId7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118" d="100"/>
          <a:sy n="118" d="100"/>
        </p:scale>
        <p:origin x="96" y="466"/>
      </p:cViewPr>
      <p:guideLst>
        <p:guide orient="horz" pos="219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7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commentAuthors" Target="commentAuthors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  <a:endParaRPr lang="en-GB" noProof="0"/>
          </a:p>
          <a:p>
            <a:pPr lvl="1"/>
            <a:r>
              <a:rPr lang="en-GB" noProof="0"/>
              <a:t>Second level</a:t>
            </a:r>
            <a:endParaRPr lang="en-GB" noProof="0"/>
          </a:p>
          <a:p>
            <a:pPr lvl="2"/>
            <a:r>
              <a:rPr lang="en-GB" noProof="0"/>
              <a:t>Third level</a:t>
            </a:r>
            <a:endParaRPr lang="en-GB" noProof="0"/>
          </a:p>
          <a:p>
            <a:pPr lvl="3"/>
            <a:r>
              <a:rPr lang="en-GB" noProof="0"/>
              <a:t>Fourth level</a:t>
            </a:r>
            <a:endParaRPr lang="en-GB" noProof="0"/>
          </a:p>
          <a:p>
            <a:pPr lvl="4"/>
            <a:r>
              <a:rPr lang="en-GB" noProof="0"/>
              <a:t>Fifth level</a:t>
            </a:r>
            <a:endParaRPr lang="en-GB" noProof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SA3#120</a:t>
            </a: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>
                <a:sym typeface="+mn-ea"/>
              </a:rPr>
              <a:t>SA WG3 </a:t>
            </a:r>
            <a:r>
              <a:rPr lang="fr-FR" dirty="0" err="1">
                <a:sym typeface="+mn-ea"/>
              </a:rPr>
              <a:t>Status</a:t>
            </a:r>
            <a:r>
              <a:rPr lang="fr-FR" dirty="0">
                <a:sym typeface="+mn-ea"/>
              </a:rPr>
              <a:t> report for </a:t>
            </a:r>
            <a:r>
              <a:rPr lang="fr-FR" dirty="0">
                <a:sym typeface="+mn-ea"/>
              </a:rPr>
              <a:t>FS_</a:t>
            </a:r>
            <a:r>
              <a:rPr lang="en-US" altLang="fr-FR" dirty="0">
                <a:sym typeface="+mn-ea"/>
              </a:rPr>
              <a:t>EDGE_Ph3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US" sz="2000" b="1" dirty="0">
                <a:sym typeface="+mn-ea"/>
              </a:rPr>
              <a:t>Ge Yao (</a:t>
            </a:r>
            <a:r>
              <a:rPr lang="en-US" altLang="en-GB" sz="2000" b="1" dirty="0">
                <a:latin typeface="Arial" panose="020B0604020202020204" pitchFamily="34" charset="0"/>
                <a:sym typeface="+mn-ea"/>
              </a:rPr>
              <a:t>China Unicom)</a:t>
            </a:r>
            <a:endParaRPr lang="en-GB" sz="2000" b="1" dirty="0"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Tx/>
              <a:buSzTx/>
              <a:buNone/>
            </a:pPr>
            <a:r>
              <a:rPr lang="en-US" altLang="en-US" sz="2000" b="1" dirty="0">
                <a:sym typeface="+mn-ea"/>
              </a:rPr>
              <a:t>Bo Zhang (Huawei)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65" y="1042670"/>
            <a:ext cx="4674235" cy="5273675"/>
          </a:xfrm>
        </p:spPr>
        <p:txBody>
          <a:bodyPr/>
          <a:lstStyle/>
          <a:p>
            <a:pPr marL="342900" lvl="0" indent="-342900" algn="l">
              <a:buClrTx/>
              <a:buSzTx/>
              <a:buFont typeface="Symbol" panose="05050102010706020507" pitchFamily="18" charset="2"/>
              <a:buChar char=""/>
            </a:pPr>
            <a:r>
              <a:rPr lang="en-US" alt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6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TUs planned</a:t>
            </a: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00100" lvl="1" indent="-342900">
              <a:buClr>
                <a:srgbClr val="000000"/>
              </a:buClr>
              <a:buFont typeface="Symbol" panose="05050102010706020507" pitchFamily="18" charset="2"/>
              <a:buChar char=""/>
            </a:pPr>
            <a:endParaRPr lang="en-CA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US" altLang="en-CA" sz="1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116</a:t>
            </a:r>
            <a:r>
              <a:rPr lang="en-CA" sz="18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meeting: </a:t>
            </a:r>
            <a:endParaRPr lang="en-CA" sz="180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GB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KI</a:t>
            </a:r>
            <a:r>
              <a:rPr lang="en-US" altLang="en-GB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on UE info verification</a:t>
            </a:r>
            <a:r>
              <a:rPr lang="en-GB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agreed</a:t>
            </a:r>
            <a:endParaRPr lang="en-GB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GB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altLang="zh-CN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US" altLang="en-CA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117</a:t>
            </a:r>
            <a:r>
              <a:rPr lang="en-CA" altLang="zh-CN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CA" altLang="zh-CN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meeting: </a:t>
            </a:r>
            <a:endParaRPr lang="en-CA" altLang="zh-CN" sz="18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All </a:t>
            </a:r>
            <a:r>
              <a:rPr lang="en-US" altLang="zh-CN" sz="1400" dirty="0" err="1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KIs</a:t>
            </a:r>
            <a:r>
              <a:rPr lang="en-US" altLang="zh-CN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and solution to be proposed.</a:t>
            </a:r>
            <a:endParaRPr lang="en-US" altLang="zh-CN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GB" altLang="zh-CN" sz="14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altLang="zh-CN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US" altLang="en-CA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118</a:t>
            </a:r>
            <a:r>
              <a:rPr lang="en-CA" altLang="zh-CN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CA" altLang="zh-CN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meeting: </a:t>
            </a: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 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  <a:sym typeface="+mn-ea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Solution &amp; evaluation update</a:t>
            </a:r>
            <a:endParaRPr lang="en-US" altLang="zh-CN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US" altLang="zh-CN" sz="1400" dirty="0" smtClean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altLang="zh-CN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US" altLang="en-CA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119</a:t>
            </a:r>
            <a:r>
              <a:rPr lang="en-CA" altLang="zh-CN" sz="18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r>
              <a:rPr lang="en-CA" altLang="zh-CN" sz="18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</a:rPr>
              <a:t>meeting: </a:t>
            </a:r>
            <a:endParaRPr lang="en-CA" altLang="zh-CN" sz="180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Solution &amp; evaluation update </a:t>
            </a:r>
            <a:endParaRPr lang="en-US" altLang="zh-CN" sz="140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A</a:t>
            </a:r>
            <a:r>
              <a:rPr lang="en-US" sz="1400" dirty="0"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dd conclusions</a:t>
            </a:r>
            <a:endParaRPr lang="en-US" sz="1400" dirty="0">
              <a:solidFill>
                <a:schemeClr val="tx1">
                  <a:lumMod val="50000"/>
                  <a:lumOff val="50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GB" altLang="zh-CN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 algn="l">
              <a:buClrTx/>
              <a:buSzTx/>
              <a:buFont typeface="Symbol" panose="05050102010706020507" pitchFamily="18" charset="2"/>
              <a:buChar char=""/>
            </a:pPr>
            <a:r>
              <a:rPr lang="en-CA" altLang="zh-CN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SA3#120  meeting</a:t>
            </a:r>
            <a:r>
              <a:rPr lang="en-CA" altLang="zh-CN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:</a:t>
            </a:r>
            <a:endParaRPr lang="en-CA" altLang="zh-CN" sz="1800" kern="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>
              <a:buSzTx/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Clean up and send TR for approval </a:t>
            </a:r>
            <a:endParaRPr lang="en-US" sz="1400" kern="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  <a:sym typeface="+mn-ea"/>
            </a:endParaRPr>
          </a:p>
          <a:p>
            <a:pPr marL="628650" lvl="1" indent="-342900" algn="l">
              <a:buSzTx/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Finalize normative work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03020" y="377190"/>
            <a:ext cx="62179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sym typeface="+mn-ea"/>
              </a:rPr>
              <a:t>FS_EDGE_Ph3</a:t>
            </a:r>
            <a:r>
              <a:rPr lang="en-US" sz="2400" dirty="0">
                <a:solidFill>
                  <a:srgbClr val="FF0000"/>
                </a:solidFill>
              </a:rPr>
              <a:t> overall plan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89120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  <a:endParaRPr lang="de-DE" altLang="de-DE" sz="18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TR 33.749 v0.</a:t>
            </a:r>
            <a:r>
              <a:rPr lang="en-US" altLang="de-DE" sz="1400" dirty="0"/>
              <a:t>6</a:t>
            </a:r>
            <a:r>
              <a:rPr lang="de-DE" altLang="de-DE" sz="1400" dirty="0"/>
              <a:t>.0 contains scope, </a:t>
            </a:r>
            <a:r>
              <a:rPr lang="en-US" altLang="de-DE" sz="1400" dirty="0"/>
              <a:t>2</a:t>
            </a:r>
            <a:r>
              <a:rPr lang="de-DE" altLang="de-DE" sz="1400" dirty="0"/>
              <a:t> key issue</a:t>
            </a:r>
            <a:r>
              <a:rPr lang="en-US" altLang="de-DE" sz="1400" dirty="0"/>
              <a:t>s</a:t>
            </a:r>
            <a:r>
              <a:rPr lang="de-DE" altLang="de-DE" sz="1400" dirty="0"/>
              <a:t> and </a:t>
            </a:r>
            <a:r>
              <a:rPr lang="en-US" altLang="de-DE" sz="1400" dirty="0"/>
              <a:t>10</a:t>
            </a:r>
            <a:r>
              <a:rPr lang="de-DE" altLang="de-DE" sz="1400" dirty="0"/>
              <a:t> solution</a:t>
            </a:r>
            <a:r>
              <a:rPr lang="en-US" altLang="de-DE" sz="1400" dirty="0"/>
              <a:t>s</a:t>
            </a: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  <a:endParaRPr lang="de-DE" altLang="de-DE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sz="1400" dirty="0"/>
              <a:t>SA2 for system architecture, SA6 for EDGE application architecture</a:t>
            </a:r>
            <a:endParaRPr sz="14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sz="12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lang="en-US" altLang="zh-CN" sz="1400" dirty="0" smtClean="0">
                <a:solidFill>
                  <a:prstClr val="black"/>
                </a:solidFill>
                <a:latin typeface="Calibri" panose="020F0502020204030204"/>
              </a:rPr>
              <a:t>None</a:t>
            </a:r>
            <a:endParaRPr lang="en-US" altLang="zh-CN" sz="1400" dirty="0" smtClean="0">
              <a:solidFill>
                <a:prstClr val="black"/>
              </a:solidFill>
              <a:latin typeface="Calibri" panose="020F0502020204030204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Risks:</a:t>
            </a:r>
            <a:endParaRPr kumimoji="0" lang="en-US" altLang="zh-CN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GB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None</a:t>
            </a:r>
            <a:endParaRPr lang="en-US" altLang="zh-CN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400" dirty="0"/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58064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+mn-ea"/>
              </a:rPr>
              <a:t>FS_EDGE_Ph3</a:t>
            </a:r>
            <a:r>
              <a:rPr lang="en-US" sz="2000" dirty="0">
                <a:solidFill>
                  <a:srgbClr val="FF0000"/>
                </a:solidFill>
              </a:rPr>
              <a:t> status after SA3#120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1625" y="1287463"/>
          <a:ext cx="8687435" cy="1355090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/>
                <a:gridCol w="2720340"/>
                <a:gridCol w="929191"/>
                <a:gridCol w="556709"/>
                <a:gridCol w="323284"/>
                <a:gridCol w="667362"/>
                <a:gridCol w="456211"/>
                <a:gridCol w="722689"/>
                <a:gridCol w="1378585"/>
              </a:tblGrid>
              <a:tr h="36957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1030036</a:t>
                      </a:r>
                      <a:endParaRPr lang="en-US" altLang="en-GB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i="0" u="none" strike="noStrike" kern="1200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of Enhancement of Support for Edge Computing in 5GC phase 3 </a:t>
                      </a:r>
                      <a:endParaRPr lang="en-US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</a:t>
                      </a:r>
                      <a:r>
                        <a:rPr lang="en-US" altLang="en-GB" sz="1200" b="1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EDGE_Ph3</a:t>
                      </a:r>
                      <a:endParaRPr lang="en-US" alt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</a:t>
                      </a:r>
                      <a:r>
                        <a:rPr lang="en-US" alt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</a:t>
                      </a:r>
                      <a:endParaRPr lang="en-US" alt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December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202</a:t>
                      </a:r>
                      <a:r>
                        <a:rPr lang="en-US" alt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  <a:endParaRPr lang="en-US" alt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95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dirty="0">
                          <a:solidFill>
                            <a:srgbClr val="FF0000"/>
                          </a:solidFill>
                        </a:rPr>
                        <a:t>100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Clean UP</a:t>
                      </a:r>
                      <a:endParaRPr lang="en-US" sz="1200" dirty="0">
                        <a:solidFill>
                          <a:srgbClr val="FF0000"/>
                        </a:solidFill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dirty="0">
                          <a:solidFill>
                            <a:srgbClr val="FF0000"/>
                          </a:solidFill>
                        </a:rPr>
                        <a:t>Conclusion Update</a:t>
                      </a:r>
                      <a:endParaRPr lang="zh-CN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  <a:endParaRPr lang="de-DE" altLang="de-DE" sz="18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None</a:t>
            </a:r>
            <a:endParaRPr lang="de-DE" altLang="de-DE" sz="12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  <a:endParaRPr lang="en-GB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400" dirty="0"/>
              <a:t>SA3#115 Adhoc-e - 0.5 TU</a:t>
            </a:r>
            <a:endParaRPr lang="en-GB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SA3#</a:t>
            </a:r>
            <a:r>
              <a:rPr lang="en-US" altLang="en-GB" sz="1400" dirty="0"/>
              <a:t>116</a:t>
            </a:r>
            <a:r>
              <a:rPr lang="en-GB" sz="1400" dirty="0"/>
              <a:t> -</a:t>
            </a:r>
            <a:r>
              <a:rPr lang="en-US" altLang="en-GB" sz="1400" dirty="0"/>
              <a:t> 0.5 TU</a:t>
            </a:r>
            <a:endParaRPr lang="en-US" altLang="en-GB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/>
              <a:t>SA3#117 - </a:t>
            </a:r>
            <a:r>
              <a:rPr lang="en-US" altLang="en-GB" sz="1400" dirty="0"/>
              <a:t>0.5</a:t>
            </a:r>
            <a:r>
              <a:rPr lang="en-GB" sz="1400" dirty="0"/>
              <a:t> TU</a:t>
            </a:r>
            <a:endParaRPr lang="en-GB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400" dirty="0"/>
              <a:t>SA3#118 - 0.5 TU</a:t>
            </a:r>
            <a:endParaRPr lang="en-US" altLang="en-GB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400" dirty="0"/>
              <a:t>SA3#119 - 0.5 TU</a:t>
            </a:r>
            <a:endParaRPr lang="en-US" altLang="en-GB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400" dirty="0"/>
              <a:t>SA3#120 - 0.5 TU</a:t>
            </a:r>
            <a:endParaRPr lang="en-GB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  <a:endParaRPr lang="en-GB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sz="1400" dirty="0">
                <a:sym typeface="+mn-ea"/>
              </a:rPr>
              <a:t>N/A</a:t>
            </a:r>
            <a:endParaRPr lang="en-US" altLang="en-GB" sz="1400" dirty="0">
              <a:sym typeface="+mn-ea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US" sz="14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N/A</a:t>
            </a:r>
            <a:endParaRPr kumimoji="0" lang="en-US" sz="14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None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6737586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  <a:sym typeface="+mn-ea"/>
              </a:rPr>
              <a:t>FS_EDGE_Ph3 </a:t>
            </a:r>
            <a:r>
              <a:rPr lang="en-US" sz="2000" dirty="0">
                <a:solidFill>
                  <a:srgbClr val="FF0000"/>
                </a:solidFill>
              </a:rPr>
              <a:t>pending work and plan for completion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1052</Words>
  <Application>WPS 演示</Application>
  <PresentationFormat>On-screen Show (4:3)</PresentationFormat>
  <Paragraphs>102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Arial</vt:lpstr>
      <vt:lpstr>宋体</vt:lpstr>
      <vt:lpstr>Wingdings</vt:lpstr>
      <vt:lpstr>Calibri</vt:lpstr>
      <vt:lpstr>Times New Roman</vt:lpstr>
      <vt:lpstr>Symbol</vt:lpstr>
      <vt:lpstr>Calibri</vt:lpstr>
      <vt:lpstr>微软雅黑</vt:lpstr>
      <vt:lpstr>Arial Unicode MS</vt:lpstr>
      <vt:lpstr>Office Theme</vt:lpstr>
      <vt:lpstr>SA WG3 Status report for FS_EDGE_Ph3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China Unicom</cp:lastModifiedBy>
  <cp:revision>1331</cp:revision>
  <dcterms:created xsi:type="dcterms:W3CDTF">2008-08-30T09:32:00Z</dcterms:created>
  <dcterms:modified xsi:type="dcterms:W3CDTF">2025-02-26T06:12:04Z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0x0101006C8E648E97429F4A9C700CA2B719F885</vt:lpwstr>
  </property>
  <property fmtid="{D5CDD505-2E9C-101B-9397-08002B2CF9AE}" pid="13" name="MSIP_Label_4d2f777e-4347-4fc6-823a-b44ab313546a_Enabled">
    <vt:lpwstr>true</vt:lpwstr>
  </property>
  <property fmtid="{D5CDD505-2E9C-101B-9397-08002B2CF9AE}" pid="14" name="MSIP_Label_4d2f777e-4347-4fc6-823a-b44ab313546a_SetDate">
    <vt:lpwstr>2024-08-28T15:14:06Z</vt:lpwstr>
  </property>
  <property fmtid="{D5CDD505-2E9C-101B-9397-08002B2CF9AE}" pid="15" name="MSIP_Label_4d2f777e-4347-4fc6-823a-b44ab313546a_Method">
    <vt:lpwstr>Standard</vt:lpwstr>
  </property>
  <property fmtid="{D5CDD505-2E9C-101B-9397-08002B2CF9AE}" pid="16" name="MSIP_Label_4d2f777e-4347-4fc6-823a-b44ab313546a_Name">
    <vt:lpwstr>Non-Public</vt:lpwstr>
  </property>
  <property fmtid="{D5CDD505-2E9C-101B-9397-08002B2CF9AE}" pid="17" name="MSIP_Label_4d2f777e-4347-4fc6-823a-b44ab313546a_SiteId">
    <vt:lpwstr>e351b779-f6d5-4e50-8568-80e922d180ae</vt:lpwstr>
  </property>
  <property fmtid="{D5CDD505-2E9C-101B-9397-08002B2CF9AE}" pid="18" name="MSIP_Label_4d2f777e-4347-4fc6-823a-b44ab313546a_ActionId">
    <vt:lpwstr>27498763-6d2d-49c7-b526-40807526cce8</vt:lpwstr>
  </property>
  <property fmtid="{D5CDD505-2E9C-101B-9397-08002B2CF9AE}" pid="19" name="MSIP_Label_4d2f777e-4347-4fc6-823a-b44ab313546a_ContentBits">
    <vt:lpwstr>0</vt:lpwstr>
  </property>
  <property fmtid="{D5CDD505-2E9C-101B-9397-08002B2CF9AE}" pid="20" name="ICV">
    <vt:lpwstr>FA1EAE21FF654FD892EB77E51BA54692</vt:lpwstr>
  </property>
  <property fmtid="{D5CDD505-2E9C-101B-9397-08002B2CF9AE}" pid="21" name="KSOProductBuildVer">
    <vt:lpwstr>2052-11.8.2.12085</vt:lpwstr>
  </property>
</Properties>
</file>